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tags/tag2.xml" ContentType="application/vnd.openxmlformats-officedocument.presentationml.tags+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tags/tag3.xml" ContentType="application/vnd.openxmlformats-officedocument.presentationml.tags+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2" r:id="rId1"/>
  </p:sldMasterIdLst>
  <p:notesMasterIdLst>
    <p:notesMasterId r:id="rId56"/>
  </p:notesMasterIdLst>
  <p:handoutMasterIdLst>
    <p:handoutMasterId r:id="rId57"/>
  </p:handoutMasterIdLst>
  <p:sldIdLst>
    <p:sldId id="444" r:id="rId2"/>
    <p:sldId id="390" r:id="rId3"/>
    <p:sldId id="377" r:id="rId4"/>
    <p:sldId id="448" r:id="rId5"/>
    <p:sldId id="449" r:id="rId6"/>
    <p:sldId id="446" r:id="rId7"/>
    <p:sldId id="459" r:id="rId8"/>
    <p:sldId id="460" r:id="rId9"/>
    <p:sldId id="487" r:id="rId10"/>
    <p:sldId id="461" r:id="rId11"/>
    <p:sldId id="462" r:id="rId12"/>
    <p:sldId id="488" r:id="rId13"/>
    <p:sldId id="339" r:id="rId14"/>
    <p:sldId id="340" r:id="rId15"/>
    <p:sldId id="343" r:id="rId16"/>
    <p:sldId id="441" r:id="rId17"/>
    <p:sldId id="463" r:id="rId18"/>
    <p:sldId id="457" r:id="rId19"/>
    <p:sldId id="458" r:id="rId20"/>
    <p:sldId id="489" r:id="rId21"/>
    <p:sldId id="346" r:id="rId22"/>
    <p:sldId id="464" r:id="rId23"/>
    <p:sldId id="387" r:id="rId24"/>
    <p:sldId id="367" r:id="rId25"/>
    <p:sldId id="368" r:id="rId26"/>
    <p:sldId id="466" r:id="rId27"/>
    <p:sldId id="392" r:id="rId28"/>
    <p:sldId id="467" r:id="rId29"/>
    <p:sldId id="474" r:id="rId30"/>
    <p:sldId id="475" r:id="rId31"/>
    <p:sldId id="400" r:id="rId32"/>
    <p:sldId id="401" r:id="rId33"/>
    <p:sldId id="470" r:id="rId34"/>
    <p:sldId id="398" r:id="rId35"/>
    <p:sldId id="477" r:id="rId36"/>
    <p:sldId id="478" r:id="rId37"/>
    <p:sldId id="484" r:id="rId38"/>
    <p:sldId id="485" r:id="rId39"/>
    <p:sldId id="479" r:id="rId40"/>
    <p:sldId id="417" r:id="rId41"/>
    <p:sldId id="480" r:id="rId42"/>
    <p:sldId id="451" r:id="rId43"/>
    <p:sldId id="452" r:id="rId44"/>
    <p:sldId id="453" r:id="rId45"/>
    <p:sldId id="486" r:id="rId46"/>
    <p:sldId id="454" r:id="rId47"/>
    <p:sldId id="481" r:id="rId48"/>
    <p:sldId id="483" r:id="rId49"/>
    <p:sldId id="482" r:id="rId50"/>
    <p:sldId id="419" r:id="rId51"/>
    <p:sldId id="418" r:id="rId52"/>
    <p:sldId id="490" r:id="rId53"/>
    <p:sldId id="491" r:id="rId54"/>
    <p:sldId id="445" r:id="rId55"/>
  </p:sldIdLst>
  <p:sldSz cx="9144000" cy="6858000" type="screen4x3"/>
  <p:notesSz cx="7010400" cy="9236075"/>
  <p:defaultTextStyle>
    <a:defPPr>
      <a:defRPr lang="en-US"/>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Arial" panose="020B0604020202020204" pitchFamily="34" charset="0"/>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Arial" panose="020B0604020202020204" pitchFamily="34" charset="0"/>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Arial" panose="020B0604020202020204" pitchFamily="34" charset="0"/>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Arial" panose="020B0604020202020204" pitchFamily="34" charset="0"/>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Arial" panose="020B0604020202020204" pitchFamily="34"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p15:clr>
            <a:srgbClr val="A4A3A4"/>
          </p15:clr>
        </p15:guide>
        <p15:guide id="2" pos="220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E9F1"/>
    <a:srgbClr val="097236"/>
    <a:srgbClr val="BAD2BA"/>
    <a:srgbClr val="C51325"/>
    <a:srgbClr val="977250"/>
    <a:srgbClr val="543830"/>
    <a:srgbClr val="D5EAFF"/>
    <a:srgbClr val="DEDEDE"/>
    <a:srgbClr val="99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3B4B98B0-60AC-42C2-AFA5-B58CD77FA1E5}" styleName="浅色样式 1 - 强调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397" autoAdjust="0"/>
    <p:restoredTop sz="95388" autoAdjust="0"/>
  </p:normalViewPr>
  <p:slideViewPr>
    <p:cSldViewPr snapToGrid="0">
      <p:cViewPr varScale="1">
        <p:scale>
          <a:sx n="89" d="100"/>
          <a:sy n="89" d="100"/>
        </p:scale>
        <p:origin x="1248"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notesViewPr>
    <p:cSldViewPr snapToGrid="0">
      <p:cViewPr>
        <p:scale>
          <a:sx n="100" d="100"/>
          <a:sy n="100" d="100"/>
        </p:scale>
        <p:origin x="-816" y="504"/>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handoutMaster" Target="handoutMasters/handout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23.png"/></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hdr" sz="quarter"/>
          </p:nvPr>
        </p:nvSpPr>
        <p:spPr bwMode="auto">
          <a:xfrm>
            <a:off x="0" y="0"/>
            <a:ext cx="3038475" cy="461963"/>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defTabSz="928688">
              <a:spcBef>
                <a:spcPct val="0"/>
              </a:spcBef>
              <a:buFontTx/>
              <a:buNone/>
              <a:defRPr sz="1200">
                <a:latin typeface="Times New Roman" pitchFamily="18" charset="0"/>
                <a:ea typeface="+mn-ea"/>
                <a:cs typeface="Arial" charset="0"/>
              </a:defRPr>
            </a:lvl1pPr>
          </a:lstStyle>
          <a:p>
            <a:pPr>
              <a:defRPr/>
            </a:pPr>
            <a:endParaRPr lang="en-US" altLang="zh-CN"/>
          </a:p>
        </p:txBody>
      </p:sp>
      <p:sp>
        <p:nvSpPr>
          <p:cNvPr id="8195" name="Rectangle 3"/>
          <p:cNvSpPr>
            <a:spLocks noGrp="1" noChangeArrowheads="1"/>
          </p:cNvSpPr>
          <p:nvPr>
            <p:ph type="dt" sz="quarter" idx="1"/>
          </p:nvPr>
        </p:nvSpPr>
        <p:spPr bwMode="auto">
          <a:xfrm>
            <a:off x="3971925" y="0"/>
            <a:ext cx="3038475" cy="461963"/>
          </a:xfrm>
          <a:prstGeom prst="rect">
            <a:avLst/>
          </a:prstGeom>
          <a:noFill/>
          <a:ln w="9525">
            <a:noFill/>
            <a:miter lim="800000"/>
            <a:headEnd/>
            <a:tailEnd/>
          </a:ln>
          <a:effectLst/>
        </p:spPr>
        <p:txBody>
          <a:bodyPr vert="horz" wrap="square" lIns="92830" tIns="46415" rIns="92830" bIns="46415" numCol="1" anchor="t" anchorCtr="0" compatLnSpc="1">
            <a:prstTxWarp prst="textNoShape">
              <a:avLst/>
            </a:prstTxWarp>
          </a:bodyPr>
          <a:lstStyle>
            <a:lvl1pPr algn="r" defTabSz="928688">
              <a:spcBef>
                <a:spcPct val="0"/>
              </a:spcBef>
              <a:buFontTx/>
              <a:buNone/>
              <a:defRPr sz="1200">
                <a:latin typeface="Times New Roman" pitchFamily="18" charset="0"/>
                <a:ea typeface="+mn-ea"/>
                <a:cs typeface="Arial" charset="0"/>
              </a:defRPr>
            </a:lvl1pPr>
          </a:lstStyle>
          <a:p>
            <a:pPr>
              <a:defRPr/>
            </a:pPr>
            <a:endParaRPr lang="en-US" altLang="zh-CN"/>
          </a:p>
        </p:txBody>
      </p:sp>
      <p:sp>
        <p:nvSpPr>
          <p:cNvPr id="8196" name="Rectangle 4"/>
          <p:cNvSpPr>
            <a:spLocks noGrp="1" noChangeArrowheads="1"/>
          </p:cNvSpPr>
          <p:nvPr>
            <p:ph type="ftr" sz="quarter" idx="2"/>
          </p:nvPr>
        </p:nvSpPr>
        <p:spPr bwMode="auto">
          <a:xfrm>
            <a:off x="0" y="8774113"/>
            <a:ext cx="3038475" cy="461962"/>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defTabSz="928688">
              <a:spcBef>
                <a:spcPct val="0"/>
              </a:spcBef>
              <a:buFontTx/>
              <a:buNone/>
              <a:defRPr sz="1200">
                <a:latin typeface="Times New Roman" pitchFamily="18" charset="0"/>
                <a:ea typeface="+mn-ea"/>
                <a:cs typeface="Arial" charset="0"/>
              </a:defRPr>
            </a:lvl1pPr>
          </a:lstStyle>
          <a:p>
            <a:pPr>
              <a:defRPr/>
            </a:pPr>
            <a:endParaRPr lang="en-US" altLang="zh-CN"/>
          </a:p>
        </p:txBody>
      </p:sp>
      <p:sp>
        <p:nvSpPr>
          <p:cNvPr id="8197" name="Rectangle 5"/>
          <p:cNvSpPr>
            <a:spLocks noGrp="1" noChangeArrowheads="1"/>
          </p:cNvSpPr>
          <p:nvPr>
            <p:ph type="sldNum" sz="quarter" idx="3"/>
          </p:nvPr>
        </p:nvSpPr>
        <p:spPr bwMode="auto">
          <a:xfrm>
            <a:off x="3971925" y="8774113"/>
            <a:ext cx="3038475" cy="461962"/>
          </a:xfrm>
          <a:prstGeom prst="rect">
            <a:avLst/>
          </a:prstGeom>
          <a:noFill/>
          <a:ln w="9525">
            <a:noFill/>
            <a:miter lim="800000"/>
            <a:headEnd/>
            <a:tailEnd/>
          </a:ln>
          <a:effectLst/>
        </p:spPr>
        <p:txBody>
          <a:bodyPr vert="horz" wrap="square" lIns="92830" tIns="46415" rIns="92830" bIns="46415" numCol="1" anchor="b" anchorCtr="0" compatLnSpc="1">
            <a:prstTxWarp prst="textNoShape">
              <a:avLst/>
            </a:prstTxWarp>
          </a:bodyPr>
          <a:lstStyle>
            <a:lvl1pPr algn="r" defTabSz="928688">
              <a:defRPr sz="1200">
                <a:latin typeface="Times New Roman" panose="02020603050405020304" pitchFamily="18" charset="0"/>
              </a:defRPr>
            </a:lvl1pPr>
          </a:lstStyle>
          <a:p>
            <a:fld id="{D0D39322-BE23-4FF9-B9A5-F9FDFAB1B6CC}" type="slidenum">
              <a:rPr lang="en-US" altLang="zh-CN"/>
              <a:pPr/>
              <a:t>‹#›</a:t>
            </a:fld>
            <a:endParaRPr lang="en-US" altLang="zh-CN"/>
          </a:p>
        </p:txBody>
      </p:sp>
    </p:spTree>
    <p:extLst>
      <p:ext uri="{BB962C8B-B14F-4D97-AF65-F5344CB8AC3E}">
        <p14:creationId xmlns:p14="http://schemas.microsoft.com/office/powerpoint/2010/main" val="237899981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53" name="Rectangle 9"/>
          <p:cNvSpPr>
            <a:spLocks noGrp="1" noChangeArrowheads="1"/>
          </p:cNvSpPr>
          <p:nvPr>
            <p:ph type="hdr" sz="quarter"/>
          </p:nvPr>
        </p:nvSpPr>
        <p:spPr bwMode="auto">
          <a:xfrm>
            <a:off x="0" y="76200"/>
            <a:ext cx="7010400" cy="385763"/>
          </a:xfrm>
          <a:prstGeom prst="rect">
            <a:avLst/>
          </a:prstGeom>
          <a:noFill/>
          <a:ln w="9525">
            <a:noFill/>
            <a:miter lim="800000"/>
            <a:headEnd/>
            <a:tailEnd/>
          </a:ln>
          <a:effectLst/>
        </p:spPr>
        <p:txBody>
          <a:bodyPr vert="horz" wrap="square" lIns="20164" tIns="0" rIns="20164" bIns="0" numCol="1" anchor="t" anchorCtr="0" compatLnSpc="1">
            <a:prstTxWarp prst="textNoShape">
              <a:avLst/>
            </a:prstTxWarp>
          </a:bodyPr>
          <a:lstStyle>
            <a:lvl1pPr algn="ctr" defTabSz="968375" eaLnBrk="0" hangingPunct="0">
              <a:spcBef>
                <a:spcPct val="0"/>
              </a:spcBef>
              <a:buFontTx/>
              <a:buNone/>
              <a:defRPr sz="2000">
                <a:latin typeface="Arial Narrow" pitchFamily="34" charset="0"/>
                <a:ea typeface="+mn-ea"/>
                <a:cs typeface="Arial" charset="0"/>
              </a:defRPr>
            </a:lvl1pPr>
          </a:lstStyle>
          <a:p>
            <a:pPr>
              <a:defRPr/>
            </a:pPr>
            <a:endParaRPr lang="en-US" altLang="zh-CN" i="1"/>
          </a:p>
        </p:txBody>
      </p:sp>
      <p:sp>
        <p:nvSpPr>
          <p:cNvPr id="6154" name="Line 10"/>
          <p:cNvSpPr>
            <a:spLocks noChangeShapeType="1"/>
          </p:cNvSpPr>
          <p:nvPr/>
        </p:nvSpPr>
        <p:spPr bwMode="auto">
          <a:xfrm>
            <a:off x="233363" y="482600"/>
            <a:ext cx="6557962" cy="0"/>
          </a:xfrm>
          <a:prstGeom prst="line">
            <a:avLst/>
          </a:prstGeom>
          <a:noFill/>
          <a:ln w="9525">
            <a:solidFill>
              <a:schemeClr val="tx1"/>
            </a:solidFill>
            <a:round/>
            <a:headEnd/>
            <a:tailEnd/>
          </a:ln>
          <a:effectLst/>
        </p:spPr>
        <p:txBody>
          <a:bodyPr wrap="none" lIns="107950" tIns="53975" rIns="107950" bIns="53975" anchor="ctr"/>
          <a:lstStyle/>
          <a:p>
            <a:pPr>
              <a:spcBef>
                <a:spcPct val="25000"/>
              </a:spcBef>
              <a:buFont typeface="Wingdings" pitchFamily="2" charset="2"/>
              <a:buNone/>
              <a:defRPr/>
            </a:pPr>
            <a:endParaRPr lang="zh-CN" altLang="en-US">
              <a:latin typeface="Arial" charset="0"/>
              <a:ea typeface="+mn-ea"/>
              <a:cs typeface="Arial" charset="0"/>
            </a:endParaRPr>
          </a:p>
        </p:txBody>
      </p:sp>
      <p:sp>
        <p:nvSpPr>
          <p:cNvPr id="6156" name="Text Box 12"/>
          <p:cNvSpPr txBox="1">
            <a:spLocks noChangeArrowheads="1"/>
          </p:cNvSpPr>
          <p:nvPr/>
        </p:nvSpPr>
        <p:spPr bwMode="auto">
          <a:xfrm>
            <a:off x="388938" y="863600"/>
            <a:ext cx="1782762" cy="296863"/>
          </a:xfrm>
          <a:prstGeom prst="rect">
            <a:avLst/>
          </a:prstGeom>
          <a:noFill/>
          <a:ln w="9525">
            <a:noFill/>
            <a:miter lim="800000"/>
            <a:headEnd/>
            <a:tailEnd/>
          </a:ln>
          <a:effectLst/>
        </p:spPr>
        <p:txBody>
          <a:bodyPr lIns="114260" tIns="57129" rIns="114260" bIns="57129">
            <a:spAutoFit/>
          </a:bodyPr>
          <a:lstStyle/>
          <a:p>
            <a:pPr defTabSz="968375" eaLnBrk="0" hangingPunct="0">
              <a:spcBef>
                <a:spcPct val="50000"/>
              </a:spcBef>
              <a:defRPr/>
            </a:pPr>
            <a:r>
              <a:rPr lang="en-US" altLang="zh-CN" sz="1200" b="1">
                <a:latin typeface="Arial" charset="0"/>
                <a:ea typeface="+mn-ea"/>
                <a:cs typeface="Arial" charset="0"/>
              </a:rPr>
              <a:t>Instructor Notes:</a:t>
            </a:r>
          </a:p>
        </p:txBody>
      </p:sp>
      <p:sp>
        <p:nvSpPr>
          <p:cNvPr id="6157" name="Line 13"/>
          <p:cNvSpPr>
            <a:spLocks noChangeShapeType="1"/>
          </p:cNvSpPr>
          <p:nvPr/>
        </p:nvSpPr>
        <p:spPr bwMode="auto">
          <a:xfrm>
            <a:off x="2559050" y="847725"/>
            <a:ext cx="0" cy="7874000"/>
          </a:xfrm>
          <a:prstGeom prst="line">
            <a:avLst/>
          </a:prstGeom>
          <a:noFill/>
          <a:ln w="9525">
            <a:solidFill>
              <a:schemeClr val="tx1"/>
            </a:solidFill>
            <a:round/>
            <a:headEnd/>
            <a:tailEnd/>
          </a:ln>
          <a:effectLst/>
        </p:spPr>
        <p:txBody>
          <a:bodyPr wrap="none" lIns="107950" tIns="53975" rIns="107950" bIns="53975" anchor="ctr"/>
          <a:lstStyle/>
          <a:p>
            <a:pPr>
              <a:spcBef>
                <a:spcPct val="25000"/>
              </a:spcBef>
              <a:buFont typeface="Wingdings" pitchFamily="2" charset="2"/>
              <a:buNone/>
              <a:defRPr/>
            </a:pPr>
            <a:endParaRPr lang="zh-CN" altLang="en-US">
              <a:latin typeface="Arial" charset="0"/>
              <a:ea typeface="+mn-ea"/>
              <a:cs typeface="Arial" charset="0"/>
            </a:endParaRPr>
          </a:p>
        </p:txBody>
      </p:sp>
      <p:sp>
        <p:nvSpPr>
          <p:cNvPr id="81926" name="Rectangle 14"/>
          <p:cNvSpPr>
            <a:spLocks noGrp="1" noRot="1" noChangeAspect="1" noChangeArrowheads="1" noTextEdit="1"/>
          </p:cNvSpPr>
          <p:nvPr>
            <p:ph type="sldImg" idx="2"/>
          </p:nvPr>
        </p:nvSpPr>
        <p:spPr bwMode="auto">
          <a:xfrm>
            <a:off x="2649538" y="847725"/>
            <a:ext cx="4102100" cy="3076575"/>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6159" name="Rectangle 15"/>
          <p:cNvSpPr>
            <a:spLocks noGrp="1" noChangeArrowheads="1"/>
          </p:cNvSpPr>
          <p:nvPr>
            <p:ph type="ftr" sz="quarter" idx="4"/>
          </p:nvPr>
        </p:nvSpPr>
        <p:spPr bwMode="auto">
          <a:xfrm>
            <a:off x="0" y="8620125"/>
            <a:ext cx="7010400" cy="347663"/>
          </a:xfrm>
          <a:prstGeom prst="rect">
            <a:avLst/>
          </a:prstGeom>
          <a:noFill/>
          <a:ln w="9525">
            <a:noFill/>
            <a:miter lim="800000"/>
            <a:headEnd/>
            <a:tailEnd/>
          </a:ln>
          <a:effectLst/>
        </p:spPr>
        <p:txBody>
          <a:bodyPr vert="horz" wrap="square" lIns="19340" tIns="0" rIns="19340" bIns="0" numCol="1" anchor="b" anchorCtr="0" compatLnSpc="1">
            <a:prstTxWarp prst="textNoShape">
              <a:avLst/>
            </a:prstTxWarp>
          </a:bodyPr>
          <a:lstStyle>
            <a:lvl1pPr algn="ctr" defTabSz="928688" eaLnBrk="0" hangingPunct="0">
              <a:spcBef>
                <a:spcPct val="0"/>
              </a:spcBef>
              <a:buFontTx/>
              <a:buNone/>
              <a:defRPr sz="1000" i="1">
                <a:latin typeface="Arial" charset="0"/>
                <a:ea typeface="+mn-ea"/>
                <a:cs typeface="Arial" charset="0"/>
              </a:defRPr>
            </a:lvl1pPr>
          </a:lstStyle>
          <a:p>
            <a:pPr>
              <a:defRPr/>
            </a:pPr>
            <a:endParaRPr lang="en-US" altLang="zh-CN">
              <a:latin typeface="ZapfHumnst BT" pitchFamily="34" charset="0"/>
            </a:endParaRPr>
          </a:p>
        </p:txBody>
      </p:sp>
      <p:sp>
        <p:nvSpPr>
          <p:cNvPr id="6160" name="Rectangle 16"/>
          <p:cNvSpPr>
            <a:spLocks noChangeArrowheads="1"/>
          </p:cNvSpPr>
          <p:nvPr/>
        </p:nvSpPr>
        <p:spPr bwMode="auto">
          <a:xfrm>
            <a:off x="6153150" y="8459788"/>
            <a:ext cx="779463" cy="508000"/>
          </a:xfrm>
          <a:prstGeom prst="rect">
            <a:avLst/>
          </a:prstGeom>
          <a:noFill/>
          <a:ln w="9525">
            <a:noFill/>
            <a:miter lim="800000"/>
            <a:headEnd/>
            <a:tailEnd/>
          </a:ln>
          <a:effectLst/>
        </p:spPr>
        <p:txBody>
          <a:bodyPr lIns="185660" tIns="0" rIns="185660" bIns="0" anchor="b" anchorCtr="1"/>
          <a:lstStyle>
            <a:lvl1pPr defTabSz="8810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8810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8810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8810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8810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8810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8810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8810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8810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a:lnSpc>
                <a:spcPct val="90000"/>
              </a:lnSpc>
              <a:spcBef>
                <a:spcPct val="0"/>
              </a:spcBef>
              <a:buFontTx/>
              <a:buNone/>
            </a:pPr>
            <a:r>
              <a:rPr lang="en-US" altLang="zh-CN" sz="1000"/>
              <a:t> 5 - </a:t>
            </a:r>
            <a:fld id="{023D423C-DDDB-45FB-8F13-F5374E107699}" type="slidenum">
              <a:rPr lang="en-US" altLang="zh-CN" sz="1000"/>
              <a:pPr algn="ctr">
                <a:lnSpc>
                  <a:spcPct val="90000"/>
                </a:lnSpc>
                <a:spcBef>
                  <a:spcPct val="0"/>
                </a:spcBef>
                <a:buFontTx/>
                <a:buNone/>
              </a:pPr>
              <a:t>‹#›</a:t>
            </a:fld>
            <a:endParaRPr lang="en-US" altLang="zh-CN" sz="1000"/>
          </a:p>
        </p:txBody>
      </p:sp>
      <p:sp>
        <p:nvSpPr>
          <p:cNvPr id="6161" name="Text Box 17"/>
          <p:cNvSpPr txBox="1">
            <a:spLocks noChangeArrowheads="1"/>
          </p:cNvSpPr>
          <p:nvPr/>
        </p:nvSpPr>
        <p:spPr bwMode="auto">
          <a:xfrm>
            <a:off x="77788" y="8459788"/>
            <a:ext cx="2025650" cy="508000"/>
          </a:xfrm>
          <a:prstGeom prst="rect">
            <a:avLst/>
          </a:prstGeom>
          <a:noFill/>
          <a:ln w="9525">
            <a:noFill/>
            <a:miter lim="800000"/>
            <a:headEnd/>
            <a:tailEnd/>
          </a:ln>
          <a:effectLst/>
        </p:spPr>
        <p:txBody>
          <a:bodyPr lIns="185660" tIns="0" rIns="185660" bIns="0" anchor="b"/>
          <a:lstStyle/>
          <a:p>
            <a:pPr defTabSz="928688">
              <a:defRPr/>
            </a:pPr>
            <a:r>
              <a:rPr lang="en-US" altLang="zh-CN" sz="800">
                <a:latin typeface="Arial" charset="0"/>
                <a:ea typeface="+mn-ea"/>
                <a:cs typeface="Arial" charset="0"/>
              </a:rPr>
              <a:t>© Copyright IBM Corp. 2010</a:t>
            </a:r>
          </a:p>
        </p:txBody>
      </p:sp>
      <p:sp>
        <p:nvSpPr>
          <p:cNvPr id="6162" name="Rectangle 18"/>
          <p:cNvSpPr>
            <a:spLocks noChangeArrowheads="1"/>
          </p:cNvSpPr>
          <p:nvPr/>
        </p:nvSpPr>
        <p:spPr bwMode="auto">
          <a:xfrm>
            <a:off x="233363" y="9082088"/>
            <a:ext cx="6699250" cy="153987"/>
          </a:xfrm>
          <a:prstGeom prst="rect">
            <a:avLst/>
          </a:prstGeom>
          <a:noFill/>
          <a:ln w="9525">
            <a:noFill/>
            <a:miter lim="800000"/>
            <a:headEnd/>
            <a:tailEnd/>
          </a:ln>
          <a:effectLst/>
        </p:spPr>
        <p:txBody>
          <a:bodyPr lIns="94445" tIns="47223" rIns="94445" bIns="47223" anchor="b"/>
          <a:lstStyle/>
          <a:p>
            <a:pPr algn="ctr" defTabSz="944563">
              <a:defRPr/>
            </a:pPr>
            <a:r>
              <a:rPr lang="en-US" altLang="zh-CN" sz="800">
                <a:latin typeface="Arial" charset="0"/>
                <a:ea typeface="+mn-ea"/>
                <a:cs typeface="Arial" charset="0"/>
              </a:rPr>
              <a:t>Course materials may not be reproduced in whole or in part without the prior written permission of IBM.</a:t>
            </a:r>
          </a:p>
        </p:txBody>
      </p:sp>
      <p:sp>
        <p:nvSpPr>
          <p:cNvPr id="6164" name="Rectangle 20"/>
          <p:cNvSpPr>
            <a:spLocks noGrp="1" noChangeArrowheads="1"/>
          </p:cNvSpPr>
          <p:nvPr>
            <p:ph type="body" sz="quarter" idx="3"/>
          </p:nvPr>
        </p:nvSpPr>
        <p:spPr bwMode="auto">
          <a:xfrm>
            <a:off x="2606675" y="4154488"/>
            <a:ext cx="4167188" cy="4081462"/>
          </a:xfrm>
          <a:prstGeom prst="rect">
            <a:avLst/>
          </a:prstGeom>
          <a:noFill/>
          <a:ln w="9525">
            <a:noFill/>
            <a:miter lim="800000"/>
            <a:headEnd/>
            <a:tailEnd/>
          </a:ln>
          <a:effectLst/>
        </p:spPr>
        <p:txBody>
          <a:bodyPr vert="horz" wrap="square" lIns="97456" tIns="48729" rIns="97456" bIns="48729" numCol="1" anchor="t" anchorCtr="0" compatLnSpc="1">
            <a:prstTxWarp prst="textNoShape">
              <a:avLst/>
            </a:prstTxWarp>
          </a:bodyPr>
          <a:lstStyle/>
          <a:p>
            <a:pPr lvl="0"/>
            <a:r>
              <a:rPr lang="en-US" altLang="zh-CN" noProof="0" smtClean="0"/>
              <a:t>Body Text – Times New Roman 9pt</a:t>
            </a:r>
          </a:p>
          <a:p>
            <a:pPr lvl="1"/>
            <a:r>
              <a:rPr lang="en-US" altLang="zh-CN" noProof="0" smtClean="0"/>
              <a:t>Second Level</a:t>
            </a:r>
          </a:p>
          <a:p>
            <a:pPr lvl="2"/>
            <a:r>
              <a:rPr lang="en-US" altLang="zh-CN" noProof="0" smtClean="0"/>
              <a:t>Third Level</a:t>
            </a:r>
          </a:p>
          <a:p>
            <a:pPr lvl="3"/>
            <a:r>
              <a:rPr lang="en-US" altLang="zh-CN" noProof="0" smtClean="0"/>
              <a:t>Fourth Level</a:t>
            </a:r>
          </a:p>
          <a:p>
            <a:pPr lvl="4"/>
            <a:r>
              <a:rPr lang="en-US" altLang="zh-CN" noProof="0" smtClean="0"/>
              <a:t>Fifth Level</a:t>
            </a:r>
          </a:p>
        </p:txBody>
      </p:sp>
      <p:sp>
        <p:nvSpPr>
          <p:cNvPr id="6165" name="Text Box 21"/>
          <p:cNvSpPr txBox="1">
            <a:spLocks noChangeArrowheads="1"/>
          </p:cNvSpPr>
          <p:nvPr/>
        </p:nvSpPr>
        <p:spPr bwMode="auto">
          <a:xfrm>
            <a:off x="606425" y="1152525"/>
            <a:ext cx="1870075" cy="6926263"/>
          </a:xfrm>
          <a:prstGeom prst="rect">
            <a:avLst/>
          </a:prstGeom>
          <a:noFill/>
          <a:ln w="9525">
            <a:noFill/>
            <a:miter lim="800000"/>
            <a:headEnd/>
            <a:tailEnd/>
          </a:ln>
          <a:effectLst/>
        </p:spPr>
        <p:txBody>
          <a:bodyPr lIns="64981" tIns="64981" rIns="64981" bIns="64981"/>
          <a:lstStyle/>
          <a:p>
            <a:pPr defTabSz="911225">
              <a:defRPr/>
            </a:pPr>
            <a:endParaRPr lang="zh-CN" altLang="zh-CN" sz="900">
              <a:latin typeface="Times New Roman" pitchFamily="18" charset="0"/>
              <a:ea typeface="+mn-ea"/>
              <a:cs typeface="Arial" charset="0"/>
            </a:endParaRPr>
          </a:p>
        </p:txBody>
      </p:sp>
    </p:spTree>
    <p:extLst>
      <p:ext uri="{BB962C8B-B14F-4D97-AF65-F5344CB8AC3E}">
        <p14:creationId xmlns:p14="http://schemas.microsoft.com/office/powerpoint/2010/main" val="184440809"/>
      </p:ext>
    </p:extLst>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en.wikipedia.org/wiki/Pair_programming" TargetMode="External"/><Relationship Id="rId2" Type="http://schemas.openxmlformats.org/officeDocument/2006/relationships/slide" Target="../slides/slide36.xml"/><Relationship Id="rId1" Type="http://schemas.openxmlformats.org/officeDocument/2006/relationships/notesMaster" Target="../notesMasters/notesMaster1.xml"/><Relationship Id="rId4" Type="http://schemas.openxmlformats.org/officeDocument/2006/relationships/hyperlink" Target="http://www.agilemodeling.com/practices.htm"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zh-CN" i="1" smtClean="0"/>
          </a:p>
        </p:txBody>
      </p:sp>
      <p:sp>
        <p:nvSpPr>
          <p:cNvPr id="101379"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zh-CN" smtClean="0">
              <a:latin typeface="ZapfHumnst BT"/>
            </a:endParaRPr>
          </a:p>
        </p:txBody>
      </p:sp>
      <p:sp>
        <p:nvSpPr>
          <p:cNvPr id="101380" name="Rectangle 2"/>
          <p:cNvSpPr>
            <a:spLocks noGrp="1" noRot="1" noChangeAspect="1" noChangeArrowheads="1" noTextEdit="1"/>
          </p:cNvSpPr>
          <p:nvPr>
            <p:ph type="sldImg"/>
          </p:nvPr>
        </p:nvSpPr>
        <p:spPr>
          <a:ln/>
        </p:spPr>
      </p:sp>
      <p:sp>
        <p:nvSpPr>
          <p:cNvPr id="10138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lstStyle/>
          <a:p>
            <a:pPr>
              <a:tabLst>
                <a:tab pos="4953000" algn="r"/>
              </a:tabLst>
            </a:pPr>
            <a:endParaRPr lang="en-US" altLang="zh-CN" sz="1000" dirty="0" smtClean="0"/>
          </a:p>
        </p:txBody>
      </p:sp>
      <p:sp>
        <p:nvSpPr>
          <p:cNvPr id="101382" name="Text Box 5"/>
          <p:cNvSpPr txBox="1">
            <a:spLocks noChangeArrowheads="1"/>
          </p:cNvSpPr>
          <p:nvPr/>
        </p:nvSpPr>
        <p:spPr bwMode="auto">
          <a:xfrm>
            <a:off x="492125" y="1289050"/>
            <a:ext cx="2011363"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lgn="ctr">
                <a:solidFill>
                  <a:srgbClr val="000000"/>
                </a:solidFill>
                <a:miter lim="800000"/>
                <a:headEnd/>
                <a:tailEnd type="none" w="lg" len="lg"/>
              </a14:hiddenLine>
            </a:ext>
          </a:extLst>
        </p:spPr>
        <p:txBody>
          <a:bodyPr lIns="109728" tIns="54864" rIns="109728" bIns="54864">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r>
              <a:rPr lang="en-US" altLang="zh-CN" sz="1000">
                <a:latin typeface="Times New Roman" panose="02020603050405020304" pitchFamily="18" charset="0"/>
                <a:cs typeface="Times New Roman" panose="02020603050405020304" pitchFamily="18" charset="0"/>
              </a:rPr>
              <a:t>This module discusses the decisions and actions required to establish an agile team as quickly and efficiently as possible.</a:t>
            </a:r>
          </a:p>
          <a:p>
            <a:pPr>
              <a:spcBef>
                <a:spcPct val="0"/>
              </a:spcBef>
              <a:buFontTx/>
              <a:buNone/>
            </a:pPr>
            <a:endParaRPr lang="en-US" altLang="zh-CN" sz="1000">
              <a:latin typeface="Times New Roman" panose="02020603050405020304" pitchFamily="18" charset="0"/>
              <a:cs typeface="Times New Roman" panose="02020603050405020304" pitchFamily="18" charset="0"/>
            </a:endParaRPr>
          </a:p>
          <a:p>
            <a:pPr>
              <a:spcBef>
                <a:spcPct val="0"/>
              </a:spcBef>
              <a:buFontTx/>
              <a:buNone/>
            </a:pPr>
            <a:r>
              <a:rPr lang="en-US" altLang="zh-CN" sz="1000">
                <a:latin typeface="Times New Roman" panose="02020603050405020304" pitchFamily="18" charset="0"/>
                <a:cs typeface="Times New Roman" panose="02020603050405020304" pitchFamily="18" charset="0"/>
              </a:rPr>
              <a:t>Time to complete: 3 hours</a:t>
            </a:r>
          </a:p>
          <a:p>
            <a:pPr>
              <a:spcBef>
                <a:spcPct val="0"/>
              </a:spcBef>
              <a:buFontTx/>
              <a:buNone/>
            </a:pPr>
            <a:r>
              <a:rPr lang="en-US" altLang="zh-CN" sz="1000">
                <a:latin typeface="Times New Roman" panose="02020603050405020304" pitchFamily="18" charset="0"/>
                <a:cs typeface="Times New Roman" panose="02020603050405020304" pitchFamily="18" charset="0"/>
              </a:rPr>
              <a:t>Exercises/activities:</a:t>
            </a:r>
          </a:p>
          <a:p>
            <a:pPr>
              <a:spcBef>
                <a:spcPct val="0"/>
              </a:spcBef>
              <a:buFontTx/>
              <a:buChar char="•"/>
            </a:pPr>
            <a:r>
              <a:rPr lang="en-US" altLang="zh-CN" sz="1000">
                <a:latin typeface="Times New Roman" panose="02020603050405020304" pitchFamily="18" charset="0"/>
                <a:cs typeface="Times New Roman" panose="02020603050405020304" pitchFamily="18" charset="0"/>
              </a:rPr>
              <a:t> Shared Vision</a:t>
            </a:r>
          </a:p>
          <a:p>
            <a:pPr>
              <a:spcBef>
                <a:spcPct val="0"/>
              </a:spcBef>
              <a:buFontTx/>
              <a:buChar char="•"/>
            </a:pPr>
            <a:r>
              <a:rPr lang="en-US" altLang="zh-CN" sz="1000">
                <a:latin typeface="Times New Roman" panose="02020603050405020304" pitchFamily="18" charset="0"/>
                <a:cs typeface="Times New Roman" panose="02020603050405020304" pitchFamily="18" charset="0"/>
              </a:rPr>
              <a:t> Initial User Stories</a:t>
            </a:r>
          </a:p>
          <a:p>
            <a:pPr eaLnBrk="1" hangingPunct="1">
              <a:buFont typeface="WingDings" panose="05000000000000000000" pitchFamily="2" charset="2"/>
              <a:buChar char="§"/>
            </a:pPr>
            <a:r>
              <a:rPr lang="en-US" altLang="zh-CN" sz="1000">
                <a:latin typeface="Times New Roman" panose="02020603050405020304" pitchFamily="18" charset="0"/>
                <a:cs typeface="Times New Roman" panose="02020603050405020304" pitchFamily="18" charset="0"/>
              </a:rPr>
              <a:t> Initial Architecture Envisioning</a:t>
            </a:r>
          </a:p>
          <a:p>
            <a:pPr eaLnBrk="1" hangingPunct="1">
              <a:buFont typeface="WingDings" panose="05000000000000000000" pitchFamily="2" charset="2"/>
              <a:buChar char="§"/>
            </a:pPr>
            <a:r>
              <a:rPr lang="en-US" altLang="zh-CN" sz="1000">
                <a:latin typeface="Times New Roman" panose="02020603050405020304" pitchFamily="18" charset="0"/>
                <a:cs typeface="Times New Roman" panose="02020603050405020304" pitchFamily="18" charset="0"/>
              </a:rPr>
              <a:t> Prioritizing the User Stories</a:t>
            </a:r>
          </a:p>
        </p:txBody>
      </p:sp>
    </p:spTree>
    <p:extLst>
      <p:ext uri="{BB962C8B-B14F-4D97-AF65-F5344CB8AC3E}">
        <p14:creationId xmlns:p14="http://schemas.microsoft.com/office/powerpoint/2010/main" val="11154921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zh-CN" i="1" smtClean="0"/>
          </a:p>
        </p:txBody>
      </p:sp>
      <p:sp>
        <p:nvSpPr>
          <p:cNvPr id="92163"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zh-CN" smtClean="0">
              <a:latin typeface="ZapfHumnst BT"/>
            </a:endParaRPr>
          </a:p>
        </p:txBody>
      </p:sp>
      <p:sp>
        <p:nvSpPr>
          <p:cNvPr id="92164" name="Rectangle 2"/>
          <p:cNvSpPr>
            <a:spLocks noGrp="1" noRot="1" noChangeAspect="1" noChangeArrowheads="1" noTextEdit="1"/>
          </p:cNvSpPr>
          <p:nvPr>
            <p:ph type="sldImg"/>
          </p:nvPr>
        </p:nvSpPr>
        <p:spPr>
          <a:ln/>
        </p:spPr>
      </p:sp>
      <p:sp>
        <p:nvSpPr>
          <p:cNvPr id="921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dirty="0" smtClean="0"/>
              <a:t>Advantages:</a:t>
            </a:r>
          </a:p>
          <a:p>
            <a:pPr eaLnBrk="1" hangingPunct="1">
              <a:buFontTx/>
              <a:buChar char="•"/>
            </a:pPr>
            <a:r>
              <a:rPr lang="en-US" altLang="zh-CN" dirty="0" smtClean="0"/>
              <a:t>Easy to see what needs to be done</a:t>
            </a:r>
          </a:p>
          <a:p>
            <a:pPr eaLnBrk="1" hangingPunct="1">
              <a:buFontTx/>
              <a:buChar char="•"/>
            </a:pPr>
            <a:r>
              <a:rPr lang="en-US" altLang="zh-CN" dirty="0" smtClean="0"/>
              <a:t>Easy to see status</a:t>
            </a:r>
          </a:p>
          <a:p>
            <a:pPr eaLnBrk="1" hangingPunct="1">
              <a:buFontTx/>
              <a:buChar char="•"/>
            </a:pPr>
            <a:r>
              <a:rPr lang="en-US" altLang="zh-CN" dirty="0" smtClean="0"/>
              <a:t>Easy to manipulate</a:t>
            </a:r>
          </a:p>
          <a:p>
            <a:pPr eaLnBrk="1" hangingPunct="1"/>
            <a:endParaRPr lang="en-US" altLang="zh-CN" dirty="0" smtClean="0"/>
          </a:p>
          <a:p>
            <a:pPr eaLnBrk="1" hangingPunct="1"/>
            <a:r>
              <a:rPr lang="en-US" altLang="zh-CN" dirty="0" smtClean="0"/>
              <a:t>Disadvantages:</a:t>
            </a:r>
          </a:p>
          <a:p>
            <a:pPr eaLnBrk="1" hangingPunct="1">
              <a:buFontTx/>
              <a:buChar char="•"/>
            </a:pPr>
            <a:r>
              <a:rPr lang="en-US" altLang="zh-CN" dirty="0" smtClean="0"/>
              <a:t>Doesn’t work well at scale</a:t>
            </a:r>
          </a:p>
          <a:p>
            <a:pPr eaLnBrk="1" hangingPunct="1"/>
            <a:endParaRPr lang="en-US" altLang="zh-CN" dirty="0" smtClean="0"/>
          </a:p>
          <a:p>
            <a:pPr eaLnBrk="1" hangingPunct="1"/>
            <a:r>
              <a:rPr lang="en-US" altLang="zh-CN" dirty="0" smtClean="0"/>
              <a:t>Diagram from forthcoming book "Scrum Master Self Study Guide" by Kevin </a:t>
            </a:r>
            <a:r>
              <a:rPr lang="en-US" altLang="zh-CN" dirty="0" err="1" smtClean="0"/>
              <a:t>Aguanno</a:t>
            </a:r>
            <a:r>
              <a:rPr lang="en-US" altLang="zh-CN" dirty="0" smtClean="0"/>
              <a:t> and Graeme Matthew, Multi-Media Publications Inc.</a:t>
            </a:r>
          </a:p>
          <a:p>
            <a:pPr eaLnBrk="1" hangingPunct="1"/>
            <a:r>
              <a:rPr lang="en-US" altLang="zh-CN" dirty="0" smtClean="0"/>
              <a:t>Diagram used with permission</a:t>
            </a:r>
          </a:p>
        </p:txBody>
      </p:sp>
    </p:spTree>
    <p:extLst>
      <p:ext uri="{BB962C8B-B14F-4D97-AF65-F5344CB8AC3E}">
        <p14:creationId xmlns:p14="http://schemas.microsoft.com/office/powerpoint/2010/main" val="259077278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页眉占位符 3"/>
          <p:cNvSpPr>
            <a:spLocks noGrp="1"/>
          </p:cNvSpPr>
          <p:nvPr>
            <p:ph type="hdr" sz="quarter" idx="10"/>
          </p:nvPr>
        </p:nvSpPr>
        <p:spPr/>
        <p:txBody>
          <a:bodyPr/>
          <a:lstStyle/>
          <a:p>
            <a:pPr>
              <a:defRPr/>
            </a:pPr>
            <a:endParaRPr lang="en-US" altLang="zh-CN" i="1"/>
          </a:p>
        </p:txBody>
      </p:sp>
      <p:sp>
        <p:nvSpPr>
          <p:cNvPr id="5" name="页脚占位符 4"/>
          <p:cNvSpPr>
            <a:spLocks noGrp="1"/>
          </p:cNvSpPr>
          <p:nvPr>
            <p:ph type="ftr" sz="quarter" idx="11"/>
          </p:nvPr>
        </p:nvSpPr>
        <p:spPr/>
        <p:txBody>
          <a:bodyPr/>
          <a:lstStyle/>
          <a:p>
            <a:pPr>
              <a:defRPr/>
            </a:pPr>
            <a:endParaRPr lang="en-US" altLang="zh-CN">
              <a:latin typeface="ZapfHumnst BT" pitchFamily="34" charset="0"/>
            </a:endParaRPr>
          </a:p>
        </p:txBody>
      </p:sp>
    </p:spTree>
    <p:extLst>
      <p:ext uri="{BB962C8B-B14F-4D97-AF65-F5344CB8AC3E}">
        <p14:creationId xmlns:p14="http://schemas.microsoft.com/office/powerpoint/2010/main" val="421259861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zh-CN" i="1" smtClean="0"/>
          </a:p>
        </p:txBody>
      </p:sp>
      <p:sp>
        <p:nvSpPr>
          <p:cNvPr id="89091"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zh-CN" smtClean="0">
              <a:latin typeface="ZapfHumnst BT"/>
            </a:endParaRPr>
          </a:p>
        </p:txBody>
      </p:sp>
      <p:sp>
        <p:nvSpPr>
          <p:cNvPr id="89092" name="Rectangle 2"/>
          <p:cNvSpPr>
            <a:spLocks noGrp="1" noRot="1" noChangeAspect="1" noChangeArrowheads="1" noTextEdit="1"/>
          </p:cNvSpPr>
          <p:nvPr>
            <p:ph type="sldImg"/>
          </p:nvPr>
        </p:nvSpPr>
        <p:spPr>
          <a:ln/>
        </p:spPr>
      </p:sp>
      <p:sp>
        <p:nvSpPr>
          <p:cNvPr id="8909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900" smtClean="0"/>
              <a:t>Iterations are also referred to as time boxes and sprints (in Scrum).</a:t>
            </a:r>
          </a:p>
          <a:p>
            <a:pPr eaLnBrk="1" hangingPunct="1"/>
            <a:r>
              <a:rPr lang="en-US" altLang="zh-CN" sz="900" smtClean="0"/>
              <a:t>At the beginning of the iteration the team plans what they are going to do and how they’re going to do it that iteration.  This may include some modeling.</a:t>
            </a:r>
          </a:p>
          <a:p>
            <a:pPr eaLnBrk="1" hangingPunct="1"/>
            <a:r>
              <a:rPr lang="en-US" altLang="zh-CN" sz="900" smtClean="0"/>
              <a:t>Throughout the iteration the team does the work to address the work items for that iteration.</a:t>
            </a:r>
          </a:p>
          <a:p>
            <a:pPr eaLnBrk="1" hangingPunct="1"/>
            <a:r>
              <a:rPr lang="en-US" altLang="zh-CN" sz="900" smtClean="0"/>
              <a:t>Toward the end of the iteration the team stabilizes the solution, ensuring that it works and is sufficiently tested.  The team will also demo the solution to key stakeholders to show what they accomplished and to get feedback.  They may also hold a reflection meeting, such as a retrospective, to identify potential ways to improve their process.</a:t>
            </a:r>
          </a:p>
          <a:p>
            <a:pPr eaLnBrk="1" hangingPunct="1"/>
            <a:endParaRPr lang="en-US" altLang="zh-CN" sz="900" smtClean="0"/>
          </a:p>
          <a:p>
            <a:pPr eaLnBrk="1" hangingPunct="1"/>
            <a:r>
              <a:rPr lang="en-US" altLang="zh-CN" sz="900" smtClean="0"/>
              <a:t>Agile principle #7: Working software is the primary measure of progress. </a:t>
            </a:r>
          </a:p>
          <a:p>
            <a:pPr eaLnBrk="1" hangingPunct="1"/>
            <a:r>
              <a:rPr lang="en-US" altLang="zh-CN" sz="900" smtClean="0"/>
              <a:t>Agile principle #12: At regular intervals, the team reflects on how to become more effective, then tunes and adjusts its behavior accordingly</a:t>
            </a:r>
          </a:p>
        </p:txBody>
      </p:sp>
      <p:sp>
        <p:nvSpPr>
          <p:cNvPr id="89094" name="Text Box 4"/>
          <p:cNvSpPr txBox="1">
            <a:spLocks noChangeArrowheads="1"/>
          </p:cNvSpPr>
          <p:nvPr/>
        </p:nvSpPr>
        <p:spPr bwMode="auto">
          <a:xfrm>
            <a:off x="447675" y="1190625"/>
            <a:ext cx="2025650" cy="287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en-US" altLang="zh-CN" sz="1000"/>
              <a:t>You could ask the students who is currently using waterfall verses iterative approaches. Ask the ones doing iterative development if they have these three elements in their cycle:</a:t>
            </a:r>
          </a:p>
          <a:p>
            <a:pPr eaLnBrk="1" hangingPunct="1"/>
            <a:r>
              <a:rPr lang="en-US" altLang="zh-CN" sz="1000"/>
              <a:t>Planning</a:t>
            </a:r>
          </a:p>
          <a:p>
            <a:pPr eaLnBrk="1" hangingPunct="1"/>
            <a:r>
              <a:rPr lang="en-US" altLang="zh-CN" sz="1000"/>
              <a:t>Development</a:t>
            </a:r>
          </a:p>
          <a:p>
            <a:pPr eaLnBrk="1" hangingPunct="1"/>
            <a:r>
              <a:rPr lang="en-US" altLang="zh-CN" sz="1000"/>
              <a:t>Stabilization</a:t>
            </a:r>
          </a:p>
          <a:p>
            <a:pPr eaLnBrk="1" hangingPunct="1"/>
            <a:endParaRPr lang="en-US" altLang="zh-CN" sz="1000"/>
          </a:p>
          <a:p>
            <a:pPr eaLnBrk="1" hangingPunct="1"/>
            <a:r>
              <a:rPr lang="en-US" altLang="zh-CN" sz="1000"/>
              <a:t>The iteration rhythm is determined by the iteration length. Fixed iteration length helps drive the reliable rhythm of a project. Without this rhythm, you are constant revising, re-estimating, and reconciling </a:t>
            </a:r>
          </a:p>
        </p:txBody>
      </p:sp>
    </p:spTree>
    <p:extLst>
      <p:ext uri="{BB962C8B-B14F-4D97-AF65-F5344CB8AC3E}">
        <p14:creationId xmlns:p14="http://schemas.microsoft.com/office/powerpoint/2010/main" val="55612404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zh-CN" i="1" smtClean="0"/>
          </a:p>
        </p:txBody>
      </p:sp>
      <p:sp>
        <p:nvSpPr>
          <p:cNvPr id="90115"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zh-CN" smtClean="0">
              <a:latin typeface="ZapfHumnst BT"/>
            </a:endParaRPr>
          </a:p>
        </p:txBody>
      </p:sp>
      <p:sp>
        <p:nvSpPr>
          <p:cNvPr id="90116" name="Rectangle 2"/>
          <p:cNvSpPr>
            <a:spLocks noGrp="1" noRot="1" noChangeAspect="1" noChangeArrowheads="1" noTextEdit="1"/>
          </p:cNvSpPr>
          <p:nvPr>
            <p:ph type="sldImg"/>
          </p:nvPr>
        </p:nvSpPr>
        <p:spPr>
          <a:ln/>
        </p:spPr>
      </p:sp>
      <p:sp>
        <p:nvSpPr>
          <p:cNvPr id="901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228600" indent="-228600" eaLnBrk="1" hangingPunct="1">
              <a:lnSpc>
                <a:spcPct val="80000"/>
              </a:lnSpc>
            </a:pPr>
            <a:r>
              <a:rPr lang="en-US" altLang="zh-CN" sz="1000" smtClean="0"/>
              <a:t>Iteration planning performed by the team in a </a:t>
            </a:r>
            <a:r>
              <a:rPr lang="en-US" altLang="zh-CN" sz="1000" u="sng" smtClean="0"/>
              <a:t>self-organizing</a:t>
            </a:r>
            <a:r>
              <a:rPr lang="en-US" altLang="zh-CN" sz="1000" smtClean="0"/>
              <a:t> manner increases team commitment</a:t>
            </a:r>
          </a:p>
          <a:p>
            <a:pPr marL="228600" indent="-228600" eaLnBrk="1" hangingPunct="1">
              <a:lnSpc>
                <a:spcPct val="80000"/>
              </a:lnSpc>
            </a:pPr>
            <a:r>
              <a:rPr lang="en-US" altLang="zh-CN" sz="1000" smtClean="0"/>
              <a:t>With self organization, agile team member choose their own work, it isn’t assigned to them.</a:t>
            </a:r>
          </a:p>
          <a:p>
            <a:pPr marL="228600" indent="-228600" eaLnBrk="1" hangingPunct="1">
              <a:lnSpc>
                <a:spcPct val="80000"/>
              </a:lnSpc>
            </a:pPr>
            <a:r>
              <a:rPr lang="en-US" altLang="zh-CN" sz="1000" smtClean="0"/>
              <a:t>During iteration planning coarse work items, such as user stories or defect reports, are broken down by the team into smaller tasks.  Your team will need to decide what size of task makes sense for them, but many teams choose to have tasks no smaller than half a day in length.</a:t>
            </a:r>
          </a:p>
          <a:p>
            <a:pPr marL="228600" indent="-228600" eaLnBrk="1" hangingPunct="1">
              <a:lnSpc>
                <a:spcPct val="80000"/>
              </a:lnSpc>
            </a:pPr>
            <a:endParaRPr lang="en-US" altLang="zh-CN" sz="1000" smtClean="0"/>
          </a:p>
          <a:p>
            <a:pPr marL="228600" indent="-228600" eaLnBrk="1" hangingPunct="1">
              <a:lnSpc>
                <a:spcPct val="80000"/>
              </a:lnSpc>
            </a:pPr>
            <a:r>
              <a:rPr lang="en-US" altLang="zh-CN" sz="1000" smtClean="0"/>
              <a:t>At the end of the iteration planning session you should perform a reality check to ensure that you can get the work done, that everyone is fully committed to getting the work done, that everyone has sufficient work, …</a:t>
            </a:r>
          </a:p>
          <a:p>
            <a:pPr marL="228600" indent="-228600" eaLnBrk="1" hangingPunct="1">
              <a:lnSpc>
                <a:spcPct val="80000"/>
              </a:lnSpc>
            </a:pPr>
            <a:endParaRPr lang="en-US" altLang="zh-CN" sz="1000" smtClean="0"/>
          </a:p>
          <a:p>
            <a:pPr marL="228600" indent="-228600" eaLnBrk="1" hangingPunct="1">
              <a:lnSpc>
                <a:spcPct val="80000"/>
              </a:lnSpc>
            </a:pPr>
            <a:r>
              <a:rPr lang="en-US" altLang="zh-CN" sz="1000" smtClean="0"/>
              <a:t>Disaggregation:</a:t>
            </a:r>
          </a:p>
          <a:p>
            <a:pPr marL="228600" indent="-228600" eaLnBrk="1" hangingPunct="1">
              <a:lnSpc>
                <a:spcPct val="80000"/>
              </a:lnSpc>
            </a:pPr>
            <a:r>
              <a:rPr lang="en-US" altLang="zh-CN" sz="1000" smtClean="0"/>
              <a:t>1.	If one part of a user story is difficult to estimate, separate that task from the user story</a:t>
            </a:r>
          </a:p>
          <a:p>
            <a:pPr marL="228600" indent="-228600" eaLnBrk="1" hangingPunct="1">
              <a:lnSpc>
                <a:spcPct val="80000"/>
              </a:lnSpc>
              <a:buFontTx/>
              <a:buAutoNum type="arabicPeriod" startAt="2"/>
            </a:pPr>
            <a:r>
              <a:rPr lang="en-US" altLang="zh-CN" sz="1000" smtClean="0"/>
              <a:t>If parts of a user story can easily be performed by separate team members, break the work into smaller tasks</a:t>
            </a:r>
          </a:p>
          <a:p>
            <a:pPr marL="228600" indent="-228600" eaLnBrk="1" hangingPunct="1">
              <a:lnSpc>
                <a:spcPct val="80000"/>
              </a:lnSpc>
              <a:buFontTx/>
              <a:buAutoNum type="arabicPeriod" startAt="2"/>
            </a:pPr>
            <a:endParaRPr lang="en-US" altLang="zh-CN" sz="1000" smtClean="0"/>
          </a:p>
          <a:p>
            <a:pPr marL="228600" indent="-228600" eaLnBrk="1" hangingPunct="1">
              <a:lnSpc>
                <a:spcPct val="80000"/>
              </a:lnSpc>
            </a:pPr>
            <a:r>
              <a:rPr lang="en-US" altLang="zh-CN" sz="1000" smtClean="0"/>
              <a:t>Agile principle #8: Agile processes promote sustainable development. The sponsors, developers, and users should be able to maintain a constant pace indefinitely.</a:t>
            </a:r>
          </a:p>
          <a:p>
            <a:pPr marL="228600" indent="-228600" eaLnBrk="1" hangingPunct="1">
              <a:lnSpc>
                <a:spcPct val="80000"/>
              </a:lnSpc>
            </a:pPr>
            <a:r>
              <a:rPr lang="en-US" altLang="zh-CN" sz="1000" smtClean="0"/>
              <a:t>Agile principle #10: Simplicity – the art of maximizing the amount of work not done – is essential. </a:t>
            </a:r>
          </a:p>
          <a:p>
            <a:pPr marL="228600" indent="-228600" eaLnBrk="1" hangingPunct="1">
              <a:lnSpc>
                <a:spcPct val="80000"/>
              </a:lnSpc>
            </a:pPr>
            <a:r>
              <a:rPr lang="en-US" altLang="zh-CN" sz="1000" smtClean="0"/>
              <a:t>Agile principle #11: The best architectures, requirements, and designs emerge from self-organizing teams. </a:t>
            </a:r>
          </a:p>
          <a:p>
            <a:pPr marL="228600" indent="-228600" eaLnBrk="1" hangingPunct="1">
              <a:lnSpc>
                <a:spcPct val="80000"/>
              </a:lnSpc>
            </a:pPr>
            <a:endParaRPr lang="en-US" altLang="zh-CN" sz="1000" smtClean="0"/>
          </a:p>
        </p:txBody>
      </p:sp>
      <p:sp>
        <p:nvSpPr>
          <p:cNvPr id="90118" name="Text Box 4"/>
          <p:cNvSpPr txBox="1">
            <a:spLocks noChangeArrowheads="1"/>
          </p:cNvSpPr>
          <p:nvPr/>
        </p:nvSpPr>
        <p:spPr bwMode="auto">
          <a:xfrm>
            <a:off x="441325" y="1174750"/>
            <a:ext cx="2044700" cy="443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en-US" altLang="zh-CN" sz="1000">
                <a:latin typeface="Times New Roman" panose="02020603050405020304" pitchFamily="18" charset="0"/>
              </a:rPr>
              <a:t>This practice is very important because it determines the what and when of a story to be built.</a:t>
            </a:r>
          </a:p>
          <a:p>
            <a:pPr eaLnBrk="1" hangingPunct="1"/>
            <a:endParaRPr lang="en-US" altLang="zh-CN" sz="1000">
              <a:latin typeface="Times New Roman" panose="02020603050405020304" pitchFamily="18" charset="0"/>
            </a:endParaRPr>
          </a:p>
          <a:p>
            <a:pPr eaLnBrk="1" hangingPunct="1"/>
            <a:r>
              <a:rPr lang="en-US" altLang="zh-CN" sz="1000">
                <a:latin typeface="Times New Roman" panose="02020603050405020304" pitchFamily="18" charset="0"/>
              </a:rPr>
              <a:t>All the team should be involved in this practice because each member will provide information based on their expertise and skills.</a:t>
            </a:r>
          </a:p>
          <a:p>
            <a:pPr eaLnBrk="1" hangingPunct="1"/>
            <a:endParaRPr lang="en-US" altLang="zh-CN" sz="1000">
              <a:latin typeface="Times New Roman" panose="02020603050405020304" pitchFamily="18" charset="0"/>
            </a:endParaRPr>
          </a:p>
          <a:p>
            <a:pPr eaLnBrk="1" hangingPunct="1"/>
            <a:r>
              <a:rPr lang="en-US" altLang="zh-CN" sz="1000">
                <a:latin typeface="Times New Roman" panose="02020603050405020304" pitchFamily="18" charset="0"/>
              </a:rPr>
              <a:t>Remember: “Divide and conquer” </a:t>
            </a:r>
          </a:p>
          <a:p>
            <a:pPr eaLnBrk="1" hangingPunct="1"/>
            <a:r>
              <a:rPr lang="en-US" altLang="zh-CN" sz="1000">
                <a:latin typeface="Times New Roman" panose="02020603050405020304" pitchFamily="18" charset="0"/>
              </a:rPr>
              <a:t>Smaller pieces are better to handle than big blocks.</a:t>
            </a:r>
          </a:p>
          <a:p>
            <a:pPr eaLnBrk="1" hangingPunct="1"/>
            <a:endParaRPr lang="en-US" altLang="zh-CN" sz="1000">
              <a:latin typeface="Times New Roman" panose="02020603050405020304" pitchFamily="18" charset="0"/>
            </a:endParaRPr>
          </a:p>
          <a:p>
            <a:pPr eaLnBrk="1" hangingPunct="1">
              <a:spcBef>
                <a:spcPct val="0"/>
              </a:spcBef>
              <a:buFontTx/>
              <a:buNone/>
            </a:pPr>
            <a:r>
              <a:rPr lang="en-US" altLang="zh-CN" sz="1000">
                <a:latin typeface="Times New Roman" panose="02020603050405020304" pitchFamily="18" charset="0"/>
              </a:rPr>
              <a:t>Review with students the relationship between release planning and iteration planning. What is the difference between them, and when should you do each?</a:t>
            </a:r>
          </a:p>
          <a:p>
            <a:pPr eaLnBrk="1" hangingPunct="1">
              <a:spcBef>
                <a:spcPct val="0"/>
              </a:spcBef>
              <a:buFontTx/>
              <a:buNone/>
            </a:pPr>
            <a:endParaRPr lang="en-US" altLang="zh-CN" sz="1000">
              <a:latin typeface="Times New Roman" panose="02020603050405020304" pitchFamily="18" charset="0"/>
            </a:endParaRPr>
          </a:p>
          <a:p>
            <a:pPr eaLnBrk="1" hangingPunct="1">
              <a:spcBef>
                <a:spcPct val="0"/>
              </a:spcBef>
              <a:buFontTx/>
              <a:buNone/>
            </a:pPr>
            <a:r>
              <a:rPr lang="en-US" altLang="zh-CN" sz="1000">
                <a:latin typeface="Times New Roman" panose="02020603050405020304" pitchFamily="18" charset="0"/>
              </a:rPr>
              <a:t>Release planning addresses release scope, but you also need an iteration scope to be able to adjust iteration objectives later.</a:t>
            </a:r>
          </a:p>
          <a:p>
            <a:pPr eaLnBrk="1" hangingPunct="1">
              <a:spcBef>
                <a:spcPct val="0"/>
              </a:spcBef>
              <a:buFontTx/>
              <a:buNone/>
            </a:pPr>
            <a:r>
              <a:rPr lang="en-US" altLang="zh-CN" sz="1000">
                <a:latin typeface="Times New Roman" panose="02020603050405020304" pitchFamily="18" charset="0"/>
              </a:rPr>
              <a:t>For Iteration planning, you focus just on the work that you need to accomplish that iteration.  </a:t>
            </a:r>
          </a:p>
        </p:txBody>
      </p:sp>
    </p:spTree>
    <p:extLst>
      <p:ext uri="{BB962C8B-B14F-4D97-AF65-F5344CB8AC3E}">
        <p14:creationId xmlns:p14="http://schemas.microsoft.com/office/powerpoint/2010/main" val="21113924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zh-CN" i="1" smtClean="0"/>
          </a:p>
        </p:txBody>
      </p:sp>
      <p:sp>
        <p:nvSpPr>
          <p:cNvPr id="94211"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zh-CN" smtClean="0">
              <a:latin typeface="ZapfHumnst BT"/>
            </a:endParaRPr>
          </a:p>
        </p:txBody>
      </p:sp>
      <p:sp>
        <p:nvSpPr>
          <p:cNvPr id="94212" name="Slide Image Placeholder 1"/>
          <p:cNvSpPr>
            <a:spLocks noGrp="1" noRot="1" noChangeAspect="1" noTextEdit="1"/>
          </p:cNvSpPr>
          <p:nvPr>
            <p:ph type="sldImg"/>
          </p:nvPr>
        </p:nvSpPr>
        <p:spPr>
          <a:ln/>
        </p:spPr>
      </p:sp>
      <p:sp>
        <p:nvSpPr>
          <p:cNvPr id="9421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dirty="0" smtClean="0"/>
              <a:t>Although iteration planning is self organizing, sometimes the team lead needs to prod people to do this at first.  It might be a friendly suggestion such as “John, why don’t you try your hand at that” or “Sally, Bob could benefit from your database expertise on that task”</a:t>
            </a:r>
          </a:p>
        </p:txBody>
      </p:sp>
      <p:sp>
        <p:nvSpPr>
          <p:cNvPr id="94214" name="Text Box 4"/>
          <p:cNvSpPr txBox="1">
            <a:spLocks noChangeArrowheads="1"/>
          </p:cNvSpPr>
          <p:nvPr/>
        </p:nvSpPr>
        <p:spPr bwMode="auto">
          <a:xfrm>
            <a:off x="469900" y="1279525"/>
            <a:ext cx="1997075" cy="244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zh-CN" sz="1000">
                <a:latin typeface="Times New Roman" panose="02020603050405020304" pitchFamily="18" charset="0"/>
              </a:rPr>
              <a:t>Task assignment </a:t>
            </a:r>
            <a:endParaRPr lang="en-US" altLang="zh-CN" sz="1000" b="1">
              <a:latin typeface="Times New Roman" panose="02020603050405020304" pitchFamily="18" charset="0"/>
            </a:endParaRPr>
          </a:p>
        </p:txBody>
      </p:sp>
    </p:spTree>
    <p:extLst>
      <p:ext uri="{BB962C8B-B14F-4D97-AF65-F5344CB8AC3E}">
        <p14:creationId xmlns:p14="http://schemas.microsoft.com/office/powerpoint/2010/main" val="22157164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幻灯片图像占位符 1"/>
          <p:cNvSpPr>
            <a:spLocks noGrp="1" noRot="1" noChangeAspect="1" noTextEdit="1"/>
          </p:cNvSpPr>
          <p:nvPr>
            <p:ph type="sldImg"/>
          </p:nvPr>
        </p:nvSpPr>
        <p:spPr>
          <a:ln/>
        </p:spPr>
      </p:sp>
      <p:sp>
        <p:nvSpPr>
          <p:cNvPr id="109571"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smtClean="0"/>
          </a:p>
        </p:txBody>
      </p:sp>
      <p:sp>
        <p:nvSpPr>
          <p:cNvPr id="109572" name="灯片编号占位符 3"/>
          <p:cNvSpPr>
            <a:spLocks noGrp="1"/>
          </p:cNvSpPr>
          <p:nvPr>
            <p:ph type="sldNum" sz="quarter" idx="4294967295"/>
          </p:nvPr>
        </p:nvSpPr>
        <p:spPr bwMode="auto">
          <a:xfrm>
            <a:off x="3970338" y="8772525"/>
            <a:ext cx="3038475" cy="461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fld id="{0AA3D175-3776-4BA2-9609-B577055C5348}" type="slidenum">
              <a:rPr lang="zh-CN" altLang="en-US"/>
              <a:pPr eaLnBrk="1" hangingPunct="1"/>
              <a:t>16</a:t>
            </a:fld>
            <a:endParaRPr lang="en-US" altLang="zh-CN"/>
          </a:p>
        </p:txBody>
      </p:sp>
    </p:spTree>
    <p:extLst>
      <p:ext uri="{BB962C8B-B14F-4D97-AF65-F5344CB8AC3E}">
        <p14:creationId xmlns:p14="http://schemas.microsoft.com/office/powerpoint/2010/main" val="217240424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关键路径是指在根据逻辑关系描述的网络图中，完成时间会直接影响到最终工期的活动集合</a:t>
            </a:r>
            <a:endParaRPr lang="zh-CN" altLang="en-US" dirty="0"/>
          </a:p>
        </p:txBody>
      </p:sp>
      <p:sp>
        <p:nvSpPr>
          <p:cNvPr id="4" name="页眉占位符 3"/>
          <p:cNvSpPr>
            <a:spLocks noGrp="1"/>
          </p:cNvSpPr>
          <p:nvPr>
            <p:ph type="hdr" sz="quarter" idx="10"/>
          </p:nvPr>
        </p:nvSpPr>
        <p:spPr/>
        <p:txBody>
          <a:bodyPr/>
          <a:lstStyle/>
          <a:p>
            <a:pPr>
              <a:defRPr/>
            </a:pPr>
            <a:endParaRPr lang="en-US" altLang="zh-CN" i="1"/>
          </a:p>
        </p:txBody>
      </p:sp>
      <p:sp>
        <p:nvSpPr>
          <p:cNvPr id="5" name="页脚占位符 4"/>
          <p:cNvSpPr>
            <a:spLocks noGrp="1"/>
          </p:cNvSpPr>
          <p:nvPr>
            <p:ph type="ftr" sz="quarter" idx="11"/>
          </p:nvPr>
        </p:nvSpPr>
        <p:spPr/>
        <p:txBody>
          <a:bodyPr/>
          <a:lstStyle/>
          <a:p>
            <a:pPr>
              <a:defRPr/>
            </a:pPr>
            <a:endParaRPr lang="en-US" altLang="zh-CN">
              <a:latin typeface="ZapfHumnst BT" pitchFamily="34" charset="0"/>
            </a:endParaRPr>
          </a:p>
        </p:txBody>
      </p:sp>
    </p:spTree>
    <p:extLst>
      <p:ext uri="{BB962C8B-B14F-4D97-AF65-F5344CB8AC3E}">
        <p14:creationId xmlns:p14="http://schemas.microsoft.com/office/powerpoint/2010/main" val="34095734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帕金森定律不是帕金森综合症，一种神经系统疾病，主要表现为运动障碍（震颤、肌僵直、运动迟缓和姿势不稳）。</a:t>
            </a:r>
          </a:p>
          <a:p>
            <a:r>
              <a:rPr lang="zh-CN" altLang="en-US" dirty="0" smtClean="0"/>
              <a:t>相关名人：</a:t>
            </a:r>
          </a:p>
          <a:p>
            <a:r>
              <a:rPr lang="zh-CN" altLang="en-US" dirty="0" smtClean="0"/>
              <a:t>拳王阿里：很多人最初认识帕金森这种疾病，是源于</a:t>
            </a:r>
            <a:r>
              <a:rPr lang="en-US" altLang="zh-CN" dirty="0" smtClean="0"/>
              <a:t>1996</a:t>
            </a:r>
            <a:r>
              <a:rPr lang="zh-CN" altLang="en-US" dirty="0" smtClean="0"/>
              <a:t>年的亚特兰大奥运会开幕式，阿里颤抖着点燃奥运火炬。</a:t>
            </a:r>
          </a:p>
          <a:p>
            <a:r>
              <a:rPr lang="zh-CN" altLang="en-US" dirty="0" smtClean="0"/>
              <a:t>陈景润：</a:t>
            </a:r>
            <a:r>
              <a:rPr lang="en-US" altLang="zh-CN" dirty="0" smtClean="0"/>
              <a:t>51</a:t>
            </a:r>
            <a:r>
              <a:rPr lang="zh-CN" altLang="en-US" dirty="0" smtClean="0"/>
              <a:t>岁被诊断患帕金森病，手脚抖得很厉害，无法走路无法写字，生活不能自理，</a:t>
            </a:r>
            <a:r>
              <a:rPr lang="en-US" altLang="zh-CN" dirty="0" smtClean="0"/>
              <a:t>13</a:t>
            </a:r>
            <a:r>
              <a:rPr lang="zh-CN" altLang="en-US" dirty="0" smtClean="0"/>
              <a:t>年后去世。</a:t>
            </a:r>
          </a:p>
          <a:p>
            <a:r>
              <a:rPr lang="zh-CN" altLang="en-US" dirty="0" smtClean="0"/>
              <a:t>希特勒 巴金 邓小平</a:t>
            </a:r>
            <a:endParaRPr lang="en-US" altLang="zh-CN" dirty="0" smtClean="0"/>
          </a:p>
          <a:p>
            <a:endParaRPr lang="en-US" altLang="zh-CN" dirty="0" smtClean="0"/>
          </a:p>
          <a:p>
            <a:r>
              <a:rPr lang="en-US" altLang="zh-CN" dirty="0" smtClean="0"/>
              <a:t>1957</a:t>
            </a:r>
            <a:r>
              <a:rPr lang="zh-CN" altLang="en-US" dirty="0" smtClean="0"/>
              <a:t>年，英国历史学家、政治学家诺斯科特</a:t>
            </a:r>
            <a:r>
              <a:rPr lang="en-US" altLang="zh-CN" dirty="0" smtClean="0"/>
              <a:t>·</a:t>
            </a:r>
            <a:r>
              <a:rPr lang="zh-CN" altLang="en-US" dirty="0" smtClean="0"/>
              <a:t>帕金森</a:t>
            </a:r>
            <a:r>
              <a:rPr lang="en-US" altLang="zh-CN" dirty="0" smtClean="0"/>
              <a:t>(</a:t>
            </a:r>
            <a:r>
              <a:rPr lang="en-US" altLang="zh-CN" dirty="0" err="1" smtClean="0"/>
              <a:t>C.Northcote</a:t>
            </a:r>
            <a:r>
              <a:rPr lang="en-US" altLang="zh-CN" dirty="0" smtClean="0"/>
              <a:t> Parkinson)</a:t>
            </a:r>
            <a:r>
              <a:rPr lang="zh-CN" altLang="en-US" dirty="0" smtClean="0"/>
              <a:t>出版了</a:t>
            </a:r>
            <a:r>
              <a:rPr lang="en-US" altLang="zh-CN" dirty="0" smtClean="0"/>
              <a:t>《</a:t>
            </a:r>
            <a:r>
              <a:rPr lang="zh-CN" altLang="en-US" dirty="0" smtClean="0"/>
              <a:t>帕金森定律</a:t>
            </a:r>
            <a:r>
              <a:rPr lang="en-US" altLang="zh-CN" dirty="0" smtClean="0"/>
              <a:t>》(Parkinson's Law)</a:t>
            </a:r>
            <a:r>
              <a:rPr lang="zh-CN" altLang="en-US" dirty="0" smtClean="0"/>
              <a:t>一书，其中有一条非常有意思，举例来说：如果分配一个人</a:t>
            </a:r>
            <a:r>
              <a:rPr lang="en-US" altLang="zh-CN" dirty="0" smtClean="0"/>
              <a:t>6</a:t>
            </a:r>
            <a:r>
              <a:rPr lang="zh-CN" altLang="en-US" dirty="0" smtClean="0"/>
              <a:t>个小时去完成一个只需</a:t>
            </a:r>
            <a:r>
              <a:rPr lang="en-US" altLang="zh-CN" dirty="0" smtClean="0"/>
              <a:t>6</a:t>
            </a:r>
            <a:r>
              <a:rPr lang="zh-CN" altLang="en-US" dirty="0" smtClean="0"/>
              <a:t>分钟的工作，那么这个工作会在</a:t>
            </a:r>
            <a:r>
              <a:rPr lang="en-US" altLang="zh-CN" dirty="0" smtClean="0"/>
              <a:t>6</a:t>
            </a:r>
            <a:r>
              <a:rPr lang="zh-CN" altLang="en-US" dirty="0" smtClean="0"/>
              <a:t>个小时完成。这个发现在各行各业中都得到了验证。 </a:t>
            </a:r>
          </a:p>
          <a:p>
            <a:r>
              <a:rPr lang="zh-CN" altLang="en-US" dirty="0" smtClean="0"/>
              <a:t>事实上，作为一个有经验的项目经理，早就意识到了这种现象：很费力的跟客户争取到一些开发的</a:t>
            </a:r>
            <a:r>
              <a:rPr lang="en-US" altLang="zh-CN" dirty="0" smtClean="0"/>
              <a:t>buffer</a:t>
            </a:r>
            <a:r>
              <a:rPr lang="zh-CN" altLang="en-US" dirty="0" smtClean="0"/>
              <a:t>时间，如果把这些</a:t>
            </a:r>
            <a:r>
              <a:rPr lang="en-US" altLang="zh-CN" dirty="0" smtClean="0"/>
              <a:t>buffer</a:t>
            </a:r>
            <a:r>
              <a:rPr lang="zh-CN" altLang="en-US" dirty="0" smtClean="0"/>
              <a:t>直接给开发人员，他们会毫不犹豫的在最后时间点完成，而一般不会提前完成。一个开发任务如果只需要</a:t>
            </a:r>
            <a:r>
              <a:rPr lang="en-US" altLang="zh-CN" dirty="0" smtClean="0"/>
              <a:t>1</a:t>
            </a:r>
            <a:r>
              <a:rPr lang="zh-CN" altLang="en-US" dirty="0" smtClean="0"/>
              <a:t>天，但你分配给他</a:t>
            </a:r>
            <a:r>
              <a:rPr lang="en-US" altLang="zh-CN" dirty="0" smtClean="0"/>
              <a:t>3</a:t>
            </a:r>
            <a:r>
              <a:rPr lang="zh-CN" altLang="en-US" dirty="0" smtClean="0"/>
              <a:t>天，基本的情况都是“按时”完成</a:t>
            </a:r>
          </a:p>
          <a:p>
            <a:r>
              <a:rPr lang="zh-CN" altLang="en-US" dirty="0" smtClean="0"/>
              <a:t>策略：</a:t>
            </a:r>
            <a:endParaRPr lang="en-US" altLang="zh-CN" dirty="0" smtClean="0"/>
          </a:p>
          <a:p>
            <a:r>
              <a:rPr lang="en-US" altLang="zh-CN" dirty="0" smtClean="0"/>
              <a:t>1. </a:t>
            </a:r>
            <a:r>
              <a:rPr lang="zh-CN" altLang="en-US" dirty="0" smtClean="0"/>
              <a:t>准确、精确估算成员速度</a:t>
            </a:r>
            <a:endParaRPr lang="en-US" altLang="zh-CN" dirty="0" smtClean="0"/>
          </a:p>
          <a:p>
            <a:r>
              <a:rPr lang="en-US" altLang="zh-CN" dirty="0" smtClean="0"/>
              <a:t>2. </a:t>
            </a:r>
            <a:r>
              <a:rPr lang="zh-CN" altLang="en-US" dirty="0" smtClean="0"/>
              <a:t>不要让团队成员知道项目时间余量</a:t>
            </a:r>
            <a:endParaRPr lang="en-US" altLang="zh-CN" dirty="0" smtClean="0"/>
          </a:p>
          <a:p>
            <a:r>
              <a:rPr lang="en-US" altLang="zh-CN" dirty="0" smtClean="0"/>
              <a:t>3. </a:t>
            </a:r>
            <a:r>
              <a:rPr lang="zh-CN" altLang="en-US" dirty="0" smtClean="0"/>
              <a:t>引入绩效考核</a:t>
            </a:r>
            <a:endParaRPr lang="en-US" altLang="zh-CN" dirty="0" smtClean="0"/>
          </a:p>
          <a:p>
            <a:r>
              <a:rPr lang="en-US" altLang="zh-CN" dirty="0" smtClean="0"/>
              <a:t>4. </a:t>
            </a:r>
            <a:r>
              <a:rPr lang="zh-CN" altLang="en-US" dirty="0" smtClean="0"/>
              <a:t>允许延期，给予缓冲，但要求解释（童年时的检讨书）</a:t>
            </a:r>
            <a:endParaRPr lang="en-US" altLang="zh-CN" dirty="0" smtClean="0"/>
          </a:p>
          <a:p>
            <a:r>
              <a:rPr lang="en-US" altLang="zh-CN" dirty="0" smtClean="0"/>
              <a:t>5.</a:t>
            </a:r>
            <a:r>
              <a:rPr lang="en-US" altLang="zh-CN" baseline="0" dirty="0" smtClean="0"/>
              <a:t> </a:t>
            </a:r>
            <a:r>
              <a:rPr lang="zh-CN" altLang="en-US" dirty="0" smtClean="0"/>
              <a:t>尽量避免加班，从时间余量支出（降低效率，易导致混乱）</a:t>
            </a:r>
            <a:endParaRPr lang="en-US" altLang="zh-CN" dirty="0" smtClean="0"/>
          </a:p>
          <a:p>
            <a:pPr marL="0" marR="0" indent="0" algn="l" defTabSz="914400" rtl="0" eaLnBrk="0" fontAlgn="base" latinLnBrk="0" hangingPunct="0">
              <a:lnSpc>
                <a:spcPct val="100000"/>
              </a:lnSpc>
              <a:spcBef>
                <a:spcPct val="30000"/>
              </a:spcBef>
              <a:spcAft>
                <a:spcPct val="0"/>
              </a:spcAft>
              <a:buClrTx/>
              <a:buSzTx/>
              <a:buFontTx/>
              <a:buNone/>
              <a:tabLst/>
              <a:defRPr/>
            </a:pPr>
            <a:r>
              <a:rPr lang="en-US" altLang="zh-CN" dirty="0" smtClean="0"/>
              <a:t>6. </a:t>
            </a:r>
            <a:r>
              <a:rPr lang="zh-CN" altLang="en-US" dirty="0" smtClean="0"/>
              <a:t>剩余的时间余量可以来收买人心</a:t>
            </a:r>
          </a:p>
          <a:p>
            <a:endParaRPr lang="zh-CN" altLang="en-US" dirty="0" smtClean="0"/>
          </a:p>
          <a:p>
            <a:r>
              <a:rPr lang="zh-CN" altLang="en-US" dirty="0" smtClean="0"/>
              <a:t>其他帕金森定律</a:t>
            </a:r>
            <a:endParaRPr lang="en-US" altLang="zh-CN" dirty="0" smtClean="0"/>
          </a:p>
          <a:p>
            <a:r>
              <a:rPr lang="zh-CN" altLang="en-US" sz="1200" b="0" i="0" kern="1200" dirty="0" smtClean="0">
                <a:solidFill>
                  <a:schemeClr val="tx1"/>
                </a:solidFill>
                <a:effectLst/>
                <a:latin typeface="Times New Roman" pitchFamily="18" charset="0"/>
                <a:ea typeface="+mn-ea"/>
                <a:cs typeface="+mn-cs"/>
              </a:rPr>
              <a:t>一个不称职的官员，可能有三条出路。第一是申请退职，把位子让给能干的人；第二是让一位能干的人来协助自己工作；第三是任用两个水平比自己更低的人当助手。</a:t>
            </a:r>
            <a:endParaRPr lang="en-US" altLang="zh-CN" sz="1200" b="0" i="0" kern="1200" dirty="0" smtClean="0">
              <a:solidFill>
                <a:schemeClr val="tx1"/>
              </a:solidFill>
              <a:effectLst/>
              <a:latin typeface="Times New Roman" pitchFamily="18" charset="0"/>
              <a:ea typeface="+mn-ea"/>
              <a:cs typeface="+mn-cs"/>
            </a:endParaRPr>
          </a:p>
          <a:p>
            <a:r>
              <a:rPr lang="zh-CN" altLang="en-US" sz="1200" b="0" i="0" kern="1200" dirty="0" smtClean="0">
                <a:solidFill>
                  <a:schemeClr val="tx1"/>
                </a:solidFill>
                <a:effectLst/>
                <a:latin typeface="Times New Roman" pitchFamily="18" charset="0"/>
                <a:ea typeface="+mn-ea"/>
                <a:cs typeface="+mn-cs"/>
              </a:rPr>
              <a:t>在行政管理中，行政机构会像金字塔一样不断增多，行政人员会不断膨胀，每个人都很忙，但组织效率越来越低下。这条定律又被称为“金字塔上升”现象。</a:t>
            </a:r>
            <a:endParaRPr lang="en-US" altLang="zh-CN" dirty="0" smtClean="0"/>
          </a:p>
          <a:p>
            <a:endParaRPr lang="zh-CN" altLang="en-US" dirty="0"/>
          </a:p>
        </p:txBody>
      </p:sp>
      <p:sp>
        <p:nvSpPr>
          <p:cNvPr id="4" name="页眉占位符 3"/>
          <p:cNvSpPr>
            <a:spLocks noGrp="1"/>
          </p:cNvSpPr>
          <p:nvPr>
            <p:ph type="hdr" sz="quarter" idx="10"/>
          </p:nvPr>
        </p:nvSpPr>
        <p:spPr/>
        <p:txBody>
          <a:bodyPr/>
          <a:lstStyle/>
          <a:p>
            <a:pPr>
              <a:defRPr/>
            </a:pPr>
            <a:endParaRPr lang="en-US" altLang="zh-CN" i="1"/>
          </a:p>
        </p:txBody>
      </p:sp>
      <p:sp>
        <p:nvSpPr>
          <p:cNvPr id="5" name="页脚占位符 4"/>
          <p:cNvSpPr>
            <a:spLocks noGrp="1"/>
          </p:cNvSpPr>
          <p:nvPr>
            <p:ph type="ftr" sz="quarter" idx="11"/>
          </p:nvPr>
        </p:nvSpPr>
        <p:spPr/>
        <p:txBody>
          <a:bodyPr/>
          <a:lstStyle/>
          <a:p>
            <a:pPr>
              <a:defRPr/>
            </a:pPr>
            <a:endParaRPr lang="en-US" altLang="zh-CN">
              <a:latin typeface="ZapfHumnst BT" pitchFamily="34" charset="0"/>
            </a:endParaRPr>
          </a:p>
        </p:txBody>
      </p:sp>
    </p:spTree>
    <p:extLst>
      <p:ext uri="{BB962C8B-B14F-4D97-AF65-F5344CB8AC3E}">
        <p14:creationId xmlns:p14="http://schemas.microsoft.com/office/powerpoint/2010/main" val="37523452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zh-CN" i="1" smtClean="0"/>
          </a:p>
        </p:txBody>
      </p:sp>
      <p:sp>
        <p:nvSpPr>
          <p:cNvPr id="112643"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zh-CN" smtClean="0">
              <a:latin typeface="ZapfHumnst BT"/>
            </a:endParaRPr>
          </a:p>
        </p:txBody>
      </p:sp>
      <p:sp>
        <p:nvSpPr>
          <p:cNvPr id="112644" name="Rectangle 2"/>
          <p:cNvSpPr>
            <a:spLocks noGrp="1" noRot="1" noChangeAspect="1" noChangeArrowheads="1" noTextEdit="1"/>
          </p:cNvSpPr>
          <p:nvPr>
            <p:ph type="sldImg"/>
          </p:nvPr>
        </p:nvSpPr>
        <p:spPr>
          <a:ln/>
        </p:spPr>
      </p:sp>
      <p:sp>
        <p:nvSpPr>
          <p:cNvPr id="11264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71450" indent="-171450" eaLnBrk="1" hangingPunct="1"/>
            <a:r>
              <a:rPr lang="en-US" altLang="zh-CN" sz="1000" dirty="0" smtClean="0"/>
              <a:t>Hints:</a:t>
            </a:r>
          </a:p>
          <a:p>
            <a:pPr marL="171450" indent="-171450" eaLnBrk="1" hangingPunct="1">
              <a:buFontTx/>
              <a:buChar char="•"/>
            </a:pPr>
            <a:r>
              <a:rPr lang="en-US" altLang="zh-CN" sz="1000" dirty="0" smtClean="0"/>
              <a:t>The team lead should facilitate this effort.</a:t>
            </a:r>
          </a:p>
          <a:p>
            <a:pPr marL="171450" indent="-171450" eaLnBrk="1" hangingPunct="1">
              <a:buFontTx/>
              <a:buChar char="•"/>
            </a:pPr>
            <a:r>
              <a:rPr lang="en-US" altLang="zh-CN" sz="1000" dirty="0" smtClean="0"/>
              <a:t>The product owner should be available to answer questions about the details behind the user stories.</a:t>
            </a:r>
          </a:p>
          <a:p>
            <a:pPr marL="171450" indent="-171450" eaLnBrk="1" hangingPunct="1">
              <a:buFontTx/>
              <a:buChar char="•"/>
            </a:pPr>
            <a:r>
              <a:rPr lang="en-US" altLang="zh-CN" sz="1000" dirty="0" smtClean="0"/>
              <a:t>All team members should be involved with the discussion and volunteer for tasks.</a:t>
            </a:r>
          </a:p>
          <a:p>
            <a:pPr marL="171450" indent="-171450" eaLnBrk="1" hangingPunct="1">
              <a:buFontTx/>
              <a:buChar char="•"/>
            </a:pPr>
            <a:endParaRPr lang="en-US" altLang="zh-CN" sz="1000" dirty="0" smtClean="0"/>
          </a:p>
          <a:p>
            <a:pPr marL="171450" indent="-171450" eaLnBrk="1" hangingPunct="1">
              <a:buFontTx/>
              <a:buChar char="•"/>
            </a:pPr>
            <a:endParaRPr lang="en-US" altLang="zh-CN" sz="1000" dirty="0" smtClean="0"/>
          </a:p>
          <a:p>
            <a:pPr marL="171450" indent="-171450" eaLnBrk="1" hangingPunct="1"/>
            <a:r>
              <a:rPr lang="en-US" altLang="zh-CN" sz="1000" dirty="0" smtClean="0"/>
              <a:t>Real world:</a:t>
            </a:r>
          </a:p>
          <a:p>
            <a:pPr marL="171450" indent="-171450" eaLnBrk="1" hangingPunct="1">
              <a:buFontTx/>
              <a:buChar char="•"/>
            </a:pPr>
            <a:r>
              <a:rPr lang="en-US" altLang="zh-CN" sz="1000" dirty="0" smtClean="0"/>
              <a:t>Do a reality check part way through – Are people over committing?  Under committing?  Are you identifying all tasks, or just the fun ones?</a:t>
            </a:r>
          </a:p>
          <a:p>
            <a:pPr marL="171450" indent="-171450" eaLnBrk="1" hangingPunct="1">
              <a:buFontTx/>
              <a:buChar char="•"/>
            </a:pPr>
            <a:r>
              <a:rPr lang="en-US" altLang="zh-CN" sz="1000" dirty="0" smtClean="0"/>
              <a:t>People don’t have a full 8 hours a day to work on the project (there’s stand up meetings, email, …)</a:t>
            </a:r>
          </a:p>
          <a:p>
            <a:pPr marL="171450" indent="-171450" eaLnBrk="1" hangingPunct="1">
              <a:buFontTx/>
              <a:buChar char="•"/>
            </a:pPr>
            <a:r>
              <a:rPr lang="en-US" altLang="zh-CN" sz="1000" dirty="0" smtClean="0"/>
              <a:t>An individual might not be there for the entire iteration (vacations occur, training occurs, …)</a:t>
            </a:r>
          </a:p>
          <a:p>
            <a:pPr marL="171450" indent="-171450" eaLnBrk="1" hangingPunct="1">
              <a:buFontTx/>
              <a:buChar char="•"/>
            </a:pPr>
            <a:r>
              <a:rPr lang="en-US" altLang="zh-CN" sz="1000" dirty="0" smtClean="0"/>
              <a:t>Some people might be split across teams (unfortunate, and should be avoided, but sadly a reality for many people)</a:t>
            </a:r>
          </a:p>
        </p:txBody>
      </p:sp>
      <p:sp>
        <p:nvSpPr>
          <p:cNvPr id="112646" name="Text Box 4"/>
          <p:cNvSpPr txBox="1">
            <a:spLocks noChangeArrowheads="1"/>
          </p:cNvSpPr>
          <p:nvPr/>
        </p:nvSpPr>
        <p:spPr bwMode="auto">
          <a:xfrm>
            <a:off x="447675" y="1247775"/>
            <a:ext cx="2016125" cy="1539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en-US" altLang="zh-CN" sz="1000">
                <a:latin typeface="Times New Roman" panose="02020603050405020304" pitchFamily="18" charset="0"/>
              </a:rPr>
              <a:t>Time: 10-15 min + 5 min review</a:t>
            </a:r>
          </a:p>
          <a:p>
            <a:pPr eaLnBrk="1" hangingPunct="1"/>
            <a:r>
              <a:rPr lang="en-US" altLang="zh-CN" sz="1000">
                <a:latin typeface="Times New Roman" panose="02020603050405020304" pitchFamily="18" charset="0"/>
              </a:rPr>
              <a:t>Review discussion:</a:t>
            </a:r>
          </a:p>
          <a:p>
            <a:pPr eaLnBrk="1" hangingPunct="1"/>
            <a:r>
              <a:rPr lang="en-US" altLang="zh-CN" sz="1000">
                <a:latin typeface="Times New Roman" panose="02020603050405020304" pitchFamily="18" charset="0"/>
              </a:rPr>
              <a:t>What’s the implications of team members planning their own work (need facilitation, greater chance of accurate estimates, greater buy in, …)</a:t>
            </a:r>
          </a:p>
          <a:p>
            <a:pPr eaLnBrk="1" hangingPunct="1">
              <a:spcBef>
                <a:spcPct val="0"/>
              </a:spcBef>
              <a:buFontTx/>
              <a:buNone/>
            </a:pPr>
            <a:endParaRPr lang="en-US" altLang="zh-CN" sz="1000">
              <a:latin typeface="Times New Roman" panose="02020603050405020304" pitchFamily="18" charset="0"/>
            </a:endParaRPr>
          </a:p>
          <a:p>
            <a:pPr eaLnBrk="1" hangingPunct="1">
              <a:spcBef>
                <a:spcPct val="0"/>
              </a:spcBef>
              <a:buFontTx/>
              <a:buNone/>
            </a:pPr>
            <a:endParaRPr lang="en-US" altLang="zh-CN" sz="1000">
              <a:latin typeface="Times New Roman" panose="02020603050405020304" pitchFamily="18" charset="0"/>
            </a:endParaRPr>
          </a:p>
        </p:txBody>
      </p:sp>
    </p:spTree>
    <p:extLst>
      <p:ext uri="{BB962C8B-B14F-4D97-AF65-F5344CB8AC3E}">
        <p14:creationId xmlns:p14="http://schemas.microsoft.com/office/powerpoint/2010/main" val="9173746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eaLnBrk="1" hangingPunct="1"/>
            <a:r>
              <a:rPr lang="en-US" altLang="zh-CN" sz="1200" dirty="0" smtClean="0"/>
              <a:t>Agile principle #1: Our highest priority is to satisfy the customer through early and continuous delivery of valuable software.</a:t>
            </a:r>
          </a:p>
          <a:p>
            <a:pPr eaLnBrk="1" hangingPunct="1"/>
            <a:r>
              <a:rPr lang="en-US" altLang="zh-CN" sz="1200" dirty="0" smtClean="0"/>
              <a:t>Agile principle #2: Welcome changing requirements, even late in development. Agile processes harness change for the customer's competitive advantage. </a:t>
            </a:r>
          </a:p>
          <a:p>
            <a:pPr eaLnBrk="1" hangingPunct="1">
              <a:buFont typeface="WingDings" panose="05000000000000000000" pitchFamily="2" charset="2"/>
              <a:buNone/>
            </a:pPr>
            <a:r>
              <a:rPr lang="en-US" altLang="zh-CN" sz="1200" dirty="0" smtClean="0"/>
              <a:t>Agile principle #3: Deliver working software frequently, from a couple of weeks to a couple of months, with a preference to the shorter timescale. </a:t>
            </a:r>
          </a:p>
          <a:p>
            <a:pPr eaLnBrk="1" hangingPunct="1"/>
            <a:r>
              <a:rPr lang="en-US" altLang="zh-CN" sz="1200" dirty="0" smtClean="0"/>
              <a:t>Agile principle #7: Working software is the primary measure of progress. </a:t>
            </a:r>
          </a:p>
          <a:p>
            <a:pPr eaLnBrk="1" hangingPunct="1"/>
            <a:endParaRPr lang="en-US" altLang="zh-CN" sz="1200" dirty="0" smtClean="0"/>
          </a:p>
        </p:txBody>
      </p:sp>
      <p:sp>
        <p:nvSpPr>
          <p:cNvPr id="4" name="页眉占位符 3"/>
          <p:cNvSpPr>
            <a:spLocks noGrp="1"/>
          </p:cNvSpPr>
          <p:nvPr>
            <p:ph type="hdr" sz="quarter" idx="10"/>
          </p:nvPr>
        </p:nvSpPr>
        <p:spPr/>
        <p:txBody>
          <a:bodyPr/>
          <a:lstStyle/>
          <a:p>
            <a:pPr>
              <a:defRPr/>
            </a:pPr>
            <a:endParaRPr lang="en-US" altLang="zh-CN" i="1"/>
          </a:p>
        </p:txBody>
      </p:sp>
      <p:sp>
        <p:nvSpPr>
          <p:cNvPr id="5" name="页脚占位符 4"/>
          <p:cNvSpPr>
            <a:spLocks noGrp="1"/>
          </p:cNvSpPr>
          <p:nvPr>
            <p:ph type="ftr" sz="quarter" idx="11"/>
          </p:nvPr>
        </p:nvSpPr>
        <p:spPr/>
        <p:txBody>
          <a:bodyPr/>
          <a:lstStyle/>
          <a:p>
            <a:pPr>
              <a:defRPr/>
            </a:pPr>
            <a:endParaRPr lang="en-US" altLang="zh-CN">
              <a:latin typeface="ZapfHumnst BT" pitchFamily="34" charset="0"/>
            </a:endParaRPr>
          </a:p>
        </p:txBody>
      </p:sp>
    </p:spTree>
    <p:extLst>
      <p:ext uri="{BB962C8B-B14F-4D97-AF65-F5344CB8AC3E}">
        <p14:creationId xmlns:p14="http://schemas.microsoft.com/office/powerpoint/2010/main" val="2008368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txBox="1">
            <a:spLocks noGrp="1" noChangeArrowheads="1"/>
          </p:cNvSpPr>
          <p:nvPr/>
        </p:nvSpPr>
        <p:spPr bwMode="auto">
          <a:xfrm>
            <a:off x="3971925" y="8770938"/>
            <a:ext cx="303688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11" tIns="47956" rIns="95911" bIns="47956" anchor="b"/>
          <a:lstStyle>
            <a:lvl1pPr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r" eaLnBrk="1" hangingPunct="1"/>
            <a:fld id="{2363B8A0-787A-4CFA-B64B-2A5DB6ABFDE0}" type="slidenum">
              <a:rPr lang="zh-CN" altLang="en-US" sz="1300"/>
              <a:pPr algn="r" eaLnBrk="1" hangingPunct="1"/>
              <a:t>2</a:t>
            </a:fld>
            <a:endParaRPr lang="en-US" altLang="zh-CN" sz="1300"/>
          </a:p>
        </p:txBody>
      </p:sp>
      <p:sp>
        <p:nvSpPr>
          <p:cNvPr id="83971" name="Rectangle 2"/>
          <p:cNvSpPr>
            <a:spLocks noGrp="1" noRot="1" noChangeAspect="1" noChangeArrowheads="1" noTextEdit="1"/>
          </p:cNvSpPr>
          <p:nvPr>
            <p:ph type="sldImg"/>
          </p:nvPr>
        </p:nvSpPr>
        <p:spPr>
          <a:xfrm>
            <a:off x="1193800" y="690563"/>
            <a:ext cx="4624388" cy="3467100"/>
          </a:xfrm>
          <a:ln/>
        </p:spPr>
      </p:sp>
      <p:sp>
        <p:nvSpPr>
          <p:cNvPr id="83972" name="Rectangle 3"/>
          <p:cNvSpPr>
            <a:spLocks noGrp="1" noChangeArrowheads="1"/>
          </p:cNvSpPr>
          <p:nvPr>
            <p:ph type="body" idx="1"/>
          </p:nvPr>
        </p:nvSpPr>
        <p:spPr>
          <a:xfrm>
            <a:off x="701675" y="4387850"/>
            <a:ext cx="5607050" cy="4157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6068711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zh-CN" i="1" smtClean="0"/>
          </a:p>
        </p:txBody>
      </p:sp>
      <p:sp>
        <p:nvSpPr>
          <p:cNvPr id="115715"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zh-CN" smtClean="0">
              <a:latin typeface="ZapfHumnst BT"/>
            </a:endParaRPr>
          </a:p>
        </p:txBody>
      </p:sp>
      <p:sp>
        <p:nvSpPr>
          <p:cNvPr id="115716" name="Rectangle 2"/>
          <p:cNvSpPr>
            <a:spLocks noGrp="1" noRot="1" noChangeAspect="1" noChangeArrowheads="1" noTextEdit="1"/>
          </p:cNvSpPr>
          <p:nvPr>
            <p:ph type="sldImg"/>
          </p:nvPr>
        </p:nvSpPr>
        <p:spPr>
          <a:ln/>
        </p:spPr>
      </p:sp>
      <p:sp>
        <p:nvSpPr>
          <p:cNvPr id="11571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mtClean="0"/>
          </a:p>
        </p:txBody>
      </p:sp>
    </p:spTree>
    <p:extLst>
      <p:ext uri="{BB962C8B-B14F-4D97-AF65-F5344CB8AC3E}">
        <p14:creationId xmlns:p14="http://schemas.microsoft.com/office/powerpoint/2010/main" val="38416320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zh-CN" i="1" smtClean="0"/>
          </a:p>
        </p:txBody>
      </p:sp>
      <p:sp>
        <p:nvSpPr>
          <p:cNvPr id="116739"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zh-CN" smtClean="0">
              <a:latin typeface="ZapfHumnst BT"/>
            </a:endParaRPr>
          </a:p>
        </p:txBody>
      </p:sp>
      <p:sp>
        <p:nvSpPr>
          <p:cNvPr id="116740" name="Rectangle 2"/>
          <p:cNvSpPr>
            <a:spLocks noGrp="1" noRot="1" noChangeAspect="1" noChangeArrowheads="1" noTextEdit="1"/>
          </p:cNvSpPr>
          <p:nvPr>
            <p:ph type="sldImg"/>
          </p:nvPr>
        </p:nvSpPr>
        <p:spPr>
          <a:ln/>
        </p:spPr>
      </p:sp>
      <p:sp>
        <p:nvSpPr>
          <p:cNvPr id="11674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dirty="0" smtClean="0"/>
              <a:t>Agile principle #12: At regular intervals, the team reflects on how to become more effective, then tunes and adjusts its behavior accordingly.</a:t>
            </a:r>
          </a:p>
          <a:p>
            <a:pPr eaLnBrk="1" hangingPunct="1"/>
            <a:r>
              <a:rPr lang="en-US" altLang="zh-CN" sz="1000" dirty="0" smtClean="0"/>
              <a:t>Note that a self check covers the development process and the tools; they are so interlinked.</a:t>
            </a:r>
          </a:p>
          <a:p>
            <a:pPr eaLnBrk="1" hangingPunct="1"/>
            <a:endParaRPr lang="en-US" altLang="zh-CN" sz="1000" dirty="0" smtClean="0"/>
          </a:p>
          <a:p>
            <a:pPr eaLnBrk="1" hangingPunct="1"/>
            <a:r>
              <a:rPr lang="en-US" altLang="zh-CN" sz="1000" dirty="0" smtClean="0"/>
              <a:t>A lesson isn’t “learned” until you’ve actually acted on it.  Until that point it’s only a lesson indicated.  ;-)</a:t>
            </a:r>
          </a:p>
          <a:p>
            <a:pPr eaLnBrk="1" hangingPunct="1"/>
            <a:endParaRPr lang="en-US" altLang="zh-CN" sz="1000" dirty="0" smtClean="0"/>
          </a:p>
          <a:p>
            <a:pPr eaLnBrk="1" hangingPunct="1"/>
            <a:r>
              <a:rPr lang="en-CA" altLang="zh-CN" dirty="0" smtClean="0"/>
              <a:t>It can be useful for an enterprise body, perhaps a process improvement group or project management office (PMO), to harvest experience from the retrospectives to socialize positive and negative practices.</a:t>
            </a:r>
            <a:r>
              <a:rPr lang="en-US" altLang="zh-CN" dirty="0" smtClean="0"/>
              <a:t> </a:t>
            </a:r>
          </a:p>
        </p:txBody>
      </p:sp>
      <p:sp>
        <p:nvSpPr>
          <p:cNvPr id="116742" name="Text Box 4"/>
          <p:cNvSpPr txBox="1">
            <a:spLocks noChangeArrowheads="1"/>
          </p:cNvSpPr>
          <p:nvPr/>
        </p:nvSpPr>
        <p:spPr bwMode="auto">
          <a:xfrm>
            <a:off x="495300" y="1247775"/>
            <a:ext cx="1968500"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zh-CN" sz="1000">
                <a:latin typeface="Times New Roman" panose="02020603050405020304" pitchFamily="18" charset="0"/>
              </a:rPr>
              <a:t>Everybody learns from these meetings, and this practice helps your team members understand lessons learned so that the next iteration can be improved.</a:t>
            </a:r>
          </a:p>
        </p:txBody>
      </p:sp>
    </p:spTree>
    <p:extLst>
      <p:ext uri="{BB962C8B-B14F-4D97-AF65-F5344CB8AC3E}">
        <p14:creationId xmlns:p14="http://schemas.microsoft.com/office/powerpoint/2010/main" val="8999868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zh-CN" i="1" smtClean="0"/>
          </a:p>
        </p:txBody>
      </p:sp>
      <p:sp>
        <p:nvSpPr>
          <p:cNvPr id="117763"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zh-CN" smtClean="0">
              <a:latin typeface="ZapfHumnst BT"/>
            </a:endParaRPr>
          </a:p>
        </p:txBody>
      </p:sp>
      <p:sp>
        <p:nvSpPr>
          <p:cNvPr id="117764" name="Rectangle 2"/>
          <p:cNvSpPr>
            <a:spLocks noGrp="1" noRot="1" noChangeAspect="1" noChangeArrowheads="1" noTextEdit="1"/>
          </p:cNvSpPr>
          <p:nvPr>
            <p:ph type="sldImg"/>
          </p:nvPr>
        </p:nvSpPr>
        <p:spPr>
          <a:ln/>
        </p:spPr>
      </p:sp>
      <p:sp>
        <p:nvSpPr>
          <p:cNvPr id="1177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dirty="0" smtClean="0"/>
              <a:t>Hint:</a:t>
            </a:r>
          </a:p>
          <a:p>
            <a:pPr marL="228600" lvl="1" indent="-114300" eaLnBrk="1" hangingPunct="1">
              <a:buFontTx/>
              <a:buChar char="•"/>
            </a:pPr>
            <a:r>
              <a:rPr lang="en-US" altLang="zh-CN" sz="1000" dirty="0" smtClean="0"/>
              <a:t>Pretend that you’re at the end of a real iteration.</a:t>
            </a:r>
          </a:p>
          <a:p>
            <a:pPr marL="228600" lvl="1" indent="-114300" eaLnBrk="1" hangingPunct="1">
              <a:buFontTx/>
              <a:buChar char="•"/>
            </a:pPr>
            <a:r>
              <a:rPr lang="en-US" altLang="zh-CN" sz="1000" dirty="0" smtClean="0"/>
              <a:t>The “what still puzzles you” question may lead to some interesting questions to ask the instructor.</a:t>
            </a:r>
          </a:p>
          <a:p>
            <a:pPr eaLnBrk="1" hangingPunct="1"/>
            <a:endParaRPr lang="en-US" altLang="zh-CN" sz="1000" dirty="0" smtClean="0"/>
          </a:p>
        </p:txBody>
      </p:sp>
    </p:spTree>
    <p:extLst>
      <p:ext uri="{BB962C8B-B14F-4D97-AF65-F5344CB8AC3E}">
        <p14:creationId xmlns:p14="http://schemas.microsoft.com/office/powerpoint/2010/main" val="344243260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txBox="1">
            <a:spLocks noGrp="1" noChangeArrowheads="1"/>
          </p:cNvSpPr>
          <p:nvPr/>
        </p:nvSpPr>
        <p:spPr bwMode="auto">
          <a:xfrm>
            <a:off x="3971925" y="8770938"/>
            <a:ext cx="303688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11" tIns="47956" rIns="95911" bIns="47956" anchor="b"/>
          <a:lstStyle>
            <a:lvl1pPr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r" eaLnBrk="1" hangingPunct="1"/>
            <a:fld id="{2363B8A0-787A-4CFA-B64B-2A5DB6ABFDE0}" type="slidenum">
              <a:rPr lang="zh-CN" altLang="en-US" sz="1300"/>
              <a:pPr algn="r" eaLnBrk="1" hangingPunct="1"/>
              <a:t>26</a:t>
            </a:fld>
            <a:endParaRPr lang="en-US" altLang="zh-CN" sz="1300"/>
          </a:p>
        </p:txBody>
      </p:sp>
      <p:sp>
        <p:nvSpPr>
          <p:cNvPr id="83971" name="Rectangle 2"/>
          <p:cNvSpPr>
            <a:spLocks noGrp="1" noRot="1" noChangeAspect="1" noChangeArrowheads="1" noTextEdit="1"/>
          </p:cNvSpPr>
          <p:nvPr>
            <p:ph type="sldImg"/>
          </p:nvPr>
        </p:nvSpPr>
        <p:spPr>
          <a:xfrm>
            <a:off x="1193800" y="690563"/>
            <a:ext cx="4624388" cy="3467100"/>
          </a:xfrm>
          <a:ln/>
        </p:spPr>
      </p:sp>
      <p:sp>
        <p:nvSpPr>
          <p:cNvPr id="83972" name="Rectangle 3"/>
          <p:cNvSpPr>
            <a:spLocks noGrp="1" noChangeArrowheads="1"/>
          </p:cNvSpPr>
          <p:nvPr>
            <p:ph type="body" idx="1"/>
          </p:nvPr>
        </p:nvSpPr>
        <p:spPr>
          <a:xfrm>
            <a:off x="701675" y="4387850"/>
            <a:ext cx="5607050" cy="4157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2034875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zh-CN" i="1" smtClean="0"/>
          </a:p>
        </p:txBody>
      </p:sp>
      <p:sp>
        <p:nvSpPr>
          <p:cNvPr id="121859"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zh-CN" smtClean="0">
              <a:latin typeface="ZapfHumnst BT"/>
            </a:endParaRPr>
          </a:p>
        </p:txBody>
      </p:sp>
      <p:sp>
        <p:nvSpPr>
          <p:cNvPr id="121860" name="Rectangle 2"/>
          <p:cNvSpPr>
            <a:spLocks noGrp="1" noRot="1" noChangeAspect="1" noChangeArrowheads="1" noTextEdit="1"/>
          </p:cNvSpPr>
          <p:nvPr>
            <p:ph type="sldImg"/>
          </p:nvPr>
        </p:nvSpPr>
        <p:spPr>
          <a:ln/>
        </p:spPr>
      </p:sp>
      <p:sp>
        <p:nvSpPr>
          <p:cNvPr id="1218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417662626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zh-CN" i="1" smtClean="0"/>
          </a:p>
        </p:txBody>
      </p:sp>
      <p:sp>
        <p:nvSpPr>
          <p:cNvPr id="132099"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zh-CN" smtClean="0">
              <a:latin typeface="ZapfHumnst BT"/>
            </a:endParaRPr>
          </a:p>
        </p:txBody>
      </p:sp>
      <p:sp>
        <p:nvSpPr>
          <p:cNvPr id="132100" name="Rectangle 4"/>
          <p:cNvSpPr>
            <a:spLocks noGrp="1" noRot="1" noChangeAspect="1" noChangeArrowheads="1" noTextEdit="1"/>
          </p:cNvSpPr>
          <p:nvPr>
            <p:ph type="sldImg"/>
          </p:nvPr>
        </p:nvSpPr>
        <p:spPr>
          <a:ln/>
        </p:spPr>
      </p:sp>
      <p:sp>
        <p:nvSpPr>
          <p:cNvPr id="132101" name="Rectangle 5"/>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AU" altLang="zh-CN" sz="1000" dirty="0" smtClean="0"/>
              <a:t>At the end of the inception phase is the first major project milestone, called the Lifecycle Objectives milestone in Unified Process but simplified to “stakeholder consensus” in DAD. At this point, you examine the lifecycle objectives of the project, and decide either to proceed with the project or to cancel it.</a:t>
            </a:r>
          </a:p>
          <a:p>
            <a:pPr eaLnBrk="1" hangingPunct="1"/>
            <a:r>
              <a:rPr lang="en-AU" altLang="zh-CN" sz="1000" dirty="0" smtClean="0"/>
              <a:t>The project may be aborted or considerably re-thought if it fails to reach this milestone.</a:t>
            </a:r>
          </a:p>
          <a:p>
            <a:pPr eaLnBrk="1" hangingPunct="1"/>
            <a:r>
              <a:rPr lang="en-AU" altLang="zh-CN" sz="1000" dirty="0" smtClean="0"/>
              <a:t>Keep this review as light, short, and simple as possible.</a:t>
            </a:r>
          </a:p>
          <a:p>
            <a:pPr eaLnBrk="1" hangingPunct="1"/>
            <a:endParaRPr lang="en-AU" altLang="zh-CN" sz="1000" dirty="0" smtClean="0"/>
          </a:p>
          <a:p>
            <a:pPr eaLnBrk="1" hangingPunct="1"/>
            <a:endParaRPr lang="zh-CN" altLang="en-US" sz="1000" dirty="0" smtClean="0"/>
          </a:p>
        </p:txBody>
      </p:sp>
      <p:sp>
        <p:nvSpPr>
          <p:cNvPr id="132102" name="Text Box 6"/>
          <p:cNvSpPr txBox="1">
            <a:spLocks noChangeArrowheads="1"/>
          </p:cNvSpPr>
          <p:nvPr/>
        </p:nvSpPr>
        <p:spPr bwMode="auto">
          <a:xfrm>
            <a:off x="508000" y="1263650"/>
            <a:ext cx="207327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zh-CN" sz="1000">
                <a:latin typeface="Times New Roman" panose="02020603050405020304" pitchFamily="18" charset="0"/>
              </a:rPr>
              <a:t>This review is important, so make sure to emphasize this slide to the students.</a:t>
            </a:r>
          </a:p>
          <a:p>
            <a:pPr eaLnBrk="1" hangingPunct="1">
              <a:spcBef>
                <a:spcPct val="0"/>
              </a:spcBef>
              <a:buFontTx/>
              <a:buNone/>
            </a:pPr>
            <a:endParaRPr lang="zh-CN" altLang="en-US" sz="1000">
              <a:latin typeface="Times New Roman" panose="02020603050405020304" pitchFamily="18" charset="0"/>
            </a:endParaRPr>
          </a:p>
        </p:txBody>
      </p:sp>
    </p:spTree>
    <p:extLst>
      <p:ext uri="{BB962C8B-B14F-4D97-AF65-F5344CB8AC3E}">
        <p14:creationId xmlns:p14="http://schemas.microsoft.com/office/powerpoint/2010/main" val="8067989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zh-CN" i="1" smtClean="0"/>
          </a:p>
        </p:txBody>
      </p:sp>
      <p:sp>
        <p:nvSpPr>
          <p:cNvPr id="130051"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zh-CN" smtClean="0">
              <a:latin typeface="ZapfHumnst BT"/>
            </a:endParaRPr>
          </a:p>
        </p:txBody>
      </p:sp>
      <p:sp>
        <p:nvSpPr>
          <p:cNvPr id="130052" name="Rectangle 2"/>
          <p:cNvSpPr>
            <a:spLocks noGrp="1" noRot="1" noChangeAspect="1" noChangeArrowheads="1" noTextEdit="1"/>
          </p:cNvSpPr>
          <p:nvPr>
            <p:ph type="sldImg"/>
          </p:nvPr>
        </p:nvSpPr>
        <p:spPr>
          <a:ln/>
        </p:spPr>
      </p:sp>
      <p:sp>
        <p:nvSpPr>
          <p:cNvPr id="1300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dirty="0" smtClean="0"/>
              <a:t>Outside In Development (OID) defines four categories of stakeholder:</a:t>
            </a:r>
          </a:p>
          <a:p>
            <a:pPr marL="228600" lvl="1" indent="-114300" eaLnBrk="1" hangingPunct="1">
              <a:buFontTx/>
              <a:buChar char="•"/>
            </a:pPr>
            <a:r>
              <a:rPr lang="en-US" altLang="zh-CN" sz="1000" dirty="0" smtClean="0"/>
              <a:t>End-users – Either direct or indirect users of the system</a:t>
            </a:r>
          </a:p>
          <a:p>
            <a:pPr marL="228600" lvl="1" indent="-114300" eaLnBrk="1" hangingPunct="1">
              <a:buFontTx/>
              <a:buChar char="•"/>
            </a:pPr>
            <a:r>
              <a:rPr lang="en-US" altLang="zh-CN" sz="1000" dirty="0" smtClean="0"/>
              <a:t>Insiders – Managers of users, program/portfolio manager, developers working on other systems that integrate or interact with the one under development, maintenance professionals potentially affected by the development and/or deployment of your system, auditors, …</a:t>
            </a:r>
          </a:p>
          <a:p>
            <a:pPr marL="228600" lvl="1" indent="-114300" eaLnBrk="1" hangingPunct="1">
              <a:buFontTx/>
              <a:buChar char="•"/>
            </a:pPr>
            <a:r>
              <a:rPr lang="en-US" altLang="zh-CN" sz="1000" dirty="0" smtClean="0"/>
              <a:t>Sponsors/principals – Senior managers, the "gold owner" who funds the project, …</a:t>
            </a:r>
          </a:p>
          <a:p>
            <a:pPr marL="228600" lvl="1" indent="-114300" eaLnBrk="1" hangingPunct="1">
              <a:buFontTx/>
              <a:buChar char="•"/>
            </a:pPr>
            <a:r>
              <a:rPr lang="en-US" altLang="zh-CN" sz="1000" dirty="0" smtClean="0"/>
              <a:t>Partners – Operations staff and support (help desk) staff</a:t>
            </a:r>
          </a:p>
          <a:p>
            <a:pPr eaLnBrk="1" hangingPunct="1"/>
            <a:endParaRPr lang="en-US" altLang="zh-CN" sz="1000" dirty="0" smtClean="0"/>
          </a:p>
          <a:p>
            <a:pPr eaLnBrk="1" hangingPunct="1"/>
            <a:r>
              <a:rPr lang="en-US" altLang="zh-CN" sz="1000" dirty="0" smtClean="0"/>
              <a:t>Outside In Development (OID) is a methodology developed within IBM Software Group (SWG).  It is described in the book Outside In Software Development by Karl Kessler and John </a:t>
            </a:r>
            <a:r>
              <a:rPr lang="en-US" altLang="zh-CN" sz="1000" dirty="0" err="1" smtClean="0"/>
              <a:t>Sweitzer</a:t>
            </a:r>
            <a:r>
              <a:rPr lang="en-US" altLang="zh-CN" sz="1000" dirty="0" smtClean="0"/>
              <a:t>.</a:t>
            </a:r>
          </a:p>
          <a:p>
            <a:pPr eaLnBrk="1" hangingPunct="1"/>
            <a:endParaRPr lang="zh-CN" altLang="en-US" sz="1000" dirty="0" smtClean="0"/>
          </a:p>
        </p:txBody>
      </p:sp>
      <p:sp>
        <p:nvSpPr>
          <p:cNvPr id="130054" name="Text Box 4"/>
          <p:cNvSpPr txBox="1">
            <a:spLocks noChangeArrowheads="1"/>
          </p:cNvSpPr>
          <p:nvPr/>
        </p:nvSpPr>
        <p:spPr bwMode="auto">
          <a:xfrm>
            <a:off x="504825" y="1165225"/>
            <a:ext cx="19780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zh-CN" sz="1000">
                <a:latin typeface="Times New Roman" panose="02020603050405020304" pitchFamily="18" charset="0"/>
              </a:rPr>
              <a:t>It’s important to identify the wide range of stakeholders involved. </a:t>
            </a:r>
          </a:p>
          <a:p>
            <a:pPr eaLnBrk="1" hangingPunct="1">
              <a:spcBef>
                <a:spcPct val="0"/>
              </a:spcBef>
              <a:buFontTx/>
              <a:buNone/>
            </a:pPr>
            <a:r>
              <a:rPr lang="en-US" altLang="zh-CN" sz="1000">
                <a:latin typeface="Times New Roman" panose="02020603050405020304" pitchFamily="18" charset="0"/>
              </a:rPr>
              <a:t>Risk is higher when stakeholders don’t agree and there might be disagreement on what is important and what’s not.</a:t>
            </a:r>
          </a:p>
        </p:txBody>
      </p:sp>
    </p:spTree>
    <p:extLst>
      <p:ext uri="{BB962C8B-B14F-4D97-AF65-F5344CB8AC3E}">
        <p14:creationId xmlns:p14="http://schemas.microsoft.com/office/powerpoint/2010/main" val="13063687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zh-CN" i="1" smtClean="0"/>
          </a:p>
        </p:txBody>
      </p:sp>
      <p:sp>
        <p:nvSpPr>
          <p:cNvPr id="131075"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zh-CN" smtClean="0">
              <a:latin typeface="ZapfHumnst BT"/>
            </a:endParaRPr>
          </a:p>
        </p:txBody>
      </p:sp>
      <p:sp>
        <p:nvSpPr>
          <p:cNvPr id="131076" name="Rectangle 2"/>
          <p:cNvSpPr>
            <a:spLocks noGrp="1" noRot="1" noChangeAspect="1" noChangeArrowheads="1" noTextEdit="1"/>
          </p:cNvSpPr>
          <p:nvPr>
            <p:ph type="sldImg"/>
          </p:nvPr>
        </p:nvSpPr>
        <p:spPr>
          <a:ln/>
        </p:spPr>
      </p:sp>
      <p:sp>
        <p:nvSpPr>
          <p:cNvPr id="13107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dirty="0" smtClean="0"/>
              <a:t>Different stakeholders will advocate for their own interest in the system. The facilitator should be ready to help them reconcile their differences and focus on the main objectives that will help everyone.</a:t>
            </a:r>
          </a:p>
          <a:p>
            <a:pPr eaLnBrk="1" hangingPunct="1"/>
            <a:r>
              <a:rPr lang="en-US" altLang="zh-CN" sz="1000" dirty="0" smtClean="0"/>
              <a:t>Prototyping could waste time if you focus on how it looks rather than provide an overall understanding of the system. </a:t>
            </a:r>
          </a:p>
          <a:p>
            <a:pPr eaLnBrk="1" hangingPunct="1"/>
            <a:r>
              <a:rPr lang="en-US" altLang="zh-CN" sz="1000" dirty="0" smtClean="0"/>
              <a:t>It’s always beneficial to start with a low-fidelity UI (and in some cases introduce a couple of high fidelity ones, but make sure that you understand your audience first).</a:t>
            </a:r>
          </a:p>
          <a:p>
            <a:pPr eaLnBrk="1" hangingPunct="1"/>
            <a:endParaRPr lang="zh-CN" altLang="en-US" sz="1000" dirty="0" smtClean="0"/>
          </a:p>
        </p:txBody>
      </p:sp>
    </p:spTree>
    <p:extLst>
      <p:ext uri="{BB962C8B-B14F-4D97-AF65-F5344CB8AC3E}">
        <p14:creationId xmlns:p14="http://schemas.microsoft.com/office/powerpoint/2010/main" val="309716221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zh-CN" i="1" smtClean="0"/>
          </a:p>
        </p:txBody>
      </p:sp>
      <p:sp>
        <p:nvSpPr>
          <p:cNvPr id="145411"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zh-CN" smtClean="0">
              <a:latin typeface="ZapfHumnst BT"/>
            </a:endParaRPr>
          </a:p>
        </p:txBody>
      </p:sp>
      <p:sp>
        <p:nvSpPr>
          <p:cNvPr id="145412" name="Rectangle 2"/>
          <p:cNvSpPr>
            <a:spLocks noGrp="1" noRot="1" noChangeAspect="1" noChangeArrowheads="1" noTextEdit="1"/>
          </p:cNvSpPr>
          <p:nvPr>
            <p:ph type="sldImg"/>
          </p:nvPr>
        </p:nvSpPr>
        <p:spPr>
          <a:ln/>
        </p:spPr>
      </p:sp>
      <p:sp>
        <p:nvSpPr>
          <p:cNvPr id="14541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
        <p:nvSpPr>
          <p:cNvPr id="145414" name="Text Box 4"/>
          <p:cNvSpPr txBox="1">
            <a:spLocks noChangeArrowheads="1"/>
          </p:cNvSpPr>
          <p:nvPr/>
        </p:nvSpPr>
        <p:spPr bwMode="auto">
          <a:xfrm>
            <a:off x="476250" y="1295400"/>
            <a:ext cx="197802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zh-CN" sz="1000">
                <a:latin typeface="Times New Roman" panose="02020603050405020304" pitchFamily="18" charset="0"/>
              </a:rPr>
              <a:t>Keep these demos simple and to the point, so that stakeholders don’t get discouraged by lengthy meetings and demos. If you keep it simple, the next time they will be motivated to see what’s new.</a:t>
            </a:r>
          </a:p>
        </p:txBody>
      </p:sp>
    </p:spTree>
    <p:extLst>
      <p:ext uri="{BB962C8B-B14F-4D97-AF65-F5344CB8AC3E}">
        <p14:creationId xmlns:p14="http://schemas.microsoft.com/office/powerpoint/2010/main" val="299559005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zh-CN" i="1" smtClean="0"/>
          </a:p>
        </p:txBody>
      </p:sp>
      <p:sp>
        <p:nvSpPr>
          <p:cNvPr id="128003"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zh-CN" smtClean="0">
              <a:latin typeface="ZapfHumnst BT"/>
            </a:endParaRPr>
          </a:p>
        </p:txBody>
      </p:sp>
      <p:sp>
        <p:nvSpPr>
          <p:cNvPr id="128004" name="Rectangle 2"/>
          <p:cNvSpPr>
            <a:spLocks noGrp="1" noRot="1" noChangeAspect="1" noChangeArrowheads="1" noTextEdit="1"/>
          </p:cNvSpPr>
          <p:nvPr>
            <p:ph type="sldImg"/>
          </p:nvPr>
        </p:nvSpPr>
        <p:spPr>
          <a:ln/>
        </p:spPr>
      </p:sp>
      <p:sp>
        <p:nvSpPr>
          <p:cNvPr id="12800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spcBef>
                <a:spcPct val="0"/>
              </a:spcBef>
            </a:pPr>
            <a:r>
              <a:rPr lang="en-US" altLang="zh-CN" sz="1000" dirty="0" smtClean="0"/>
              <a:t>Less ceremony is better. </a:t>
            </a:r>
          </a:p>
          <a:p>
            <a:pPr eaLnBrk="1" hangingPunct="1">
              <a:spcBef>
                <a:spcPct val="0"/>
              </a:spcBef>
            </a:pPr>
            <a:r>
              <a:rPr lang="en-US" altLang="zh-CN" sz="1000" dirty="0" smtClean="0"/>
              <a:t>Try to go to the main points as soon as possible</a:t>
            </a:r>
          </a:p>
          <a:p>
            <a:pPr eaLnBrk="1" hangingPunct="1">
              <a:spcBef>
                <a:spcPct val="0"/>
              </a:spcBef>
            </a:pPr>
            <a:r>
              <a:rPr lang="en-US" altLang="zh-CN" sz="1000" dirty="0" smtClean="0"/>
              <a:t>Keep the review simple</a:t>
            </a:r>
          </a:p>
          <a:p>
            <a:pPr eaLnBrk="1" hangingPunct="1">
              <a:spcBef>
                <a:spcPct val="0"/>
              </a:spcBef>
            </a:pPr>
            <a:endParaRPr lang="en-US" altLang="zh-CN" sz="1000" dirty="0" smtClean="0"/>
          </a:p>
          <a:p>
            <a:pPr eaLnBrk="1" hangingPunct="1">
              <a:spcBef>
                <a:spcPct val="0"/>
              </a:spcBef>
            </a:pPr>
            <a:r>
              <a:rPr lang="en-US" altLang="zh-CN" sz="1000" dirty="0" smtClean="0"/>
              <a:t>Recommended reading: http://www.agilemodeling.com/essays/modelReviews.htm</a:t>
            </a:r>
          </a:p>
        </p:txBody>
      </p:sp>
      <p:sp>
        <p:nvSpPr>
          <p:cNvPr id="128006" name="Text Box 4"/>
          <p:cNvSpPr txBox="1">
            <a:spLocks noChangeArrowheads="1"/>
          </p:cNvSpPr>
          <p:nvPr/>
        </p:nvSpPr>
        <p:spPr bwMode="auto">
          <a:xfrm>
            <a:off x="479425" y="1165225"/>
            <a:ext cx="2054225"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endParaRPr lang="zh-CN" altLang="en-US" sz="1000">
              <a:latin typeface="Times New Roman" panose="02020603050405020304" pitchFamily="18" charset="0"/>
            </a:endParaRPr>
          </a:p>
          <a:p>
            <a:pPr eaLnBrk="1" hangingPunct="1">
              <a:spcBef>
                <a:spcPct val="0"/>
              </a:spcBef>
              <a:buFontTx/>
              <a:buNone/>
            </a:pPr>
            <a:r>
              <a:rPr lang="en-US" altLang="zh-CN" sz="1000">
                <a:latin typeface="Times New Roman" panose="02020603050405020304" pitchFamily="18" charset="0"/>
              </a:rPr>
              <a:t>Pay attention to the </a:t>
            </a:r>
            <a:r>
              <a:rPr lang="en-US" altLang="zh-CN" sz="1000" b="1">
                <a:latin typeface="Times New Roman" panose="02020603050405020304" pitchFamily="18" charset="0"/>
              </a:rPr>
              <a:t>Review Points</a:t>
            </a:r>
            <a:r>
              <a:rPr lang="en-US" altLang="zh-CN" sz="1000">
                <a:latin typeface="Times New Roman" panose="02020603050405020304" pitchFamily="18" charset="0"/>
              </a:rPr>
              <a:t>.	</a:t>
            </a:r>
            <a:endParaRPr lang="en-US" altLang="zh-CN" sz="1000" b="1">
              <a:latin typeface="Times New Roman" panose="02020603050405020304" pitchFamily="18" charset="0"/>
            </a:endParaRPr>
          </a:p>
        </p:txBody>
      </p:sp>
    </p:spTree>
    <p:extLst>
      <p:ext uri="{BB962C8B-B14F-4D97-AF65-F5344CB8AC3E}">
        <p14:creationId xmlns:p14="http://schemas.microsoft.com/office/powerpoint/2010/main" val="18521290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zh-CN" i="1" smtClean="0"/>
          </a:p>
        </p:txBody>
      </p:sp>
      <p:sp>
        <p:nvSpPr>
          <p:cNvPr id="86019"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zh-CN" smtClean="0">
              <a:latin typeface="ZapfHumnst BT"/>
            </a:endParaRPr>
          </a:p>
        </p:txBody>
      </p:sp>
      <p:sp>
        <p:nvSpPr>
          <p:cNvPr id="86020" name="Text Box 2"/>
          <p:cNvSpPr txBox="1">
            <a:spLocks noChangeArrowheads="1"/>
          </p:cNvSpPr>
          <p:nvPr/>
        </p:nvSpPr>
        <p:spPr bwMode="auto">
          <a:xfrm>
            <a:off x="455613" y="1233488"/>
            <a:ext cx="1984375"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008" tIns="64008" rIns="64008" bIns="64008"/>
          <a:lstStyle>
            <a:lvl1pPr defTabSz="91122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341313" indent="-114300" defTabSz="91122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1122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1122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1122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1122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1122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1122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1122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ts val="200"/>
              </a:spcBef>
              <a:spcAft>
                <a:spcPts val="200"/>
              </a:spcAft>
              <a:buFontTx/>
              <a:buNone/>
            </a:pPr>
            <a:endParaRPr lang="en-US" altLang="zh-CN" sz="900">
              <a:latin typeface="Times New Roman" panose="02020603050405020304" pitchFamily="18" charset="0"/>
              <a:cs typeface="Times New Roman" panose="02020603050405020304" pitchFamily="18" charset="0"/>
            </a:endParaRPr>
          </a:p>
          <a:p>
            <a:pPr lvl="1">
              <a:spcBef>
                <a:spcPts val="200"/>
              </a:spcBef>
              <a:spcAft>
                <a:spcPts val="200"/>
              </a:spcAft>
              <a:buFontTx/>
              <a:buNone/>
            </a:pPr>
            <a:endParaRPr lang="en-US" altLang="zh-CN" sz="900">
              <a:latin typeface="Times New Roman" panose="02020603050405020304" pitchFamily="18" charset="0"/>
              <a:cs typeface="Times New Roman" panose="02020603050405020304" pitchFamily="18" charset="0"/>
            </a:endParaRPr>
          </a:p>
        </p:txBody>
      </p:sp>
      <p:sp>
        <p:nvSpPr>
          <p:cNvPr id="86021" name="Rectangle 3"/>
          <p:cNvSpPr>
            <a:spLocks noGrp="1" noRot="1" noChangeAspect="1" noChangeArrowheads="1" noTextEdit="1"/>
          </p:cNvSpPr>
          <p:nvPr>
            <p:ph type="sldImg"/>
          </p:nvPr>
        </p:nvSpPr>
        <p:spPr>
          <a:ln/>
        </p:spPr>
      </p:sp>
      <p:sp>
        <p:nvSpPr>
          <p:cNvPr id="86022" name="Rectangle 4"/>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sz="900" smtClean="0"/>
          </a:p>
        </p:txBody>
      </p:sp>
    </p:spTree>
    <p:extLst>
      <p:ext uri="{BB962C8B-B14F-4D97-AF65-F5344CB8AC3E}">
        <p14:creationId xmlns:p14="http://schemas.microsoft.com/office/powerpoint/2010/main" val="117974667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zh-CN" i="1" smtClean="0"/>
          </a:p>
        </p:txBody>
      </p:sp>
      <p:sp>
        <p:nvSpPr>
          <p:cNvPr id="143363"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zh-CN" smtClean="0">
              <a:latin typeface="ZapfHumnst BT"/>
            </a:endParaRPr>
          </a:p>
        </p:txBody>
      </p:sp>
      <p:sp>
        <p:nvSpPr>
          <p:cNvPr id="143364" name="Rectangle 2"/>
          <p:cNvSpPr>
            <a:spLocks noGrp="1" noRot="1" noChangeAspect="1" noChangeArrowheads="1" noTextEdit="1"/>
          </p:cNvSpPr>
          <p:nvPr>
            <p:ph type="sldImg"/>
          </p:nvPr>
        </p:nvSpPr>
        <p:spPr>
          <a:ln/>
        </p:spPr>
      </p:sp>
      <p:sp>
        <p:nvSpPr>
          <p:cNvPr id="14336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ko-KR" sz="1000" smtClean="0">
                <a:ea typeface="Gulim" panose="020B0600000101010101" pitchFamily="34" charset="-127"/>
              </a:rPr>
              <a:t>Agile principle # 3: Deliver working software frequently, from a couple of weeks to a couple of months, with a preference to the shorter timescale. </a:t>
            </a:r>
          </a:p>
          <a:p>
            <a:pPr eaLnBrk="1" hangingPunct="1"/>
            <a:r>
              <a:rPr lang="en-US" altLang="ko-KR" sz="1000" smtClean="0">
                <a:ea typeface="Gulim" panose="020B0600000101010101" pitchFamily="34" charset="-127"/>
              </a:rPr>
              <a:t>Agile principle # 7: Working software is the primary measure of progress. </a:t>
            </a:r>
            <a:endParaRPr lang="en-US" altLang="zh-CN" sz="1000" smtClean="0"/>
          </a:p>
        </p:txBody>
      </p:sp>
      <p:sp>
        <p:nvSpPr>
          <p:cNvPr id="143366" name="Text Box 4"/>
          <p:cNvSpPr txBox="1">
            <a:spLocks noChangeArrowheads="1"/>
          </p:cNvSpPr>
          <p:nvPr/>
        </p:nvSpPr>
        <p:spPr bwMode="auto">
          <a:xfrm>
            <a:off x="555625" y="1279525"/>
            <a:ext cx="1882775" cy="85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zh-CN" sz="1000">
                <a:latin typeface="Times New Roman" panose="02020603050405020304" pitchFamily="18" charset="0"/>
              </a:rPr>
              <a:t>Product Owner plays an important role here as he/she is the one that would provide prioritization on what to work on first.</a:t>
            </a:r>
          </a:p>
        </p:txBody>
      </p:sp>
    </p:spTree>
    <p:extLst>
      <p:ext uri="{BB962C8B-B14F-4D97-AF65-F5344CB8AC3E}">
        <p14:creationId xmlns:p14="http://schemas.microsoft.com/office/powerpoint/2010/main" val="230611274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zh-CN" i="1" smtClean="0"/>
          </a:p>
        </p:txBody>
      </p:sp>
      <p:sp>
        <p:nvSpPr>
          <p:cNvPr id="144387"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zh-CN" smtClean="0">
              <a:latin typeface="ZapfHumnst BT"/>
            </a:endParaRPr>
          </a:p>
        </p:txBody>
      </p:sp>
      <p:sp>
        <p:nvSpPr>
          <p:cNvPr id="144388" name="Rectangle 2"/>
          <p:cNvSpPr>
            <a:spLocks noGrp="1" noRot="1" noChangeAspect="1" noChangeArrowheads="1" noTextEdit="1"/>
          </p:cNvSpPr>
          <p:nvPr>
            <p:ph type="sldImg"/>
          </p:nvPr>
        </p:nvSpPr>
        <p:spPr>
          <a:ln/>
        </p:spPr>
      </p:sp>
      <p:sp>
        <p:nvSpPr>
          <p:cNvPr id="1443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ko-KR" sz="1000" smtClean="0">
                <a:ea typeface="Gulim" panose="020B0600000101010101" pitchFamily="34" charset="-127"/>
              </a:rPr>
              <a:t>Agile principle # 5: Build projects around motivated individuals. Give them the environment and support they need, and trust them to get the job done. </a:t>
            </a:r>
            <a:endParaRPr lang="en-US" altLang="zh-CN" sz="1000" smtClean="0"/>
          </a:p>
          <a:p>
            <a:pPr eaLnBrk="1" hangingPunct="1"/>
            <a:r>
              <a:rPr lang="en-US" altLang="zh-CN" sz="1000" smtClean="0"/>
              <a:t>More information:</a:t>
            </a:r>
            <a:endParaRPr lang="en-US" altLang="zh-CN" sz="1000" smtClean="0">
              <a:hlinkClick r:id="rId3"/>
            </a:endParaRPr>
          </a:p>
          <a:p>
            <a:pPr eaLnBrk="1" hangingPunct="1"/>
            <a:r>
              <a:rPr lang="en-US" altLang="zh-CN" sz="1000" smtClean="0">
                <a:hlinkClick r:id="rId3"/>
              </a:rPr>
              <a:t>http://en.wikipedia.org/wiki/Pair_programming</a:t>
            </a:r>
            <a:endParaRPr lang="en-US" altLang="zh-CN" sz="1000" smtClean="0">
              <a:hlinkClick r:id="rId4"/>
            </a:endParaRPr>
          </a:p>
          <a:p>
            <a:pPr eaLnBrk="1" hangingPunct="1"/>
            <a:r>
              <a:rPr lang="en-US" altLang="zh-CN" sz="1000" smtClean="0">
                <a:hlinkClick r:id="rId4"/>
              </a:rPr>
              <a:t>http://www.agilemodeling.com/practices.htm</a:t>
            </a:r>
            <a:endParaRPr lang="en-US" altLang="zh-CN" sz="1000" smtClean="0"/>
          </a:p>
        </p:txBody>
      </p:sp>
      <p:sp>
        <p:nvSpPr>
          <p:cNvPr id="144390" name="Text Box 4"/>
          <p:cNvSpPr txBox="1">
            <a:spLocks noChangeArrowheads="1"/>
          </p:cNvSpPr>
          <p:nvPr/>
        </p:nvSpPr>
        <p:spPr bwMode="auto">
          <a:xfrm>
            <a:off x="447675" y="1295400"/>
            <a:ext cx="2006600"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zh-CN" sz="1000">
                <a:latin typeface="Times New Roman" panose="02020603050405020304" pitchFamily="18" charset="0"/>
              </a:rPr>
              <a:t>Pair programming might take some time to adopt, but the benefits are high (as the saying goes, “Two heads are better than one”).</a:t>
            </a:r>
          </a:p>
          <a:p>
            <a:pPr eaLnBrk="1" hangingPunct="1">
              <a:spcBef>
                <a:spcPct val="0"/>
              </a:spcBef>
              <a:buFontTx/>
              <a:buNone/>
            </a:pPr>
            <a:endParaRPr lang="en-US" altLang="zh-CN" sz="1000">
              <a:latin typeface="Times New Roman" panose="02020603050405020304" pitchFamily="18" charset="0"/>
            </a:endParaRPr>
          </a:p>
          <a:p>
            <a:pPr eaLnBrk="1" hangingPunct="1">
              <a:spcBef>
                <a:spcPct val="0"/>
              </a:spcBef>
              <a:buFontTx/>
              <a:buNone/>
            </a:pPr>
            <a:r>
              <a:rPr lang="en-US" altLang="zh-CN" sz="1000">
                <a:latin typeface="Times New Roman" panose="02020603050405020304" pitchFamily="18" charset="0"/>
              </a:rPr>
              <a:t>When modeling with others, great ideas are fine tuned faster.</a:t>
            </a:r>
          </a:p>
        </p:txBody>
      </p:sp>
    </p:spTree>
    <p:extLst>
      <p:ext uri="{BB962C8B-B14F-4D97-AF65-F5344CB8AC3E}">
        <p14:creationId xmlns:p14="http://schemas.microsoft.com/office/powerpoint/2010/main" val="90963813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zh-CN" i="1" smtClean="0"/>
          </a:p>
        </p:txBody>
      </p:sp>
      <p:sp>
        <p:nvSpPr>
          <p:cNvPr id="146435"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zh-CN" smtClean="0">
              <a:latin typeface="ZapfHumnst BT"/>
            </a:endParaRPr>
          </a:p>
        </p:txBody>
      </p:sp>
      <p:sp>
        <p:nvSpPr>
          <p:cNvPr id="146436" name="Rectangle 2"/>
          <p:cNvSpPr>
            <a:spLocks noGrp="1" noRot="1" noChangeAspect="1" noChangeArrowheads="1" noTextEdit="1"/>
          </p:cNvSpPr>
          <p:nvPr>
            <p:ph type="sldImg"/>
          </p:nvPr>
        </p:nvSpPr>
        <p:spPr>
          <a:ln/>
        </p:spPr>
      </p:sp>
      <p:sp>
        <p:nvSpPr>
          <p:cNvPr id="146437"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smtClean="0"/>
              <a:t>This is an aspect of lean development governance, see https://www14.software.ibm.com/webapp/iwm/web/preLogin.do?lang=en_US&amp;source=swg-ldg</a:t>
            </a:r>
          </a:p>
        </p:txBody>
      </p:sp>
      <p:sp>
        <p:nvSpPr>
          <p:cNvPr id="146438" name="Text Box 4"/>
          <p:cNvSpPr txBox="1">
            <a:spLocks noChangeArrowheads="1"/>
          </p:cNvSpPr>
          <p:nvPr/>
        </p:nvSpPr>
        <p:spPr bwMode="auto">
          <a:xfrm>
            <a:off x="533400" y="1190625"/>
            <a:ext cx="1958975" cy="1158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zh-CN" sz="1000">
                <a:latin typeface="Times New Roman" panose="02020603050405020304" pitchFamily="18" charset="0"/>
              </a:rPr>
              <a:t>Visualization of how the project is doing motivates the team. </a:t>
            </a:r>
          </a:p>
          <a:p>
            <a:pPr eaLnBrk="1" hangingPunct="1">
              <a:spcBef>
                <a:spcPct val="0"/>
              </a:spcBef>
              <a:buFontTx/>
              <a:buNone/>
            </a:pPr>
            <a:r>
              <a:rPr lang="en-US" altLang="zh-CN" sz="1000">
                <a:latin typeface="Times New Roman" panose="02020603050405020304" pitchFamily="18" charset="0"/>
              </a:rPr>
              <a:t>IBM</a:t>
            </a:r>
            <a:r>
              <a:rPr lang="en-US" altLang="zh-CN" sz="1000" baseline="30000">
                <a:latin typeface="Times New Roman" panose="02020603050405020304" pitchFamily="18" charset="0"/>
              </a:rPr>
              <a:t>®</a:t>
            </a:r>
            <a:r>
              <a:rPr lang="en-US" altLang="zh-CN" sz="1000">
                <a:latin typeface="Times New Roman" panose="02020603050405020304" pitchFamily="18" charset="0"/>
              </a:rPr>
              <a:t> Rational</a:t>
            </a:r>
            <a:r>
              <a:rPr lang="en-US" altLang="zh-CN" sz="1000" baseline="30000">
                <a:latin typeface="Times New Roman" panose="02020603050405020304" pitchFamily="18" charset="0"/>
              </a:rPr>
              <a:t>®</a:t>
            </a:r>
            <a:r>
              <a:rPr lang="en-US" altLang="zh-CN" sz="1000">
                <a:latin typeface="Times New Roman" panose="02020603050405020304" pitchFamily="18" charset="0"/>
              </a:rPr>
              <a:t> Team Concert is a great tool that provides these metrics in an easy form.</a:t>
            </a:r>
          </a:p>
          <a:p>
            <a:pPr eaLnBrk="1" hangingPunct="1">
              <a:spcBef>
                <a:spcPct val="0"/>
              </a:spcBef>
              <a:buFontTx/>
              <a:buNone/>
            </a:pPr>
            <a:r>
              <a:rPr lang="en-US" altLang="zh-CN" sz="1000">
                <a:latin typeface="Times New Roman" panose="02020603050405020304" pitchFamily="18" charset="0"/>
              </a:rPr>
              <a:t>IBM</a:t>
            </a:r>
            <a:r>
              <a:rPr lang="en-US" altLang="zh-CN" sz="1000" baseline="30000">
                <a:latin typeface="Times New Roman" panose="02020603050405020304" pitchFamily="18" charset="0"/>
              </a:rPr>
              <a:t>®</a:t>
            </a:r>
            <a:r>
              <a:rPr lang="en-US" altLang="zh-CN" sz="1000">
                <a:latin typeface="Times New Roman" panose="02020603050405020304" pitchFamily="18" charset="0"/>
              </a:rPr>
              <a:t> Rational</a:t>
            </a:r>
            <a:r>
              <a:rPr lang="en-US" altLang="zh-CN" sz="1000" baseline="30000">
                <a:latin typeface="Times New Roman" panose="02020603050405020304" pitchFamily="18" charset="0"/>
              </a:rPr>
              <a:t>®</a:t>
            </a:r>
            <a:r>
              <a:rPr lang="en-US" altLang="zh-CN" sz="1000">
                <a:latin typeface="Times New Roman" panose="02020603050405020304" pitchFamily="18" charset="0"/>
              </a:rPr>
              <a:t> Insight can also be considered.</a:t>
            </a:r>
          </a:p>
        </p:txBody>
      </p:sp>
    </p:spTree>
    <p:extLst>
      <p:ext uri="{BB962C8B-B14F-4D97-AF65-F5344CB8AC3E}">
        <p14:creationId xmlns:p14="http://schemas.microsoft.com/office/powerpoint/2010/main" val="42540167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zh-CN" i="1" smtClean="0"/>
          </a:p>
        </p:txBody>
      </p:sp>
      <p:sp>
        <p:nvSpPr>
          <p:cNvPr id="147459"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zh-CN" smtClean="0">
              <a:latin typeface="ZapfHumnst BT"/>
            </a:endParaRPr>
          </a:p>
        </p:txBody>
      </p:sp>
      <p:sp>
        <p:nvSpPr>
          <p:cNvPr id="147460" name="Rectangle 2"/>
          <p:cNvSpPr>
            <a:spLocks noGrp="1" noRot="1" noChangeAspect="1" noChangeArrowheads="1" noTextEdit="1"/>
          </p:cNvSpPr>
          <p:nvPr>
            <p:ph type="sldImg"/>
          </p:nvPr>
        </p:nvSpPr>
        <p:spPr>
          <a:ln/>
        </p:spPr>
      </p:sp>
      <p:sp>
        <p:nvSpPr>
          <p:cNvPr id="14746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4481860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txBox="1">
            <a:spLocks noGrp="1" noChangeArrowheads="1"/>
          </p:cNvSpPr>
          <p:nvPr/>
        </p:nvSpPr>
        <p:spPr bwMode="auto">
          <a:xfrm>
            <a:off x="3971925" y="8770938"/>
            <a:ext cx="303688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11" tIns="47956" rIns="95911" bIns="47956" anchor="b"/>
          <a:lstStyle>
            <a:lvl1pPr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r" eaLnBrk="1" hangingPunct="1"/>
            <a:fld id="{2363B8A0-787A-4CFA-B64B-2A5DB6ABFDE0}" type="slidenum">
              <a:rPr lang="zh-CN" altLang="en-US" sz="1300"/>
              <a:pPr algn="r" eaLnBrk="1" hangingPunct="1"/>
              <a:t>41</a:t>
            </a:fld>
            <a:endParaRPr lang="en-US" altLang="zh-CN" sz="1300"/>
          </a:p>
        </p:txBody>
      </p:sp>
      <p:sp>
        <p:nvSpPr>
          <p:cNvPr id="83971" name="Rectangle 2"/>
          <p:cNvSpPr>
            <a:spLocks noGrp="1" noRot="1" noChangeAspect="1" noChangeArrowheads="1" noTextEdit="1"/>
          </p:cNvSpPr>
          <p:nvPr>
            <p:ph type="sldImg"/>
          </p:nvPr>
        </p:nvSpPr>
        <p:spPr>
          <a:xfrm>
            <a:off x="1193800" y="690563"/>
            <a:ext cx="4624388" cy="3467100"/>
          </a:xfrm>
          <a:ln/>
        </p:spPr>
      </p:sp>
      <p:sp>
        <p:nvSpPr>
          <p:cNvPr id="83972" name="Rectangle 3"/>
          <p:cNvSpPr>
            <a:spLocks noGrp="1" noChangeArrowheads="1"/>
          </p:cNvSpPr>
          <p:nvPr>
            <p:ph type="body" idx="1"/>
          </p:nvPr>
        </p:nvSpPr>
        <p:spPr>
          <a:xfrm>
            <a:off x="701675" y="4387850"/>
            <a:ext cx="5607050" cy="4157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8164901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0D55D098-9C50-4690-B7CA-4364B0A9C5A4}" type="slidenum">
              <a:rPr lang="en-US" altLang="zh-CN"/>
              <a:pPr/>
              <a:t>42</a:t>
            </a:fld>
            <a:endParaRPr lang="en-US" altLang="zh-CN"/>
          </a:p>
        </p:txBody>
      </p:sp>
      <p:sp>
        <p:nvSpPr>
          <p:cNvPr id="459778" name="Rectangle 2"/>
          <p:cNvSpPr>
            <a:spLocks noGrp="1" noRot="1" noChangeAspect="1" noChangeArrowheads="1" noTextEdit="1"/>
          </p:cNvSpPr>
          <p:nvPr>
            <p:ph type="sldImg"/>
          </p:nvPr>
        </p:nvSpPr>
        <p:spPr>
          <a:ln/>
        </p:spPr>
      </p:sp>
      <p:sp>
        <p:nvSpPr>
          <p:cNvPr id="459779" name="Rectangle 3"/>
          <p:cNvSpPr>
            <a:spLocks noGrp="1" noChangeArrowheads="1"/>
          </p:cNvSpPr>
          <p:nvPr>
            <p:ph type="body" idx="1"/>
          </p:nvPr>
        </p:nvSpPr>
        <p:spPr/>
        <p:txBody>
          <a:bodyPr/>
          <a:lstStyle/>
          <a:p>
            <a:r>
              <a:rPr lang="zh-CN" altLang="en-US"/>
              <a:t>标识号的作用：层次化</a:t>
            </a:r>
          </a:p>
          <a:p>
            <a:r>
              <a:rPr lang="zh-CN" altLang="en-US"/>
              <a:t>分解的原则：可以按阶段、成果、子项目；下层完全覆盖上层的原则。</a:t>
            </a:r>
          </a:p>
        </p:txBody>
      </p:sp>
    </p:spTree>
    <p:extLst>
      <p:ext uri="{BB962C8B-B14F-4D97-AF65-F5344CB8AC3E}">
        <p14:creationId xmlns:p14="http://schemas.microsoft.com/office/powerpoint/2010/main" val="260550062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B981F2D6-10F5-4A55-AFEE-668906476B49}" type="slidenum">
              <a:rPr lang="en-US" altLang="zh-CN"/>
              <a:pPr/>
              <a:t>44</a:t>
            </a:fld>
            <a:endParaRPr lang="en-US" altLang="zh-CN"/>
          </a:p>
        </p:txBody>
      </p:sp>
      <p:sp>
        <p:nvSpPr>
          <p:cNvPr id="463874" name="Rectangle 2"/>
          <p:cNvSpPr>
            <a:spLocks noGrp="1" noRot="1" noChangeAspect="1" noChangeArrowheads="1" noTextEdit="1"/>
          </p:cNvSpPr>
          <p:nvPr>
            <p:ph type="sldImg"/>
          </p:nvPr>
        </p:nvSpPr>
        <p:spPr>
          <a:ln/>
        </p:spPr>
      </p:sp>
      <p:sp>
        <p:nvSpPr>
          <p:cNvPr id="463875" name="Rectangle 3"/>
          <p:cNvSpPr>
            <a:spLocks noGrp="1" noChangeArrowheads="1"/>
          </p:cNvSpPr>
          <p:nvPr>
            <p:ph type="body" idx="1"/>
          </p:nvPr>
        </p:nvSpPr>
        <p:spPr/>
        <p:txBody>
          <a:bodyPr/>
          <a:lstStyle/>
          <a:p>
            <a:r>
              <a:rPr lang="zh-CN" altLang="en-US" dirty="0"/>
              <a:t>构成</a:t>
            </a:r>
            <a:r>
              <a:rPr lang="en-US" altLang="zh-CN" dirty="0"/>
              <a:t>WBS</a:t>
            </a:r>
            <a:r>
              <a:rPr lang="zh-CN" altLang="en-US" dirty="0"/>
              <a:t>的是项目的工作而不是项目成果的内容。这是在编制</a:t>
            </a:r>
            <a:r>
              <a:rPr lang="en-US" altLang="zh-CN" dirty="0"/>
              <a:t>WBS</a:t>
            </a:r>
            <a:r>
              <a:rPr lang="zh-CN" altLang="en-US" dirty="0"/>
              <a:t>时最容易掉入的陷阱。例如图</a:t>
            </a:r>
            <a:r>
              <a:rPr lang="en-US" altLang="zh-CN" dirty="0"/>
              <a:t>-3.26a</a:t>
            </a:r>
            <a:r>
              <a:rPr lang="zh-CN" altLang="en-US" dirty="0"/>
              <a:t>中文艺演出的</a:t>
            </a:r>
            <a:r>
              <a:rPr lang="en-US" altLang="zh-CN" dirty="0"/>
              <a:t>WBS</a:t>
            </a:r>
            <a:r>
              <a:rPr lang="zh-CN" altLang="en-US" dirty="0"/>
              <a:t>，“节目”项下的工作分解应该是策划、编导、排练、表演，而不应该是独唱、舞蹈、相声、小品。一个建筑项目，其工作分解应该是规划、设计、建筑、装修，而不应该是一楼、二楼、三楼、四楼。</a:t>
            </a:r>
          </a:p>
          <a:p>
            <a:r>
              <a:rPr lang="zh-CN" altLang="en-US" dirty="0"/>
              <a:t>一个工作任务只能在</a:t>
            </a:r>
            <a:r>
              <a:rPr lang="en-US" altLang="zh-CN" dirty="0"/>
              <a:t>WBS</a:t>
            </a:r>
            <a:r>
              <a:rPr lang="zh-CN" altLang="en-US" dirty="0"/>
              <a:t>中出现一次，因为每项工作都需要占用时间和资源，一项工作重复出现就意味着时间和资源重复配置，这会导致时间和成本计划的失误。在编制范围计划的时候，需要时刻兼顾与后续的时间和成本计划衔接。</a:t>
            </a:r>
          </a:p>
          <a:p>
            <a:r>
              <a:rPr lang="zh-CN" altLang="en-US" dirty="0"/>
              <a:t>一个子项目的工作内容是下一级工作任务之和。例如：化妆、灯光、道具、音响等项工作共同组合成子项目“剧务”，这同时也意味着这些工作任务占用的资源和时间之和，刚好等于“剧务”占用的时间和资源。</a:t>
            </a:r>
          </a:p>
          <a:p>
            <a:r>
              <a:rPr lang="zh-CN" altLang="en-US" dirty="0"/>
              <a:t>最好让团队成员参加与其工作相关的</a:t>
            </a:r>
            <a:r>
              <a:rPr lang="en-US" altLang="zh-CN" dirty="0"/>
              <a:t>WBS</a:t>
            </a:r>
            <a:r>
              <a:rPr lang="zh-CN" altLang="en-US" dirty="0"/>
              <a:t>条文的编制，以便他们能够准确地理解工作的内容和工作界定，避免出现责权混乱，使项目的实施过程更加顺利。</a:t>
            </a:r>
          </a:p>
          <a:p>
            <a:r>
              <a:rPr lang="en-US" altLang="zh-CN" dirty="0"/>
              <a:t>WBS</a:t>
            </a:r>
            <a:r>
              <a:rPr lang="zh-CN" altLang="en-US" dirty="0"/>
              <a:t>文件一旦形成，须作为范围的基准计划存档，以便今后作为检验计划执行结果的尺子。既然是基准计划，就应当具有相对的稳定性，需要制定严格的批准程序来阻止它轻易变更。</a:t>
            </a:r>
          </a:p>
          <a:p>
            <a:r>
              <a:rPr lang="zh-CN" altLang="en-US" dirty="0"/>
              <a:t>另一方面，</a:t>
            </a:r>
            <a:r>
              <a:rPr lang="en-US" altLang="zh-CN" dirty="0"/>
              <a:t>WBS</a:t>
            </a:r>
            <a:r>
              <a:rPr lang="zh-CN" altLang="en-US" dirty="0"/>
              <a:t>又需要保持开放的灵活性，要考虑到任何计划都不可能与实际情况衔接的天衣无缝，因此变更难以避免。不轻易变更计划，并不意味着变更发生时束手无策。因此在制定计划的时候就要为变化做好准备。采取</a:t>
            </a:r>
            <a:r>
              <a:rPr lang="en-US" altLang="zh-CN" dirty="0"/>
              <a:t>2.12</a:t>
            </a:r>
            <a:r>
              <a:rPr lang="zh-CN" altLang="en-US" dirty="0"/>
              <a:t>节论述的滚动式细化的方法编制</a:t>
            </a:r>
            <a:r>
              <a:rPr lang="en-US" altLang="zh-CN" dirty="0"/>
              <a:t>WBS</a:t>
            </a:r>
            <a:r>
              <a:rPr lang="zh-CN" altLang="en-US" dirty="0"/>
              <a:t>，可以有效地兼顾其稳定性和灵活性。 </a:t>
            </a:r>
          </a:p>
        </p:txBody>
      </p:sp>
    </p:spTree>
    <p:extLst>
      <p:ext uri="{BB962C8B-B14F-4D97-AF65-F5344CB8AC3E}">
        <p14:creationId xmlns:p14="http://schemas.microsoft.com/office/powerpoint/2010/main" val="158480524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613" y="8685213"/>
            <a:ext cx="2971800" cy="457200"/>
          </a:xfrm>
          <a:prstGeom prst="rect">
            <a:avLst/>
          </a:prstGeom>
          <a:ln/>
        </p:spPr>
        <p:txBody>
          <a:bodyPr/>
          <a:lstStyle/>
          <a:p>
            <a:fld id="{996CE5A3-529C-4045-A502-87164E312109}" type="slidenum">
              <a:rPr lang="en-US" altLang="zh-CN"/>
              <a:pPr/>
              <a:t>46</a:t>
            </a:fld>
            <a:endParaRPr lang="en-US" altLang="zh-CN"/>
          </a:p>
        </p:txBody>
      </p:sp>
      <p:sp>
        <p:nvSpPr>
          <p:cNvPr id="466946" name="Rectangle 2"/>
          <p:cNvSpPr>
            <a:spLocks noGrp="1" noRot="1" noChangeAspect="1" noChangeArrowheads="1" noTextEdit="1"/>
          </p:cNvSpPr>
          <p:nvPr>
            <p:ph type="sldImg"/>
          </p:nvPr>
        </p:nvSpPr>
        <p:spPr>
          <a:ln/>
        </p:spPr>
      </p:sp>
      <p:sp>
        <p:nvSpPr>
          <p:cNvPr id="466947" name="Rectangle 3"/>
          <p:cNvSpPr>
            <a:spLocks noGrp="1" noChangeArrowheads="1"/>
          </p:cNvSpPr>
          <p:nvPr>
            <p:ph type="body" idx="1"/>
          </p:nvPr>
        </p:nvSpPr>
        <p:spPr/>
        <p:txBody>
          <a:bodyPr/>
          <a:lstStyle/>
          <a:p>
            <a:r>
              <a:rPr lang="zh-CN" altLang="en-US" dirty="0"/>
              <a:t>字典包括 工作包的详细描述：进度活动、成本、质量、资源等等。</a:t>
            </a:r>
          </a:p>
        </p:txBody>
      </p:sp>
    </p:spTree>
    <p:extLst>
      <p:ext uri="{BB962C8B-B14F-4D97-AF65-F5344CB8AC3E}">
        <p14:creationId xmlns:p14="http://schemas.microsoft.com/office/powerpoint/2010/main" val="291934130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zh-CN" i="1" smtClean="0"/>
          </a:p>
        </p:txBody>
      </p:sp>
      <p:sp>
        <p:nvSpPr>
          <p:cNvPr id="149507"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zh-CN" smtClean="0">
              <a:latin typeface="ZapfHumnst BT"/>
            </a:endParaRPr>
          </a:p>
        </p:txBody>
      </p:sp>
      <p:sp>
        <p:nvSpPr>
          <p:cNvPr id="149508" name="Rectangle 2"/>
          <p:cNvSpPr>
            <a:spLocks noGrp="1" noRot="1" noChangeAspect="1" noChangeArrowheads="1" noTextEdit="1"/>
          </p:cNvSpPr>
          <p:nvPr>
            <p:ph type="sldImg"/>
          </p:nvPr>
        </p:nvSpPr>
        <p:spPr>
          <a:ln/>
        </p:spPr>
      </p:sp>
      <p:sp>
        <p:nvSpPr>
          <p:cNvPr id="14950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p>
        </p:txBody>
      </p:sp>
    </p:spTree>
    <p:extLst>
      <p:ext uri="{BB962C8B-B14F-4D97-AF65-F5344CB8AC3E}">
        <p14:creationId xmlns:p14="http://schemas.microsoft.com/office/powerpoint/2010/main" val="385484238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zh-CN" i="1" smtClean="0"/>
          </a:p>
        </p:txBody>
      </p:sp>
      <p:sp>
        <p:nvSpPr>
          <p:cNvPr id="148483"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zh-CN" smtClean="0">
              <a:latin typeface="ZapfHumnst BT"/>
            </a:endParaRPr>
          </a:p>
        </p:txBody>
      </p:sp>
      <p:sp>
        <p:nvSpPr>
          <p:cNvPr id="148484" name="Rectangle 2"/>
          <p:cNvSpPr>
            <a:spLocks noGrp="1" noRot="1" noChangeAspect="1" noChangeArrowheads="1" noTextEdit="1"/>
          </p:cNvSpPr>
          <p:nvPr>
            <p:ph type="sldImg"/>
          </p:nvPr>
        </p:nvSpPr>
        <p:spPr>
          <a:ln/>
        </p:spPr>
      </p:sp>
      <p:sp>
        <p:nvSpPr>
          <p:cNvPr id="14848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z="900" dirty="0" smtClean="0"/>
          </a:p>
        </p:txBody>
      </p:sp>
      <p:sp>
        <p:nvSpPr>
          <p:cNvPr id="148486" name="Text Box 4"/>
          <p:cNvSpPr txBox="1">
            <a:spLocks noChangeArrowheads="1"/>
          </p:cNvSpPr>
          <p:nvPr/>
        </p:nvSpPr>
        <p:spPr bwMode="auto">
          <a:xfrm>
            <a:off x="455613" y="1233488"/>
            <a:ext cx="1984375"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64008" tIns="64008" rIns="64008" bIns="64008"/>
          <a:lstStyle>
            <a:lvl1pPr marL="173038" indent="-173038" defTabSz="9159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159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159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159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159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159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159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159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159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zh-CN" altLang="en-US" sz="900">
              <a:latin typeface="Times New Roman" panose="02020603050405020304" pitchFamily="18" charset="0"/>
              <a:cs typeface="Times New Roman" panose="02020603050405020304" pitchFamily="18" charset="0"/>
            </a:endParaRPr>
          </a:p>
          <a:p>
            <a:pPr>
              <a:spcBef>
                <a:spcPct val="40000"/>
              </a:spcBef>
              <a:buFontTx/>
              <a:buNone/>
            </a:pPr>
            <a:endParaRPr lang="zh-CN" altLang="en-US" sz="900" b="1">
              <a:latin typeface="Times New Roman" panose="02020603050405020304" pitchFamily="18" charset="0"/>
              <a:cs typeface="Times New Roman" panose="02020603050405020304" pitchFamily="18" charset="0"/>
            </a:endParaRPr>
          </a:p>
        </p:txBody>
      </p:sp>
      <p:sp>
        <p:nvSpPr>
          <p:cNvPr id="148487" name="Text Box 5"/>
          <p:cNvSpPr txBox="1">
            <a:spLocks noChangeArrowheads="1"/>
          </p:cNvSpPr>
          <p:nvPr/>
        </p:nvSpPr>
        <p:spPr bwMode="auto">
          <a:xfrm>
            <a:off x="469900" y="1216025"/>
            <a:ext cx="2024063"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zh-CN" sz="1000">
                <a:latin typeface="Times New Roman" panose="02020603050405020304" pitchFamily="18" charset="0"/>
              </a:rPr>
              <a:t>Review these points with the students.</a:t>
            </a:r>
          </a:p>
        </p:txBody>
      </p:sp>
    </p:spTree>
    <p:extLst>
      <p:ext uri="{BB962C8B-B14F-4D97-AF65-F5344CB8AC3E}">
        <p14:creationId xmlns:p14="http://schemas.microsoft.com/office/powerpoint/2010/main" val="1279531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zh-CN" i="1" smtClean="0"/>
          </a:p>
        </p:txBody>
      </p:sp>
      <p:sp>
        <p:nvSpPr>
          <p:cNvPr id="104451"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zh-CN" smtClean="0">
              <a:latin typeface="ZapfHumnst BT"/>
            </a:endParaRPr>
          </a:p>
        </p:txBody>
      </p:sp>
      <p:sp>
        <p:nvSpPr>
          <p:cNvPr id="104452" name="Rectangle 2"/>
          <p:cNvSpPr>
            <a:spLocks noGrp="1" noRot="1" noChangeAspect="1" noChangeArrowheads="1" noTextEdit="1"/>
          </p:cNvSpPr>
          <p:nvPr>
            <p:ph type="sldImg"/>
          </p:nvPr>
        </p:nvSpPr>
        <p:spPr>
          <a:ln/>
        </p:spPr>
      </p:sp>
      <p:sp>
        <p:nvSpPr>
          <p:cNvPr id="104453"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114300" indent="-114300" eaLnBrk="1" hangingPunct="1"/>
            <a:r>
              <a:rPr lang="en-US" altLang="zh-CN" sz="1000" smtClean="0"/>
              <a:t>The Inception Phase is called:</a:t>
            </a:r>
          </a:p>
          <a:p>
            <a:pPr marL="114300" indent="-114300" eaLnBrk="1" hangingPunct="1">
              <a:buFontTx/>
              <a:buChar char="•"/>
            </a:pPr>
            <a:r>
              <a:rPr lang="en-US" altLang="zh-CN" sz="1000" smtClean="0"/>
              <a:t>“Pre Game” or Sprint 0 in Scrum</a:t>
            </a:r>
          </a:p>
          <a:p>
            <a:pPr marL="114300" indent="-114300" eaLnBrk="1" hangingPunct="1">
              <a:buFontTx/>
              <a:buChar char="•"/>
            </a:pPr>
            <a:r>
              <a:rPr lang="en-US" altLang="zh-CN" sz="1000" smtClean="0"/>
              <a:t>Inception in the RUP methodology</a:t>
            </a:r>
          </a:p>
          <a:p>
            <a:pPr marL="114300" indent="-114300" eaLnBrk="1" hangingPunct="1">
              <a:buFontTx/>
              <a:buChar char="•"/>
            </a:pPr>
            <a:r>
              <a:rPr lang="en-US" altLang="zh-CN" sz="1000" smtClean="0"/>
              <a:t>Start Up in Eclipse Way</a:t>
            </a:r>
          </a:p>
          <a:p>
            <a:pPr marL="114300" indent="-114300" eaLnBrk="1" hangingPunct="1">
              <a:buFontTx/>
              <a:buChar char="•"/>
            </a:pPr>
            <a:r>
              <a:rPr lang="en-US" altLang="zh-CN" sz="1000" smtClean="0"/>
              <a:t>Iteration 0 in other agile processes</a:t>
            </a:r>
          </a:p>
        </p:txBody>
      </p:sp>
      <p:sp>
        <p:nvSpPr>
          <p:cNvPr id="104454" name="Rectangle 4"/>
          <p:cNvSpPr>
            <a:spLocks noChangeArrowheads="1"/>
          </p:cNvSpPr>
          <p:nvPr/>
        </p:nvSpPr>
        <p:spPr bwMode="auto">
          <a:xfrm>
            <a:off x="436563" y="1300163"/>
            <a:ext cx="1973262"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zh-CN" sz="1000">
                <a:latin typeface="Times New Roman" panose="02020603050405020304" pitchFamily="18" charset="0"/>
              </a:rPr>
              <a:t>Initiating an agile project is one of the primary activities during the Inception phase.</a:t>
            </a:r>
          </a:p>
          <a:p>
            <a:pPr eaLnBrk="1" hangingPunct="1">
              <a:spcBef>
                <a:spcPct val="0"/>
              </a:spcBef>
              <a:buFontTx/>
              <a:buNone/>
            </a:pPr>
            <a:endParaRPr lang="zh-CN" altLang="en-US" sz="1000">
              <a:latin typeface="Times New Roman" panose="02020603050405020304" pitchFamily="18" charset="0"/>
            </a:endParaRPr>
          </a:p>
        </p:txBody>
      </p:sp>
    </p:spTree>
    <p:extLst>
      <p:ext uri="{BB962C8B-B14F-4D97-AF65-F5344CB8AC3E}">
        <p14:creationId xmlns:p14="http://schemas.microsoft.com/office/powerpoint/2010/main" val="251949281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1</a:t>
            </a:r>
            <a:r>
              <a:rPr lang="zh-CN" altLang="en-US" dirty="0" smtClean="0"/>
              <a:t>）</a:t>
            </a:r>
            <a:r>
              <a:rPr lang="en-US" altLang="zh-CN" dirty="0" err="1" smtClean="0"/>
              <a:t>ade</a:t>
            </a:r>
            <a:r>
              <a:rPr lang="en-US" altLang="zh-CN" baseline="0" dirty="0" smtClean="0"/>
              <a:t>  </a:t>
            </a:r>
            <a:r>
              <a:rPr lang="zh-CN" altLang="en-US" baseline="0" dirty="0" smtClean="0"/>
              <a:t>这几项活动会影响到工期</a:t>
            </a:r>
            <a:endParaRPr lang="en-US" altLang="zh-CN" baseline="0" dirty="0" smtClean="0"/>
          </a:p>
          <a:p>
            <a:r>
              <a:rPr lang="en-US" altLang="zh-CN" baseline="0" dirty="0" smtClean="0"/>
              <a:t>2</a:t>
            </a:r>
            <a:r>
              <a:rPr lang="zh-CN" altLang="en-US" baseline="0" dirty="0" smtClean="0"/>
              <a:t>）</a:t>
            </a:r>
            <a:r>
              <a:rPr lang="en-US" altLang="zh-CN" baseline="0" smtClean="0"/>
              <a:t>7+1+8</a:t>
            </a:r>
          </a:p>
        </p:txBody>
      </p:sp>
      <p:sp>
        <p:nvSpPr>
          <p:cNvPr id="4" name="页眉占位符 3"/>
          <p:cNvSpPr>
            <a:spLocks noGrp="1"/>
          </p:cNvSpPr>
          <p:nvPr>
            <p:ph type="hdr" sz="quarter" idx="10"/>
          </p:nvPr>
        </p:nvSpPr>
        <p:spPr/>
        <p:txBody>
          <a:bodyPr/>
          <a:lstStyle/>
          <a:p>
            <a:pPr>
              <a:defRPr/>
            </a:pPr>
            <a:endParaRPr lang="en-US" altLang="zh-CN" i="1"/>
          </a:p>
        </p:txBody>
      </p:sp>
      <p:sp>
        <p:nvSpPr>
          <p:cNvPr id="5" name="页脚占位符 4"/>
          <p:cNvSpPr>
            <a:spLocks noGrp="1"/>
          </p:cNvSpPr>
          <p:nvPr>
            <p:ph type="ftr" sz="quarter" idx="11"/>
          </p:nvPr>
        </p:nvSpPr>
        <p:spPr/>
        <p:txBody>
          <a:bodyPr/>
          <a:lstStyle/>
          <a:p>
            <a:pPr>
              <a:defRPr/>
            </a:pPr>
            <a:endParaRPr lang="en-US" altLang="zh-CN">
              <a:latin typeface="ZapfHumnst BT" pitchFamily="34" charset="0"/>
            </a:endParaRPr>
          </a:p>
        </p:txBody>
      </p:sp>
    </p:spTree>
    <p:extLst>
      <p:ext uri="{BB962C8B-B14F-4D97-AF65-F5344CB8AC3E}">
        <p14:creationId xmlns:p14="http://schemas.microsoft.com/office/powerpoint/2010/main" val="23190826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xfrm>
            <a:off x="3900488" y="9407525"/>
            <a:ext cx="2981325" cy="496888"/>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7263" eaLnBrk="0" hangingPunct="0">
              <a:defRPr>
                <a:solidFill>
                  <a:schemeClr val="tx1"/>
                </a:solidFill>
                <a:latin typeface="Arial" panose="020B0604020202020204" pitchFamily="34" charset="0"/>
                <a:ea typeface="宋体" panose="02010600030101010101" pitchFamily="2" charset="-122"/>
              </a:defRPr>
            </a:lvl1pPr>
            <a:lvl2pPr marL="742950" indent="-285750" defTabSz="957263" eaLnBrk="0" hangingPunct="0">
              <a:defRPr>
                <a:solidFill>
                  <a:schemeClr val="tx1"/>
                </a:solidFill>
                <a:latin typeface="Arial" panose="020B0604020202020204" pitchFamily="34" charset="0"/>
                <a:ea typeface="宋体" panose="02010600030101010101" pitchFamily="2" charset="-122"/>
              </a:defRPr>
            </a:lvl2pPr>
            <a:lvl3pPr marL="1143000" indent="-228600" defTabSz="957263" eaLnBrk="0" hangingPunct="0">
              <a:defRPr>
                <a:solidFill>
                  <a:schemeClr val="tx1"/>
                </a:solidFill>
                <a:latin typeface="Arial" panose="020B0604020202020204" pitchFamily="34" charset="0"/>
                <a:ea typeface="宋体" panose="02010600030101010101" pitchFamily="2" charset="-122"/>
              </a:defRPr>
            </a:lvl3pPr>
            <a:lvl4pPr marL="1600200" indent="-228600" defTabSz="957263" eaLnBrk="0" hangingPunct="0">
              <a:defRPr>
                <a:solidFill>
                  <a:schemeClr val="tx1"/>
                </a:solidFill>
                <a:latin typeface="Arial" panose="020B0604020202020204" pitchFamily="34" charset="0"/>
                <a:ea typeface="宋体" panose="02010600030101010101" pitchFamily="2" charset="-122"/>
              </a:defRPr>
            </a:lvl4pPr>
            <a:lvl5pPr marL="2057400" indent="-228600" defTabSz="957263" eaLnBrk="0" hangingPunct="0">
              <a:defRPr>
                <a:solidFill>
                  <a:schemeClr val="tx1"/>
                </a:solidFill>
                <a:latin typeface="Arial" panose="020B0604020202020204" pitchFamily="34" charset="0"/>
                <a:ea typeface="宋体" panose="02010600030101010101" pitchFamily="2" charset="-122"/>
              </a:defRPr>
            </a:lvl5pPr>
            <a:lvl6pPr marL="25146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defTabSz="957263"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BDFAA13-B33B-417C-81B1-049720976C46}" type="slidenum">
              <a:rPr lang="zh-CN" altLang="en-US"/>
              <a:pPr eaLnBrk="1" hangingPunct="1"/>
              <a:t>54</a:t>
            </a:fld>
            <a:endParaRPr lang="en-US" altLang="zh-CN"/>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237404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txBox="1">
            <a:spLocks noGrp="1" noChangeArrowheads="1"/>
          </p:cNvSpPr>
          <p:nvPr/>
        </p:nvSpPr>
        <p:spPr bwMode="auto">
          <a:xfrm>
            <a:off x="3957638" y="8805863"/>
            <a:ext cx="3025775"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19" tIns="47960" rIns="95919" bIns="47960" anchor="b"/>
          <a:lstStyle>
            <a:lvl1pPr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r" eaLnBrk="1" hangingPunct="1"/>
            <a:fld id="{D05F1C97-7A57-4F79-AE2D-D4997E6254AC}" type="slidenum">
              <a:rPr lang="en-US" altLang="zh-CN" sz="1300"/>
              <a:pPr algn="r" eaLnBrk="1" hangingPunct="1"/>
              <a:t>5</a:t>
            </a:fld>
            <a:endParaRPr lang="en-US" altLang="zh-CN" sz="1300"/>
          </a:p>
        </p:txBody>
      </p:sp>
      <p:sp>
        <p:nvSpPr>
          <p:cNvPr id="103427" name="Rectangle 2"/>
          <p:cNvSpPr>
            <a:spLocks noGrp="1" noRot="1" noChangeAspect="1" noChangeArrowheads="1" noTextEdit="1"/>
          </p:cNvSpPr>
          <p:nvPr>
            <p:ph type="sldImg"/>
          </p:nvPr>
        </p:nvSpPr>
        <p:spPr>
          <a:xfrm>
            <a:off x="1174750" y="693738"/>
            <a:ext cx="4637088" cy="3478212"/>
          </a:xfrm>
          <a:ln/>
        </p:spPr>
      </p:sp>
      <p:sp>
        <p:nvSpPr>
          <p:cNvPr id="103428" name="Rectangle 3"/>
          <p:cNvSpPr>
            <a:spLocks noGrp="1" noChangeArrowheads="1"/>
          </p:cNvSpPr>
          <p:nvPr>
            <p:ph type="body" idx="1"/>
          </p:nvPr>
        </p:nvSpPr>
        <p:spPr>
          <a:xfrm>
            <a:off x="698500" y="4405313"/>
            <a:ext cx="5588000" cy="41719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4989" tIns="47494" rIns="94989" bIns="47494"/>
          <a:lstStyle/>
          <a:p>
            <a:r>
              <a:rPr lang="zh-CN" altLang="en-US" smtClean="0"/>
              <a:t>开发项目建议书 ： 包括高层技术远景和架构分析、高层需求分析</a:t>
            </a:r>
            <a:endParaRPr lang="en-US" altLang="zh-CN" smtClean="0"/>
          </a:p>
          <a:p>
            <a:r>
              <a:rPr lang="zh-CN" altLang="en-US" smtClean="0"/>
              <a:t>项目计划 包含了发布计划</a:t>
            </a:r>
            <a:endParaRPr lang="en-US" altLang="zh-CN" smtClean="0"/>
          </a:p>
          <a:p>
            <a:r>
              <a:rPr lang="zh-CN" altLang="en-US" smtClean="0"/>
              <a:t>发布管理：包括实现安装包、用户培训、运维机制的建立等内容</a:t>
            </a:r>
            <a:endParaRPr lang="zh-CN" altLang="zh-CN" smtClean="0"/>
          </a:p>
        </p:txBody>
      </p:sp>
    </p:spTree>
    <p:extLst>
      <p:ext uri="{BB962C8B-B14F-4D97-AF65-F5344CB8AC3E}">
        <p14:creationId xmlns:p14="http://schemas.microsoft.com/office/powerpoint/2010/main" val="10190066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txBox="1">
            <a:spLocks noGrp="1" noChangeArrowheads="1"/>
          </p:cNvSpPr>
          <p:nvPr/>
        </p:nvSpPr>
        <p:spPr bwMode="auto">
          <a:xfrm>
            <a:off x="3971925" y="8770938"/>
            <a:ext cx="3036888" cy="463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5911" tIns="47956" rIns="95911" bIns="47956" anchor="b"/>
          <a:lstStyle>
            <a:lvl1pPr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57263"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57263"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r" eaLnBrk="1" hangingPunct="1"/>
            <a:fld id="{2363B8A0-787A-4CFA-B64B-2A5DB6ABFDE0}" type="slidenum">
              <a:rPr lang="zh-CN" altLang="en-US" sz="1300"/>
              <a:pPr algn="r" eaLnBrk="1" hangingPunct="1"/>
              <a:t>6</a:t>
            </a:fld>
            <a:endParaRPr lang="en-US" altLang="zh-CN" sz="1300"/>
          </a:p>
        </p:txBody>
      </p:sp>
      <p:sp>
        <p:nvSpPr>
          <p:cNvPr id="83971" name="Rectangle 2"/>
          <p:cNvSpPr>
            <a:spLocks noGrp="1" noRot="1" noChangeAspect="1" noChangeArrowheads="1" noTextEdit="1"/>
          </p:cNvSpPr>
          <p:nvPr>
            <p:ph type="sldImg"/>
          </p:nvPr>
        </p:nvSpPr>
        <p:spPr>
          <a:xfrm>
            <a:off x="1193800" y="690563"/>
            <a:ext cx="4624388" cy="3467100"/>
          </a:xfrm>
          <a:ln/>
        </p:spPr>
      </p:sp>
      <p:sp>
        <p:nvSpPr>
          <p:cNvPr id="83972" name="Rectangle 3"/>
          <p:cNvSpPr>
            <a:spLocks noGrp="1" noChangeArrowheads="1"/>
          </p:cNvSpPr>
          <p:nvPr>
            <p:ph type="body" idx="1"/>
          </p:nvPr>
        </p:nvSpPr>
        <p:spPr>
          <a:xfrm>
            <a:off x="701675" y="4387850"/>
            <a:ext cx="5607050" cy="4157663"/>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zh-CN" b="1"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442346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幻灯片图像占位符 1"/>
          <p:cNvSpPr>
            <a:spLocks noGrp="1" noRot="1" noChangeAspect="1" noTextEdit="1"/>
          </p:cNvSpPr>
          <p:nvPr>
            <p:ph type="sldImg"/>
          </p:nvPr>
        </p:nvSpPr>
        <p:spPr>
          <a:ln/>
        </p:spPr>
      </p:sp>
      <p:sp>
        <p:nvSpPr>
          <p:cNvPr id="108547"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08548" name="灯片编号占位符 3"/>
          <p:cNvSpPr>
            <a:spLocks noGrp="1"/>
          </p:cNvSpPr>
          <p:nvPr>
            <p:ph type="sldNum" sz="quarter" idx="4294967295"/>
          </p:nvPr>
        </p:nvSpPr>
        <p:spPr bwMode="auto">
          <a:xfrm>
            <a:off x="3970338" y="8772525"/>
            <a:ext cx="3038475" cy="461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fld id="{7948EE65-984E-4C86-9A49-BEA95A23C16E}" type="slidenum">
              <a:rPr lang="zh-CN" altLang="en-US"/>
              <a:pPr eaLnBrk="1" hangingPunct="1"/>
              <a:t>7</a:t>
            </a:fld>
            <a:endParaRPr lang="en-US" altLang="zh-CN"/>
          </a:p>
        </p:txBody>
      </p:sp>
    </p:spTree>
    <p:extLst>
      <p:ext uri="{BB962C8B-B14F-4D97-AF65-F5344CB8AC3E}">
        <p14:creationId xmlns:p14="http://schemas.microsoft.com/office/powerpoint/2010/main" val="15740533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幻灯片图像占位符 1"/>
          <p:cNvSpPr>
            <a:spLocks noGrp="1" noRot="1" noChangeAspect="1" noTextEdit="1"/>
          </p:cNvSpPr>
          <p:nvPr>
            <p:ph type="sldImg"/>
          </p:nvPr>
        </p:nvSpPr>
        <p:spPr>
          <a:ln/>
        </p:spPr>
      </p:sp>
      <p:sp>
        <p:nvSpPr>
          <p:cNvPr id="111619" name="备注占位符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smtClean="0"/>
          </a:p>
        </p:txBody>
      </p:sp>
      <p:sp>
        <p:nvSpPr>
          <p:cNvPr id="111620" name="灯片编号占位符 3"/>
          <p:cNvSpPr>
            <a:spLocks noGrp="1"/>
          </p:cNvSpPr>
          <p:nvPr>
            <p:ph type="sldNum" sz="quarter" idx="4294967295"/>
          </p:nvPr>
        </p:nvSpPr>
        <p:spPr bwMode="auto">
          <a:xfrm>
            <a:off x="3970338" y="8772525"/>
            <a:ext cx="3038475" cy="461963"/>
          </a:xfrm>
          <a:prstGeom prst="rect">
            <a:avLst/>
          </a:prstGeom>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fld id="{8385E193-57F4-4E5C-9D43-9DC9E06DD370}" type="slidenum">
              <a:rPr lang="zh-CN" altLang="en-US"/>
              <a:pPr eaLnBrk="1" hangingPunct="1"/>
              <a:t>8</a:t>
            </a:fld>
            <a:endParaRPr lang="en-US" altLang="zh-CN"/>
          </a:p>
        </p:txBody>
      </p:sp>
    </p:spTree>
    <p:extLst>
      <p:ext uri="{BB962C8B-B14F-4D97-AF65-F5344CB8AC3E}">
        <p14:creationId xmlns:p14="http://schemas.microsoft.com/office/powerpoint/2010/main" val="4285018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9"/>
          <p:cNvSpPr>
            <a:spLocks noGrp="1" noChangeArrowheads="1"/>
          </p:cNvSpPr>
          <p:nvPr>
            <p:ph type="hdr" sz="quarter"/>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68375"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68375"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zh-CN" i="1" smtClean="0"/>
          </a:p>
        </p:txBody>
      </p:sp>
      <p:sp>
        <p:nvSpPr>
          <p:cNvPr id="93187" name="Rectangle 15"/>
          <p:cNvSpPr>
            <a:spLocks noGrp="1" noChangeArrowheads="1"/>
          </p:cNvSpPr>
          <p:nvPr>
            <p:ph type="ftr" sz="quarter" idx="4"/>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defTabSz="92868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defTabSz="928688"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spcBef>
                <a:spcPct val="0"/>
              </a:spcBef>
              <a:buFontTx/>
              <a:buNone/>
            </a:pPr>
            <a:endParaRPr lang="en-US" altLang="zh-CN" smtClean="0">
              <a:latin typeface="ZapfHumnst BT"/>
            </a:endParaRPr>
          </a:p>
        </p:txBody>
      </p:sp>
      <p:sp>
        <p:nvSpPr>
          <p:cNvPr id="93188" name="Rectangle 2"/>
          <p:cNvSpPr>
            <a:spLocks noGrp="1" noRot="1" noChangeAspect="1" noChangeArrowheads="1" noTextEdit="1"/>
          </p:cNvSpPr>
          <p:nvPr>
            <p:ph type="sldImg"/>
          </p:nvPr>
        </p:nvSpPr>
        <p:spPr>
          <a:ln/>
        </p:spPr>
      </p:sp>
      <p:sp>
        <p:nvSpPr>
          <p:cNvPr id="9318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en-US" altLang="zh-CN" sz="1000" dirty="0" smtClean="0"/>
              <a:t>Iteration plans can be captured as a list of tasks to be performed by the team that iteration.  You could also capture this work as a Gantt chart, but this is rarely done as task lists are easier to develop.</a:t>
            </a:r>
          </a:p>
          <a:p>
            <a:pPr eaLnBrk="1" hangingPunct="1"/>
            <a:endParaRPr lang="en-US" altLang="zh-CN" sz="1000" dirty="0" smtClean="0"/>
          </a:p>
          <a:p>
            <a:pPr eaLnBrk="1" hangingPunct="1"/>
            <a:r>
              <a:rPr lang="en-US" altLang="zh-CN" sz="1000" dirty="0" smtClean="0"/>
              <a:t>Advantages:</a:t>
            </a:r>
          </a:p>
          <a:p>
            <a:pPr eaLnBrk="1" hangingPunct="1">
              <a:buFontTx/>
              <a:buChar char="•"/>
            </a:pPr>
            <a:r>
              <a:rPr lang="en-US" altLang="zh-CN" sz="1000" dirty="0" smtClean="0"/>
              <a:t>Works well if you’re using electronic tools (spreadsheet, RTC, …)</a:t>
            </a:r>
          </a:p>
          <a:p>
            <a:pPr eaLnBrk="1" hangingPunct="1">
              <a:buFontTx/>
              <a:buChar char="•"/>
            </a:pPr>
            <a:r>
              <a:rPr lang="en-US" altLang="zh-CN" sz="1000" dirty="0" smtClean="0"/>
              <a:t>Works well at scale</a:t>
            </a:r>
          </a:p>
          <a:p>
            <a:pPr eaLnBrk="1" hangingPunct="1"/>
            <a:endParaRPr lang="en-US" altLang="zh-CN" sz="1000" dirty="0" smtClean="0"/>
          </a:p>
          <a:p>
            <a:pPr eaLnBrk="1" hangingPunct="1"/>
            <a:r>
              <a:rPr lang="en-US" altLang="zh-CN" sz="1000" dirty="0" smtClean="0"/>
              <a:t>Disadvantages:</a:t>
            </a:r>
          </a:p>
          <a:p>
            <a:pPr eaLnBrk="1" hangingPunct="1">
              <a:buFontTx/>
              <a:buChar char="•"/>
            </a:pPr>
            <a:r>
              <a:rPr lang="en-US" altLang="zh-CN" sz="1000" dirty="0" smtClean="0"/>
              <a:t>Not as tactile or flexible as a task board</a:t>
            </a:r>
          </a:p>
          <a:p>
            <a:pPr eaLnBrk="1" hangingPunct="1"/>
            <a:endParaRPr lang="en-US" altLang="zh-CN" sz="1000" dirty="0" smtClean="0"/>
          </a:p>
        </p:txBody>
      </p:sp>
      <p:sp>
        <p:nvSpPr>
          <p:cNvPr id="93190" name="Text Box 4"/>
          <p:cNvSpPr txBox="1">
            <a:spLocks noChangeArrowheads="1"/>
          </p:cNvSpPr>
          <p:nvPr/>
        </p:nvSpPr>
        <p:spPr bwMode="auto">
          <a:xfrm>
            <a:off x="447675" y="1228725"/>
            <a:ext cx="2073275" cy="1006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spcBef>
                <a:spcPct val="0"/>
              </a:spcBef>
              <a:buFontTx/>
              <a:buNone/>
            </a:pPr>
            <a:r>
              <a:rPr lang="en-US" altLang="zh-CN" sz="1000">
                <a:latin typeface="Times New Roman" panose="02020603050405020304" pitchFamily="18" charset="0"/>
              </a:rPr>
              <a:t>Task assignment requires discipline and respect. </a:t>
            </a:r>
          </a:p>
          <a:p>
            <a:pPr eaLnBrk="1" hangingPunct="1">
              <a:spcBef>
                <a:spcPct val="0"/>
              </a:spcBef>
              <a:buFontTx/>
              <a:buNone/>
            </a:pPr>
            <a:endParaRPr lang="en-US" altLang="zh-CN" sz="1000">
              <a:latin typeface="Times New Roman" panose="02020603050405020304" pitchFamily="18" charset="0"/>
            </a:endParaRPr>
          </a:p>
          <a:p>
            <a:pPr eaLnBrk="1" hangingPunct="1">
              <a:spcBef>
                <a:spcPct val="0"/>
              </a:spcBef>
              <a:buFontTx/>
              <a:buNone/>
            </a:pPr>
            <a:r>
              <a:rPr lang="en-US" altLang="zh-CN" sz="1000">
                <a:latin typeface="Times New Roman" panose="02020603050405020304" pitchFamily="18" charset="0"/>
              </a:rPr>
              <a:t>Each team has its own personality so it’s good to know it and plan a way that everyone contributes.</a:t>
            </a:r>
          </a:p>
        </p:txBody>
      </p:sp>
    </p:spTree>
    <p:extLst>
      <p:ext uri="{BB962C8B-B14F-4D97-AF65-F5344CB8AC3E}">
        <p14:creationId xmlns:p14="http://schemas.microsoft.com/office/powerpoint/2010/main" val="14116280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7.jpeg"/><Relationship Id="rId5" Type="http://schemas.openxmlformats.org/officeDocument/2006/relationships/image" Target="../media/image6.jpeg"/><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标题幻灯片">
    <p:spTree>
      <p:nvGrpSpPr>
        <p:cNvPr id="1" name=""/>
        <p:cNvGrpSpPr/>
        <p:nvPr/>
      </p:nvGrpSpPr>
      <p:grpSpPr>
        <a:xfrm>
          <a:off x="0" y="0"/>
          <a:ext cx="0" cy="0"/>
          <a:chOff x="0" y="0"/>
          <a:chExt cx="0" cy="0"/>
        </a:xfrm>
      </p:grpSpPr>
      <p:sp>
        <p:nvSpPr>
          <p:cNvPr id="3" name="Rectangle 2"/>
          <p:cNvSpPr>
            <a:spLocks noChangeArrowheads="1"/>
          </p:cNvSpPr>
          <p:nvPr/>
        </p:nvSpPr>
        <p:spPr bwMode="blackWhite">
          <a:xfrm>
            <a:off x="0" y="5153025"/>
            <a:ext cx="9144000" cy="1760538"/>
          </a:xfrm>
          <a:prstGeom prst="rect">
            <a:avLst/>
          </a:prstGeom>
          <a:solidFill>
            <a:schemeClr val="accent1"/>
          </a:solidFill>
          <a:ln w="9525">
            <a:noFill/>
            <a:miter lim="800000"/>
            <a:headEnd/>
            <a:tailEnd/>
          </a:ln>
          <a:effectLst/>
        </p:spPr>
        <p:txBody>
          <a:bodyPr wrap="none" anchor="ctr"/>
          <a:lstStyle/>
          <a:p>
            <a:pPr algn="ctr">
              <a:lnSpc>
                <a:spcPct val="90000"/>
              </a:lnSpc>
              <a:buClr>
                <a:schemeClr val="accent2"/>
              </a:buClr>
              <a:buFont typeface="WingDings" pitchFamily="2" charset="2"/>
              <a:buNone/>
              <a:defRPr/>
            </a:pPr>
            <a:endParaRPr lang="zh-CN" altLang="en-US">
              <a:latin typeface="Arial" charset="0"/>
            </a:endParaRPr>
          </a:p>
        </p:txBody>
      </p:sp>
      <p:pic>
        <p:nvPicPr>
          <p:cNvPr id="4" name="Picture 3" descr="ONDmndBsLckp_KO_4C_SM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77025" y="5214938"/>
            <a:ext cx="216217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4776788"/>
            <a:ext cx="9142413" cy="377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5" descr="rational_logo_wh_matte"/>
          <p:cNvPicPr>
            <a:picLocks noChangeAspect="1" noChangeArrowheads="1"/>
          </p:cNvPicPr>
          <p:nvPr/>
        </p:nvPicPr>
        <p:blipFill>
          <a:blip r:embed="rId4">
            <a:extLst>
              <a:ext uri="{28A0092B-C50C-407E-A947-70E740481C1C}">
                <a14:useLocalDpi xmlns:a14="http://schemas.microsoft.com/office/drawing/2010/main" val="0"/>
              </a:ext>
            </a:extLst>
          </a:blip>
          <a:srcRect r="-112094" b="-72021"/>
          <a:stretch>
            <a:fillRect/>
          </a:stretch>
        </p:blipFill>
        <p:spPr bwMode="blackGray">
          <a:xfrm>
            <a:off x="477838" y="4149725"/>
            <a:ext cx="3508375"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6"/>
          <p:cNvSpPr>
            <a:spLocks noChangeArrowheads="1"/>
          </p:cNvSpPr>
          <p:nvPr/>
        </p:nvSpPr>
        <p:spPr bwMode="blackWhite">
          <a:xfrm>
            <a:off x="0" y="0"/>
            <a:ext cx="9144000" cy="1690688"/>
          </a:xfrm>
          <a:prstGeom prst="rect">
            <a:avLst/>
          </a:prstGeom>
          <a:solidFill>
            <a:schemeClr val="accent1"/>
          </a:solidFill>
          <a:ln w="9525">
            <a:solidFill>
              <a:schemeClr val="accent1"/>
            </a:solidFill>
            <a:miter lim="800000"/>
            <a:headEnd/>
            <a:tailEnd/>
          </a:ln>
          <a:effectLst/>
        </p:spPr>
        <p:txBody>
          <a:bodyPr wrap="none" anchor="ctr"/>
          <a:lstStyle/>
          <a:p>
            <a:pPr algn="ctr">
              <a:lnSpc>
                <a:spcPct val="90000"/>
              </a:lnSpc>
              <a:buClr>
                <a:schemeClr val="accent2"/>
              </a:buClr>
              <a:buFont typeface="WingDings" pitchFamily="2" charset="2"/>
              <a:buNone/>
              <a:defRPr/>
            </a:pPr>
            <a:endParaRPr lang="zh-CN" altLang="en-US">
              <a:latin typeface="Arial" charset="0"/>
            </a:endParaRPr>
          </a:p>
        </p:txBody>
      </p:sp>
      <p:grpSp>
        <p:nvGrpSpPr>
          <p:cNvPr id="8" name="Group 7"/>
          <p:cNvGrpSpPr>
            <a:grpSpLocks/>
          </p:cNvGrpSpPr>
          <p:nvPr/>
        </p:nvGrpSpPr>
        <p:grpSpPr bwMode="auto">
          <a:xfrm>
            <a:off x="7673975" y="687388"/>
            <a:ext cx="1162050" cy="558800"/>
            <a:chOff x="4738" y="433"/>
            <a:chExt cx="732" cy="352"/>
          </a:xfrm>
        </p:grpSpPr>
        <p:pic>
          <p:nvPicPr>
            <p:cNvPr id="9" name="Picture 8" descr="ibm_white_logo_300dpi"/>
            <p:cNvPicPr>
              <a:picLocks noChangeAspect="1" noChangeArrowheads="1"/>
            </p:cNvPicPr>
            <p:nvPr/>
          </p:nvPicPr>
          <p:blipFill>
            <a:blip r:embed="rId5">
              <a:clrChange>
                <a:clrFrom>
                  <a:srgbClr val="7889FB"/>
                </a:clrFrom>
                <a:clrTo>
                  <a:srgbClr val="7889FB">
                    <a:alpha val="0"/>
                  </a:srgbClr>
                </a:clrTo>
              </a:clrChange>
              <a:extLst>
                <a:ext uri="{28A0092B-C50C-407E-A947-70E740481C1C}">
                  <a14:useLocalDpi xmlns:a14="http://schemas.microsoft.com/office/drawing/2010/main" val="0"/>
                </a:ext>
              </a:extLst>
            </a:blip>
            <a:srcRect r="6470"/>
            <a:stretch>
              <a:fillRect/>
            </a:stretch>
          </p:blipFill>
          <p:spPr bwMode="invGray">
            <a:xfrm>
              <a:off x="4738" y="433"/>
              <a:ext cx="63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9"/>
            <p:cNvSpPr>
              <a:spLocks noChangeArrowheads="1"/>
            </p:cNvSpPr>
            <p:nvPr/>
          </p:nvSpPr>
          <p:spPr bwMode="black">
            <a:xfrm>
              <a:off x="5325" y="611"/>
              <a:ext cx="145" cy="174"/>
            </a:xfrm>
            <a:prstGeom prst="rect">
              <a:avLst/>
            </a:prstGeom>
            <a:noFill/>
            <a:ln w="9525">
              <a:noFill/>
              <a:miter lim="800000"/>
              <a:headEnd/>
              <a:tailEnd/>
            </a:ln>
            <a:effectLst/>
          </p:spPr>
          <p:txBody>
            <a:bodyPr>
              <a:spAutoFit/>
            </a:bodyPr>
            <a:lstStyle/>
            <a:p>
              <a:pPr algn="r" eaLnBrk="0" hangingPunct="0">
                <a:defRPr/>
              </a:pPr>
              <a:r>
                <a:rPr lang="en-US" altLang="en-US" sz="600">
                  <a:solidFill>
                    <a:schemeClr val="bg1"/>
                  </a:solidFill>
                  <a:latin typeface="Arial" charset="0"/>
                  <a:ea typeface="宋体" charset="-122"/>
                </a:rPr>
                <a:t>®</a:t>
              </a:r>
            </a:p>
            <a:p>
              <a:pPr algn="r" eaLnBrk="0" hangingPunct="0">
                <a:defRPr/>
              </a:pPr>
              <a:endParaRPr lang="en-US" altLang="en-US" sz="600">
                <a:solidFill>
                  <a:schemeClr val="bg1"/>
                </a:solidFill>
                <a:latin typeface="Arial" charset="0"/>
                <a:ea typeface="宋体" charset="-122"/>
              </a:endParaRPr>
            </a:p>
          </p:txBody>
        </p:sp>
      </p:grpSp>
      <p:sp>
        <p:nvSpPr>
          <p:cNvPr id="11" name="Rectangle 12"/>
          <p:cNvSpPr>
            <a:spLocks noChangeArrowheads="1"/>
          </p:cNvSpPr>
          <p:nvPr/>
        </p:nvSpPr>
        <p:spPr bwMode="black">
          <a:xfrm>
            <a:off x="2032000" y="1301750"/>
            <a:ext cx="4103688" cy="306388"/>
          </a:xfrm>
          <a:prstGeom prst="rect">
            <a:avLst/>
          </a:prstGeom>
          <a:noFill/>
          <a:ln w="9525" algn="ctr">
            <a:noFill/>
            <a:miter lim="800000"/>
            <a:headEnd/>
            <a:tailEnd/>
          </a:ln>
          <a:effectLst/>
        </p:spPr>
        <p:txBody>
          <a:bodyPr lIns="18288" tIns="18288" rIns="18288" bIns="18288" anchor="ctr"/>
          <a:lstStyle/>
          <a:p>
            <a:pPr marL="342900" indent="-342900">
              <a:lnSpc>
                <a:spcPct val="98000"/>
              </a:lnSpc>
              <a:spcBef>
                <a:spcPct val="20000"/>
              </a:spcBef>
              <a:defRPr/>
            </a:pPr>
            <a:r>
              <a:rPr lang="en-US" altLang="en-US">
                <a:solidFill>
                  <a:srgbClr val="FFFFFF"/>
                </a:solidFill>
                <a:latin typeface="Arial" charset="0"/>
                <a:ea typeface="+mn-ea"/>
              </a:rPr>
              <a:t>IBM Software Group</a:t>
            </a:r>
          </a:p>
        </p:txBody>
      </p:sp>
      <p:sp>
        <p:nvSpPr>
          <p:cNvPr id="12" name="Line 13"/>
          <p:cNvSpPr>
            <a:spLocks noChangeShapeType="1"/>
          </p:cNvSpPr>
          <p:nvPr/>
        </p:nvSpPr>
        <p:spPr bwMode="black">
          <a:xfrm flipV="1">
            <a:off x="1887538" y="1362075"/>
            <a:ext cx="0" cy="328613"/>
          </a:xfrm>
          <a:prstGeom prst="line">
            <a:avLst/>
          </a:prstGeom>
          <a:noFill/>
          <a:ln w="12700">
            <a:solidFill>
              <a:srgbClr val="FFFFFF"/>
            </a:solidFill>
            <a:round/>
            <a:headEnd/>
            <a:tailEnd/>
          </a:ln>
          <a:effectLst/>
        </p:spPr>
        <p:txBody>
          <a:bodyPr/>
          <a:lstStyle/>
          <a:p>
            <a:pPr algn="ctr">
              <a:lnSpc>
                <a:spcPct val="90000"/>
              </a:lnSpc>
              <a:buClr>
                <a:schemeClr val="accent2"/>
              </a:buClr>
              <a:buFont typeface="Wingdings" pitchFamily="2" charset="2"/>
              <a:buNone/>
              <a:defRPr/>
            </a:pPr>
            <a:endParaRPr lang="zh-CN" altLang="en-US">
              <a:latin typeface="Arial" charset="0"/>
              <a:ea typeface="+mn-ea"/>
            </a:endParaRPr>
          </a:p>
        </p:txBody>
      </p:sp>
      <p:sp>
        <p:nvSpPr>
          <p:cNvPr id="13" name="Rectangle 14"/>
          <p:cNvSpPr>
            <a:spLocks noChangeArrowheads="1"/>
          </p:cNvSpPr>
          <p:nvPr/>
        </p:nvSpPr>
        <p:spPr bwMode="black">
          <a:xfrm>
            <a:off x="7239000" y="6248400"/>
            <a:ext cx="1639888" cy="244475"/>
          </a:xfrm>
          <a:prstGeom prst="rect">
            <a:avLst/>
          </a:prstGeom>
          <a:noFill/>
          <a:ln w="9525">
            <a:noFill/>
            <a:miter lim="800000"/>
            <a:headEnd/>
            <a:tailEnd/>
          </a:ln>
          <a:effectLst/>
        </p:spPr>
        <p:txBody>
          <a:bodyPr>
            <a:spAutoFit/>
          </a:bodyPr>
          <a:lstStyle/>
          <a:p>
            <a:pPr algn="r" eaLnBrk="0" hangingPunct="0">
              <a:defRPr/>
            </a:pPr>
            <a:r>
              <a:rPr lang="en-US" altLang="en-US" sz="1000">
                <a:solidFill>
                  <a:srgbClr val="FFFFFF"/>
                </a:solidFill>
                <a:latin typeface="Arial" charset="0"/>
                <a:ea typeface="+mn-ea"/>
              </a:rPr>
              <a:t>© 200</a:t>
            </a:r>
            <a:r>
              <a:rPr lang="en-US" altLang="zh-CN" sz="1000">
                <a:solidFill>
                  <a:srgbClr val="FFFFFF"/>
                </a:solidFill>
                <a:latin typeface="Arial" charset="0"/>
              </a:rPr>
              <a:t>6</a:t>
            </a:r>
            <a:r>
              <a:rPr lang="en-US" altLang="en-US" sz="1000">
                <a:solidFill>
                  <a:srgbClr val="FFFFFF"/>
                </a:solidFill>
                <a:latin typeface="Arial" charset="0"/>
                <a:ea typeface="+mn-ea"/>
              </a:rPr>
              <a:t> IBM Corporation</a:t>
            </a:r>
          </a:p>
        </p:txBody>
      </p:sp>
      <p:pic>
        <p:nvPicPr>
          <p:cNvPr id="14" name="Picture 16" descr="plaque desig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575425" y="1700213"/>
            <a:ext cx="2568575" cy="3055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1865" name="Rectangle 7"/>
          <p:cNvSpPr>
            <a:spLocks noGrp="1" noChangeArrowheads="1"/>
          </p:cNvSpPr>
          <p:nvPr>
            <p:ph type="subTitle" idx="1"/>
          </p:nvPr>
        </p:nvSpPr>
        <p:spPr>
          <a:xfrm>
            <a:off x="174625" y="3407221"/>
            <a:ext cx="6276975" cy="461665"/>
          </a:xfrm>
          <a:prstGeom prst="rect">
            <a:avLst/>
          </a:prstGeom>
        </p:spPr>
        <p:txBody>
          <a:bodyPr/>
          <a:lstStyle>
            <a:lvl1pPr marL="0" indent="0" algn="l" rtl="0" eaLnBrk="1" fontAlgn="base" hangingPunct="1">
              <a:spcBef>
                <a:spcPct val="25000"/>
              </a:spcBef>
              <a:spcAft>
                <a:spcPct val="15000"/>
              </a:spcAft>
              <a:buClr>
                <a:schemeClr val="accent1"/>
              </a:buClr>
              <a:buFont typeface="Wingdings" pitchFamily="2" charset="2"/>
              <a:buNone/>
              <a:defRPr lang="zh-CN" altLang="en-US" sz="2400" i="1" dirty="0">
                <a:solidFill>
                  <a:schemeClr val="tx1"/>
                </a:solidFill>
                <a:latin typeface="微软雅黑" panose="020B0503020204020204" pitchFamily="34" charset="-122"/>
                <a:ea typeface="微软雅黑" panose="020B0503020204020204" pitchFamily="34" charset="-122"/>
                <a:cs typeface="+mn-cs"/>
              </a:defRPr>
            </a:lvl1pPr>
          </a:lstStyle>
          <a:p>
            <a:r>
              <a:rPr lang="zh-CN" altLang="en-US" smtClean="0"/>
              <a:t>单击此处编辑母版副标题样式</a:t>
            </a:r>
            <a:endParaRPr lang="zh-CN" altLang="en-US" dirty="0"/>
          </a:p>
        </p:txBody>
      </p:sp>
      <p:sp>
        <p:nvSpPr>
          <p:cNvPr id="15" name="灯片编号占位符 14"/>
          <p:cNvSpPr>
            <a:spLocks noGrp="1"/>
          </p:cNvSpPr>
          <p:nvPr>
            <p:ph type="sldNum" sz="quarter" idx="10"/>
          </p:nvPr>
        </p:nvSpPr>
        <p:spPr/>
        <p:txBody>
          <a:bodyPr/>
          <a:lstStyle/>
          <a:p>
            <a:fld id="{51C954A1-9FE7-4ABB-8851-D5362BFC037D}" type="slidenum">
              <a:rPr lang="en-US" altLang="en-US" smtClean="0"/>
              <a:pPr/>
              <a:t>‹#›</a:t>
            </a:fld>
            <a:endParaRPr lang="en-US" altLang="en-US"/>
          </a:p>
        </p:txBody>
      </p:sp>
      <p:sp>
        <p:nvSpPr>
          <p:cNvPr id="16" name="标题 15"/>
          <p:cNvSpPr>
            <a:spLocks noGrp="1"/>
          </p:cNvSpPr>
          <p:nvPr>
            <p:ph type="title"/>
          </p:nvPr>
        </p:nvSpPr>
        <p:spPr>
          <a:xfrm>
            <a:off x="138114" y="2087562"/>
            <a:ext cx="6313486" cy="535531"/>
          </a:xfrm>
        </p:spPr>
        <p:txBody>
          <a:bodyPr/>
          <a:lstStyle>
            <a:lvl1pPr algn="l" rtl="0" eaLnBrk="0" fontAlgn="base" hangingPunct="0">
              <a:lnSpc>
                <a:spcPct val="90000"/>
              </a:lnSpc>
              <a:spcBef>
                <a:spcPct val="0"/>
              </a:spcBef>
              <a:spcAft>
                <a:spcPct val="0"/>
              </a:spcAft>
              <a:defRPr lang="zh-CN" altLang="en-US" sz="3200" kern="0" dirty="0">
                <a:solidFill>
                  <a:schemeClr val="tx2"/>
                </a:solidFill>
                <a:latin typeface="黑体" panose="02010609060101010101" pitchFamily="49" charset="-122"/>
                <a:ea typeface="黑体" panose="02010609060101010101" pitchFamily="49" charset="-122"/>
                <a:cs typeface="+mj-cs"/>
              </a:defRPr>
            </a:lvl1pPr>
          </a:lstStyle>
          <a:p>
            <a:r>
              <a:rPr lang="zh-CN" altLang="en-US" smtClean="0"/>
              <a:t>单击此处编辑母版标题样式</a:t>
            </a:r>
            <a:endParaRPr lang="zh-CN" altLang="en-US" dirty="0"/>
          </a:p>
        </p:txBody>
      </p:sp>
    </p:spTree>
    <p:extLst>
      <p:ext uri="{BB962C8B-B14F-4D97-AF65-F5344CB8AC3E}">
        <p14:creationId xmlns:p14="http://schemas.microsoft.com/office/powerpoint/2010/main" val="1311117049"/>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标题+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灯片编号占位符 2"/>
          <p:cNvSpPr>
            <a:spLocks noGrp="1"/>
          </p:cNvSpPr>
          <p:nvPr>
            <p:ph type="sldNum" sz="quarter" idx="10"/>
          </p:nvPr>
        </p:nvSpPr>
        <p:spPr/>
        <p:txBody>
          <a:bodyPr/>
          <a:lstStyle/>
          <a:p>
            <a:fld id="{51C954A1-9FE7-4ABB-8851-D5362BFC037D}" type="slidenum">
              <a:rPr lang="en-US" altLang="en-US" smtClean="0"/>
              <a:pPr/>
              <a:t>‹#›</a:t>
            </a:fld>
            <a:endParaRPr lang="en-US" altLang="en-US"/>
          </a:p>
        </p:txBody>
      </p:sp>
      <p:sp>
        <p:nvSpPr>
          <p:cNvPr id="7" name="内容占位符 6"/>
          <p:cNvSpPr>
            <a:spLocks noGrp="1"/>
          </p:cNvSpPr>
          <p:nvPr>
            <p:ph sz="quarter" idx="11"/>
          </p:nvPr>
        </p:nvSpPr>
        <p:spPr>
          <a:xfrm>
            <a:off x="153987" y="1142813"/>
            <a:ext cx="8847137" cy="5204199"/>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363197812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两栏内容">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153988" y="1144033"/>
            <a:ext cx="4252912" cy="5202977"/>
          </a:xfrm>
          <a:prstGeom prst="rect">
            <a:avLst/>
          </a:prstGeom>
        </p:spPr>
        <p:txBody>
          <a:bodyPr/>
          <a:lstStyle>
            <a:lvl1pPr>
              <a:lnSpc>
                <a:spcPct val="110000"/>
              </a:lnSpc>
              <a:spcBef>
                <a:spcPts val="300"/>
              </a:spcBef>
              <a:defRPr sz="2400" baseline="0">
                <a:latin typeface="Arial Unicode MS" panose="020B0604020202020204" pitchFamily="34" charset="-122"/>
                <a:ea typeface="微软雅黑" panose="020B0503020204020204" pitchFamily="34" charset="-122"/>
              </a:defRPr>
            </a:lvl1pPr>
            <a:lvl2pPr>
              <a:lnSpc>
                <a:spcPct val="110000"/>
              </a:lnSpc>
              <a:spcBef>
                <a:spcPts val="300"/>
              </a:spcBef>
              <a:defRPr sz="2200" baseline="0">
                <a:latin typeface="Arial Unicode MS" panose="020B0604020202020204" pitchFamily="34" charset="-122"/>
                <a:ea typeface="微软雅黑" panose="020B0503020204020204" pitchFamily="34" charset="-122"/>
              </a:defRPr>
            </a:lvl2pPr>
            <a:lvl3pPr>
              <a:lnSpc>
                <a:spcPct val="110000"/>
              </a:lnSpc>
              <a:spcBef>
                <a:spcPts val="300"/>
              </a:spcBef>
              <a:defRPr sz="2000" baseline="0">
                <a:latin typeface="Arial Unicode MS" panose="020B0604020202020204" pitchFamily="34" charset="-122"/>
                <a:ea typeface="微软雅黑" panose="020B0503020204020204" pitchFamily="34" charset="-122"/>
              </a:defRPr>
            </a:lvl3pPr>
            <a:lvl4pPr>
              <a:lnSpc>
                <a:spcPct val="110000"/>
              </a:lnSpc>
              <a:spcBef>
                <a:spcPts val="300"/>
              </a:spcBef>
              <a:defRPr sz="1800" baseline="0">
                <a:latin typeface="Arial Unicode MS" panose="020B0604020202020204" pitchFamily="34" charset="-122"/>
                <a:ea typeface="微软雅黑" panose="020B0503020204020204" pitchFamily="34" charset="-122"/>
              </a:defRPr>
            </a:lvl4pPr>
            <a:lvl5pPr>
              <a:lnSpc>
                <a:spcPct val="110000"/>
              </a:lnSpc>
              <a:spcBef>
                <a:spcPts val="300"/>
              </a:spcBef>
              <a:defRPr sz="1800" baseline="0">
                <a:latin typeface="Arial Unicode MS" panose="020B0604020202020204" pitchFamily="34" charset="-122"/>
                <a:ea typeface="微软雅黑" panose="020B0503020204020204" pitchFamily="34"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4" name="内容占位符 3"/>
          <p:cNvSpPr>
            <a:spLocks noGrp="1"/>
          </p:cNvSpPr>
          <p:nvPr>
            <p:ph sz="half" idx="2"/>
          </p:nvPr>
        </p:nvSpPr>
        <p:spPr>
          <a:xfrm>
            <a:off x="4521200" y="1144032"/>
            <a:ext cx="4479925" cy="5202980"/>
          </a:xfrm>
          <a:prstGeom prst="rect">
            <a:avLst/>
          </a:prstGeom>
        </p:spPr>
        <p:txBody>
          <a:bodyPr/>
          <a:lstStyle>
            <a:lvl1pPr>
              <a:lnSpc>
                <a:spcPct val="110000"/>
              </a:lnSpc>
              <a:spcBef>
                <a:spcPts val="300"/>
              </a:spcBef>
              <a:defRPr sz="2400" baseline="0">
                <a:latin typeface="Arial Unicode MS" panose="020B0604020202020204" pitchFamily="34" charset="-122"/>
                <a:ea typeface="微软雅黑" panose="020B0503020204020204" pitchFamily="34" charset="-122"/>
              </a:defRPr>
            </a:lvl1pPr>
            <a:lvl2pPr>
              <a:lnSpc>
                <a:spcPct val="110000"/>
              </a:lnSpc>
              <a:spcBef>
                <a:spcPts val="300"/>
              </a:spcBef>
              <a:defRPr sz="2200" baseline="0">
                <a:latin typeface="Arial Unicode MS" panose="020B0604020202020204" pitchFamily="34" charset="-122"/>
                <a:ea typeface="微软雅黑" panose="020B0503020204020204" pitchFamily="34" charset="-122"/>
              </a:defRPr>
            </a:lvl2pPr>
            <a:lvl3pPr>
              <a:lnSpc>
                <a:spcPct val="110000"/>
              </a:lnSpc>
              <a:spcBef>
                <a:spcPts val="300"/>
              </a:spcBef>
              <a:defRPr sz="2000" baseline="0">
                <a:latin typeface="Arial Unicode MS" panose="020B0604020202020204" pitchFamily="34" charset="-122"/>
                <a:ea typeface="微软雅黑" panose="020B0503020204020204" pitchFamily="34" charset="-122"/>
              </a:defRPr>
            </a:lvl3pPr>
            <a:lvl4pPr>
              <a:lnSpc>
                <a:spcPct val="110000"/>
              </a:lnSpc>
              <a:spcBef>
                <a:spcPts val="300"/>
              </a:spcBef>
              <a:defRPr sz="1800" baseline="0">
                <a:latin typeface="Arial Unicode MS" panose="020B0604020202020204" pitchFamily="34" charset="-122"/>
                <a:ea typeface="微软雅黑" panose="020B0503020204020204" pitchFamily="34" charset="-122"/>
              </a:defRPr>
            </a:lvl4pPr>
            <a:lvl5pPr>
              <a:lnSpc>
                <a:spcPct val="110000"/>
              </a:lnSpc>
              <a:spcBef>
                <a:spcPts val="300"/>
              </a:spcBef>
              <a:defRPr sz="1800" baseline="0">
                <a:latin typeface="Arial Unicode MS" panose="020B0604020202020204" pitchFamily="34" charset="-122"/>
                <a:ea typeface="微软雅黑" panose="020B0503020204020204" pitchFamily="34" charset="-122"/>
              </a:defRPr>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
        <p:nvSpPr>
          <p:cNvPr id="5" name="灯片编号占位符 5"/>
          <p:cNvSpPr>
            <a:spLocks noGrp="1"/>
          </p:cNvSpPr>
          <p:nvPr>
            <p:ph type="sldNum" sz="quarter" idx="10"/>
          </p:nvPr>
        </p:nvSpPr>
        <p:spPr>
          <a:ln/>
        </p:spPr>
        <p:txBody>
          <a:bodyPr/>
          <a:lstStyle>
            <a:lvl1pPr>
              <a:defRPr/>
            </a:lvl1pPr>
          </a:lstStyle>
          <a:p>
            <a:fld id="{9097F3E1-DA0B-4DC4-9ACD-A229F858DDD1}" type="slidenum">
              <a:rPr lang="en-US" altLang="en-US"/>
              <a:pPr/>
              <a:t>‹#›</a:t>
            </a:fld>
            <a:endParaRPr lang="en-US" altLang="en-US"/>
          </a:p>
        </p:txBody>
      </p:sp>
      <p:sp>
        <p:nvSpPr>
          <p:cNvPr id="6" name="Rectangle 6"/>
          <p:cNvSpPr>
            <a:spLocks noGrp="1" noChangeArrowheads="1"/>
          </p:cNvSpPr>
          <p:nvPr>
            <p:ph type="title"/>
          </p:nvPr>
        </p:nvSpPr>
        <p:spPr bwMode="auto">
          <a:xfrm>
            <a:off x="153988" y="560388"/>
            <a:ext cx="88471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zh-CN" altLang="en-US" smtClean="0"/>
              <a:t>单击此处编辑母版标题样式</a:t>
            </a:r>
            <a:endParaRPr lang="en-US" altLang="en-US" dirty="0" smtClean="0"/>
          </a:p>
        </p:txBody>
      </p:sp>
    </p:spTree>
    <p:extLst>
      <p:ext uri="{BB962C8B-B14F-4D97-AF65-F5344CB8AC3E}">
        <p14:creationId xmlns:p14="http://schemas.microsoft.com/office/powerpoint/2010/main" val="428928217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仅内容">
    <p:spTree>
      <p:nvGrpSpPr>
        <p:cNvPr id="1" name=""/>
        <p:cNvGrpSpPr/>
        <p:nvPr/>
      </p:nvGrpSpPr>
      <p:grpSpPr>
        <a:xfrm>
          <a:off x="0" y="0"/>
          <a:ext cx="0" cy="0"/>
          <a:chOff x="0" y="0"/>
          <a:chExt cx="0" cy="0"/>
        </a:xfrm>
      </p:grpSpPr>
      <p:sp>
        <p:nvSpPr>
          <p:cNvPr id="3" name="灯片编号占位符 2"/>
          <p:cNvSpPr>
            <a:spLocks noGrp="1"/>
          </p:cNvSpPr>
          <p:nvPr>
            <p:ph type="sldNum" sz="quarter" idx="10"/>
          </p:nvPr>
        </p:nvSpPr>
        <p:spPr/>
        <p:txBody>
          <a:bodyPr/>
          <a:lstStyle/>
          <a:p>
            <a:fld id="{51C954A1-9FE7-4ABB-8851-D5362BFC037D}" type="slidenum">
              <a:rPr lang="en-US" altLang="en-US" smtClean="0"/>
              <a:pPr/>
              <a:t>‹#›</a:t>
            </a:fld>
            <a:endParaRPr lang="en-US" altLang="en-US"/>
          </a:p>
        </p:txBody>
      </p:sp>
      <p:sp>
        <p:nvSpPr>
          <p:cNvPr id="5" name="内容占位符 4"/>
          <p:cNvSpPr>
            <a:spLocks noGrp="1"/>
          </p:cNvSpPr>
          <p:nvPr>
            <p:ph sz="quarter" idx="11"/>
          </p:nvPr>
        </p:nvSpPr>
        <p:spPr>
          <a:xfrm>
            <a:off x="153988" y="748145"/>
            <a:ext cx="8847137" cy="5639208"/>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dirty="0"/>
          </a:p>
        </p:txBody>
      </p:sp>
    </p:spTree>
    <p:extLst>
      <p:ext uri="{BB962C8B-B14F-4D97-AF65-F5344CB8AC3E}">
        <p14:creationId xmlns:p14="http://schemas.microsoft.com/office/powerpoint/2010/main" val="259576704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仅标题">
    <p:spTree>
      <p:nvGrpSpPr>
        <p:cNvPr id="1" name=""/>
        <p:cNvGrpSpPr/>
        <p:nvPr/>
      </p:nvGrpSpPr>
      <p:grpSpPr>
        <a:xfrm>
          <a:off x="0" y="0"/>
          <a:ext cx="0" cy="0"/>
          <a:chOff x="0" y="0"/>
          <a:chExt cx="0" cy="0"/>
        </a:xfrm>
      </p:grpSpPr>
      <p:sp>
        <p:nvSpPr>
          <p:cNvPr id="3" name="灯片编号占位符 5"/>
          <p:cNvSpPr>
            <a:spLocks noGrp="1"/>
          </p:cNvSpPr>
          <p:nvPr>
            <p:ph type="sldNum" sz="quarter" idx="10"/>
          </p:nvPr>
        </p:nvSpPr>
        <p:spPr>
          <a:ln/>
        </p:spPr>
        <p:txBody>
          <a:bodyPr/>
          <a:lstStyle>
            <a:lvl1pPr>
              <a:defRPr/>
            </a:lvl1pPr>
          </a:lstStyle>
          <a:p>
            <a:fld id="{9231B233-6F93-4D7F-B7DA-1F27CAA8E8C0}" type="slidenum">
              <a:rPr lang="en-US" altLang="en-US"/>
              <a:pPr/>
              <a:t>‹#›</a:t>
            </a:fld>
            <a:endParaRPr lang="en-US" altLang="en-US"/>
          </a:p>
        </p:txBody>
      </p:sp>
      <p:sp>
        <p:nvSpPr>
          <p:cNvPr id="5" name="Rectangle 6"/>
          <p:cNvSpPr>
            <a:spLocks noGrp="1" noChangeArrowheads="1"/>
          </p:cNvSpPr>
          <p:nvPr>
            <p:ph type="title"/>
          </p:nvPr>
        </p:nvSpPr>
        <p:spPr bwMode="auto">
          <a:xfrm>
            <a:off x="153988" y="560388"/>
            <a:ext cx="88471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zh-CN" altLang="en-US" smtClean="0"/>
              <a:t>单击此处编辑母版标题样式</a:t>
            </a:r>
            <a:endParaRPr lang="en-US" altLang="en-US" dirty="0" smtClean="0"/>
          </a:p>
        </p:txBody>
      </p:sp>
    </p:spTree>
    <p:extLst>
      <p:ext uri="{BB962C8B-B14F-4D97-AF65-F5344CB8AC3E}">
        <p14:creationId xmlns:p14="http://schemas.microsoft.com/office/powerpoint/2010/main" val="4141745824"/>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灯片编号占位符 5"/>
          <p:cNvSpPr>
            <a:spLocks noGrp="1"/>
          </p:cNvSpPr>
          <p:nvPr>
            <p:ph type="sldNum" sz="quarter" idx="10"/>
          </p:nvPr>
        </p:nvSpPr>
        <p:spPr>
          <a:ln/>
        </p:spPr>
        <p:txBody>
          <a:bodyPr/>
          <a:lstStyle>
            <a:lvl1pPr>
              <a:defRPr/>
            </a:lvl1pPr>
          </a:lstStyle>
          <a:p>
            <a:fld id="{3DE82737-1E31-401D-91DB-D26914538B18}" type="slidenum">
              <a:rPr lang="en-US" altLang="en-US"/>
              <a:pPr/>
              <a:t>‹#›</a:t>
            </a:fld>
            <a:endParaRPr lang="en-US" altLang="en-US"/>
          </a:p>
        </p:txBody>
      </p:sp>
    </p:spTree>
    <p:extLst>
      <p:ext uri="{BB962C8B-B14F-4D97-AF65-F5344CB8AC3E}">
        <p14:creationId xmlns:p14="http://schemas.microsoft.com/office/powerpoint/2010/main" val="3077773506"/>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57186" name="Rectangle 2"/>
          <p:cNvSpPr>
            <a:spLocks noChangeArrowheads="1"/>
          </p:cNvSpPr>
          <p:nvPr/>
        </p:nvSpPr>
        <p:spPr bwMode="blackWhite">
          <a:xfrm>
            <a:off x="0" y="6470650"/>
            <a:ext cx="9144000" cy="387350"/>
          </a:xfrm>
          <a:prstGeom prst="rect">
            <a:avLst/>
          </a:prstGeom>
          <a:solidFill>
            <a:schemeClr val="accent1"/>
          </a:solidFill>
          <a:ln w="3175">
            <a:solidFill>
              <a:schemeClr val="accent1"/>
            </a:solidFill>
            <a:miter lim="800000"/>
            <a:headEnd/>
            <a:tailEnd/>
          </a:ln>
          <a:effectLst/>
        </p:spPr>
        <p:txBody>
          <a:bodyPr wrap="none" anchor="ctr"/>
          <a:lstStyle/>
          <a:p>
            <a:pPr algn="ctr">
              <a:lnSpc>
                <a:spcPct val="90000"/>
              </a:lnSpc>
              <a:buClr>
                <a:schemeClr val="accent2"/>
              </a:buClr>
              <a:buFont typeface="WingDings" pitchFamily="2" charset="2"/>
              <a:buNone/>
              <a:defRPr/>
            </a:pPr>
            <a:endParaRPr lang="zh-CN" altLang="en-US">
              <a:latin typeface="Arial" charset="0"/>
            </a:endParaRPr>
          </a:p>
        </p:txBody>
      </p:sp>
      <p:pic>
        <p:nvPicPr>
          <p:cNvPr id="5123" name="Picture 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88" y="6438900"/>
            <a:ext cx="91487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57188" name="Rectangle 4"/>
          <p:cNvSpPr>
            <a:spLocks noChangeArrowheads="1"/>
          </p:cNvSpPr>
          <p:nvPr/>
        </p:nvSpPr>
        <p:spPr bwMode="blackWhite">
          <a:xfrm>
            <a:off x="0" y="0"/>
            <a:ext cx="9144000" cy="438150"/>
          </a:xfrm>
          <a:prstGeom prst="rect">
            <a:avLst/>
          </a:prstGeom>
          <a:solidFill>
            <a:schemeClr val="accent1"/>
          </a:solidFill>
          <a:ln w="3175" algn="ctr">
            <a:noFill/>
            <a:miter lim="800000"/>
            <a:headEnd/>
            <a:tailEnd/>
          </a:ln>
          <a:effectLst/>
        </p:spPr>
        <p:txBody>
          <a:bodyPr wrap="none" anchor="ctr"/>
          <a:lstStyle/>
          <a:p>
            <a:pPr algn="ctr">
              <a:lnSpc>
                <a:spcPct val="90000"/>
              </a:lnSpc>
              <a:buClr>
                <a:schemeClr val="accent2"/>
              </a:buClr>
              <a:buFont typeface="WingDings" pitchFamily="2" charset="2"/>
              <a:buNone/>
              <a:defRPr/>
            </a:pPr>
            <a:endParaRPr lang="zh-CN" altLang="en-US">
              <a:latin typeface="Arial" charset="0"/>
            </a:endParaRPr>
          </a:p>
        </p:txBody>
      </p:sp>
      <p:pic>
        <p:nvPicPr>
          <p:cNvPr id="5125" name="Picture 5" descr="ibm_light_gray_logo_300dpi"/>
          <p:cNvPicPr>
            <a:picLocks noChangeAspect="1" noChangeArrowheads="1"/>
          </p:cNvPicPr>
          <p:nvPr/>
        </p:nvPicPr>
        <p:blipFill>
          <a:blip r:embed="rId9" cstate="print">
            <a:clrChange>
              <a:clrFrom>
                <a:srgbClr val="7889FB"/>
              </a:clrFrom>
              <a:clrTo>
                <a:srgbClr val="7889FB">
                  <a:alpha val="0"/>
                </a:srgbClr>
              </a:clrTo>
            </a:clrChange>
            <a:lum bright="100000" contrast="100000"/>
            <a:extLst>
              <a:ext uri="{28A0092B-C50C-407E-A947-70E740481C1C}">
                <a14:useLocalDpi xmlns:a14="http://schemas.microsoft.com/office/drawing/2010/main" val="0"/>
              </a:ext>
            </a:extLst>
          </a:blip>
          <a:srcRect r="6470"/>
          <a:stretch>
            <a:fillRect/>
          </a:stretch>
        </p:blipFill>
        <p:spPr bwMode="invGray">
          <a:xfrm>
            <a:off x="8370888" y="100013"/>
            <a:ext cx="623887" cy="247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pic>
      <p:sp>
        <p:nvSpPr>
          <p:cNvPr id="1757192" name="Text Box 8"/>
          <p:cNvSpPr txBox="1">
            <a:spLocks noChangeArrowheads="1"/>
          </p:cNvSpPr>
          <p:nvPr/>
        </p:nvSpPr>
        <p:spPr bwMode="black">
          <a:xfrm>
            <a:off x="1435100" y="123825"/>
            <a:ext cx="3305175" cy="304800"/>
          </a:xfrm>
          <a:prstGeom prst="rect">
            <a:avLst/>
          </a:prstGeom>
          <a:noFill/>
          <a:ln w="9525">
            <a:noFill/>
            <a:miter lim="800000"/>
            <a:headEnd/>
            <a:tailEnd/>
          </a:ln>
          <a:effectLst/>
        </p:spPr>
        <p:txBody>
          <a:bodyPr wrap="none">
            <a:spAutoFit/>
          </a:bodyPr>
          <a:lstStyle/>
          <a:p>
            <a:pPr eaLnBrk="0" hangingPunct="0">
              <a:defRPr/>
            </a:pPr>
            <a:r>
              <a:rPr lang="en-US" altLang="en-US" sz="1400">
                <a:solidFill>
                  <a:srgbClr val="FFFFFF"/>
                </a:solidFill>
                <a:latin typeface="Arial" charset="0"/>
                <a:ea typeface="+mn-ea"/>
              </a:rPr>
              <a:t>IBM Software Group | Rational software</a:t>
            </a:r>
          </a:p>
        </p:txBody>
      </p:sp>
      <p:sp>
        <p:nvSpPr>
          <p:cNvPr id="1757194" name="Line 10"/>
          <p:cNvSpPr>
            <a:spLocks noChangeShapeType="1"/>
          </p:cNvSpPr>
          <p:nvPr/>
        </p:nvSpPr>
        <p:spPr bwMode="black">
          <a:xfrm>
            <a:off x="1435100" y="195263"/>
            <a:ext cx="0" cy="234950"/>
          </a:xfrm>
          <a:prstGeom prst="line">
            <a:avLst/>
          </a:prstGeom>
          <a:noFill/>
          <a:ln w="9525">
            <a:solidFill>
              <a:srgbClr val="FFFFFF"/>
            </a:solidFill>
            <a:round/>
            <a:headEnd/>
            <a:tailEnd/>
          </a:ln>
          <a:effectLst/>
        </p:spPr>
        <p:txBody>
          <a:bodyPr wrap="none" anchor="ctr"/>
          <a:lstStyle/>
          <a:p>
            <a:pPr algn="ctr">
              <a:lnSpc>
                <a:spcPct val="90000"/>
              </a:lnSpc>
              <a:buClr>
                <a:schemeClr val="accent2"/>
              </a:buClr>
              <a:buFont typeface="Wingdings" pitchFamily="2" charset="2"/>
              <a:buNone/>
              <a:defRPr/>
            </a:pPr>
            <a:endParaRPr lang="zh-CN" altLang="en-US">
              <a:latin typeface="Arial" charset="0"/>
              <a:ea typeface="+mn-ea"/>
            </a:endParaRPr>
          </a:p>
        </p:txBody>
      </p:sp>
      <p:sp>
        <p:nvSpPr>
          <p:cNvPr id="5128" name="Rectangle 6"/>
          <p:cNvSpPr>
            <a:spLocks noGrp="1" noChangeArrowheads="1"/>
          </p:cNvSpPr>
          <p:nvPr>
            <p:ph type="title"/>
          </p:nvPr>
        </p:nvSpPr>
        <p:spPr bwMode="auto">
          <a:xfrm>
            <a:off x="153988" y="560388"/>
            <a:ext cx="884713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vert="horz" wrap="square" lIns="91440" tIns="45720" rIns="91440" bIns="45720" numCol="1" anchor="t" anchorCtr="0" compatLnSpc="1">
            <a:prstTxWarp prst="textNoShape">
              <a:avLst/>
            </a:prstTxWarp>
            <a:spAutoFit/>
          </a:bodyPr>
          <a:lstStyle/>
          <a:p>
            <a:pPr lvl="0"/>
            <a:r>
              <a:rPr lang="zh-CN" altLang="en-US" dirty="0" smtClean="0"/>
              <a:t>单击此处编辑母版标题样式</a:t>
            </a:r>
            <a:endParaRPr lang="en-US" altLang="en-US" dirty="0" smtClean="0"/>
          </a:p>
        </p:txBody>
      </p:sp>
      <p:sp>
        <p:nvSpPr>
          <p:cNvPr id="11" name="灯片编号占位符 5"/>
          <p:cNvSpPr>
            <a:spLocks noGrp="1"/>
          </p:cNvSpPr>
          <p:nvPr>
            <p:ph type="sldNum" sz="quarter" idx="4"/>
          </p:nvPr>
        </p:nvSpPr>
        <p:spPr bwMode="black">
          <a:xfrm>
            <a:off x="8328025" y="6592888"/>
            <a:ext cx="673100" cy="152400"/>
          </a:xfrm>
          <a:prstGeom prst="rect">
            <a:avLst/>
          </a:prstGeom>
          <a:ln algn="ctr">
            <a:miter lim="800000"/>
            <a:headEnd/>
            <a:tailEnd/>
          </a:ln>
        </p:spPr>
        <p:txBody>
          <a:bodyPr vert="horz" wrap="square" lIns="0" tIns="0" rIns="0" bIns="0" numCol="1" anchor="t" anchorCtr="0" compatLnSpc="1">
            <a:prstTxWarp prst="textNoShape">
              <a:avLst/>
            </a:prstTxWarp>
            <a:spAutoFit/>
          </a:bodyPr>
          <a:lstStyle>
            <a:lvl1pPr algn="r">
              <a:spcBef>
                <a:spcPct val="50000"/>
              </a:spcBef>
              <a:defRPr sz="1000" b="1">
                <a:solidFill>
                  <a:srgbClr val="000000"/>
                </a:solidFill>
              </a:defRPr>
            </a:lvl1pPr>
          </a:lstStyle>
          <a:p>
            <a:fld id="{51C954A1-9FE7-4ABB-8851-D5362BFC037D}" type="slidenum">
              <a:rPr lang="en-US" altLang="en-US"/>
              <a:pPr/>
              <a:t>‹#›</a:t>
            </a:fld>
            <a:endParaRPr lang="en-US" altLang="en-US"/>
          </a:p>
        </p:txBody>
      </p:sp>
      <p:sp>
        <p:nvSpPr>
          <p:cNvPr id="2" name="文本占位符 1"/>
          <p:cNvSpPr>
            <a:spLocks noGrp="1"/>
          </p:cNvSpPr>
          <p:nvPr>
            <p:ph type="body" idx="1"/>
          </p:nvPr>
        </p:nvSpPr>
        <p:spPr>
          <a:xfrm>
            <a:off x="153987" y="1158875"/>
            <a:ext cx="8840787" cy="5189537"/>
          </a:xfrm>
          <a:prstGeom prst="rect">
            <a:avLst/>
          </a:prstGeom>
        </p:spPr>
        <p:txBody>
          <a:bodyPr vert="horz" lIns="91440" tIns="45720" rIns="91440" bIns="45720" rtlCol="0">
            <a:normAutofit/>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Tree>
    <p:extLst>
      <p:ext uri="{BB962C8B-B14F-4D97-AF65-F5344CB8AC3E}">
        <p14:creationId xmlns:p14="http://schemas.microsoft.com/office/powerpoint/2010/main" val="2798438080"/>
      </p:ext>
    </p:extLst>
  </p:cSld>
  <p:clrMap bg1="lt1" tx1="dk1" bg2="lt2" tx2="dk2" accent1="accent1" accent2="accent2" accent3="accent3" accent4="accent4" accent5="accent5" accent6="accent6" hlink="hlink" folHlink="folHlink"/>
  <p:sldLayoutIdLst>
    <p:sldLayoutId id="2147483773" r:id="rId1"/>
    <p:sldLayoutId id="2147483774" r:id="rId2"/>
    <p:sldLayoutId id="2147483775" r:id="rId3"/>
    <p:sldLayoutId id="2147483776" r:id="rId4"/>
    <p:sldLayoutId id="2147483777" r:id="rId5"/>
    <p:sldLayoutId id="2147483778" r:id="rId6"/>
  </p:sldLayoutIdLst>
  <p:timing>
    <p:tnLst>
      <p:par>
        <p:cTn id="1" dur="indefinite" restart="never" nodeType="tmRoot"/>
      </p:par>
    </p:tnLst>
  </p:timing>
  <p:txStyles>
    <p:titleStyle>
      <a:lvl1pPr algn="l" rtl="0" eaLnBrk="1" fontAlgn="base" hangingPunct="1">
        <a:lnSpc>
          <a:spcPct val="90000"/>
        </a:lnSpc>
        <a:spcBef>
          <a:spcPct val="0"/>
        </a:spcBef>
        <a:spcAft>
          <a:spcPct val="0"/>
        </a:spcAft>
        <a:defRPr lang="en-US" altLang="en-US" sz="2800" baseline="0" dirty="0" smtClean="0">
          <a:solidFill>
            <a:schemeClr val="tx2"/>
          </a:solidFill>
          <a:latin typeface="Arial Unicode MS" panose="020B0604020202020204" pitchFamily="34" charset="-122"/>
          <a:ea typeface="黑体" panose="02010609060101010101" pitchFamily="49" charset="-122"/>
          <a:cs typeface="+mj-cs"/>
        </a:defRPr>
      </a:lvl1pPr>
      <a:lvl2pPr algn="l" rtl="0" eaLnBrk="1" fontAlgn="base" hangingPunct="1">
        <a:lnSpc>
          <a:spcPct val="90000"/>
        </a:lnSpc>
        <a:spcBef>
          <a:spcPct val="0"/>
        </a:spcBef>
        <a:spcAft>
          <a:spcPct val="0"/>
        </a:spcAft>
        <a:defRPr sz="2800">
          <a:solidFill>
            <a:schemeClr val="tx2"/>
          </a:solidFill>
          <a:latin typeface="Arial" charset="0"/>
          <a:ea typeface="宋体" charset="-122"/>
        </a:defRPr>
      </a:lvl2pPr>
      <a:lvl3pPr algn="l" rtl="0" eaLnBrk="1" fontAlgn="base" hangingPunct="1">
        <a:lnSpc>
          <a:spcPct val="90000"/>
        </a:lnSpc>
        <a:spcBef>
          <a:spcPct val="0"/>
        </a:spcBef>
        <a:spcAft>
          <a:spcPct val="0"/>
        </a:spcAft>
        <a:defRPr sz="2800">
          <a:solidFill>
            <a:schemeClr val="tx2"/>
          </a:solidFill>
          <a:latin typeface="Arial" charset="0"/>
          <a:ea typeface="宋体" charset="-122"/>
        </a:defRPr>
      </a:lvl3pPr>
      <a:lvl4pPr algn="l" rtl="0" eaLnBrk="1" fontAlgn="base" hangingPunct="1">
        <a:lnSpc>
          <a:spcPct val="90000"/>
        </a:lnSpc>
        <a:spcBef>
          <a:spcPct val="0"/>
        </a:spcBef>
        <a:spcAft>
          <a:spcPct val="0"/>
        </a:spcAft>
        <a:defRPr sz="2800">
          <a:solidFill>
            <a:schemeClr val="tx2"/>
          </a:solidFill>
          <a:latin typeface="Arial" charset="0"/>
          <a:ea typeface="宋体" charset="-122"/>
        </a:defRPr>
      </a:lvl4pPr>
      <a:lvl5pPr algn="l" rtl="0" eaLnBrk="1" fontAlgn="base" hangingPunct="1">
        <a:lnSpc>
          <a:spcPct val="90000"/>
        </a:lnSpc>
        <a:spcBef>
          <a:spcPct val="0"/>
        </a:spcBef>
        <a:spcAft>
          <a:spcPct val="0"/>
        </a:spcAft>
        <a:defRPr sz="2800">
          <a:solidFill>
            <a:schemeClr val="tx2"/>
          </a:solidFill>
          <a:latin typeface="Arial" charset="0"/>
          <a:ea typeface="宋体" charset="-122"/>
        </a:defRPr>
      </a:lvl5pPr>
      <a:lvl6pPr marL="457200" algn="l" rtl="0" eaLnBrk="1" fontAlgn="base" hangingPunct="1">
        <a:lnSpc>
          <a:spcPct val="90000"/>
        </a:lnSpc>
        <a:spcBef>
          <a:spcPct val="0"/>
        </a:spcBef>
        <a:spcAft>
          <a:spcPct val="0"/>
        </a:spcAft>
        <a:defRPr sz="2800">
          <a:solidFill>
            <a:schemeClr val="tx2"/>
          </a:solidFill>
          <a:latin typeface="Arial" charset="0"/>
          <a:ea typeface="宋体" charset="-122"/>
        </a:defRPr>
      </a:lvl6pPr>
      <a:lvl7pPr marL="914400" algn="l" rtl="0" eaLnBrk="1" fontAlgn="base" hangingPunct="1">
        <a:lnSpc>
          <a:spcPct val="90000"/>
        </a:lnSpc>
        <a:spcBef>
          <a:spcPct val="0"/>
        </a:spcBef>
        <a:spcAft>
          <a:spcPct val="0"/>
        </a:spcAft>
        <a:defRPr sz="2800">
          <a:solidFill>
            <a:schemeClr val="tx2"/>
          </a:solidFill>
          <a:latin typeface="Arial" charset="0"/>
          <a:ea typeface="宋体" charset="-122"/>
        </a:defRPr>
      </a:lvl7pPr>
      <a:lvl8pPr marL="1371600" algn="l" rtl="0" eaLnBrk="1" fontAlgn="base" hangingPunct="1">
        <a:lnSpc>
          <a:spcPct val="90000"/>
        </a:lnSpc>
        <a:spcBef>
          <a:spcPct val="0"/>
        </a:spcBef>
        <a:spcAft>
          <a:spcPct val="0"/>
        </a:spcAft>
        <a:defRPr sz="2800">
          <a:solidFill>
            <a:schemeClr val="tx2"/>
          </a:solidFill>
          <a:latin typeface="Arial" charset="0"/>
          <a:ea typeface="宋体" charset="-122"/>
        </a:defRPr>
      </a:lvl8pPr>
      <a:lvl9pPr marL="1828800" algn="l" rtl="0" eaLnBrk="1" fontAlgn="base" hangingPunct="1">
        <a:lnSpc>
          <a:spcPct val="90000"/>
        </a:lnSpc>
        <a:spcBef>
          <a:spcPct val="0"/>
        </a:spcBef>
        <a:spcAft>
          <a:spcPct val="0"/>
        </a:spcAft>
        <a:defRPr sz="2800">
          <a:solidFill>
            <a:schemeClr val="tx2"/>
          </a:solidFill>
          <a:latin typeface="Arial" charset="0"/>
          <a:ea typeface="宋体" charset="-122"/>
        </a:defRPr>
      </a:lvl9pPr>
    </p:titleStyle>
    <p:bodyStyle>
      <a:lvl1pPr marL="228600" marR="0" indent="-228600" algn="l" defTabSz="914400" rtl="0" eaLnBrk="1" fontAlgn="base" latinLnBrk="0" hangingPunct="1">
        <a:lnSpc>
          <a:spcPct val="110000"/>
        </a:lnSpc>
        <a:spcBef>
          <a:spcPts val="500"/>
        </a:spcBef>
        <a:spcAft>
          <a:spcPct val="0"/>
        </a:spcAft>
        <a:buClr>
          <a:schemeClr val="accent1"/>
        </a:buClr>
        <a:buFont typeface="WingDings" panose="05000000000000000000" pitchFamily="2" charset="2"/>
        <a:buChar char="§"/>
        <a:tabLst/>
        <a:defRPr kumimoji="0" lang="zh-CN" altLang="en-US" sz="2800" b="0" i="0" u="none" strike="noStrike" kern="0" cap="none" spc="0" normalizeH="0" baseline="0" dirty="0" smtClean="0">
          <a:ln>
            <a:noFill/>
          </a:ln>
          <a:solidFill>
            <a:srgbClr val="000000"/>
          </a:solidFill>
          <a:effectLst/>
          <a:uLnTx/>
          <a:uFillTx/>
          <a:latin typeface="Arial"/>
          <a:ea typeface="微软雅黑" panose="020B0503020204020204" pitchFamily="34" charset="-122"/>
          <a:cs typeface="Arial"/>
        </a:defRPr>
      </a:lvl1pPr>
      <a:lvl2pPr marL="687388" marR="0" indent="-342900" algn="l" defTabSz="914400" rtl="0" eaLnBrk="1" fontAlgn="base" latinLnBrk="0" hangingPunct="1">
        <a:lnSpc>
          <a:spcPct val="110000"/>
        </a:lnSpc>
        <a:spcBef>
          <a:spcPts val="500"/>
        </a:spcBef>
        <a:spcAft>
          <a:spcPct val="0"/>
        </a:spcAft>
        <a:buClr>
          <a:schemeClr val="accent1"/>
        </a:buClr>
        <a:buFont typeface="Webdings" panose="05030102010509060703" pitchFamily="18" charset="2"/>
        <a:buChar char="4"/>
        <a:tabLst/>
        <a:defRPr kumimoji="0" lang="zh-CN" altLang="en-US" sz="2400" b="0" i="0" u="none" strike="noStrike" kern="0" cap="none" spc="0" normalizeH="0" baseline="0" dirty="0" smtClean="0">
          <a:ln>
            <a:noFill/>
          </a:ln>
          <a:solidFill>
            <a:srgbClr val="002060"/>
          </a:solidFill>
          <a:effectLst/>
          <a:uLnTx/>
          <a:uFillTx/>
          <a:latin typeface="Arial"/>
          <a:ea typeface="微软雅黑" panose="020B0503020204020204" pitchFamily="34" charset="-122"/>
          <a:cs typeface="Arial"/>
        </a:defRPr>
      </a:lvl2pPr>
      <a:lvl3pPr marL="1033463" marR="0" indent="-342900" algn="l" defTabSz="914400" rtl="0" eaLnBrk="1" fontAlgn="base" latinLnBrk="0" hangingPunct="1">
        <a:lnSpc>
          <a:spcPct val="110000"/>
        </a:lnSpc>
        <a:spcBef>
          <a:spcPts val="500"/>
        </a:spcBef>
        <a:spcAft>
          <a:spcPct val="0"/>
        </a:spcAft>
        <a:buClr>
          <a:schemeClr val="accent1"/>
        </a:buClr>
        <a:buFont typeface="WingDings" panose="05000000000000000000" pitchFamily="2" charset="2"/>
        <a:buChar char="§"/>
        <a:tabLst/>
        <a:defRPr kumimoji="0" lang="zh-CN" altLang="en-US" sz="2400" b="0" i="0" u="none" strike="noStrike" kern="0" cap="none" spc="0" normalizeH="0" baseline="0" dirty="0" smtClean="0">
          <a:ln>
            <a:noFill/>
          </a:ln>
          <a:solidFill>
            <a:srgbClr val="0070C0"/>
          </a:solidFill>
          <a:effectLst/>
          <a:uLnTx/>
          <a:uFillTx/>
          <a:latin typeface="Arial"/>
          <a:ea typeface="微软雅黑" panose="020B0503020204020204" pitchFamily="34" charset="-122"/>
          <a:cs typeface="Arial"/>
        </a:defRPr>
      </a:lvl3pPr>
      <a:lvl4pPr marL="1366838" marR="0" indent="-342900" algn="l" defTabSz="914400" rtl="0" eaLnBrk="1" fontAlgn="base" latinLnBrk="0" hangingPunct="1">
        <a:lnSpc>
          <a:spcPct val="110000"/>
        </a:lnSpc>
        <a:spcBef>
          <a:spcPts val="500"/>
        </a:spcBef>
        <a:spcAft>
          <a:spcPct val="0"/>
        </a:spcAft>
        <a:buClr>
          <a:schemeClr val="accent1"/>
        </a:buClr>
        <a:buFont typeface="Arial" panose="020B0604020202020204" pitchFamily="34" charset="0"/>
        <a:buChar char="–"/>
        <a:tabLst/>
        <a:defRPr kumimoji="0" lang="zh-CN" altLang="en-US" sz="2000" b="0" i="0" u="none" strike="noStrike" kern="0" cap="none" spc="0" normalizeH="0" baseline="0" dirty="0" smtClean="0">
          <a:ln>
            <a:noFill/>
          </a:ln>
          <a:solidFill>
            <a:srgbClr val="003300"/>
          </a:solidFill>
          <a:effectLst/>
          <a:uLnTx/>
          <a:uFillTx/>
          <a:latin typeface="Arial"/>
          <a:ea typeface="微软雅黑" panose="020B0503020204020204" pitchFamily="34" charset="-122"/>
          <a:cs typeface="Arial"/>
        </a:defRPr>
      </a:lvl4pPr>
      <a:lvl5pPr marL="1712913" marR="0" indent="-342900" algn="l" defTabSz="914400" rtl="0" eaLnBrk="1" fontAlgn="base" latinLnBrk="0" hangingPunct="1">
        <a:lnSpc>
          <a:spcPct val="110000"/>
        </a:lnSpc>
        <a:spcBef>
          <a:spcPts val="500"/>
        </a:spcBef>
        <a:spcAft>
          <a:spcPct val="0"/>
        </a:spcAft>
        <a:buClr>
          <a:schemeClr val="accent1"/>
        </a:buClr>
        <a:buFont typeface="Arial" panose="020B0604020202020204" pitchFamily="34" charset="0"/>
        <a:buChar char="–"/>
        <a:tabLst/>
        <a:defRPr kumimoji="0" lang="en-US" altLang="en-US" sz="1800" b="0" i="0" u="none" strike="noStrike" kern="0" cap="none" spc="0" normalizeH="0" baseline="0" dirty="0" smtClean="0">
          <a:ln>
            <a:noFill/>
          </a:ln>
          <a:solidFill>
            <a:srgbClr val="006600"/>
          </a:solidFill>
          <a:effectLst/>
          <a:uLnTx/>
          <a:uFillTx/>
          <a:latin typeface="Arial"/>
          <a:ea typeface="微软雅黑" panose="020B0503020204020204" pitchFamily="34" charset="-122"/>
          <a:cs typeface="Arial"/>
        </a:defRPr>
      </a:lvl5pPr>
      <a:lvl6pPr marL="1600200" indent="-228600" algn="l" rtl="0" eaLnBrk="1" fontAlgn="base" hangingPunct="1">
        <a:spcBef>
          <a:spcPct val="15000"/>
        </a:spcBef>
        <a:spcAft>
          <a:spcPct val="15000"/>
        </a:spcAft>
        <a:buClr>
          <a:schemeClr val="accent1"/>
        </a:buClr>
        <a:buFont typeface="Arial" charset="0"/>
        <a:buChar char="–"/>
        <a:defRPr sz="1400">
          <a:solidFill>
            <a:schemeClr val="tx1"/>
          </a:solidFill>
          <a:latin typeface="+mn-lt"/>
          <a:ea typeface="+mn-ea"/>
        </a:defRPr>
      </a:lvl6pPr>
      <a:lvl7pPr marL="2057400" indent="-228600" algn="l" rtl="0" eaLnBrk="1" fontAlgn="base" hangingPunct="1">
        <a:spcBef>
          <a:spcPct val="15000"/>
        </a:spcBef>
        <a:spcAft>
          <a:spcPct val="15000"/>
        </a:spcAft>
        <a:buClr>
          <a:schemeClr val="accent1"/>
        </a:buClr>
        <a:buFont typeface="Arial" charset="0"/>
        <a:buChar char="–"/>
        <a:defRPr sz="1400">
          <a:solidFill>
            <a:schemeClr val="tx1"/>
          </a:solidFill>
          <a:latin typeface="+mn-lt"/>
          <a:ea typeface="+mn-ea"/>
        </a:defRPr>
      </a:lvl7pPr>
      <a:lvl8pPr marL="2514600" indent="-228600" algn="l" rtl="0" eaLnBrk="1" fontAlgn="base" hangingPunct="1">
        <a:spcBef>
          <a:spcPct val="15000"/>
        </a:spcBef>
        <a:spcAft>
          <a:spcPct val="15000"/>
        </a:spcAft>
        <a:buClr>
          <a:schemeClr val="accent1"/>
        </a:buClr>
        <a:buFont typeface="Arial" charset="0"/>
        <a:buChar char="–"/>
        <a:defRPr sz="1400">
          <a:solidFill>
            <a:schemeClr val="tx1"/>
          </a:solidFill>
          <a:latin typeface="+mn-lt"/>
          <a:ea typeface="+mn-ea"/>
        </a:defRPr>
      </a:lvl8pPr>
      <a:lvl9pPr marL="2971800" indent="-228600" algn="l" rtl="0" eaLnBrk="1" fontAlgn="base" hangingPunct="1">
        <a:spcBef>
          <a:spcPct val="15000"/>
        </a:spcBef>
        <a:spcAft>
          <a:spcPct val="15000"/>
        </a:spcAft>
        <a:buClr>
          <a:schemeClr val="accent1"/>
        </a:buClr>
        <a:buFont typeface="Arial" charset="0"/>
        <a:buChar char="–"/>
        <a:defRPr sz="14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image" Target="../media/image10.wmf"/><Relationship Id="rId1" Type="http://schemas.openxmlformats.org/officeDocument/2006/relationships/slideLayout" Target="../slideLayouts/slideLayout5.xml"/><Relationship Id="rId4" Type="http://schemas.openxmlformats.org/officeDocument/2006/relationships/image" Target="../media/image12.wmf"/></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7.jpeg"/><Relationship Id="rId1" Type="http://schemas.openxmlformats.org/officeDocument/2006/relationships/slideLayout" Target="../slideLayouts/slideLayout5.xml"/><Relationship Id="rId4" Type="http://schemas.openxmlformats.org/officeDocument/2006/relationships/image" Target="../media/image19.jpeg"/></Relationships>
</file>

<file path=ppt/slides/_rels/slide3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5.xml"/><Relationship Id="rId4" Type="http://schemas.openxmlformats.org/officeDocument/2006/relationships/image" Target="../media/image22.png"/></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4.jpeg"/><Relationship Id="rId5" Type="http://schemas.openxmlformats.org/officeDocument/2006/relationships/image" Target="../media/image23.png"/><Relationship Id="rId4" Type="http://schemas.openxmlformats.org/officeDocument/2006/relationships/oleObject" Target="../embeddings/oleObject1.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51.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 Box 4"/>
          <p:cNvSpPr txBox="1">
            <a:spLocks noChangeArrowheads="1"/>
          </p:cNvSpPr>
          <p:nvPr/>
        </p:nvSpPr>
        <p:spPr bwMode="auto">
          <a:xfrm>
            <a:off x="4225159" y="4000028"/>
            <a:ext cx="2226441" cy="646331"/>
          </a:xfrm>
          <a:prstGeom prst="rect">
            <a:avLst/>
          </a:prstGeom>
          <a:noFill/>
          <a:ln w="9525">
            <a:noFill/>
            <a:miter lim="800000"/>
            <a:headEnd/>
            <a:tailEnd/>
          </a:ln>
          <a:effectLst>
            <a:prstShdw prst="shdw17" dist="17961" dir="2700000">
              <a:schemeClr val="accent1">
                <a:gamma/>
                <a:shade val="60000"/>
                <a:invGamma/>
              </a:schemeClr>
            </a:prstShdw>
          </a:effectLst>
        </p:spPr>
        <p:txBody>
          <a:bodyPr wrap="square">
            <a:spAutoFit/>
          </a:bodyPr>
          <a:lstStyle/>
          <a:p>
            <a:pPr algn="r">
              <a:defRPr/>
            </a:pPr>
            <a:r>
              <a:rPr lang="en-US" altLang="zh-CN" dirty="0">
                <a:latin typeface="Arial" charset="0"/>
              </a:rPr>
              <a:t>Modified by L </a:t>
            </a:r>
            <a:r>
              <a:rPr lang="en-US" altLang="zh-CN" dirty="0" err="1">
                <a:latin typeface="Arial" charset="0"/>
              </a:rPr>
              <a:t>Guo</a:t>
            </a:r>
            <a:r>
              <a:rPr lang="en-US" altLang="zh-CN" dirty="0" smtClean="0">
                <a:latin typeface="Arial" charset="0"/>
              </a:rPr>
              <a:t>; </a:t>
            </a:r>
            <a:br>
              <a:rPr lang="en-US" altLang="zh-CN" dirty="0" smtClean="0">
                <a:latin typeface="Arial" charset="0"/>
              </a:rPr>
            </a:br>
            <a:r>
              <a:rPr lang="en-US" altLang="zh-CN" dirty="0" smtClean="0">
                <a:latin typeface="Arial" charset="0"/>
              </a:rPr>
              <a:t>Copyright  DJ </a:t>
            </a:r>
            <a:r>
              <a:rPr lang="en-US" altLang="zh-CN" dirty="0" err="1" smtClean="0">
                <a:latin typeface="Arial" charset="0"/>
              </a:rPr>
              <a:t>Ning</a:t>
            </a:r>
            <a:endParaRPr lang="en-US" altLang="zh-CN" dirty="0">
              <a:latin typeface="Arial" charset="0"/>
            </a:endParaRPr>
          </a:p>
        </p:txBody>
      </p:sp>
      <p:sp>
        <p:nvSpPr>
          <p:cNvPr id="3" name="副标题 2"/>
          <p:cNvSpPr>
            <a:spLocks noGrp="1"/>
          </p:cNvSpPr>
          <p:nvPr>
            <p:ph type="subTitle" idx="1"/>
          </p:nvPr>
        </p:nvSpPr>
        <p:spPr/>
        <p:txBody>
          <a:bodyPr>
            <a:normAutofit lnSpcReduction="10000"/>
          </a:bodyPr>
          <a:lstStyle/>
          <a:p>
            <a:r>
              <a:rPr lang="zh-CN" altLang="en-US" dirty="0" smtClean="0"/>
              <a:t>第</a:t>
            </a:r>
            <a:r>
              <a:rPr lang="en-US" altLang="zh-CN" dirty="0" smtClean="0"/>
              <a:t>6</a:t>
            </a:r>
            <a:r>
              <a:rPr lang="zh-CN" altLang="en-US" dirty="0" smtClean="0"/>
              <a:t>章 迭</a:t>
            </a:r>
            <a:r>
              <a:rPr lang="zh-CN" altLang="en-US" dirty="0"/>
              <a:t>代规</a:t>
            </a:r>
            <a:r>
              <a:rPr lang="zh-CN" altLang="en-US" dirty="0" smtClean="0"/>
              <a:t>划和评估</a:t>
            </a:r>
            <a:endParaRPr lang="zh-CN" altLang="en-US" dirty="0"/>
          </a:p>
        </p:txBody>
      </p:sp>
      <p:sp>
        <p:nvSpPr>
          <p:cNvPr id="2" name="标题 1"/>
          <p:cNvSpPr>
            <a:spLocks noGrp="1"/>
          </p:cNvSpPr>
          <p:nvPr>
            <p:ph type="title"/>
          </p:nvPr>
        </p:nvSpPr>
        <p:spPr/>
        <p:txBody>
          <a:bodyPr/>
          <a:lstStyle/>
          <a:p>
            <a:r>
              <a:rPr lang="en-US" altLang="zh-CN" smtClean="0"/>
              <a:t>《</a:t>
            </a:r>
            <a:r>
              <a:rPr lang="zh-CN" altLang="en-US" smtClean="0"/>
              <a:t>软件项目管理</a:t>
            </a:r>
            <a:r>
              <a:rPr lang="en-US" altLang="zh-CN" smtClean="0"/>
              <a:t>》                                     	   ——</a:t>
            </a:r>
            <a:r>
              <a:rPr lang="zh-CN" altLang="en-US" smtClean="0"/>
              <a:t>敏捷规模化案例教程</a:t>
            </a:r>
            <a:endParaRPr lang="zh-CN" altLang="en-US" dirty="0"/>
          </a:p>
        </p:txBody>
      </p:sp>
    </p:spTree>
    <p:extLst>
      <p:ext uri="{BB962C8B-B14F-4D97-AF65-F5344CB8AC3E}">
        <p14:creationId xmlns:p14="http://schemas.microsoft.com/office/powerpoint/2010/main" val="364887985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zh-CN" altLang="en-US" dirty="0"/>
              <a:t>三种规划任务的方法 </a:t>
            </a:r>
            <a:r>
              <a:rPr lang="en-US" altLang="zh-CN" dirty="0"/>
              <a:t>—— </a:t>
            </a:r>
            <a:r>
              <a:rPr lang="en-US" altLang="zh-CN" dirty="0" smtClean="0"/>
              <a:t>b. </a:t>
            </a:r>
            <a:r>
              <a:rPr lang="zh-CN" altLang="en-US" dirty="0" smtClean="0"/>
              <a:t>迭代任务列表</a:t>
            </a:r>
            <a:r>
              <a:rPr lang="en-US" altLang="zh-CN" dirty="0" smtClean="0"/>
              <a:t>(Task lists)</a:t>
            </a:r>
          </a:p>
        </p:txBody>
      </p:sp>
      <p:graphicFrame>
        <p:nvGraphicFramePr>
          <p:cNvPr id="14383" name="Group 47"/>
          <p:cNvGraphicFramePr>
            <a:graphicFrameLocks noGrp="1"/>
          </p:cNvGraphicFramePr>
          <p:nvPr>
            <p:ph sz="quarter" idx="4294967295"/>
            <p:extLst>
              <p:ext uri="{D42A27DB-BD31-4B8C-83A1-F6EECF244321}">
                <p14:modId xmlns:p14="http://schemas.microsoft.com/office/powerpoint/2010/main" val="2013193546"/>
              </p:ext>
            </p:extLst>
          </p:nvPr>
        </p:nvGraphicFramePr>
        <p:xfrm>
          <a:off x="147117" y="1048407"/>
          <a:ext cx="8847137" cy="4400551"/>
        </p:xfrm>
        <a:graphic>
          <a:graphicData uri="http://schemas.openxmlformats.org/drawingml/2006/table">
            <a:tbl>
              <a:tblPr/>
              <a:tblGrid>
                <a:gridCol w="5583675"/>
                <a:gridCol w="1939159"/>
                <a:gridCol w="1324303"/>
              </a:tblGrid>
              <a:tr h="465138">
                <a:tc>
                  <a:txBody>
                    <a:bodyPr/>
                    <a:lstStyle>
                      <a:lvl1pPr eaLnBrk="0" hangingPunct="0">
                        <a:spcBef>
                          <a:spcPct val="20000"/>
                        </a:spcBef>
                        <a:buClr>
                          <a:srgbClr val="000000"/>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None/>
                        <a:tabLst/>
                      </a:pPr>
                      <a:r>
                        <a:rPr kumimoji="0" lang="zh-CN" altLang="en-US" sz="2200" b="1" i="0" u="none" strike="noStrike" cap="none" normalizeH="0" baseline="0" dirty="0" smtClean="0">
                          <a:ln>
                            <a:noFill/>
                          </a:ln>
                          <a:solidFill>
                            <a:schemeClr val="tx1"/>
                          </a:solidFill>
                          <a:effectLst/>
                          <a:latin typeface="Arial Unicode MS" pitchFamily="34" charset="-122"/>
                          <a:ea typeface="微软雅黑" panose="020B0503020204020204" pitchFamily="34" charset="-122"/>
                          <a:cs typeface="Arial" panose="020B0604020202020204" pitchFamily="34" charset="0"/>
                        </a:rPr>
                        <a:t>任务</a:t>
                      </a:r>
                      <a:endParaRPr kumimoji="0" lang="en-US" altLang="zh-CN" sz="2200" b="1" i="0" u="none" strike="noStrike" cap="none" normalizeH="0" baseline="0" dirty="0" smtClean="0">
                        <a:ln>
                          <a:noFill/>
                        </a:ln>
                        <a:solidFill>
                          <a:schemeClr val="tx1"/>
                        </a:solidFill>
                        <a:effectLst/>
                        <a:latin typeface="Arial Unicode MS" pitchFamily="34" charset="-122"/>
                        <a:ea typeface="微软雅黑" panose="020B0503020204020204" pitchFamily="34" charset="-122"/>
                        <a:cs typeface="Arial" panose="020B0604020202020204" pitchFamily="34" charset="0"/>
                      </a:endParaRPr>
                    </a:p>
                  </a:txBody>
                  <a:tcPr marL="90306" marR="9030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00000"/>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None/>
                        <a:tabLst/>
                      </a:pPr>
                      <a:r>
                        <a:rPr kumimoji="0" lang="zh-CN" altLang="en-US" sz="2200" b="1" i="0" u="none" strike="noStrike" cap="none" normalizeH="0" baseline="0" smtClean="0">
                          <a:ln>
                            <a:noFill/>
                          </a:ln>
                          <a:solidFill>
                            <a:schemeClr val="tx1"/>
                          </a:solidFill>
                          <a:effectLst/>
                          <a:latin typeface="Arial Unicode MS" pitchFamily="34" charset="-122"/>
                          <a:ea typeface="微软雅黑" panose="020B0503020204020204" pitchFamily="34" charset="-122"/>
                          <a:cs typeface="Arial" panose="020B0604020202020204" pitchFamily="34" charset="0"/>
                        </a:rPr>
                        <a:t>执行者</a:t>
                      </a:r>
                      <a:endParaRPr kumimoji="0" lang="en-US" altLang="zh-CN" sz="2200" b="1" i="0" u="none" strike="noStrike" cap="none" normalizeH="0" baseline="0" smtClean="0">
                        <a:ln>
                          <a:noFill/>
                        </a:ln>
                        <a:solidFill>
                          <a:schemeClr val="tx1"/>
                        </a:solidFill>
                        <a:effectLst/>
                        <a:latin typeface="Arial Unicode MS" pitchFamily="34" charset="-122"/>
                        <a:ea typeface="微软雅黑" panose="020B0503020204020204" pitchFamily="34" charset="-122"/>
                        <a:cs typeface="Arial" panose="020B0604020202020204" pitchFamily="34" charset="0"/>
                      </a:endParaRPr>
                    </a:p>
                  </a:txBody>
                  <a:tcPr marL="90306" marR="903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00000"/>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None/>
                        <a:tabLst/>
                      </a:pPr>
                      <a:r>
                        <a:rPr kumimoji="0" lang="zh-CN" altLang="en-US" sz="2200" b="1" i="0" u="none" strike="noStrike" cap="none" normalizeH="0" baseline="0" smtClean="0">
                          <a:ln>
                            <a:noFill/>
                          </a:ln>
                          <a:solidFill>
                            <a:schemeClr val="tx1"/>
                          </a:solidFill>
                          <a:effectLst/>
                          <a:latin typeface="Arial Unicode MS" pitchFamily="34" charset="-122"/>
                          <a:ea typeface="微软雅黑" panose="020B0503020204020204" pitchFamily="34" charset="-122"/>
                          <a:cs typeface="Arial" panose="020B0604020202020204" pitchFamily="34" charset="0"/>
                        </a:rPr>
                        <a:t>工作量</a:t>
                      </a:r>
                      <a:endParaRPr kumimoji="0" lang="en-US" altLang="zh-CN" sz="2200" b="1" i="0" u="none" strike="noStrike" cap="none" normalizeH="0" baseline="0" smtClean="0">
                        <a:ln>
                          <a:noFill/>
                        </a:ln>
                        <a:solidFill>
                          <a:schemeClr val="tx1"/>
                        </a:solidFill>
                        <a:effectLst/>
                        <a:latin typeface="Arial Unicode MS" pitchFamily="34" charset="-122"/>
                        <a:ea typeface="微软雅黑" panose="020B0503020204020204" pitchFamily="34" charset="-122"/>
                        <a:cs typeface="Arial" panose="020B0604020202020204" pitchFamily="34" charset="0"/>
                      </a:endParaRPr>
                    </a:p>
                  </a:txBody>
                  <a:tcPr marL="90306" marR="9030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lvl1pPr eaLnBrk="0" hangingPunct="0">
                        <a:spcBef>
                          <a:spcPct val="20000"/>
                        </a:spcBef>
                        <a:buClr>
                          <a:srgbClr val="000000"/>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Unicode MS" pitchFamily="34" charset="-122"/>
                          <a:ea typeface="微软雅黑" panose="020B0503020204020204" pitchFamily="34" charset="-122"/>
                          <a:cs typeface="Arial" panose="020B0604020202020204" pitchFamily="34" charset="0"/>
                        </a:rPr>
                        <a:t>在</a:t>
                      </a:r>
                      <a:r>
                        <a:rPr kumimoji="0" lang="en-US" altLang="zh-CN" sz="2000" b="0" i="0" u="none" strike="noStrike" cap="none" normalizeH="0" baseline="0" smtClean="0">
                          <a:ln>
                            <a:noFill/>
                          </a:ln>
                          <a:solidFill>
                            <a:schemeClr val="tx1"/>
                          </a:solidFill>
                          <a:effectLst/>
                          <a:latin typeface="Arial Unicode MS" pitchFamily="34" charset="-122"/>
                          <a:ea typeface="微软雅黑" panose="020B0503020204020204" pitchFamily="34" charset="-122"/>
                          <a:cs typeface="Arial" panose="020B0604020202020204" pitchFamily="34" charset="0"/>
                        </a:rPr>
                        <a:t>Customer, Account</a:t>
                      </a:r>
                      <a:r>
                        <a:rPr kumimoji="0" lang="zh-CN" altLang="en-US" sz="2000" b="0" i="0" u="none" strike="noStrike" cap="none" normalizeH="0" baseline="0" smtClean="0">
                          <a:ln>
                            <a:noFill/>
                          </a:ln>
                          <a:solidFill>
                            <a:schemeClr val="tx1"/>
                          </a:solidFill>
                          <a:effectLst/>
                          <a:latin typeface="Arial Unicode MS" pitchFamily="34" charset="-122"/>
                          <a:ea typeface="微软雅黑" panose="020B0503020204020204" pitchFamily="34" charset="-122"/>
                          <a:cs typeface="Arial" panose="020B0604020202020204" pitchFamily="34" charset="0"/>
                        </a:rPr>
                        <a:t>和</a:t>
                      </a:r>
                      <a:r>
                        <a:rPr kumimoji="0" lang="en-US" altLang="zh-CN" sz="2000" b="0" i="0" u="none" strike="noStrike" cap="none" normalizeH="0" baseline="0" smtClean="0">
                          <a:ln>
                            <a:noFill/>
                          </a:ln>
                          <a:solidFill>
                            <a:schemeClr val="tx1"/>
                          </a:solidFill>
                          <a:effectLst/>
                          <a:latin typeface="Arial Unicode MS" pitchFamily="34" charset="-122"/>
                          <a:ea typeface="微软雅黑" panose="020B0503020204020204" pitchFamily="34" charset="-122"/>
                          <a:cs typeface="Arial" panose="020B0604020202020204" pitchFamily="34" charset="0"/>
                        </a:rPr>
                        <a:t>Plolicy</a:t>
                      </a:r>
                      <a:r>
                        <a:rPr kumimoji="0" lang="zh-CN" altLang="en-US" sz="2000" b="0" i="0" u="none" strike="noStrike" cap="none" normalizeH="0" baseline="0" smtClean="0">
                          <a:ln>
                            <a:noFill/>
                          </a:ln>
                          <a:solidFill>
                            <a:schemeClr val="tx1"/>
                          </a:solidFill>
                          <a:effectLst/>
                          <a:latin typeface="Arial Unicode MS" pitchFamily="34" charset="-122"/>
                          <a:ea typeface="微软雅黑" panose="020B0503020204020204" pitchFamily="34" charset="-122"/>
                          <a:cs typeface="Arial" panose="020B0604020202020204" pitchFamily="34" charset="0"/>
                        </a:rPr>
                        <a:t>表中添加新的列</a:t>
                      </a:r>
                      <a:endParaRPr kumimoji="0" lang="en-US" altLang="zh-CN" sz="2000" b="0" i="0" u="none" strike="noStrike" cap="none" normalizeH="0" baseline="0" smtClean="0">
                        <a:ln>
                          <a:noFill/>
                        </a:ln>
                        <a:solidFill>
                          <a:schemeClr val="tx1"/>
                        </a:solidFill>
                        <a:effectLst/>
                        <a:latin typeface="Arial Unicode MS" pitchFamily="34" charset="-122"/>
                        <a:ea typeface="微软雅黑" panose="020B0503020204020204" pitchFamily="34" charset="-122"/>
                        <a:cs typeface="Arial" panose="020B0604020202020204" pitchFamily="34" charset="0"/>
                      </a:endParaRPr>
                    </a:p>
                  </a:txBody>
                  <a:tcPr marL="90306" marR="9030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00000"/>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Unicode MS" pitchFamily="34" charset="-122"/>
                          <a:ea typeface="微软雅黑" panose="020B0503020204020204" pitchFamily="34" charset="-122"/>
                          <a:cs typeface="Arial" panose="020B0604020202020204" pitchFamily="34" charset="0"/>
                        </a:rPr>
                        <a:t>Barney</a:t>
                      </a:r>
                    </a:p>
                  </a:txBody>
                  <a:tcPr marL="90306" marR="903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00000"/>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Unicode MS" pitchFamily="34" charset="-122"/>
                          <a:ea typeface="微软雅黑" panose="020B0503020204020204" pitchFamily="34" charset="-122"/>
                          <a:cs typeface="Arial" panose="020B0604020202020204" pitchFamily="34" charset="0"/>
                        </a:rPr>
                        <a:t>3 hours</a:t>
                      </a:r>
                    </a:p>
                  </a:txBody>
                  <a:tcPr marL="90306" marR="9030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lvl1pPr eaLnBrk="0" hangingPunct="0">
                        <a:spcBef>
                          <a:spcPct val="20000"/>
                        </a:spcBef>
                        <a:buClr>
                          <a:srgbClr val="000000"/>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Unicode MS" pitchFamily="34" charset="-122"/>
                          <a:ea typeface="微软雅黑" panose="020B0503020204020204" pitchFamily="34" charset="-122"/>
                          <a:cs typeface="Arial" panose="020B0604020202020204" pitchFamily="34" charset="0"/>
                        </a:rPr>
                        <a:t>更新原型系统以在客户信息屏幕中显示客户策略</a:t>
                      </a:r>
                      <a:endParaRPr kumimoji="0" lang="en-US" altLang="zh-CN" sz="2000" b="0" i="0" u="none" strike="noStrike" cap="none" normalizeH="0" baseline="0" smtClean="0">
                        <a:ln>
                          <a:noFill/>
                        </a:ln>
                        <a:solidFill>
                          <a:schemeClr val="tx1"/>
                        </a:solidFill>
                        <a:effectLst/>
                        <a:latin typeface="Arial Unicode MS" pitchFamily="34" charset="-122"/>
                        <a:ea typeface="微软雅黑" panose="020B0503020204020204" pitchFamily="34" charset="-122"/>
                        <a:cs typeface="Arial" panose="020B0604020202020204" pitchFamily="34" charset="0"/>
                      </a:endParaRPr>
                    </a:p>
                  </a:txBody>
                  <a:tcPr marL="90306" marR="9030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00000"/>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Unicode MS" pitchFamily="34" charset="-122"/>
                          <a:ea typeface="微软雅黑" panose="020B0503020204020204" pitchFamily="34" charset="-122"/>
                          <a:cs typeface="Arial" panose="020B0604020202020204" pitchFamily="34" charset="0"/>
                        </a:rPr>
                        <a:t>Fred &amp; Betty</a:t>
                      </a:r>
                    </a:p>
                  </a:txBody>
                  <a:tcPr marL="90306" marR="903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00000"/>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Unicode MS" pitchFamily="34" charset="-122"/>
                          <a:ea typeface="微软雅黑" panose="020B0503020204020204" pitchFamily="34" charset="-122"/>
                          <a:cs typeface="Arial" panose="020B0604020202020204" pitchFamily="34" charset="0"/>
                        </a:rPr>
                        <a:t>16 hours</a:t>
                      </a:r>
                    </a:p>
                  </a:txBody>
                  <a:tcPr marL="90306" marR="9030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lvl1pPr eaLnBrk="0" hangingPunct="0">
                        <a:spcBef>
                          <a:spcPct val="20000"/>
                        </a:spcBef>
                        <a:buClr>
                          <a:srgbClr val="000000"/>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None/>
                        <a:tabLst/>
                      </a:pPr>
                      <a:r>
                        <a:rPr kumimoji="0" lang="zh-CN" altLang="en-US" sz="2000" b="0" i="0" u="none" strike="noStrike" cap="none" normalizeH="0" baseline="0" dirty="0" smtClean="0">
                          <a:ln>
                            <a:noFill/>
                          </a:ln>
                          <a:solidFill>
                            <a:schemeClr val="tx1"/>
                          </a:solidFill>
                          <a:effectLst/>
                          <a:latin typeface="Arial Unicode MS" pitchFamily="34" charset="-122"/>
                          <a:ea typeface="微软雅黑" panose="020B0503020204020204" pitchFamily="34" charset="-122"/>
                          <a:cs typeface="Arial" panose="020B0604020202020204" pitchFamily="34" charset="0"/>
                        </a:rPr>
                        <a:t>阅读来自加拿大的系统的策略信息</a:t>
                      </a:r>
                      <a:endParaRPr kumimoji="0" lang="en-US" altLang="zh-CN" sz="2000" b="0" i="0" u="none" strike="noStrike" cap="none" normalizeH="0" baseline="0" dirty="0" smtClean="0">
                        <a:ln>
                          <a:noFill/>
                        </a:ln>
                        <a:solidFill>
                          <a:schemeClr val="tx1"/>
                        </a:solidFill>
                        <a:effectLst/>
                        <a:latin typeface="Arial Unicode MS" pitchFamily="34" charset="-122"/>
                        <a:ea typeface="微软雅黑" panose="020B0503020204020204" pitchFamily="34" charset="-122"/>
                        <a:cs typeface="Arial" panose="020B0604020202020204" pitchFamily="34" charset="0"/>
                      </a:endParaRPr>
                    </a:p>
                  </a:txBody>
                  <a:tcPr marL="90306" marR="9030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00000"/>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Unicode MS" pitchFamily="34" charset="-122"/>
                          <a:ea typeface="微软雅黑" panose="020B0503020204020204" pitchFamily="34" charset="-122"/>
                          <a:cs typeface="Arial" panose="020B0604020202020204" pitchFamily="34" charset="0"/>
                        </a:rPr>
                        <a:t>Barney</a:t>
                      </a:r>
                    </a:p>
                  </a:txBody>
                  <a:tcPr marL="90306" marR="903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00000"/>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Unicode MS" pitchFamily="34" charset="-122"/>
                          <a:ea typeface="微软雅黑" panose="020B0503020204020204" pitchFamily="34" charset="-122"/>
                          <a:cs typeface="Arial" panose="020B0604020202020204" pitchFamily="34" charset="0"/>
                        </a:rPr>
                        <a:t>2 hours</a:t>
                      </a:r>
                    </a:p>
                  </a:txBody>
                  <a:tcPr marL="90306" marR="9030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3563">
                <a:tc>
                  <a:txBody>
                    <a:bodyPr/>
                    <a:lstStyle>
                      <a:lvl1pPr eaLnBrk="0" hangingPunct="0">
                        <a:spcBef>
                          <a:spcPct val="20000"/>
                        </a:spcBef>
                        <a:buClr>
                          <a:srgbClr val="000000"/>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None/>
                        <a:tabLst/>
                      </a:pPr>
                      <a:r>
                        <a:rPr kumimoji="0" lang="zh-CN" altLang="en-US" sz="2000" b="0" i="0" u="none" strike="noStrike" cap="none" normalizeH="0" baseline="0" dirty="0" smtClean="0">
                          <a:ln>
                            <a:noFill/>
                          </a:ln>
                          <a:solidFill>
                            <a:schemeClr val="tx1"/>
                          </a:solidFill>
                          <a:effectLst/>
                          <a:latin typeface="Arial Unicode MS" pitchFamily="34" charset="-122"/>
                          <a:ea typeface="微软雅黑" panose="020B0503020204020204" pitchFamily="34" charset="-122"/>
                          <a:cs typeface="Arial" panose="020B0604020202020204" pitchFamily="34" charset="0"/>
                        </a:rPr>
                        <a:t>阅读来自美国的系统的策略信息</a:t>
                      </a:r>
                      <a:endParaRPr kumimoji="0" lang="en-US" altLang="zh-CN" sz="2000" b="0" i="0" u="none" strike="noStrike" cap="none" normalizeH="0" baseline="0" dirty="0" smtClean="0">
                        <a:ln>
                          <a:noFill/>
                        </a:ln>
                        <a:solidFill>
                          <a:schemeClr val="tx1"/>
                        </a:solidFill>
                        <a:effectLst/>
                        <a:latin typeface="Arial Unicode MS" pitchFamily="34" charset="-122"/>
                        <a:ea typeface="微软雅黑" panose="020B0503020204020204" pitchFamily="34" charset="-122"/>
                        <a:cs typeface="Arial" panose="020B0604020202020204" pitchFamily="34" charset="0"/>
                      </a:endParaRPr>
                    </a:p>
                  </a:txBody>
                  <a:tcPr marL="90306" marR="9030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00000"/>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Unicode MS" pitchFamily="34" charset="-122"/>
                          <a:ea typeface="微软雅黑" panose="020B0503020204020204" pitchFamily="34" charset="-122"/>
                          <a:cs typeface="Arial" panose="020B0604020202020204" pitchFamily="34" charset="0"/>
                        </a:rPr>
                        <a:t>Barney</a:t>
                      </a:r>
                    </a:p>
                  </a:txBody>
                  <a:tcPr marL="90306" marR="903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00000"/>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Unicode MS" pitchFamily="34" charset="-122"/>
                          <a:ea typeface="微软雅黑" panose="020B0503020204020204" pitchFamily="34" charset="-122"/>
                          <a:cs typeface="Arial" panose="020B0604020202020204" pitchFamily="34" charset="0"/>
                        </a:rPr>
                        <a:t>5 hours</a:t>
                      </a:r>
                    </a:p>
                  </a:txBody>
                  <a:tcPr marL="90306" marR="9030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lvl1pPr eaLnBrk="0" hangingPunct="0">
                        <a:spcBef>
                          <a:spcPct val="20000"/>
                        </a:spcBef>
                        <a:buClr>
                          <a:srgbClr val="000000"/>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Unicode MS" pitchFamily="34" charset="-122"/>
                          <a:ea typeface="微软雅黑" panose="020B0503020204020204" pitchFamily="34" charset="-122"/>
                          <a:cs typeface="Arial" panose="020B0604020202020204" pitchFamily="34" charset="0"/>
                        </a:rPr>
                        <a:t>实现汇总客户策略的业务逻辑</a:t>
                      </a:r>
                      <a:endParaRPr kumimoji="0" lang="en-US" altLang="zh-CN" sz="2000" b="0" i="0" u="none" strike="noStrike" cap="none" normalizeH="0" baseline="0" smtClean="0">
                        <a:ln>
                          <a:noFill/>
                        </a:ln>
                        <a:solidFill>
                          <a:schemeClr val="tx1"/>
                        </a:solidFill>
                        <a:effectLst/>
                        <a:latin typeface="Arial Unicode MS" pitchFamily="34" charset="-122"/>
                        <a:ea typeface="微软雅黑" panose="020B0503020204020204" pitchFamily="34" charset="-122"/>
                        <a:cs typeface="Arial" panose="020B0604020202020204" pitchFamily="34" charset="0"/>
                      </a:endParaRPr>
                    </a:p>
                  </a:txBody>
                  <a:tcPr marL="90306" marR="9030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00000"/>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Unicode MS" pitchFamily="34" charset="-122"/>
                          <a:ea typeface="微软雅黑" panose="020B0503020204020204" pitchFamily="34" charset="-122"/>
                          <a:cs typeface="Arial" panose="020B0604020202020204" pitchFamily="34" charset="0"/>
                        </a:rPr>
                        <a:t>Fred &amp; Barney</a:t>
                      </a:r>
                    </a:p>
                  </a:txBody>
                  <a:tcPr marL="90306" marR="903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00000"/>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Unicode MS" pitchFamily="34" charset="-122"/>
                          <a:ea typeface="微软雅黑" panose="020B0503020204020204" pitchFamily="34" charset="-122"/>
                          <a:cs typeface="Arial" panose="020B0604020202020204" pitchFamily="34" charset="0"/>
                        </a:rPr>
                        <a:t>16 hours</a:t>
                      </a:r>
                    </a:p>
                  </a:txBody>
                  <a:tcPr marL="90306" marR="9030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lvl1pPr eaLnBrk="0" hangingPunct="0">
                        <a:spcBef>
                          <a:spcPct val="20000"/>
                        </a:spcBef>
                        <a:buClr>
                          <a:srgbClr val="000000"/>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None/>
                        <a:tabLst/>
                      </a:pPr>
                      <a:r>
                        <a:rPr kumimoji="0" lang="zh-CN" altLang="en-US" sz="2000" b="0" i="0" u="none" strike="noStrike" cap="none" normalizeH="0" baseline="0" smtClean="0">
                          <a:ln>
                            <a:noFill/>
                          </a:ln>
                          <a:solidFill>
                            <a:schemeClr val="tx1"/>
                          </a:solidFill>
                          <a:effectLst/>
                          <a:latin typeface="Arial Unicode MS" pitchFamily="34" charset="-122"/>
                          <a:ea typeface="微软雅黑" panose="020B0503020204020204" pitchFamily="34" charset="-122"/>
                          <a:cs typeface="Arial" panose="020B0604020202020204" pitchFamily="34" charset="0"/>
                        </a:rPr>
                        <a:t>分析附加销售策略的业务需求</a:t>
                      </a:r>
                      <a:endParaRPr kumimoji="0" lang="en-US" altLang="zh-CN" sz="2000" b="0" i="0" u="none" strike="noStrike" cap="none" normalizeH="0" baseline="0" smtClean="0">
                        <a:ln>
                          <a:noFill/>
                        </a:ln>
                        <a:solidFill>
                          <a:schemeClr val="tx1"/>
                        </a:solidFill>
                        <a:effectLst/>
                        <a:latin typeface="Arial Unicode MS" pitchFamily="34" charset="-122"/>
                        <a:ea typeface="微软雅黑" panose="020B0503020204020204" pitchFamily="34" charset="-122"/>
                        <a:cs typeface="Arial" panose="020B0604020202020204" pitchFamily="34" charset="0"/>
                      </a:endParaRPr>
                    </a:p>
                  </a:txBody>
                  <a:tcPr marL="90306" marR="9030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00000"/>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None/>
                        <a:tabLst/>
                      </a:pPr>
                      <a:r>
                        <a:rPr kumimoji="0" lang="en-US" altLang="zh-CN" sz="2000" b="0" i="0" u="none" strike="noStrike" cap="none" normalizeH="0" baseline="0" smtClean="0">
                          <a:ln>
                            <a:noFill/>
                          </a:ln>
                          <a:solidFill>
                            <a:schemeClr val="tx1"/>
                          </a:solidFill>
                          <a:effectLst/>
                          <a:latin typeface="Arial Unicode MS" pitchFamily="34" charset="-122"/>
                          <a:ea typeface="微软雅黑" panose="020B0503020204020204" pitchFamily="34" charset="-122"/>
                          <a:cs typeface="Arial" panose="020B0604020202020204" pitchFamily="34" charset="0"/>
                        </a:rPr>
                        <a:t>Wilma</a:t>
                      </a:r>
                    </a:p>
                  </a:txBody>
                  <a:tcPr marL="90306" marR="903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00000"/>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Unicode MS" pitchFamily="34" charset="-122"/>
                          <a:ea typeface="微软雅黑" panose="020B0503020204020204" pitchFamily="34" charset="-122"/>
                          <a:cs typeface="Arial" panose="020B0604020202020204" pitchFamily="34" charset="0"/>
                        </a:rPr>
                        <a:t>12 hours</a:t>
                      </a:r>
                    </a:p>
                  </a:txBody>
                  <a:tcPr marL="90306" marR="9030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561975">
                <a:tc>
                  <a:txBody>
                    <a:bodyPr/>
                    <a:lstStyle>
                      <a:lvl1pPr eaLnBrk="0" hangingPunct="0">
                        <a:spcBef>
                          <a:spcPct val="20000"/>
                        </a:spcBef>
                        <a:buClr>
                          <a:srgbClr val="000000"/>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None/>
                        <a:tabLst/>
                      </a:pPr>
                      <a:r>
                        <a:rPr kumimoji="0" lang="zh-CN" altLang="en-US" sz="2000" b="0" i="0" u="none" strike="noStrike" cap="none" normalizeH="0" baseline="0" dirty="0" smtClean="0">
                          <a:ln>
                            <a:noFill/>
                          </a:ln>
                          <a:solidFill>
                            <a:schemeClr val="tx1"/>
                          </a:solidFill>
                          <a:effectLst/>
                          <a:latin typeface="Arial Unicode MS" pitchFamily="34" charset="-122"/>
                          <a:ea typeface="微软雅黑" panose="020B0503020204020204" pitchFamily="34" charset="-122"/>
                          <a:cs typeface="Arial" panose="020B0604020202020204" pitchFamily="34" charset="0"/>
                        </a:rPr>
                        <a:t>设计附加销售策略的用户界面原型</a:t>
                      </a:r>
                      <a:endParaRPr kumimoji="0" lang="en-US" altLang="zh-CN" sz="2000" b="0" i="0" u="none" strike="noStrike" cap="none" normalizeH="0" baseline="0" dirty="0" smtClean="0">
                        <a:ln>
                          <a:noFill/>
                        </a:ln>
                        <a:solidFill>
                          <a:schemeClr val="tx1"/>
                        </a:solidFill>
                        <a:effectLst/>
                        <a:latin typeface="Arial Unicode MS" pitchFamily="34" charset="-122"/>
                        <a:ea typeface="微软雅黑" panose="020B0503020204020204" pitchFamily="34" charset="-122"/>
                        <a:cs typeface="Arial" panose="020B0604020202020204" pitchFamily="34" charset="0"/>
                      </a:endParaRPr>
                    </a:p>
                  </a:txBody>
                  <a:tcPr marL="90306" marR="90306"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00000"/>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Unicode MS" pitchFamily="34" charset="-122"/>
                          <a:ea typeface="微软雅黑" panose="020B0503020204020204" pitchFamily="34" charset="-122"/>
                          <a:cs typeface="Arial" panose="020B0604020202020204" pitchFamily="34" charset="0"/>
                        </a:rPr>
                        <a:t>Wilma &amp; Betty</a:t>
                      </a:r>
                    </a:p>
                  </a:txBody>
                  <a:tcPr marL="90306" marR="90306"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eaLnBrk="0" hangingPunct="0">
                        <a:spcBef>
                          <a:spcPct val="20000"/>
                        </a:spcBef>
                        <a:buClr>
                          <a:srgbClr val="000000"/>
                        </a:buClr>
                        <a:buFont typeface="WingDings" panose="05000000000000000000" pitchFamily="2" charset="2"/>
                        <a:defRPr sz="24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6699"/>
                        </a:buClr>
                        <a:buFont typeface="Webdings" panose="05030102010509060703" pitchFamily="18" charset="2"/>
                        <a:defRPr sz="2000">
                          <a:solidFill>
                            <a:srgbClr val="006699"/>
                          </a:solidFill>
                          <a:latin typeface="Arial" panose="020B0604020202020204" pitchFamily="34" charset="0"/>
                          <a:cs typeface="Arial" panose="020B0604020202020204" pitchFamily="34" charset="0"/>
                        </a:defRPr>
                      </a:lvl2pPr>
                      <a:lvl3pPr marL="1143000" indent="-228600" eaLnBrk="0" hangingPunct="0">
                        <a:spcBef>
                          <a:spcPct val="20000"/>
                        </a:spcBef>
                        <a:buFont typeface="WingDings" panose="05000000000000000000" pitchFamily="2" charset="2"/>
                        <a:defRPr sz="2000">
                          <a:solidFill>
                            <a:srgbClr val="666666"/>
                          </a:solidFill>
                          <a:latin typeface="Arial" panose="020B0604020202020204" pitchFamily="34" charset="0"/>
                          <a:cs typeface="Arial" panose="020B0604020202020204" pitchFamily="34" charset="0"/>
                        </a:defRPr>
                      </a:lvl3pPr>
                      <a:lvl4pPr marL="1600200" indent="-228600" eaLnBrk="0" hangingPunct="0">
                        <a:spcBef>
                          <a:spcPct val="20000"/>
                        </a:spcBef>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SzPct val="80000"/>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
                          <a:srgbClr val="000000"/>
                        </a:buClr>
                        <a:buSzTx/>
                        <a:buFont typeface="WingDings" panose="05000000000000000000" pitchFamily="2" charset="2"/>
                        <a:buNone/>
                        <a:tabLst/>
                      </a:pPr>
                      <a:r>
                        <a:rPr kumimoji="0" lang="en-US" altLang="zh-CN" sz="2000" b="0" i="0" u="none" strike="noStrike" cap="none" normalizeH="0" baseline="0" dirty="0" smtClean="0">
                          <a:ln>
                            <a:noFill/>
                          </a:ln>
                          <a:solidFill>
                            <a:schemeClr val="tx1"/>
                          </a:solidFill>
                          <a:effectLst/>
                          <a:latin typeface="Arial Unicode MS" pitchFamily="34" charset="-122"/>
                          <a:ea typeface="微软雅黑" panose="020B0503020204020204" pitchFamily="34" charset="-122"/>
                          <a:cs typeface="Arial" panose="020B0604020202020204" pitchFamily="34" charset="0"/>
                        </a:rPr>
                        <a:t>18 hours</a:t>
                      </a:r>
                    </a:p>
                  </a:txBody>
                  <a:tcPr marL="90306" marR="90306"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圆角矩形 9"/>
          <p:cNvSpPr>
            <a:spLocks noChangeArrowheads="1"/>
          </p:cNvSpPr>
          <p:nvPr/>
        </p:nvSpPr>
        <p:spPr bwMode="auto">
          <a:xfrm>
            <a:off x="147117" y="5564851"/>
            <a:ext cx="5260453" cy="794680"/>
          </a:xfrm>
          <a:prstGeom prst="roundRect">
            <a:avLst>
              <a:gd name="adj" fmla="val 16667"/>
            </a:avLst>
          </a:prstGeom>
          <a:noFill/>
          <a:ln w="22225" algn="ctr">
            <a:solidFill>
              <a:srgbClr val="7030A0"/>
            </a:solidFill>
            <a:round/>
            <a:headEnd/>
            <a:tailEnd/>
          </a:ln>
          <a:extLst>
            <a:ext uri="{909E8E84-426E-40DD-AFC4-6F175D3DCCD1}">
              <a14:hiddenFill xmlns:a14="http://schemas.microsoft.com/office/drawing/2010/main">
                <a:solidFill>
                  <a:srgbClr val="FFFFFF"/>
                </a:solidFill>
              </a14:hiddenFill>
            </a:ext>
          </a:extLst>
        </p:spPr>
        <p:txBody>
          <a:bodyPr/>
          <a:lstStyle/>
          <a:p>
            <a:r>
              <a:rPr lang="en-US" altLang="zh-CN" sz="2000" dirty="0" smtClean="0">
                <a:solidFill>
                  <a:srgbClr val="C00000"/>
                </a:solidFill>
                <a:latin typeface="微软雅黑" panose="020B0503020204020204" pitchFamily="34" charset="-122"/>
                <a:ea typeface="微软雅黑" panose="020B0503020204020204" pitchFamily="34" charset="-122"/>
              </a:rPr>
              <a:t>Q</a:t>
            </a:r>
            <a:r>
              <a:rPr lang="zh-CN" altLang="en-US" sz="2000" dirty="0" smtClean="0">
                <a:solidFill>
                  <a:srgbClr val="C00000"/>
                </a:solidFill>
                <a:latin typeface="微软雅黑" panose="020B0503020204020204" pitchFamily="34" charset="-122"/>
                <a:ea typeface="微软雅黑" panose="020B0503020204020204" pitchFamily="34" charset="-122"/>
              </a:rPr>
              <a:t>：</a:t>
            </a:r>
            <a:r>
              <a:rPr lang="zh-CN" altLang="en-US" sz="2000" dirty="0">
                <a:solidFill>
                  <a:srgbClr val="C00000"/>
                </a:solidFill>
                <a:latin typeface="微软雅黑" panose="020B0503020204020204" pitchFamily="34" charset="-122"/>
                <a:ea typeface="微软雅黑" panose="020B0503020204020204" pitchFamily="34" charset="-122"/>
              </a:rPr>
              <a:t>是否直观</a:t>
            </a:r>
            <a:r>
              <a:rPr lang="zh-CN" altLang="en-US" sz="2000" dirty="0" smtClean="0">
                <a:solidFill>
                  <a:srgbClr val="C00000"/>
                </a:solidFill>
                <a:latin typeface="微软雅黑" panose="020B0503020204020204" pitchFamily="34" charset="-122"/>
                <a:ea typeface="微软雅黑" panose="020B0503020204020204" pitchFamily="34" charset="-122"/>
              </a:rPr>
              <a:t>？是否易于绘制和修改？</a:t>
            </a:r>
            <a:endParaRPr lang="en-US" altLang="zh-CN" sz="2000" dirty="0" smtClean="0">
              <a:solidFill>
                <a:srgbClr val="C00000"/>
              </a:solidFill>
              <a:latin typeface="微软雅黑" panose="020B0503020204020204" pitchFamily="34" charset="-122"/>
              <a:ea typeface="微软雅黑" panose="020B0503020204020204" pitchFamily="34" charset="-122"/>
            </a:endParaRPr>
          </a:p>
          <a:p>
            <a:r>
              <a:rPr lang="zh-CN" altLang="en-US" sz="2000" dirty="0" smtClean="0">
                <a:solidFill>
                  <a:srgbClr val="C00000"/>
                </a:solidFill>
                <a:latin typeface="微软雅黑" panose="020B0503020204020204" pitchFamily="34" charset="-122"/>
                <a:ea typeface="微软雅黑" panose="020B0503020204020204" pitchFamily="34" charset="-122"/>
              </a:rPr>
              <a:t>如果活动很多，用起来是否麻烦？</a:t>
            </a:r>
            <a:endParaRPr lang="en-US" altLang="zh-CN" sz="20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949413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zh-CN" altLang="en-US" dirty="0"/>
              <a:t>三种规划任务的方法 </a:t>
            </a:r>
            <a:r>
              <a:rPr lang="en-US" altLang="zh-CN" dirty="0" smtClean="0"/>
              <a:t>—— c. </a:t>
            </a:r>
            <a:r>
              <a:rPr lang="zh-CN" altLang="en-US" dirty="0" smtClean="0"/>
              <a:t>任务板</a:t>
            </a:r>
            <a:r>
              <a:rPr lang="en-US" altLang="zh-CN" dirty="0" smtClean="0"/>
              <a:t>(Task board)</a:t>
            </a:r>
          </a:p>
        </p:txBody>
      </p:sp>
      <p:pic>
        <p:nvPicPr>
          <p:cNvPr id="14339"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 y="1145522"/>
            <a:ext cx="9144001" cy="43625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lgn="ctr">
                <a:solidFill>
                  <a:srgbClr val="000000"/>
                </a:solidFill>
                <a:miter lim="800000"/>
                <a:headEnd/>
                <a:tailEnd type="none" w="lg" len="lg"/>
              </a14:hiddenLine>
            </a:ext>
          </a:extLst>
        </p:spPr>
      </p:pic>
      <p:sp>
        <p:nvSpPr>
          <p:cNvPr id="4" name="圆角矩形 9"/>
          <p:cNvSpPr>
            <a:spLocks noChangeArrowheads="1"/>
          </p:cNvSpPr>
          <p:nvPr/>
        </p:nvSpPr>
        <p:spPr bwMode="auto">
          <a:xfrm>
            <a:off x="147117" y="5564851"/>
            <a:ext cx="5260453" cy="794680"/>
          </a:xfrm>
          <a:prstGeom prst="roundRect">
            <a:avLst>
              <a:gd name="adj" fmla="val 16667"/>
            </a:avLst>
          </a:prstGeom>
          <a:noFill/>
          <a:ln w="22225" algn="ctr">
            <a:solidFill>
              <a:srgbClr val="7030A0"/>
            </a:solidFill>
            <a:round/>
            <a:headEnd/>
            <a:tailEnd/>
          </a:ln>
          <a:extLst>
            <a:ext uri="{909E8E84-426E-40DD-AFC4-6F175D3DCCD1}">
              <a14:hiddenFill xmlns:a14="http://schemas.microsoft.com/office/drawing/2010/main">
                <a:solidFill>
                  <a:srgbClr val="FFFFFF"/>
                </a:solidFill>
              </a14:hiddenFill>
            </a:ext>
          </a:extLst>
        </p:spPr>
        <p:txBody>
          <a:bodyPr/>
          <a:lstStyle/>
          <a:p>
            <a:r>
              <a:rPr lang="en-US" altLang="zh-CN" sz="2000" dirty="0" smtClean="0">
                <a:solidFill>
                  <a:srgbClr val="C00000"/>
                </a:solidFill>
                <a:latin typeface="微软雅黑" panose="020B0503020204020204" pitchFamily="34" charset="-122"/>
                <a:ea typeface="微软雅黑" panose="020B0503020204020204" pitchFamily="34" charset="-122"/>
              </a:rPr>
              <a:t>Q</a:t>
            </a:r>
            <a:r>
              <a:rPr lang="zh-CN" altLang="en-US" sz="2000" dirty="0" smtClean="0">
                <a:solidFill>
                  <a:srgbClr val="C00000"/>
                </a:solidFill>
                <a:latin typeface="微软雅黑" panose="020B0503020204020204" pitchFamily="34" charset="-122"/>
                <a:ea typeface="微软雅黑" panose="020B0503020204020204" pitchFamily="34" charset="-122"/>
              </a:rPr>
              <a:t>：</a:t>
            </a:r>
            <a:r>
              <a:rPr lang="zh-CN" altLang="en-US" sz="2000" dirty="0">
                <a:solidFill>
                  <a:srgbClr val="C00000"/>
                </a:solidFill>
                <a:latin typeface="微软雅黑" panose="020B0503020204020204" pitchFamily="34" charset="-122"/>
                <a:ea typeface="微软雅黑" panose="020B0503020204020204" pitchFamily="34" charset="-122"/>
              </a:rPr>
              <a:t>是否直观</a:t>
            </a:r>
            <a:r>
              <a:rPr lang="zh-CN" altLang="en-US" sz="2000" dirty="0" smtClean="0">
                <a:solidFill>
                  <a:srgbClr val="C00000"/>
                </a:solidFill>
                <a:latin typeface="微软雅黑" panose="020B0503020204020204" pitchFamily="34" charset="-122"/>
                <a:ea typeface="微软雅黑" panose="020B0503020204020204" pitchFamily="34" charset="-122"/>
              </a:rPr>
              <a:t>？是否易于绘制和修改？</a:t>
            </a:r>
            <a:endParaRPr lang="en-US" altLang="zh-CN" sz="2000" dirty="0" smtClean="0">
              <a:solidFill>
                <a:srgbClr val="C00000"/>
              </a:solidFill>
              <a:latin typeface="微软雅黑" panose="020B0503020204020204" pitchFamily="34" charset="-122"/>
              <a:ea typeface="微软雅黑" panose="020B0503020204020204" pitchFamily="34" charset="-122"/>
            </a:endParaRPr>
          </a:p>
          <a:p>
            <a:r>
              <a:rPr lang="zh-CN" altLang="en-US" sz="2000" dirty="0" smtClean="0">
                <a:solidFill>
                  <a:srgbClr val="C00000"/>
                </a:solidFill>
                <a:latin typeface="微软雅黑" panose="020B0503020204020204" pitchFamily="34" charset="-122"/>
                <a:ea typeface="微软雅黑" panose="020B0503020204020204" pitchFamily="34" charset="-122"/>
              </a:rPr>
              <a:t>如果活动很多，用起来是否麻烦？</a:t>
            </a:r>
            <a:endParaRPr lang="en-US" altLang="zh-CN" sz="20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5292234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randombar(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三种规划任务的方法 </a:t>
            </a:r>
            <a:r>
              <a:rPr lang="en-US" altLang="zh-CN" dirty="0" smtClean="0"/>
              <a:t>—— </a:t>
            </a:r>
            <a:r>
              <a:rPr lang="zh-CN" altLang="en-US" dirty="0" smtClean="0"/>
              <a:t>对比</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1384385148"/>
              </p:ext>
            </p:extLst>
          </p:nvPr>
        </p:nvGraphicFramePr>
        <p:xfrm>
          <a:off x="204950" y="1397000"/>
          <a:ext cx="8781395" cy="3837152"/>
        </p:xfrm>
        <a:graphic>
          <a:graphicData uri="http://schemas.openxmlformats.org/drawingml/2006/table">
            <a:tbl>
              <a:tblPr firstRow="1" bandRow="1">
                <a:tableStyleId>{5C22544A-7EE6-4342-B048-85BDC9FD1C3A}</a:tableStyleId>
              </a:tblPr>
              <a:tblGrid>
                <a:gridCol w="2185295"/>
                <a:gridCol w="3847725"/>
                <a:gridCol w="2748375"/>
              </a:tblGrid>
              <a:tr h="599555">
                <a:tc>
                  <a:txBody>
                    <a:bodyPr/>
                    <a:lstStyle/>
                    <a:p>
                      <a:pPr algn="ctr"/>
                      <a:endParaRPr lang="zh-CN" altLang="en-US" sz="2400" baseline="0" dirty="0">
                        <a:latin typeface="Verdana" pitchFamily="34" charset="0"/>
                        <a:ea typeface="微软雅黑" pitchFamily="34" charset="-122"/>
                      </a:endParaRPr>
                    </a:p>
                  </a:txBody>
                  <a:tcPr/>
                </a:tc>
                <a:tc>
                  <a:txBody>
                    <a:bodyPr/>
                    <a:lstStyle/>
                    <a:p>
                      <a:pPr algn="ctr"/>
                      <a:r>
                        <a:rPr lang="zh-CN" altLang="en-US" sz="2400" baseline="0" dirty="0" smtClean="0">
                          <a:latin typeface="Verdana" pitchFamily="34" charset="0"/>
                          <a:ea typeface="微软雅黑" pitchFamily="34" charset="-122"/>
                        </a:rPr>
                        <a:t>优点</a:t>
                      </a:r>
                      <a:endParaRPr lang="zh-CN" altLang="en-US" sz="2400" baseline="0" dirty="0">
                        <a:latin typeface="Verdana" pitchFamily="34" charset="0"/>
                        <a:ea typeface="微软雅黑" pitchFamily="34" charset="-122"/>
                      </a:endParaRPr>
                    </a:p>
                  </a:txBody>
                  <a:tcPr/>
                </a:tc>
                <a:tc>
                  <a:txBody>
                    <a:bodyPr/>
                    <a:lstStyle/>
                    <a:p>
                      <a:pPr algn="ctr"/>
                      <a:r>
                        <a:rPr lang="zh-CN" altLang="en-US" sz="2400" baseline="0" smtClean="0">
                          <a:latin typeface="Verdana" pitchFamily="34" charset="0"/>
                          <a:ea typeface="微软雅黑" pitchFamily="34" charset="-122"/>
                        </a:rPr>
                        <a:t>缺点</a:t>
                      </a:r>
                      <a:endParaRPr lang="zh-CN" altLang="en-US" sz="2400" baseline="0" dirty="0">
                        <a:latin typeface="Verdana" pitchFamily="34" charset="0"/>
                        <a:ea typeface="微软雅黑" pitchFamily="34" charset="-122"/>
                      </a:endParaRPr>
                    </a:p>
                  </a:txBody>
                  <a:tcPr/>
                </a:tc>
              </a:tr>
              <a:tr h="1079199">
                <a:tc>
                  <a:txBody>
                    <a:bodyPr/>
                    <a:lstStyle/>
                    <a:p>
                      <a:pPr algn="ctr"/>
                      <a:r>
                        <a:rPr lang="zh-CN" altLang="en-US" sz="2400" b="1" baseline="0" dirty="0" smtClean="0">
                          <a:solidFill>
                            <a:srgbClr val="C00000"/>
                          </a:solidFill>
                          <a:latin typeface="Verdana" pitchFamily="34" charset="0"/>
                          <a:ea typeface="微软雅黑" pitchFamily="34" charset="-122"/>
                        </a:rPr>
                        <a:t>甘特图</a:t>
                      </a:r>
                      <a:r>
                        <a:rPr lang="en-US" altLang="zh-CN" sz="2400" baseline="0" dirty="0" smtClean="0">
                          <a:latin typeface="Verdana" pitchFamily="34" charset="0"/>
                          <a:ea typeface="微软雅黑" pitchFamily="34" charset="-122"/>
                        </a:rPr>
                        <a:t/>
                      </a:r>
                      <a:br>
                        <a:rPr lang="en-US" altLang="zh-CN" sz="2400" baseline="0" dirty="0" smtClean="0">
                          <a:latin typeface="Verdana" pitchFamily="34" charset="0"/>
                          <a:ea typeface="微软雅黑" pitchFamily="34" charset="-122"/>
                        </a:rPr>
                      </a:br>
                      <a:r>
                        <a:rPr lang="en-US" altLang="zh-CN" sz="2400" baseline="0" dirty="0" smtClean="0">
                          <a:latin typeface="Verdana" pitchFamily="34" charset="0"/>
                          <a:ea typeface="微软雅黑" pitchFamily="34" charset="-122"/>
                        </a:rPr>
                        <a:t>(Gantt chart)</a:t>
                      </a:r>
                      <a:endParaRPr lang="zh-CN" altLang="en-US" sz="2400" baseline="0" dirty="0">
                        <a:latin typeface="Verdana" pitchFamily="34" charset="0"/>
                        <a:ea typeface="微软雅黑" pitchFamily="34" charset="-122"/>
                      </a:endParaRPr>
                    </a:p>
                  </a:txBody>
                  <a:tcPr>
                    <a:solidFill>
                      <a:schemeClr val="accent2">
                        <a:lumMod val="40000"/>
                        <a:lumOff val="60000"/>
                      </a:schemeClr>
                    </a:solidFill>
                  </a:tcPr>
                </a:tc>
                <a:tc>
                  <a:txBody>
                    <a:bodyPr/>
                    <a:lstStyle/>
                    <a:p>
                      <a:r>
                        <a:rPr lang="zh-CN" altLang="en-US" sz="2000" baseline="0" dirty="0" smtClean="0">
                          <a:latin typeface="Verdana" pitchFamily="34" charset="0"/>
                          <a:ea typeface="微软雅黑" pitchFamily="34" charset="-122"/>
                        </a:rPr>
                        <a:t>直观易懂</a:t>
                      </a:r>
                      <a:endParaRPr lang="en-US" altLang="zh-CN" sz="2000" baseline="0" dirty="0" smtClean="0">
                        <a:latin typeface="Verdana" pitchFamily="34" charset="0"/>
                        <a:ea typeface="微软雅黑" pitchFamily="34" charset="-122"/>
                      </a:endParaRPr>
                    </a:p>
                    <a:p>
                      <a:r>
                        <a:rPr lang="zh-CN" altLang="en-US" sz="2000" baseline="0" dirty="0" smtClean="0">
                          <a:latin typeface="Verdana" pitchFamily="34" charset="0"/>
                          <a:ea typeface="微软雅黑" pitchFamily="34" charset="-122"/>
                        </a:rPr>
                        <a:t>可用于大规模项目进度管理</a:t>
                      </a:r>
                      <a:r>
                        <a:rPr lang="en-US" altLang="zh-CN" sz="2000" baseline="0" dirty="0" smtClean="0">
                          <a:latin typeface="Verdana" pitchFamily="34" charset="0"/>
                          <a:ea typeface="微软雅黑" pitchFamily="34" charset="-122"/>
                        </a:rPr>
                        <a:t>(</a:t>
                      </a:r>
                      <a:r>
                        <a:rPr lang="zh-CN" altLang="en-US" sz="2000" baseline="0" dirty="0" smtClean="0">
                          <a:latin typeface="Verdana" pitchFamily="34" charset="0"/>
                          <a:ea typeface="微软雅黑" pitchFamily="34" charset="-122"/>
                        </a:rPr>
                        <a:t>需要工具支持</a:t>
                      </a:r>
                      <a:r>
                        <a:rPr lang="en-US" altLang="zh-CN" sz="2000" baseline="0" dirty="0" smtClean="0">
                          <a:latin typeface="Verdana" pitchFamily="34" charset="0"/>
                          <a:ea typeface="微软雅黑" pitchFamily="34" charset="-122"/>
                        </a:rPr>
                        <a:t>)</a:t>
                      </a:r>
                      <a:endParaRPr lang="zh-CN" altLang="en-US" sz="2000" baseline="0" dirty="0">
                        <a:latin typeface="Verdana" pitchFamily="34" charset="0"/>
                        <a:ea typeface="微软雅黑" pitchFamily="34" charset="-122"/>
                      </a:endParaRPr>
                    </a:p>
                  </a:txBody>
                  <a:tcPr/>
                </a:tc>
                <a:tc>
                  <a:txBody>
                    <a:bodyPr/>
                    <a:lstStyle/>
                    <a:p>
                      <a:r>
                        <a:rPr lang="zh-CN" altLang="en-US" sz="2000" baseline="0" dirty="0" smtClean="0">
                          <a:latin typeface="Verdana" pitchFamily="34" charset="0"/>
                          <a:ea typeface="微软雅黑" pitchFamily="34" charset="-122"/>
                        </a:rPr>
                        <a:t>相比任务列表和任务板，绘制和维护复杂</a:t>
                      </a:r>
                      <a:endParaRPr lang="zh-CN" altLang="en-US" sz="2000" baseline="0" dirty="0">
                        <a:latin typeface="Verdana" pitchFamily="34" charset="0"/>
                        <a:ea typeface="微软雅黑" pitchFamily="34" charset="-122"/>
                      </a:endParaRPr>
                    </a:p>
                  </a:txBody>
                  <a:tcPr/>
                </a:tc>
              </a:tr>
              <a:tr h="1079199">
                <a:tc>
                  <a:txBody>
                    <a:bodyPr/>
                    <a:lstStyle/>
                    <a:p>
                      <a:pPr algn="ctr"/>
                      <a:r>
                        <a:rPr lang="zh-CN" altLang="en-US" sz="2400" b="1" baseline="0" dirty="0" smtClean="0">
                          <a:solidFill>
                            <a:srgbClr val="C00000"/>
                          </a:solidFill>
                          <a:latin typeface="Verdana" pitchFamily="34" charset="0"/>
                          <a:ea typeface="微软雅黑" pitchFamily="34" charset="-122"/>
                        </a:rPr>
                        <a:t>任务列表</a:t>
                      </a:r>
                      <a:r>
                        <a:rPr lang="en-US" altLang="zh-CN" sz="2400" baseline="0" dirty="0" smtClean="0">
                          <a:latin typeface="Verdana" pitchFamily="34" charset="0"/>
                          <a:ea typeface="微软雅黑" pitchFamily="34" charset="-122"/>
                        </a:rPr>
                        <a:t/>
                      </a:r>
                      <a:br>
                        <a:rPr lang="en-US" altLang="zh-CN" sz="2400" baseline="0" dirty="0" smtClean="0">
                          <a:latin typeface="Verdana" pitchFamily="34" charset="0"/>
                          <a:ea typeface="微软雅黑" pitchFamily="34" charset="-122"/>
                        </a:rPr>
                      </a:br>
                      <a:r>
                        <a:rPr lang="en-US" altLang="zh-CN" sz="2400" baseline="0" dirty="0" smtClean="0">
                          <a:latin typeface="Verdana" pitchFamily="34" charset="0"/>
                          <a:ea typeface="微软雅黑" pitchFamily="34" charset="-122"/>
                        </a:rPr>
                        <a:t>(Task lists)</a:t>
                      </a:r>
                      <a:endParaRPr lang="zh-CN" altLang="en-US" sz="2400" baseline="0" dirty="0">
                        <a:latin typeface="Verdana" pitchFamily="34" charset="0"/>
                        <a:ea typeface="微软雅黑" pitchFamily="34" charset="-122"/>
                      </a:endParaRPr>
                    </a:p>
                  </a:txBody>
                  <a:tcPr>
                    <a:solidFill>
                      <a:schemeClr val="accent2">
                        <a:lumMod val="40000"/>
                        <a:lumOff val="60000"/>
                      </a:schemeClr>
                    </a:solidFill>
                  </a:tcPr>
                </a:tc>
                <a:tc>
                  <a:txBody>
                    <a:bodyPr/>
                    <a:lstStyle/>
                    <a:p>
                      <a:r>
                        <a:rPr lang="zh-CN" altLang="en-US" sz="2000" baseline="0" dirty="0" smtClean="0">
                          <a:latin typeface="Verdana" pitchFamily="34" charset="0"/>
                          <a:ea typeface="微软雅黑" pitchFamily="34" charset="-122"/>
                        </a:rPr>
                        <a:t>在电子表格、</a:t>
                      </a:r>
                      <a:r>
                        <a:rPr lang="en-US" altLang="zh-CN" sz="2000" baseline="0" dirty="0" smtClean="0">
                          <a:latin typeface="Verdana" pitchFamily="34" charset="0"/>
                          <a:ea typeface="微软雅黑" pitchFamily="34" charset="-122"/>
                        </a:rPr>
                        <a:t>RTC</a:t>
                      </a:r>
                      <a:r>
                        <a:rPr lang="zh-CN" altLang="en-US" sz="2000" baseline="0" dirty="0" smtClean="0">
                          <a:latin typeface="Verdana" pitchFamily="34" charset="0"/>
                          <a:ea typeface="微软雅黑" pitchFamily="34" charset="-122"/>
                        </a:rPr>
                        <a:t>等工具的支持下效率高</a:t>
                      </a:r>
                      <a:endParaRPr lang="en-US" altLang="zh-CN" sz="2000" baseline="0" dirty="0" smtClean="0">
                        <a:latin typeface="Verdana" pitchFamily="34" charset="0"/>
                        <a:ea typeface="微软雅黑" pitchFamily="34" charset="-122"/>
                      </a:endParaRPr>
                    </a:p>
                    <a:p>
                      <a:r>
                        <a:rPr lang="zh-CN" altLang="en-US" sz="2000" baseline="0" dirty="0" smtClean="0">
                          <a:latin typeface="Verdana" pitchFamily="34" charset="0"/>
                          <a:ea typeface="微软雅黑" pitchFamily="34" charset="-122"/>
                        </a:rPr>
                        <a:t>用于大规模项目依然高效</a:t>
                      </a:r>
                      <a:endParaRPr lang="zh-CN" altLang="en-US" sz="2000" baseline="0" dirty="0">
                        <a:latin typeface="Verdana" pitchFamily="34" charset="0"/>
                        <a:ea typeface="微软雅黑" pitchFamily="34" charset="-122"/>
                      </a:endParaRPr>
                    </a:p>
                  </a:txBody>
                  <a:tcPr/>
                </a:tc>
                <a:tc>
                  <a:txBody>
                    <a:bodyPr/>
                    <a:lstStyle/>
                    <a:p>
                      <a:r>
                        <a:rPr lang="zh-CN" altLang="en-US" sz="2000" baseline="0" dirty="0" smtClean="0">
                          <a:latin typeface="Verdana" pitchFamily="34" charset="0"/>
                          <a:ea typeface="微软雅黑" pitchFamily="34" charset="-122"/>
                        </a:rPr>
                        <a:t>不如任务板直观、灵活</a:t>
                      </a:r>
                      <a:endParaRPr lang="zh-CN" altLang="en-US" sz="2000" baseline="0" dirty="0">
                        <a:latin typeface="Verdana" pitchFamily="34" charset="0"/>
                        <a:ea typeface="微软雅黑" pitchFamily="34" charset="-122"/>
                      </a:endParaRPr>
                    </a:p>
                  </a:txBody>
                  <a:tcPr/>
                </a:tc>
              </a:tr>
              <a:tr h="1079199">
                <a:tc>
                  <a:txBody>
                    <a:bodyPr/>
                    <a:lstStyle/>
                    <a:p>
                      <a:pPr algn="ctr"/>
                      <a:r>
                        <a:rPr lang="zh-CN" altLang="en-US" sz="2400" b="1" baseline="0" dirty="0" smtClean="0">
                          <a:solidFill>
                            <a:srgbClr val="C00000"/>
                          </a:solidFill>
                          <a:latin typeface="Verdana" pitchFamily="34" charset="0"/>
                          <a:ea typeface="微软雅黑" pitchFamily="34" charset="-122"/>
                        </a:rPr>
                        <a:t>任务板</a:t>
                      </a:r>
                      <a:r>
                        <a:rPr lang="en-US" altLang="zh-CN" sz="2400" baseline="0" dirty="0" smtClean="0">
                          <a:latin typeface="Verdana" pitchFamily="34" charset="0"/>
                          <a:ea typeface="微软雅黑" pitchFamily="34" charset="-122"/>
                        </a:rPr>
                        <a:t/>
                      </a:r>
                      <a:br>
                        <a:rPr lang="en-US" altLang="zh-CN" sz="2400" baseline="0" dirty="0" smtClean="0">
                          <a:latin typeface="Verdana" pitchFamily="34" charset="0"/>
                          <a:ea typeface="微软雅黑" pitchFamily="34" charset="-122"/>
                        </a:rPr>
                      </a:br>
                      <a:r>
                        <a:rPr lang="en-US" altLang="zh-CN" sz="2400" baseline="0" dirty="0" smtClean="0">
                          <a:latin typeface="Verdana" pitchFamily="34" charset="0"/>
                          <a:ea typeface="微软雅黑" pitchFamily="34" charset="-122"/>
                        </a:rPr>
                        <a:t>(Task board)</a:t>
                      </a:r>
                      <a:endParaRPr lang="zh-CN" altLang="en-US" sz="2400" baseline="0" dirty="0">
                        <a:latin typeface="Verdana" pitchFamily="34" charset="0"/>
                        <a:ea typeface="微软雅黑" pitchFamily="34" charset="-122"/>
                      </a:endParaRPr>
                    </a:p>
                  </a:txBody>
                  <a:tcPr>
                    <a:solidFill>
                      <a:schemeClr val="accent2">
                        <a:lumMod val="40000"/>
                        <a:lumOff val="60000"/>
                      </a:schemeClr>
                    </a:solidFill>
                  </a:tcPr>
                </a:tc>
                <a:tc>
                  <a:txBody>
                    <a:bodyPr/>
                    <a:lstStyle/>
                    <a:p>
                      <a:r>
                        <a:rPr lang="zh-CN" altLang="en-US" sz="2000" baseline="0" dirty="0" smtClean="0">
                          <a:latin typeface="Verdana" pitchFamily="34" charset="0"/>
                          <a:ea typeface="微软雅黑" pitchFamily="34" charset="-122"/>
                        </a:rPr>
                        <a:t>待完成任务、任务状态一目了然</a:t>
                      </a:r>
                      <a:endParaRPr lang="en-US" altLang="zh-CN" sz="2000" baseline="0" dirty="0" smtClean="0">
                        <a:latin typeface="Verdana" pitchFamily="34" charset="0"/>
                        <a:ea typeface="微软雅黑" pitchFamily="34" charset="-122"/>
                      </a:endParaRPr>
                    </a:p>
                    <a:p>
                      <a:r>
                        <a:rPr lang="zh-CN" altLang="en-US" sz="2000" baseline="0" dirty="0" smtClean="0">
                          <a:latin typeface="Verdana" pitchFamily="34" charset="0"/>
                          <a:ea typeface="微软雅黑" pitchFamily="34" charset="-122"/>
                        </a:rPr>
                        <a:t>操作简单</a:t>
                      </a:r>
                      <a:endParaRPr lang="zh-CN" altLang="en-US" sz="2000" baseline="0" dirty="0">
                        <a:latin typeface="Verdana" pitchFamily="34" charset="0"/>
                        <a:ea typeface="微软雅黑" pitchFamily="34" charset="-122"/>
                      </a:endParaRPr>
                    </a:p>
                  </a:txBody>
                  <a:tcPr/>
                </a:tc>
                <a:tc>
                  <a:txBody>
                    <a:bodyPr/>
                    <a:lstStyle/>
                    <a:p>
                      <a:r>
                        <a:rPr lang="zh-CN" altLang="en-US" sz="2000" baseline="0" dirty="0" smtClean="0">
                          <a:latin typeface="Verdana" pitchFamily="34" charset="0"/>
                          <a:ea typeface="微软雅黑" pitchFamily="34" charset="-122"/>
                        </a:rPr>
                        <a:t>对大规模项目不适用</a:t>
                      </a:r>
                      <a:endParaRPr lang="zh-CN" altLang="en-US" sz="2000" baseline="0" dirty="0">
                        <a:latin typeface="Verdana" pitchFamily="34" charset="0"/>
                        <a:ea typeface="微软雅黑" pitchFamily="34" charset="-122"/>
                      </a:endParaRPr>
                    </a:p>
                  </a:txBody>
                  <a:tcPr/>
                </a:tc>
              </a:tr>
            </a:tbl>
          </a:graphicData>
        </a:graphic>
      </p:graphicFrame>
    </p:spTree>
    <p:extLst>
      <p:ext uri="{BB962C8B-B14F-4D97-AF65-F5344CB8AC3E}">
        <p14:creationId xmlns:p14="http://schemas.microsoft.com/office/powerpoint/2010/main" val="163359377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5"/>
          <p:cNvSpPr>
            <a:spLocks noChangeArrowheads="1"/>
          </p:cNvSpPr>
          <p:nvPr/>
        </p:nvSpPr>
        <p:spPr bwMode="auto">
          <a:xfrm>
            <a:off x="6305550" y="2719964"/>
            <a:ext cx="1447800" cy="1416050"/>
          </a:xfrm>
          <a:prstGeom prst="rect">
            <a:avLst/>
          </a:prstGeom>
          <a:solidFill>
            <a:srgbClr val="99CCFF"/>
          </a:solidFill>
          <a:ln w="22225" algn="ctr">
            <a:solidFill>
              <a:schemeClr val="tx1"/>
            </a:solidFill>
            <a:miter lim="800000"/>
            <a:headEnd/>
            <a:tailEnd type="none" w="lg" len="lg"/>
          </a:ln>
        </p:spPr>
        <p:txBody>
          <a:bodyPr lIns="109728" tIns="54864" rIns="109728" bIns="54864"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ea typeface="微软雅黑" panose="020B0503020204020204" pitchFamily="34" charset="-122"/>
            </a:endParaRPr>
          </a:p>
        </p:txBody>
      </p:sp>
      <p:sp>
        <p:nvSpPr>
          <p:cNvPr id="11267" name="Rectangle 14"/>
          <p:cNvSpPr>
            <a:spLocks noChangeArrowheads="1"/>
          </p:cNvSpPr>
          <p:nvPr/>
        </p:nvSpPr>
        <p:spPr bwMode="auto">
          <a:xfrm>
            <a:off x="2295525" y="2712027"/>
            <a:ext cx="3962400" cy="1416050"/>
          </a:xfrm>
          <a:prstGeom prst="rect">
            <a:avLst/>
          </a:prstGeom>
          <a:solidFill>
            <a:srgbClr val="99CCFF"/>
          </a:solidFill>
          <a:ln w="22225" algn="ctr">
            <a:solidFill>
              <a:schemeClr val="tx1"/>
            </a:solidFill>
            <a:miter lim="800000"/>
            <a:headEnd/>
            <a:tailEnd type="none" w="lg" len="lg"/>
          </a:ln>
        </p:spPr>
        <p:txBody>
          <a:bodyPr lIns="109728" tIns="54864" rIns="109728" bIns="54864"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ea typeface="微软雅黑" panose="020B0503020204020204" pitchFamily="34" charset="-122"/>
            </a:endParaRPr>
          </a:p>
        </p:txBody>
      </p:sp>
      <p:sp>
        <p:nvSpPr>
          <p:cNvPr id="11268" name="Rectangle 13"/>
          <p:cNvSpPr>
            <a:spLocks noChangeArrowheads="1"/>
          </p:cNvSpPr>
          <p:nvPr/>
        </p:nvSpPr>
        <p:spPr bwMode="auto">
          <a:xfrm>
            <a:off x="909638" y="2719964"/>
            <a:ext cx="1325562" cy="1416050"/>
          </a:xfrm>
          <a:prstGeom prst="rect">
            <a:avLst/>
          </a:prstGeom>
          <a:solidFill>
            <a:srgbClr val="99CCFF"/>
          </a:solidFill>
          <a:ln w="22225" algn="ctr">
            <a:solidFill>
              <a:schemeClr val="tx1"/>
            </a:solidFill>
            <a:miter lim="800000"/>
            <a:headEnd/>
            <a:tailEnd type="none" w="lg" len="lg"/>
          </a:ln>
        </p:spPr>
        <p:txBody>
          <a:bodyPr lIns="109728" tIns="54864" rIns="109728" bIns="54864"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a:ea typeface="微软雅黑" panose="020B0503020204020204" pitchFamily="34" charset="-122"/>
            </a:endParaRPr>
          </a:p>
        </p:txBody>
      </p:sp>
      <p:sp>
        <p:nvSpPr>
          <p:cNvPr id="11270" name="Rectangle 3"/>
          <p:cNvSpPr>
            <a:spLocks noGrp="1" noChangeArrowheads="1"/>
          </p:cNvSpPr>
          <p:nvPr>
            <p:ph sz="quarter" idx="11"/>
          </p:nvPr>
        </p:nvSpPr>
        <p:spPr>
          <a:xfrm>
            <a:off x="153988" y="748145"/>
            <a:ext cx="8847137" cy="1111135"/>
          </a:xfrm>
        </p:spPr>
        <p:txBody>
          <a:bodyPr>
            <a:normAutofit/>
          </a:bodyPr>
          <a:lstStyle/>
          <a:p>
            <a:r>
              <a:rPr lang="zh-CN" altLang="en-US" dirty="0" smtClean="0">
                <a:solidFill>
                  <a:srgbClr val="C00000"/>
                </a:solidFill>
              </a:rPr>
              <a:t>迭代规划的目标</a:t>
            </a:r>
            <a:endParaRPr lang="en-US" altLang="zh-CN" dirty="0" smtClean="0"/>
          </a:p>
          <a:p>
            <a:pPr lvl="1"/>
            <a:r>
              <a:rPr lang="zh-CN" altLang="en-US" dirty="0" smtClean="0"/>
              <a:t>不断产生可工作的软件</a:t>
            </a:r>
            <a:r>
              <a:rPr lang="zh-CN" altLang="en-US" b="1" dirty="0" smtClean="0">
                <a:solidFill>
                  <a:srgbClr val="C00000"/>
                </a:solidFill>
              </a:rPr>
              <a:t>“增量</a:t>
            </a:r>
            <a:r>
              <a:rPr lang="zh-CN" altLang="en-US" dirty="0"/>
              <a:t>”，从而推动</a:t>
            </a:r>
            <a:r>
              <a:rPr lang="zh-CN" altLang="en-US" dirty="0" smtClean="0"/>
              <a:t>项目进度</a:t>
            </a:r>
            <a:endParaRPr lang="en-US" altLang="zh-CN" dirty="0" smtClean="0"/>
          </a:p>
        </p:txBody>
      </p:sp>
      <p:sp>
        <p:nvSpPr>
          <p:cNvPr id="11275" name="Rectangle 9"/>
          <p:cNvSpPr>
            <a:spLocks noChangeArrowheads="1"/>
          </p:cNvSpPr>
          <p:nvPr/>
        </p:nvSpPr>
        <p:spPr bwMode="auto">
          <a:xfrm>
            <a:off x="3276600" y="2135764"/>
            <a:ext cx="1724025" cy="339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Bef>
                <a:spcPct val="0"/>
              </a:spcBef>
              <a:buClr>
                <a:schemeClr val="accent2"/>
              </a:buClr>
            </a:pPr>
            <a:r>
              <a:rPr lang="zh-CN" altLang="en-US" b="1" dirty="0">
                <a:ea typeface="微软雅黑" panose="020B0503020204020204" pitchFamily="34" charset="-122"/>
              </a:rPr>
              <a:t>迭代节奏</a:t>
            </a:r>
            <a:endParaRPr lang="en-US" altLang="zh-CN" b="1" dirty="0">
              <a:ea typeface="微软雅黑" panose="020B0503020204020204" pitchFamily="34" charset="-122"/>
            </a:endParaRPr>
          </a:p>
        </p:txBody>
      </p:sp>
      <p:sp>
        <p:nvSpPr>
          <p:cNvPr id="11276" name="Text Box 10"/>
          <p:cNvSpPr txBox="1">
            <a:spLocks noChangeArrowheads="1"/>
          </p:cNvSpPr>
          <p:nvPr/>
        </p:nvSpPr>
        <p:spPr bwMode="auto">
          <a:xfrm>
            <a:off x="712788" y="4544002"/>
            <a:ext cx="1920875" cy="798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lgn="ctr">
                <a:solidFill>
                  <a:srgbClr val="000000"/>
                </a:solidFill>
                <a:miter lim="800000"/>
                <a:headEnd/>
                <a:tailEnd type="none" w="lg" len="lg"/>
              </a14:hiddenLine>
            </a:ext>
          </a:extLst>
        </p:spPr>
        <p:txBody>
          <a:bodyPr lIns="109728" tIns="54864" rIns="109728" bIns="54864">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zh-CN" altLang="en-US" b="1" dirty="0">
                <a:ea typeface="微软雅黑" panose="020B0503020204020204" pitchFamily="34" charset="-122"/>
              </a:rPr>
              <a:t>组织本迭代中</a:t>
            </a:r>
            <a:endParaRPr lang="en-US" altLang="zh-CN" b="1" dirty="0">
              <a:ea typeface="微软雅黑" panose="020B0503020204020204" pitchFamily="34" charset="-122"/>
            </a:endParaRPr>
          </a:p>
          <a:p>
            <a:pPr algn="ctr" eaLnBrk="1" hangingPunct="1">
              <a:spcBef>
                <a:spcPct val="50000"/>
              </a:spcBef>
            </a:pPr>
            <a:r>
              <a:rPr lang="zh-CN" altLang="en-US" b="1" dirty="0">
                <a:ea typeface="微软雅黑" panose="020B0503020204020204" pitchFamily="34" charset="-122"/>
              </a:rPr>
              <a:t>要完成的工作</a:t>
            </a:r>
            <a:endParaRPr lang="en-US" altLang="zh-CN" b="1" dirty="0">
              <a:ea typeface="微软雅黑" panose="020B0503020204020204" pitchFamily="34" charset="-122"/>
            </a:endParaRPr>
          </a:p>
        </p:txBody>
      </p:sp>
      <p:sp>
        <p:nvSpPr>
          <p:cNvPr id="11277" name="Text Box 11"/>
          <p:cNvSpPr txBox="1">
            <a:spLocks noChangeArrowheads="1"/>
          </p:cNvSpPr>
          <p:nvPr/>
        </p:nvSpPr>
        <p:spPr bwMode="auto">
          <a:xfrm>
            <a:off x="3516313" y="4540827"/>
            <a:ext cx="1716087" cy="38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lgn="ctr">
                <a:solidFill>
                  <a:srgbClr val="000000"/>
                </a:solidFill>
                <a:miter lim="800000"/>
                <a:headEnd/>
                <a:tailEnd type="none" w="lg" len="lg"/>
              </a14:hiddenLine>
            </a:ext>
          </a:extLst>
        </p:spPr>
        <p:txBody>
          <a:bodyPr lIns="109728" tIns="54864" rIns="109728" bIns="54864">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zh-CN" altLang="en-US" b="1" dirty="0">
                <a:ea typeface="微软雅黑" panose="020B0503020204020204" pitchFamily="34" charset="-122"/>
              </a:rPr>
              <a:t>执行工作任务</a:t>
            </a:r>
            <a:endParaRPr lang="en-US" altLang="zh-CN" b="1" dirty="0">
              <a:ea typeface="微软雅黑" panose="020B0503020204020204" pitchFamily="34" charset="-122"/>
            </a:endParaRPr>
          </a:p>
        </p:txBody>
      </p:sp>
      <p:sp>
        <p:nvSpPr>
          <p:cNvPr id="11278" name="Text Box 12"/>
          <p:cNvSpPr txBox="1">
            <a:spLocks noChangeArrowheads="1"/>
          </p:cNvSpPr>
          <p:nvPr/>
        </p:nvSpPr>
        <p:spPr bwMode="auto">
          <a:xfrm>
            <a:off x="6127375" y="4578927"/>
            <a:ext cx="28956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2225" algn="ctr">
                <a:solidFill>
                  <a:srgbClr val="000000"/>
                </a:solidFill>
                <a:miter lim="800000"/>
                <a:headEnd/>
                <a:tailEnd type="none" w="lg" len="lg"/>
              </a14:hiddenLine>
            </a:ext>
          </a:extLst>
        </p:spPr>
        <p:txBody>
          <a:bodyPr lIns="109728" tIns="54864" rIns="109728" bIns="54864">
            <a:spAutoFit/>
          </a:bodyPr>
          <a:lstStyle>
            <a:lvl1pPr marL="122238" indent="-122238"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buFont typeface="WingDings" panose="05000000000000000000" pitchFamily="2" charset="2"/>
              <a:buChar char="§"/>
            </a:pPr>
            <a:r>
              <a:rPr lang="zh-CN" altLang="en-US" b="1" dirty="0">
                <a:ea typeface="微软雅黑" panose="020B0503020204020204" pitchFamily="34" charset="-122"/>
              </a:rPr>
              <a:t>确保系统“潜在可交付”</a:t>
            </a:r>
            <a:endParaRPr lang="en-US" altLang="zh-CN" b="1" dirty="0">
              <a:ea typeface="微软雅黑" panose="020B0503020204020204" pitchFamily="34" charset="-122"/>
            </a:endParaRPr>
          </a:p>
          <a:p>
            <a:pPr eaLnBrk="1" hangingPunct="1">
              <a:buFont typeface="WingDings" panose="05000000000000000000" pitchFamily="2" charset="2"/>
              <a:buChar char="§"/>
            </a:pPr>
            <a:r>
              <a:rPr lang="zh-CN" altLang="en-US" b="1" dirty="0">
                <a:ea typeface="微软雅黑" panose="020B0503020204020204" pitchFamily="34" charset="-122"/>
              </a:rPr>
              <a:t>演示系统功能</a:t>
            </a:r>
            <a:endParaRPr lang="en-US" altLang="zh-CN" b="1" dirty="0">
              <a:ea typeface="微软雅黑" panose="020B0503020204020204" pitchFamily="34" charset="-122"/>
            </a:endParaRPr>
          </a:p>
          <a:p>
            <a:pPr eaLnBrk="1" hangingPunct="1">
              <a:buFont typeface="WingDings" panose="05000000000000000000" pitchFamily="2" charset="2"/>
              <a:buChar char="§"/>
            </a:pPr>
            <a:r>
              <a:rPr lang="zh-CN" altLang="en-US" b="1" dirty="0">
                <a:ea typeface="微软雅黑" panose="020B0503020204020204" pitchFamily="34" charset="-122"/>
              </a:rPr>
              <a:t>回顾本次迭代</a:t>
            </a:r>
            <a:endParaRPr lang="en-US" altLang="zh-CN" b="1" dirty="0">
              <a:ea typeface="微软雅黑" panose="020B0503020204020204" pitchFamily="34" charset="-122"/>
            </a:endParaRPr>
          </a:p>
        </p:txBody>
      </p:sp>
      <p:sp>
        <p:nvSpPr>
          <p:cNvPr id="11279" name="Line 16"/>
          <p:cNvSpPr>
            <a:spLocks noChangeShapeType="1"/>
          </p:cNvSpPr>
          <p:nvPr/>
        </p:nvSpPr>
        <p:spPr bwMode="auto">
          <a:xfrm flipH="1">
            <a:off x="1517650" y="4336039"/>
            <a:ext cx="1588" cy="244475"/>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lIns="109728" tIns="54864" rIns="109728" bIns="54864" anchor="ctr">
            <a:spAutoFit/>
          </a:bodyPr>
          <a:lstStyle/>
          <a:p>
            <a:endParaRPr lang="zh-CN" altLang="en-US">
              <a:ea typeface="微软雅黑" panose="020B0503020204020204" pitchFamily="34" charset="-122"/>
            </a:endParaRPr>
          </a:p>
        </p:txBody>
      </p:sp>
      <p:sp>
        <p:nvSpPr>
          <p:cNvPr id="11280" name="Line 17"/>
          <p:cNvSpPr>
            <a:spLocks noChangeShapeType="1"/>
          </p:cNvSpPr>
          <p:nvPr/>
        </p:nvSpPr>
        <p:spPr bwMode="auto">
          <a:xfrm flipH="1">
            <a:off x="4154488" y="4334452"/>
            <a:ext cx="1587" cy="244475"/>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lIns="109728" tIns="54864" rIns="109728" bIns="54864" anchor="ctr">
            <a:spAutoFit/>
          </a:bodyPr>
          <a:lstStyle/>
          <a:p>
            <a:endParaRPr lang="zh-CN" altLang="en-US">
              <a:ea typeface="微软雅黑" panose="020B0503020204020204" pitchFamily="34" charset="-122"/>
            </a:endParaRPr>
          </a:p>
        </p:txBody>
      </p:sp>
      <p:sp>
        <p:nvSpPr>
          <p:cNvPr id="11281" name="Line 18"/>
          <p:cNvSpPr>
            <a:spLocks noChangeShapeType="1"/>
          </p:cNvSpPr>
          <p:nvPr/>
        </p:nvSpPr>
        <p:spPr bwMode="auto">
          <a:xfrm flipH="1">
            <a:off x="7050088" y="4305877"/>
            <a:ext cx="1587" cy="244475"/>
          </a:xfrm>
          <a:prstGeom prst="line">
            <a:avLst/>
          </a:prstGeom>
          <a:noFill/>
          <a:ln w="38100">
            <a:solidFill>
              <a:schemeClr val="tx1"/>
            </a:solidFill>
            <a:round/>
            <a:headEnd/>
            <a:tailEnd type="none" w="lg" len="lg"/>
          </a:ln>
          <a:extLst>
            <a:ext uri="{909E8E84-426E-40DD-AFC4-6F175D3DCCD1}">
              <a14:hiddenFill xmlns:a14="http://schemas.microsoft.com/office/drawing/2010/main">
                <a:noFill/>
              </a14:hiddenFill>
            </a:ext>
          </a:extLst>
        </p:spPr>
        <p:txBody>
          <a:bodyPr lIns="109728" tIns="54864" rIns="109728" bIns="54864" anchor="ctr">
            <a:spAutoFit/>
          </a:bodyPr>
          <a:lstStyle/>
          <a:p>
            <a:endParaRPr lang="zh-CN" altLang="en-US">
              <a:ea typeface="微软雅黑" panose="020B0503020204020204" pitchFamily="34" charset="-122"/>
            </a:endParaRPr>
          </a:p>
        </p:txBody>
      </p:sp>
      <p:sp>
        <p:nvSpPr>
          <p:cNvPr id="2" name="文本框 1"/>
          <p:cNvSpPr txBox="1"/>
          <p:nvPr/>
        </p:nvSpPr>
        <p:spPr>
          <a:xfrm>
            <a:off x="879753" y="3201912"/>
            <a:ext cx="1415772" cy="461665"/>
          </a:xfrm>
          <a:prstGeom prst="rect">
            <a:avLst/>
          </a:prstGeom>
          <a:noFill/>
        </p:spPr>
        <p:txBody>
          <a:bodyPr wrap="none" rtlCol="0">
            <a:spAutoFit/>
          </a:bodyPr>
          <a:lstStyle/>
          <a:p>
            <a:r>
              <a:rPr lang="zh-CN" altLang="en-US" sz="2400" dirty="0" smtClean="0">
                <a:solidFill>
                  <a:srgbClr val="C00000"/>
                </a:solidFill>
                <a:ea typeface="微软雅黑" panose="020B0503020204020204" pitchFamily="34" charset="-122"/>
              </a:rPr>
              <a:t>迭代计划</a:t>
            </a:r>
            <a:endParaRPr lang="zh-CN" altLang="en-US" dirty="0">
              <a:solidFill>
                <a:srgbClr val="C00000"/>
              </a:solidFill>
              <a:ea typeface="微软雅黑" panose="020B0503020204020204" pitchFamily="34" charset="-122"/>
            </a:endParaRPr>
          </a:p>
        </p:txBody>
      </p:sp>
      <p:sp>
        <p:nvSpPr>
          <p:cNvPr id="19" name="文本框 18"/>
          <p:cNvSpPr txBox="1"/>
          <p:nvPr/>
        </p:nvSpPr>
        <p:spPr>
          <a:xfrm>
            <a:off x="3738502" y="3189219"/>
            <a:ext cx="800219" cy="461665"/>
          </a:xfrm>
          <a:prstGeom prst="rect">
            <a:avLst/>
          </a:prstGeom>
          <a:noFill/>
        </p:spPr>
        <p:txBody>
          <a:bodyPr wrap="none" rtlCol="0">
            <a:spAutoFit/>
          </a:bodyPr>
          <a:lstStyle/>
          <a:p>
            <a:r>
              <a:rPr lang="zh-CN" altLang="en-US" sz="2400" dirty="0">
                <a:solidFill>
                  <a:srgbClr val="C00000"/>
                </a:solidFill>
                <a:ea typeface="微软雅黑" panose="020B0503020204020204" pitchFamily="34" charset="-122"/>
              </a:rPr>
              <a:t>开发</a:t>
            </a:r>
          </a:p>
        </p:txBody>
      </p:sp>
      <p:sp>
        <p:nvSpPr>
          <p:cNvPr id="20" name="文本框 19"/>
          <p:cNvSpPr txBox="1"/>
          <p:nvPr/>
        </p:nvSpPr>
        <p:spPr>
          <a:xfrm>
            <a:off x="6649978" y="3201912"/>
            <a:ext cx="800219" cy="461665"/>
          </a:xfrm>
          <a:prstGeom prst="rect">
            <a:avLst/>
          </a:prstGeom>
          <a:noFill/>
        </p:spPr>
        <p:txBody>
          <a:bodyPr wrap="none" rtlCol="0">
            <a:spAutoFit/>
          </a:bodyPr>
          <a:lstStyle/>
          <a:p>
            <a:r>
              <a:rPr lang="zh-CN" altLang="en-US" sz="2400" dirty="0" smtClean="0">
                <a:solidFill>
                  <a:srgbClr val="C00000"/>
                </a:solidFill>
                <a:ea typeface="微软雅黑" panose="020B0503020204020204" pitchFamily="34" charset="-122"/>
              </a:rPr>
              <a:t>稳定</a:t>
            </a:r>
            <a:endParaRPr lang="zh-CN" altLang="en-US" sz="2400" dirty="0">
              <a:solidFill>
                <a:srgbClr val="C00000"/>
              </a:solidFill>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2" name="Rectangle 11"/>
          <p:cNvSpPr>
            <a:spLocks noGrp="1" noChangeArrowheads="1"/>
          </p:cNvSpPr>
          <p:nvPr>
            <p:ph sz="quarter" idx="11"/>
          </p:nvPr>
        </p:nvSpPr>
        <p:spPr/>
        <p:txBody>
          <a:bodyPr>
            <a:normAutofit/>
          </a:bodyPr>
          <a:lstStyle/>
          <a:p>
            <a:r>
              <a:rPr lang="zh-CN" altLang="en-US" dirty="0" smtClean="0">
                <a:solidFill>
                  <a:srgbClr val="C00000"/>
                </a:solidFill>
              </a:rPr>
              <a:t>迭代规划的原则</a:t>
            </a:r>
            <a:endParaRPr lang="en-US" altLang="zh-CN" dirty="0" smtClean="0">
              <a:solidFill>
                <a:srgbClr val="C00000"/>
              </a:solidFill>
            </a:endParaRPr>
          </a:p>
          <a:p>
            <a:pPr lvl="1"/>
            <a:r>
              <a:rPr lang="zh-CN" altLang="en-US" dirty="0" smtClean="0"/>
              <a:t>在每个迭代开始时由</a:t>
            </a:r>
            <a:r>
              <a:rPr lang="zh-CN" altLang="en-US" b="1" dirty="0" smtClean="0"/>
              <a:t>团队全体以“自组织”的方式</a:t>
            </a:r>
            <a:r>
              <a:rPr lang="zh-CN" altLang="en-US" dirty="0" smtClean="0"/>
              <a:t>进行，而不是推给团队负责人执行</a:t>
            </a:r>
            <a:endParaRPr lang="en-US" altLang="zh-CN" dirty="0" smtClean="0"/>
          </a:p>
          <a:p>
            <a:pPr lvl="1"/>
            <a:r>
              <a:rPr lang="zh-CN" altLang="en-US" dirty="0" smtClean="0"/>
              <a:t>能够较好的确定团队</a:t>
            </a:r>
            <a:r>
              <a:rPr lang="zh-CN" altLang="en-US" b="1" dirty="0" smtClean="0"/>
              <a:t>生产率</a:t>
            </a:r>
            <a:endParaRPr lang="en-US" altLang="zh-CN" b="1" dirty="0" smtClean="0"/>
          </a:p>
          <a:p>
            <a:pPr lvl="1"/>
            <a:r>
              <a:rPr lang="zh-CN" altLang="en-US" dirty="0" smtClean="0"/>
              <a:t>为每个工作项</a:t>
            </a:r>
            <a:r>
              <a:rPr lang="zh-CN" altLang="en-US" b="1" dirty="0" smtClean="0"/>
              <a:t>重新估算故事</a:t>
            </a:r>
            <a:r>
              <a:rPr lang="zh-CN" altLang="en-US" b="1" dirty="0"/>
              <a:t>点</a:t>
            </a:r>
            <a:r>
              <a:rPr lang="zh-CN" altLang="en-US" dirty="0"/>
              <a:t>（尽管在发布计划中已经估算过</a:t>
            </a:r>
            <a:r>
              <a:rPr lang="zh-CN" altLang="en-US" dirty="0" smtClean="0"/>
              <a:t>了）</a:t>
            </a:r>
            <a:endParaRPr lang="en-US" altLang="zh-CN" dirty="0" smtClean="0"/>
          </a:p>
          <a:p>
            <a:pPr lvl="1"/>
            <a:r>
              <a:rPr lang="zh-CN" altLang="en-US" b="1" dirty="0" smtClean="0"/>
              <a:t>估算工作量</a:t>
            </a:r>
            <a:endParaRPr lang="en-US" altLang="zh-CN" b="1" dirty="0" smtClean="0"/>
          </a:p>
          <a:p>
            <a:pPr lvl="2"/>
            <a:r>
              <a:rPr lang="zh-CN" altLang="en-US" dirty="0" smtClean="0"/>
              <a:t>将工作项</a:t>
            </a:r>
            <a:r>
              <a:rPr lang="zh-CN" altLang="en-US" b="1" dirty="0" smtClean="0"/>
              <a:t>细化</a:t>
            </a:r>
            <a:r>
              <a:rPr lang="zh-CN" altLang="en-US" dirty="0" smtClean="0"/>
              <a:t>为小的开发任务</a:t>
            </a:r>
            <a:endParaRPr lang="en-US" altLang="zh-CN" dirty="0" smtClean="0"/>
          </a:p>
          <a:p>
            <a:pPr lvl="2"/>
            <a:r>
              <a:rPr lang="zh-CN" altLang="en-US" dirty="0" smtClean="0"/>
              <a:t>团队成员</a:t>
            </a:r>
            <a:r>
              <a:rPr lang="zh-CN" altLang="en-US" b="1" dirty="0" smtClean="0"/>
              <a:t>认领</a:t>
            </a:r>
            <a:r>
              <a:rPr lang="zh-CN" altLang="en-US" dirty="0" smtClean="0"/>
              <a:t>开发任务</a:t>
            </a:r>
            <a:endParaRPr lang="en-US" altLang="zh-CN" dirty="0" smtClean="0"/>
          </a:p>
          <a:p>
            <a:pPr lvl="2"/>
            <a:r>
              <a:rPr lang="zh-CN" altLang="en-US" dirty="0" smtClean="0"/>
              <a:t>估算每个任务完成要花费的</a:t>
            </a:r>
            <a:r>
              <a:rPr lang="zh-CN" altLang="en-US" b="1" dirty="0" smtClean="0"/>
              <a:t>小时</a:t>
            </a:r>
            <a:r>
              <a:rPr lang="zh-CN" altLang="en-US" dirty="0" smtClean="0"/>
              <a:t>数</a:t>
            </a:r>
            <a:endParaRPr lang="en-US" altLang="zh-CN" dirty="0" smtClean="0"/>
          </a:p>
          <a:p>
            <a:pPr lvl="1"/>
            <a:r>
              <a:rPr lang="zh-CN" altLang="en-US" dirty="0" smtClean="0"/>
              <a:t>确定迭代内容</a:t>
            </a:r>
            <a:endParaRPr lang="en-US" altLang="zh-CN" dirty="0" smtClean="0"/>
          </a:p>
          <a:p>
            <a:pPr lvl="2"/>
            <a:r>
              <a:rPr lang="zh-CN" altLang="en-US" dirty="0" smtClean="0"/>
              <a:t>根据估算的工作总量调整迭代</a:t>
            </a:r>
            <a:r>
              <a:rPr lang="zh-CN" altLang="en-US" b="1" dirty="0" smtClean="0"/>
              <a:t>目标和范围</a:t>
            </a:r>
            <a:endParaRPr lang="en-US" altLang="zh-CN" b="1" dirty="0" smtClean="0"/>
          </a:p>
          <a:p>
            <a:endParaRPr lang="en-US" altLang="zh-CN"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zh-CN" altLang="en-US" dirty="0" smtClean="0"/>
              <a:t>加强团队活力的建议</a:t>
            </a:r>
            <a:endParaRPr lang="en-US" altLang="zh-CN" dirty="0" smtClean="0"/>
          </a:p>
        </p:txBody>
      </p:sp>
      <p:sp>
        <p:nvSpPr>
          <p:cNvPr id="16387" name="Content Placeholder 2"/>
          <p:cNvSpPr>
            <a:spLocks noGrp="1"/>
          </p:cNvSpPr>
          <p:nvPr>
            <p:ph sz="quarter" idx="11"/>
          </p:nvPr>
        </p:nvSpPr>
        <p:spPr/>
        <p:txBody>
          <a:bodyPr>
            <a:normAutofit/>
          </a:bodyPr>
          <a:lstStyle/>
          <a:p>
            <a:pPr lvl="1"/>
            <a:r>
              <a:rPr lang="zh-CN" altLang="en-US" dirty="0" smtClean="0"/>
              <a:t>让</a:t>
            </a:r>
            <a:r>
              <a:rPr lang="zh-CN" altLang="en-US" b="1" dirty="0" smtClean="0"/>
              <a:t>经验较少的成员</a:t>
            </a:r>
            <a:r>
              <a:rPr lang="zh-CN" altLang="en-US" dirty="0" smtClean="0"/>
              <a:t>先挑选任务</a:t>
            </a:r>
            <a:endParaRPr lang="en-US" altLang="zh-CN" dirty="0" smtClean="0"/>
          </a:p>
          <a:p>
            <a:pPr lvl="1"/>
            <a:r>
              <a:rPr lang="zh-CN" altLang="en-US" dirty="0" smtClean="0"/>
              <a:t>必要的情况下让</a:t>
            </a:r>
            <a:r>
              <a:rPr lang="zh-CN" altLang="en-US" b="1" dirty="0" smtClean="0"/>
              <a:t>技能较强的成员与新手结对</a:t>
            </a:r>
            <a:r>
              <a:rPr lang="zh-CN" altLang="en-US" dirty="0" smtClean="0"/>
              <a:t>执行任务</a:t>
            </a:r>
            <a:endParaRPr lang="en-US" altLang="zh-CN" dirty="0" smtClean="0"/>
          </a:p>
          <a:p>
            <a:pPr lvl="1"/>
            <a:r>
              <a:rPr lang="zh-CN" altLang="en-US" dirty="0" smtClean="0"/>
              <a:t>将</a:t>
            </a:r>
            <a:r>
              <a:rPr lang="zh-CN" altLang="en-US" b="1" dirty="0" smtClean="0"/>
              <a:t>无人认领的任务</a:t>
            </a:r>
            <a:r>
              <a:rPr lang="zh-CN" altLang="en-US" dirty="0" smtClean="0"/>
              <a:t>放回任务队列</a:t>
            </a:r>
            <a:endParaRPr lang="en-US" altLang="zh-CN" dirty="0" smtClean="0"/>
          </a:p>
          <a:p>
            <a:pPr lvl="1"/>
            <a:r>
              <a:rPr lang="zh-CN" altLang="en-US" b="1" dirty="0" smtClean="0"/>
              <a:t>初始的任务认领</a:t>
            </a:r>
            <a:r>
              <a:rPr lang="zh-CN" altLang="en-US" dirty="0" smtClean="0"/>
              <a:t>可能需要鼓励或推动</a:t>
            </a:r>
            <a:endParaRPr lang="en-US" altLang="zh-CN" dirty="0" smtClean="0"/>
          </a:p>
          <a:p>
            <a:pPr lvl="1"/>
            <a:r>
              <a:rPr lang="zh-CN" altLang="en-US" b="1" dirty="0" smtClean="0"/>
              <a:t>避免</a:t>
            </a:r>
            <a:r>
              <a:rPr lang="zh-CN" altLang="en-US" dirty="0" smtClean="0"/>
              <a:t>说“你总是</a:t>
            </a:r>
            <a:r>
              <a:rPr lang="en-US" altLang="zh-CN" dirty="0" smtClean="0"/>
              <a:t>…</a:t>
            </a:r>
            <a:r>
              <a:rPr lang="zh-CN" altLang="en-US" dirty="0" smtClean="0"/>
              <a:t>”或“你从不</a:t>
            </a:r>
            <a:r>
              <a:rPr lang="en-US" altLang="zh-CN" dirty="0" smtClean="0"/>
              <a:t>…</a:t>
            </a:r>
            <a:r>
              <a:rPr lang="zh-CN" altLang="en-US" dirty="0" smtClean="0"/>
              <a:t>”</a:t>
            </a:r>
            <a:endParaRPr lang="en-US" altLang="zh-CN" dirty="0" smtClean="0"/>
          </a:p>
          <a:p>
            <a:pPr lvl="1"/>
            <a:r>
              <a:rPr lang="zh-CN" altLang="en-US" dirty="0" smtClean="0"/>
              <a:t>采用某种办法</a:t>
            </a:r>
            <a:r>
              <a:rPr lang="zh-CN" altLang="en-US" b="1" dirty="0" smtClean="0"/>
              <a:t>避免多人同时发言</a:t>
            </a:r>
            <a:r>
              <a:rPr lang="zh-CN" altLang="en-US" dirty="0" smtClean="0"/>
              <a:t>，如：传递一个物品</a:t>
            </a:r>
            <a:endParaRPr lang="en-US" altLang="zh-CN" dirty="0" smtClean="0"/>
          </a:p>
          <a:p>
            <a:pPr lvl="1"/>
            <a:r>
              <a:rPr lang="zh-CN" altLang="en-US" b="1" dirty="0" smtClean="0"/>
              <a:t>领会并尊重</a:t>
            </a:r>
            <a:r>
              <a:rPr lang="zh-CN" altLang="en-US" dirty="0" smtClean="0"/>
              <a:t>每人的观点</a:t>
            </a:r>
            <a:endParaRPr lang="en-US" altLang="zh-CN" dirty="0" smtClean="0"/>
          </a:p>
          <a:p>
            <a:pPr lvl="1"/>
            <a:r>
              <a:rPr lang="zh-CN" altLang="en-US" dirty="0" smtClean="0"/>
              <a:t>假定每个人都带着</a:t>
            </a:r>
            <a:r>
              <a:rPr lang="zh-CN" altLang="en-US" b="1" dirty="0" smtClean="0"/>
              <a:t>善意</a:t>
            </a:r>
            <a:r>
              <a:rPr lang="zh-CN" altLang="en-US" dirty="0" smtClean="0"/>
              <a:t>去做事</a:t>
            </a:r>
            <a:endParaRPr lang="en-US" altLang="zh-CN" dirty="0" smtClean="0"/>
          </a:p>
          <a:p>
            <a:pPr lvl="1"/>
            <a:r>
              <a:rPr lang="zh-CN" altLang="en-US" dirty="0" smtClean="0"/>
              <a:t>让团队设计出有创意的</a:t>
            </a:r>
            <a:r>
              <a:rPr lang="zh-CN" altLang="en-US" b="1" dirty="0" smtClean="0"/>
              <a:t>对不好行为的惩罚</a:t>
            </a:r>
            <a:endParaRPr lang="en-US" altLang="zh-CN" dirty="0" smtClean="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2" name="灯片编号占位符 3"/>
          <p:cNvSpPr>
            <a:spLocks noGrp="1"/>
          </p:cNvSpPr>
          <p:nvPr>
            <p:ph type="sldNum" sz="quarter" idx="10"/>
          </p:nvPr>
        </p:nvSpPr>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fld id="{D57D0974-62A0-46EE-AA05-D6630CF1360E}" type="slidenum">
              <a:rPr lang="en-US" altLang="en-US" smtClean="0"/>
              <a:pPr/>
              <a:t>16</a:t>
            </a:fld>
            <a:endParaRPr lang="en-US" altLang="en-US"/>
          </a:p>
        </p:txBody>
      </p:sp>
      <p:sp>
        <p:nvSpPr>
          <p:cNvPr id="37890" name="标题 1"/>
          <p:cNvSpPr>
            <a:spLocks noGrp="1"/>
          </p:cNvSpPr>
          <p:nvPr>
            <p:ph type="title"/>
          </p:nvPr>
        </p:nvSpPr>
        <p:spPr/>
        <p:txBody>
          <a:bodyPr/>
          <a:lstStyle/>
          <a:p>
            <a:r>
              <a:rPr lang="en-US" altLang="zh-CN" dirty="0" smtClean="0"/>
              <a:t>2. </a:t>
            </a:r>
            <a:r>
              <a:rPr lang="zh-CN" altLang="en-US" dirty="0" smtClean="0"/>
              <a:t>迭</a:t>
            </a:r>
            <a:r>
              <a:rPr lang="zh-CN" altLang="en-US" dirty="0"/>
              <a:t>代规划过程</a:t>
            </a:r>
            <a:endParaRPr lang="zh-CN" altLang="en-US" dirty="0" smtClean="0"/>
          </a:p>
        </p:txBody>
      </p:sp>
      <p:grpSp>
        <p:nvGrpSpPr>
          <p:cNvPr id="2" name="组合 1"/>
          <p:cNvGrpSpPr/>
          <p:nvPr/>
        </p:nvGrpSpPr>
        <p:grpSpPr>
          <a:xfrm>
            <a:off x="153986" y="1557947"/>
            <a:ext cx="8847137" cy="3979727"/>
            <a:chOff x="153986" y="1557947"/>
            <a:chExt cx="8847137" cy="3979727"/>
          </a:xfrm>
        </p:grpSpPr>
        <p:sp>
          <p:nvSpPr>
            <p:cNvPr id="7" name="矩形 6"/>
            <p:cNvSpPr/>
            <p:nvPr/>
          </p:nvSpPr>
          <p:spPr bwMode="auto">
            <a:xfrm>
              <a:off x="2046623" y="3016404"/>
              <a:ext cx="1451136" cy="2521270"/>
            </a:xfrm>
            <a:prstGeom prst="rect">
              <a:avLst/>
            </a:prstGeom>
            <a:ln>
              <a:headEnd type="none" w="med" len="med"/>
              <a:tailEnd type="none" w="med" len="med"/>
            </a:ln>
          </p:spPr>
          <p:style>
            <a:lnRef idx="2">
              <a:schemeClr val="accent5"/>
            </a:lnRef>
            <a:fillRef idx="1">
              <a:schemeClr val="lt1"/>
            </a:fillRef>
            <a:effectRef idx="0">
              <a:schemeClr val="accent5"/>
            </a:effectRef>
            <a:fontRef idx="minor">
              <a:schemeClr val="dk1"/>
            </a:fontRef>
          </p:style>
          <p:txBody>
            <a:bodyPr anchor="b"/>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spcBef>
                  <a:spcPts val="0"/>
                </a:spcBef>
                <a:buClr>
                  <a:schemeClr val="accent2"/>
                </a:buClr>
              </a:pPr>
              <a:r>
                <a:rPr lang="zh-CN" altLang="en-US" dirty="0" smtClean="0">
                  <a:solidFill>
                    <a:srgbClr val="C00000"/>
                  </a:solidFill>
                  <a:ea typeface="微软雅黑" panose="020B0503020204020204" pitchFamily="34" charset="-122"/>
                </a:rPr>
                <a:t>选择原则</a:t>
              </a:r>
              <a:endParaRPr lang="en-US" altLang="zh-CN" dirty="0" smtClean="0">
                <a:solidFill>
                  <a:srgbClr val="C00000"/>
                </a:solidFill>
                <a:ea typeface="微软雅黑" panose="020B0503020204020204" pitchFamily="34" charset="-122"/>
              </a:endParaRPr>
            </a:p>
            <a:p>
              <a:pPr algn="ctr" eaLnBrk="1" hangingPunct="1">
                <a:spcBef>
                  <a:spcPts val="0"/>
                </a:spcBef>
                <a:buClr>
                  <a:schemeClr val="accent2"/>
                </a:buClr>
              </a:pPr>
              <a:endParaRPr lang="en-US" altLang="zh-CN" dirty="0">
                <a:solidFill>
                  <a:srgbClr val="C00000"/>
                </a:solidFill>
                <a:ea typeface="微软雅黑" panose="020B0503020204020204" pitchFamily="34" charset="-122"/>
              </a:endParaRPr>
            </a:p>
            <a:p>
              <a:pPr algn="ctr" eaLnBrk="1" hangingPunct="1">
                <a:spcBef>
                  <a:spcPts val="0"/>
                </a:spcBef>
                <a:buClr>
                  <a:schemeClr val="accent2"/>
                </a:buClr>
              </a:pPr>
              <a:endParaRPr lang="en-US" altLang="zh-CN" dirty="0" smtClean="0">
                <a:solidFill>
                  <a:srgbClr val="C00000"/>
                </a:solidFill>
                <a:ea typeface="微软雅黑" panose="020B0503020204020204" pitchFamily="34" charset="-122"/>
              </a:endParaRPr>
            </a:p>
            <a:p>
              <a:pPr algn="ctr" eaLnBrk="1" hangingPunct="1">
                <a:spcBef>
                  <a:spcPts val="0"/>
                </a:spcBef>
                <a:buClr>
                  <a:schemeClr val="accent2"/>
                </a:buClr>
              </a:pPr>
              <a:endParaRPr lang="zh-CN" altLang="en-US" dirty="0">
                <a:solidFill>
                  <a:srgbClr val="C00000"/>
                </a:solidFill>
                <a:ea typeface="微软雅黑" panose="020B0503020204020204" pitchFamily="34" charset="-122"/>
              </a:endParaRPr>
            </a:p>
          </p:txBody>
        </p:sp>
        <p:sp>
          <p:nvSpPr>
            <p:cNvPr id="8" name="圆角矩形 7"/>
            <p:cNvSpPr/>
            <p:nvPr/>
          </p:nvSpPr>
          <p:spPr bwMode="auto">
            <a:xfrm>
              <a:off x="153986" y="1557947"/>
              <a:ext cx="1537654" cy="1009464"/>
            </a:xfrm>
            <a:prstGeom prst="roundRect">
              <a:avLst/>
            </a:prstGeom>
            <a:solidFill>
              <a:schemeClr val="bg1"/>
            </a:solidFill>
            <a:ln w="12700" cap="flat" cmpd="sng" algn="ctr">
              <a:solidFill>
                <a:schemeClr val="accent1">
                  <a:lumMod val="60000"/>
                  <a:lumOff val="40000"/>
                </a:schemeClr>
              </a:solidFill>
              <a:prstDash val="solid"/>
              <a:round/>
              <a:headEnd type="none" w="med" len="med"/>
              <a:tailEnd type="none" w="med" len="med"/>
            </a:ln>
            <a:effectLst/>
          </p:spPr>
          <p:txBody>
            <a:bodyPr lIns="36000" rIns="0"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spcBef>
                  <a:spcPts val="0"/>
                </a:spcBef>
                <a:buClr>
                  <a:schemeClr val="accent2"/>
                </a:buClr>
              </a:pPr>
              <a:r>
                <a:rPr lang="zh-CN" altLang="en-US" dirty="0">
                  <a:ea typeface="微软雅黑" panose="020B0503020204020204" pitchFamily="34" charset="-122"/>
                </a:rPr>
                <a:t>调</a:t>
              </a:r>
              <a:r>
                <a:rPr lang="zh-CN" altLang="en-US" dirty="0" smtClean="0">
                  <a:ea typeface="微软雅黑" panose="020B0503020204020204" pitchFamily="34" charset="-122"/>
                </a:rPr>
                <a:t>整产</a:t>
              </a:r>
              <a:r>
                <a:rPr lang="zh-CN" altLang="en-US" dirty="0">
                  <a:ea typeface="微软雅黑" panose="020B0503020204020204" pitchFamily="34" charset="-122"/>
                </a:rPr>
                <a:t>品订</a:t>
              </a:r>
              <a:r>
                <a:rPr lang="zh-CN" altLang="en-US" dirty="0" smtClean="0">
                  <a:ea typeface="微软雅黑" panose="020B0503020204020204" pitchFamily="34" charset="-122"/>
                </a:rPr>
                <a:t>单</a:t>
              </a:r>
              <a:r>
                <a:rPr lang="en-US" altLang="zh-CN" dirty="0" smtClean="0">
                  <a:ea typeface="微软雅黑" panose="020B0503020204020204" pitchFamily="34" charset="-122"/>
                </a:rPr>
                <a:t/>
              </a:r>
              <a:br>
                <a:rPr lang="en-US" altLang="zh-CN" dirty="0" smtClean="0">
                  <a:ea typeface="微软雅黑" panose="020B0503020204020204" pitchFamily="34" charset="-122"/>
                </a:rPr>
              </a:br>
              <a:r>
                <a:rPr lang="zh-CN" altLang="en-US" dirty="0" smtClean="0">
                  <a:ea typeface="微软雅黑" panose="020B0503020204020204" pitchFamily="34" charset="-122"/>
                </a:rPr>
                <a:t>中的</a:t>
              </a:r>
              <a:r>
                <a:rPr lang="en-US" altLang="zh-CN" dirty="0" smtClean="0">
                  <a:ea typeface="微软雅黑" panose="020B0503020204020204" pitchFamily="34" charset="-122"/>
                </a:rPr>
                <a:t/>
              </a:r>
              <a:br>
                <a:rPr lang="en-US" altLang="zh-CN" dirty="0" smtClean="0">
                  <a:ea typeface="微软雅黑" panose="020B0503020204020204" pitchFamily="34" charset="-122"/>
                </a:rPr>
              </a:br>
              <a:r>
                <a:rPr lang="zh-CN" altLang="en-US" b="1" dirty="0" smtClean="0">
                  <a:ea typeface="微软雅黑" panose="020B0503020204020204" pitchFamily="34" charset="-122"/>
                </a:rPr>
                <a:t>需</a:t>
              </a:r>
              <a:r>
                <a:rPr lang="zh-CN" altLang="en-US" b="1" dirty="0">
                  <a:ea typeface="微软雅黑" panose="020B0503020204020204" pitchFamily="34" charset="-122"/>
                </a:rPr>
                <a:t>求优先级</a:t>
              </a:r>
              <a:endParaRPr lang="en-US" altLang="zh-CN" b="1" dirty="0">
                <a:ea typeface="微软雅黑" panose="020B0503020204020204" pitchFamily="34" charset="-122"/>
              </a:endParaRPr>
            </a:p>
          </p:txBody>
        </p:sp>
        <p:sp>
          <p:nvSpPr>
            <p:cNvPr id="9" name="圆角矩形 8"/>
            <p:cNvSpPr/>
            <p:nvPr/>
          </p:nvSpPr>
          <p:spPr bwMode="auto">
            <a:xfrm>
              <a:off x="316555" y="3161032"/>
              <a:ext cx="1223540" cy="753358"/>
            </a:xfrm>
            <a:prstGeom prst="roundRect">
              <a:avLst/>
            </a:prstGeom>
            <a:solidFill>
              <a:schemeClr val="bg1"/>
            </a:solidFill>
            <a:ln w="12700" cap="flat" cmpd="sng" algn="ctr">
              <a:solidFill>
                <a:schemeClr val="accent1">
                  <a:lumMod val="60000"/>
                  <a:lumOff val="40000"/>
                </a:schemeClr>
              </a:solidFill>
              <a:prstDash val="solid"/>
              <a:round/>
              <a:headEnd type="none" w="med" len="med"/>
              <a:tailEnd type="none" w="med" len="med"/>
            </a:ln>
            <a:effectLst/>
          </p:spPr>
          <p:txBody>
            <a:bodyPr lIns="36000" rIns="0"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spcBef>
                  <a:spcPts val="0"/>
                </a:spcBef>
                <a:buClr>
                  <a:schemeClr val="accent2"/>
                </a:buClr>
              </a:pPr>
              <a:r>
                <a:rPr lang="zh-CN" altLang="en-US" dirty="0">
                  <a:ea typeface="微软雅黑" panose="020B0503020204020204" pitchFamily="34" charset="-122"/>
                </a:rPr>
                <a:t>确</a:t>
              </a:r>
              <a:r>
                <a:rPr lang="zh-CN" altLang="en-US" dirty="0" smtClean="0">
                  <a:ea typeface="微软雅黑" panose="020B0503020204020204" pitchFamily="34" charset="-122"/>
                </a:rPr>
                <a:t>定</a:t>
              </a:r>
              <a:r>
                <a:rPr lang="en-US" altLang="zh-CN" dirty="0" smtClean="0">
                  <a:ea typeface="微软雅黑" panose="020B0503020204020204" pitchFamily="34" charset="-122"/>
                </a:rPr>
                <a:t/>
              </a:r>
              <a:br>
                <a:rPr lang="en-US" altLang="zh-CN" dirty="0" smtClean="0">
                  <a:ea typeface="微软雅黑" panose="020B0503020204020204" pitchFamily="34" charset="-122"/>
                </a:rPr>
              </a:br>
              <a:r>
                <a:rPr lang="zh-CN" altLang="en-US" b="1" dirty="0" smtClean="0">
                  <a:ea typeface="微软雅黑" panose="020B0503020204020204" pitchFamily="34" charset="-122"/>
                </a:rPr>
                <a:t>冲</a:t>
              </a:r>
              <a:r>
                <a:rPr lang="zh-CN" altLang="en-US" b="1" dirty="0">
                  <a:ea typeface="微软雅黑" panose="020B0503020204020204" pitchFamily="34" charset="-122"/>
                </a:rPr>
                <a:t>刺目标</a:t>
              </a:r>
              <a:endParaRPr lang="en-US" altLang="zh-CN" b="1" dirty="0">
                <a:ea typeface="微软雅黑" panose="020B0503020204020204" pitchFamily="34" charset="-122"/>
              </a:endParaRPr>
            </a:p>
          </p:txBody>
        </p:sp>
        <p:sp>
          <p:nvSpPr>
            <p:cNvPr id="10" name="圆角矩形 9"/>
            <p:cNvSpPr/>
            <p:nvPr/>
          </p:nvSpPr>
          <p:spPr bwMode="auto">
            <a:xfrm>
              <a:off x="2144163" y="3161032"/>
              <a:ext cx="1288567" cy="753358"/>
            </a:xfrm>
            <a:prstGeom prst="roundRect">
              <a:avLst/>
            </a:prstGeom>
            <a:solidFill>
              <a:schemeClr val="bg1"/>
            </a:solidFill>
            <a:ln w="12700" cap="flat" cmpd="sng" algn="ctr">
              <a:solidFill>
                <a:schemeClr val="accent1">
                  <a:lumMod val="60000"/>
                  <a:lumOff val="40000"/>
                </a:schemeClr>
              </a:solidFill>
              <a:prstDash val="solid"/>
              <a:round/>
              <a:headEnd type="none" w="med" len="med"/>
              <a:tailEnd type="none" w="med" len="med"/>
            </a:ln>
            <a:effectLst/>
          </p:spPr>
          <p:txBody>
            <a:bodyPr lIns="36000" rIns="0"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spcBef>
                  <a:spcPts val="0"/>
                </a:spcBef>
                <a:buClr>
                  <a:schemeClr val="accent2"/>
                </a:buClr>
              </a:pPr>
              <a:r>
                <a:rPr lang="zh-CN" altLang="en-US" dirty="0">
                  <a:ea typeface="微软雅黑" panose="020B0503020204020204" pitchFamily="34" charset="-122"/>
                </a:rPr>
                <a:t>选择要增加的用户故事</a:t>
              </a:r>
              <a:endParaRPr lang="en-US" altLang="zh-CN" dirty="0">
                <a:ea typeface="微软雅黑" panose="020B0503020204020204" pitchFamily="34" charset="-122"/>
              </a:endParaRPr>
            </a:p>
          </p:txBody>
        </p:sp>
        <p:sp>
          <p:nvSpPr>
            <p:cNvPr id="11" name="TextBox 22"/>
            <p:cNvSpPr txBox="1">
              <a:spLocks noChangeArrowheads="1"/>
            </p:cNvSpPr>
            <p:nvPr/>
          </p:nvSpPr>
          <p:spPr bwMode="auto">
            <a:xfrm>
              <a:off x="2119032" y="4667640"/>
              <a:ext cx="1338827"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marL="2286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spcBef>
                  <a:spcPts val="0"/>
                </a:spcBef>
                <a:buFont typeface="Arial" panose="020B0604020202020204" pitchFamily="34" charset="0"/>
                <a:buAutoNum type="arabicPeriod"/>
              </a:pPr>
              <a:r>
                <a:rPr lang="zh-CN" altLang="en-US" dirty="0">
                  <a:solidFill>
                    <a:srgbClr val="C00000"/>
                  </a:solidFill>
                  <a:ea typeface="微软雅黑" panose="020B0503020204020204" pitchFamily="34" charset="-122"/>
                </a:rPr>
                <a:t>团队速度</a:t>
              </a:r>
              <a:endParaRPr lang="en-US" altLang="zh-CN" dirty="0">
                <a:solidFill>
                  <a:srgbClr val="C00000"/>
                </a:solidFill>
                <a:ea typeface="微软雅黑" panose="020B0503020204020204" pitchFamily="34" charset="-122"/>
              </a:endParaRPr>
            </a:p>
            <a:p>
              <a:pPr eaLnBrk="1" hangingPunct="1">
                <a:spcBef>
                  <a:spcPts val="0"/>
                </a:spcBef>
                <a:buFont typeface="Arial" panose="020B0604020202020204" pitchFamily="34" charset="0"/>
                <a:buAutoNum type="arabicPeriod"/>
              </a:pPr>
              <a:r>
                <a:rPr lang="zh-CN" altLang="en-US" dirty="0">
                  <a:solidFill>
                    <a:srgbClr val="C00000"/>
                  </a:solidFill>
                  <a:ea typeface="微软雅黑" panose="020B0503020204020204" pitchFamily="34" charset="-122"/>
                </a:rPr>
                <a:t>团队承诺</a:t>
              </a:r>
            </a:p>
          </p:txBody>
        </p:sp>
        <p:sp>
          <p:nvSpPr>
            <p:cNvPr id="12" name="圆角矩形 11"/>
            <p:cNvSpPr/>
            <p:nvPr/>
          </p:nvSpPr>
          <p:spPr bwMode="auto">
            <a:xfrm>
              <a:off x="3985464" y="3161032"/>
              <a:ext cx="1404932" cy="753358"/>
            </a:xfrm>
            <a:prstGeom prst="roundRect">
              <a:avLst/>
            </a:prstGeom>
            <a:solidFill>
              <a:schemeClr val="bg1"/>
            </a:solidFill>
            <a:ln w="12700" cap="flat" cmpd="sng" algn="ctr">
              <a:solidFill>
                <a:schemeClr val="accent1">
                  <a:lumMod val="60000"/>
                  <a:lumOff val="40000"/>
                </a:schemeClr>
              </a:solidFill>
              <a:prstDash val="solid"/>
              <a:round/>
              <a:headEnd type="none" w="med" len="med"/>
              <a:tailEnd type="none" w="med" len="med"/>
            </a:ln>
            <a:effectLst/>
          </p:spPr>
          <p:txBody>
            <a:bodyPr lIns="36000" rIns="0"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spcBef>
                  <a:spcPts val="0"/>
                </a:spcBef>
                <a:buClr>
                  <a:schemeClr val="accent2"/>
                </a:buClr>
              </a:pPr>
              <a:r>
                <a:rPr lang="zh-CN" altLang="en-US" dirty="0">
                  <a:ea typeface="微软雅黑" panose="020B0503020204020204" pitchFamily="34" charset="-122"/>
                </a:rPr>
                <a:t>把故</a:t>
              </a:r>
              <a:r>
                <a:rPr lang="zh-CN" altLang="en-US" dirty="0" smtClean="0">
                  <a:ea typeface="微软雅黑" panose="020B0503020204020204" pitchFamily="34" charset="-122"/>
                </a:rPr>
                <a:t>事</a:t>
              </a:r>
              <a:r>
                <a:rPr lang="en-US" altLang="zh-CN" dirty="0" smtClean="0">
                  <a:ea typeface="微软雅黑" panose="020B0503020204020204" pitchFamily="34" charset="-122"/>
                </a:rPr>
                <a:t/>
              </a:r>
              <a:br>
                <a:rPr lang="en-US" altLang="zh-CN" dirty="0" smtClean="0">
                  <a:ea typeface="微软雅黑" panose="020B0503020204020204" pitchFamily="34" charset="-122"/>
                </a:rPr>
              </a:br>
              <a:r>
                <a:rPr lang="zh-CN" altLang="en-US" b="1" dirty="0" smtClean="0">
                  <a:ea typeface="微软雅黑" panose="020B0503020204020204" pitchFamily="34" charset="-122"/>
                </a:rPr>
                <a:t>细</a:t>
              </a:r>
              <a:r>
                <a:rPr lang="zh-CN" altLang="en-US" b="1" dirty="0">
                  <a:ea typeface="微软雅黑" panose="020B0503020204020204" pitchFamily="34" charset="-122"/>
                </a:rPr>
                <a:t>化</a:t>
              </a:r>
              <a:r>
                <a:rPr lang="zh-CN" altLang="en-US" dirty="0">
                  <a:ea typeface="微软雅黑" panose="020B0503020204020204" pitchFamily="34" charset="-122"/>
                </a:rPr>
                <a:t>到任务</a:t>
              </a:r>
              <a:endParaRPr lang="en-US" altLang="zh-CN" dirty="0">
                <a:ea typeface="微软雅黑" panose="020B0503020204020204" pitchFamily="34" charset="-122"/>
              </a:endParaRPr>
            </a:p>
          </p:txBody>
        </p:sp>
        <p:sp>
          <p:nvSpPr>
            <p:cNvPr id="13" name="圆角矩形 12"/>
            <p:cNvSpPr/>
            <p:nvPr/>
          </p:nvSpPr>
          <p:spPr bwMode="auto">
            <a:xfrm>
              <a:off x="5826764" y="3161032"/>
              <a:ext cx="1336036" cy="753358"/>
            </a:xfrm>
            <a:prstGeom prst="roundRect">
              <a:avLst/>
            </a:prstGeom>
            <a:solidFill>
              <a:schemeClr val="bg1"/>
            </a:solidFill>
            <a:ln w="12700" cap="flat" cmpd="sng" algn="ctr">
              <a:solidFill>
                <a:schemeClr val="accent1">
                  <a:lumMod val="60000"/>
                  <a:lumOff val="40000"/>
                </a:schemeClr>
              </a:solidFill>
              <a:prstDash val="solid"/>
              <a:round/>
              <a:headEnd type="none" w="med" len="med"/>
              <a:tailEnd type="none" w="med" len="med"/>
            </a:ln>
            <a:effectLst/>
          </p:spPr>
          <p:txBody>
            <a:bodyPr lIns="36000" rIns="0"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spcBef>
                  <a:spcPts val="0"/>
                </a:spcBef>
                <a:buClr>
                  <a:schemeClr val="accent2"/>
                </a:buClr>
              </a:pPr>
              <a:r>
                <a:rPr lang="zh-CN" altLang="en-US" dirty="0">
                  <a:ea typeface="微软雅黑" panose="020B0503020204020204" pitchFamily="34" charset="-122"/>
                </a:rPr>
                <a:t>对故事和任务进行</a:t>
              </a:r>
              <a:r>
                <a:rPr lang="zh-CN" altLang="en-US" b="1" dirty="0">
                  <a:ea typeface="微软雅黑" panose="020B0503020204020204" pitchFamily="34" charset="-122"/>
                </a:rPr>
                <a:t>估算</a:t>
              </a:r>
              <a:endParaRPr lang="en-US" altLang="zh-CN" b="1" dirty="0">
                <a:ea typeface="微软雅黑" panose="020B0503020204020204" pitchFamily="34" charset="-122"/>
              </a:endParaRPr>
            </a:p>
          </p:txBody>
        </p:sp>
        <p:sp>
          <p:nvSpPr>
            <p:cNvPr id="14" name="圆角矩形 13"/>
            <p:cNvSpPr/>
            <p:nvPr/>
          </p:nvSpPr>
          <p:spPr bwMode="auto">
            <a:xfrm>
              <a:off x="7668064" y="3161032"/>
              <a:ext cx="1223540" cy="753358"/>
            </a:xfrm>
            <a:prstGeom prst="roundRect">
              <a:avLst/>
            </a:prstGeom>
            <a:solidFill>
              <a:schemeClr val="bg1"/>
            </a:solidFill>
            <a:ln w="12700" cap="flat" cmpd="sng" algn="ctr">
              <a:solidFill>
                <a:schemeClr val="accent1">
                  <a:lumMod val="60000"/>
                  <a:lumOff val="40000"/>
                </a:schemeClr>
              </a:solidFill>
              <a:prstDash val="solid"/>
              <a:round/>
              <a:headEnd type="none" w="med" len="med"/>
              <a:tailEnd type="none" w="med" len="med"/>
            </a:ln>
            <a:effectLst/>
          </p:spPr>
          <p:txBody>
            <a:bodyPr lIns="36000" rIns="0"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spcBef>
                  <a:spcPts val="0"/>
                </a:spcBef>
                <a:buClr>
                  <a:schemeClr val="accent2"/>
                </a:buClr>
              </a:pPr>
              <a:r>
                <a:rPr lang="zh-CN" altLang="en-US" dirty="0">
                  <a:ea typeface="微软雅黑" panose="020B0503020204020204" pitchFamily="34" charset="-122"/>
                </a:rPr>
                <a:t>完</a:t>
              </a:r>
              <a:r>
                <a:rPr lang="zh-CN" altLang="en-US" dirty="0" smtClean="0">
                  <a:ea typeface="微软雅黑" panose="020B0503020204020204" pitchFamily="34" charset="-122"/>
                </a:rPr>
                <a:t>成</a:t>
              </a:r>
              <a:r>
                <a:rPr lang="en-US" altLang="zh-CN" dirty="0" smtClean="0">
                  <a:ea typeface="微软雅黑" panose="020B0503020204020204" pitchFamily="34" charset="-122"/>
                </a:rPr>
                <a:t/>
              </a:r>
              <a:br>
                <a:rPr lang="en-US" altLang="zh-CN" dirty="0" smtClean="0">
                  <a:ea typeface="微软雅黑" panose="020B0503020204020204" pitchFamily="34" charset="-122"/>
                </a:rPr>
              </a:br>
              <a:r>
                <a:rPr lang="zh-CN" altLang="en-US" dirty="0" smtClean="0">
                  <a:ea typeface="微软雅黑" panose="020B0503020204020204" pitchFamily="34" charset="-122"/>
                </a:rPr>
                <a:t>冲</a:t>
              </a:r>
              <a:r>
                <a:rPr lang="zh-CN" altLang="en-US" dirty="0">
                  <a:ea typeface="微软雅黑" panose="020B0503020204020204" pitchFamily="34" charset="-122"/>
                </a:rPr>
                <a:t>刺订单</a:t>
              </a:r>
              <a:endParaRPr lang="en-US" altLang="zh-CN" dirty="0">
                <a:ea typeface="微软雅黑" panose="020B0503020204020204" pitchFamily="34" charset="-122"/>
              </a:endParaRPr>
            </a:p>
          </p:txBody>
        </p:sp>
        <p:sp>
          <p:nvSpPr>
            <p:cNvPr id="15" name="矩形 199"/>
            <p:cNvSpPr>
              <a:spLocks noChangeArrowheads="1"/>
            </p:cNvSpPr>
            <p:nvPr/>
          </p:nvSpPr>
          <p:spPr bwMode="auto">
            <a:xfrm>
              <a:off x="153986" y="2860985"/>
              <a:ext cx="8847137" cy="1485132"/>
            </a:xfrm>
            <a:prstGeom prst="rect">
              <a:avLst/>
            </a:prstGeom>
            <a:noFill/>
            <a:ln w="12700" algn="ctr">
              <a:solidFill>
                <a:srgbClr val="0070C0"/>
              </a:solidFill>
              <a:prstDash val="dash"/>
              <a:round/>
              <a:headEnd/>
              <a:tailEnd/>
            </a:ln>
            <a:extLst>
              <a:ext uri="{909E8E84-426E-40DD-AFC4-6F175D3DCCD1}">
                <a14:hiddenFill xmlns:a14="http://schemas.microsoft.com/office/drawing/2010/main">
                  <a:solidFill>
                    <a:srgbClr val="FFFFFF"/>
                  </a:solidFill>
                </a14:hiddenFill>
              </a:ext>
            </a:extLst>
          </p:spPr>
          <p:txBody>
            <a:bodyPr wrap="none" anchor="b"/>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r" eaLnBrk="1" hangingPunct="1">
                <a:spcBef>
                  <a:spcPts val="0"/>
                </a:spcBef>
                <a:buClr>
                  <a:schemeClr val="accent2"/>
                </a:buClr>
              </a:pPr>
              <a:r>
                <a:rPr lang="zh-CN" altLang="en-US" i="1" dirty="0">
                  <a:solidFill>
                    <a:srgbClr val="097236"/>
                  </a:solidFill>
                  <a:ea typeface="微软雅黑" panose="020B0503020204020204" pitchFamily="34" charset="-122"/>
                </a:rPr>
                <a:t>冲刺规划</a:t>
              </a:r>
            </a:p>
          </p:txBody>
        </p:sp>
        <p:cxnSp>
          <p:nvCxnSpPr>
            <p:cNvPr id="16" name="直接箭头连接符 40"/>
            <p:cNvCxnSpPr>
              <a:cxnSpLocks noChangeShapeType="1"/>
            </p:cNvCxnSpPr>
            <p:nvPr/>
          </p:nvCxnSpPr>
          <p:spPr bwMode="auto">
            <a:xfrm rot="5400000">
              <a:off x="631514" y="2864445"/>
              <a:ext cx="593622" cy="1712"/>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7" name="直接箭头连接符 42"/>
            <p:cNvCxnSpPr>
              <a:cxnSpLocks noChangeShapeType="1"/>
              <a:stCxn id="9" idx="3"/>
              <a:endCxn id="10" idx="1"/>
            </p:cNvCxnSpPr>
            <p:nvPr/>
          </p:nvCxnSpPr>
          <p:spPr bwMode="auto">
            <a:xfrm>
              <a:off x="1540095" y="3537711"/>
              <a:ext cx="604069" cy="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8" name="直接箭头连接符 44"/>
            <p:cNvCxnSpPr>
              <a:cxnSpLocks noChangeShapeType="1"/>
              <a:stCxn id="10" idx="3"/>
              <a:endCxn id="12" idx="1"/>
            </p:cNvCxnSpPr>
            <p:nvPr/>
          </p:nvCxnSpPr>
          <p:spPr bwMode="auto">
            <a:xfrm>
              <a:off x="3432730" y="3537711"/>
              <a:ext cx="552734" cy="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 name="直接箭头连接符 46"/>
            <p:cNvCxnSpPr>
              <a:cxnSpLocks noChangeShapeType="1"/>
              <a:stCxn id="12" idx="3"/>
              <a:endCxn id="13" idx="1"/>
            </p:cNvCxnSpPr>
            <p:nvPr/>
          </p:nvCxnSpPr>
          <p:spPr bwMode="auto">
            <a:xfrm>
              <a:off x="5390396" y="3537711"/>
              <a:ext cx="436368" cy="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20" name="直接箭头连接符 48"/>
            <p:cNvCxnSpPr>
              <a:cxnSpLocks noChangeShapeType="1"/>
              <a:stCxn id="13" idx="3"/>
              <a:endCxn id="14" idx="1"/>
            </p:cNvCxnSpPr>
            <p:nvPr/>
          </p:nvCxnSpPr>
          <p:spPr bwMode="auto">
            <a:xfrm>
              <a:off x="7162800" y="3537711"/>
              <a:ext cx="505264" cy="0"/>
            </a:xfrm>
            <a:prstGeom prst="straightConnector1">
              <a:avLst/>
            </a:prstGeom>
            <a:noFill/>
            <a:ln w="12700" algn="ctr">
              <a:solidFill>
                <a:schemeClr val="tx1"/>
              </a:solidFill>
              <a:round/>
              <a:headEnd/>
              <a:tailEnd type="arrow" w="med" len="med"/>
            </a:ln>
            <a:extLst>
              <a:ext uri="{909E8E84-426E-40DD-AFC4-6F175D3DCCD1}">
                <a14:hiddenFill xmlns:a14="http://schemas.microsoft.com/office/drawing/2010/main">
                  <a:noFill/>
                </a14:hiddenFill>
              </a:ext>
            </a:extLst>
          </p:spPr>
        </p:cxnSp>
      </p:grpSp>
      <p:sp>
        <p:nvSpPr>
          <p:cNvPr id="27" name="圆角矩形 9"/>
          <p:cNvSpPr>
            <a:spLocks noChangeArrowheads="1"/>
          </p:cNvSpPr>
          <p:nvPr/>
        </p:nvSpPr>
        <p:spPr bwMode="auto">
          <a:xfrm>
            <a:off x="5333975" y="1557947"/>
            <a:ext cx="3667148" cy="794680"/>
          </a:xfrm>
          <a:prstGeom prst="roundRect">
            <a:avLst>
              <a:gd name="adj" fmla="val 16667"/>
            </a:avLst>
          </a:prstGeom>
          <a:noFill/>
          <a:ln w="22225" algn="ctr">
            <a:solidFill>
              <a:srgbClr val="7030A0"/>
            </a:solidFill>
            <a:round/>
            <a:headEnd/>
            <a:tailEnd/>
          </a:ln>
          <a:extLst>
            <a:ext uri="{909E8E84-426E-40DD-AFC4-6F175D3DCCD1}">
              <a14:hiddenFill xmlns:a14="http://schemas.microsoft.com/office/drawing/2010/main">
                <a:solidFill>
                  <a:srgbClr val="FFFFFF"/>
                </a:solidFill>
              </a14:hiddenFill>
            </a:ext>
          </a:extLst>
        </p:spPr>
        <p:txBody>
          <a:bodyPr/>
          <a:lstStyle/>
          <a:p>
            <a:r>
              <a:rPr lang="en-US" altLang="zh-CN" sz="2000" dirty="0" smtClean="0">
                <a:solidFill>
                  <a:srgbClr val="C00000"/>
                </a:solidFill>
                <a:latin typeface="微软雅黑" panose="020B0503020204020204" pitchFamily="34" charset="-122"/>
                <a:ea typeface="微软雅黑" panose="020B0503020204020204" pitchFamily="34" charset="-122"/>
              </a:rPr>
              <a:t>Q1</a:t>
            </a:r>
            <a:r>
              <a:rPr lang="zh-CN" altLang="en-US" sz="2000" dirty="0" smtClean="0">
                <a:solidFill>
                  <a:srgbClr val="C00000"/>
                </a:solidFill>
                <a:latin typeface="微软雅黑" panose="020B0503020204020204" pitchFamily="34" charset="-122"/>
                <a:ea typeface="微软雅黑" panose="020B0503020204020204" pitchFamily="34" charset="-122"/>
              </a:rPr>
              <a:t>：如何确定活动的优先级？</a:t>
            </a:r>
            <a:endParaRPr lang="en-US" altLang="zh-CN" sz="2000" dirty="0" smtClean="0">
              <a:solidFill>
                <a:srgbClr val="C00000"/>
              </a:solidFill>
              <a:latin typeface="微软雅黑" panose="020B0503020204020204" pitchFamily="34" charset="-122"/>
              <a:ea typeface="微软雅黑" panose="020B0503020204020204" pitchFamily="34" charset="-122"/>
            </a:endParaRPr>
          </a:p>
          <a:p>
            <a:r>
              <a:rPr lang="en-US" altLang="zh-CN" sz="2000" dirty="0" smtClean="0">
                <a:solidFill>
                  <a:srgbClr val="C00000"/>
                </a:solidFill>
                <a:latin typeface="微软雅黑" panose="020B0503020204020204" pitchFamily="34" charset="-122"/>
                <a:ea typeface="微软雅黑" panose="020B0503020204020204" pitchFamily="34" charset="-122"/>
              </a:rPr>
              <a:t>Q2</a:t>
            </a:r>
            <a:r>
              <a:rPr lang="zh-CN" altLang="en-US" sz="2000" dirty="0" smtClean="0">
                <a:solidFill>
                  <a:srgbClr val="C00000"/>
                </a:solidFill>
                <a:latin typeface="微软雅黑" panose="020B0503020204020204" pitchFamily="34" charset="-122"/>
                <a:ea typeface="微软雅黑" panose="020B0503020204020204" pitchFamily="34" charset="-122"/>
              </a:rPr>
              <a:t>：</a:t>
            </a:r>
            <a:r>
              <a:rPr lang="zh-CN" altLang="en-US" sz="2000" dirty="0">
                <a:solidFill>
                  <a:srgbClr val="C00000"/>
                </a:solidFill>
                <a:latin typeface="微软雅黑" panose="020B0503020204020204" pitchFamily="34" charset="-122"/>
                <a:ea typeface="微软雅黑" panose="020B0503020204020204" pitchFamily="34" charset="-122"/>
              </a:rPr>
              <a:t>如</a:t>
            </a:r>
            <a:r>
              <a:rPr lang="zh-CN" altLang="en-US" sz="2000" dirty="0" smtClean="0">
                <a:solidFill>
                  <a:srgbClr val="C00000"/>
                </a:solidFill>
                <a:latin typeface="微软雅黑" panose="020B0503020204020204" pitchFamily="34" charset="-122"/>
                <a:ea typeface="微软雅黑" panose="020B0503020204020204" pitchFamily="34" charset="-122"/>
              </a:rPr>
              <a:t>何保障活动的进展？</a:t>
            </a:r>
            <a:endParaRPr lang="en-US" altLang="zh-CN" sz="2000" dirty="0">
              <a:solidFill>
                <a:srgbClr val="C00000"/>
              </a:solidFill>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randombar(horizontal)">
                                      <p:cBhvr>
                                        <p:cTn id="7"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5026" name="Rectangle 2"/>
          <p:cNvSpPr>
            <a:spLocks noGrp="1" noChangeArrowheads="1"/>
          </p:cNvSpPr>
          <p:nvPr>
            <p:ph type="title"/>
          </p:nvPr>
        </p:nvSpPr>
        <p:spPr>
          <a:xfrm>
            <a:off x="153988" y="560388"/>
            <a:ext cx="4867955" cy="476250"/>
          </a:xfrm>
        </p:spPr>
        <p:txBody>
          <a:bodyPr/>
          <a:lstStyle/>
          <a:p>
            <a:r>
              <a:rPr lang="en-US" altLang="zh-CN" dirty="0" smtClean="0"/>
              <a:t>1</a:t>
            </a:r>
            <a:r>
              <a:rPr lang="zh-CN" altLang="en-US" dirty="0" smtClean="0"/>
              <a:t>）分析活动的三</a:t>
            </a:r>
            <a:r>
              <a:rPr lang="zh-CN" altLang="en-US" dirty="0"/>
              <a:t>种依赖关系</a:t>
            </a:r>
          </a:p>
        </p:txBody>
      </p:sp>
      <p:pic>
        <p:nvPicPr>
          <p:cNvPr id="385027" name="Picture 3" descr="j019553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38200" y="1190258"/>
            <a:ext cx="1476375" cy="1817688"/>
          </a:xfrm>
          <a:prstGeom prst="rect">
            <a:avLst/>
          </a:prstGeom>
          <a:noFill/>
          <a:extLst>
            <a:ext uri="{909E8E84-426E-40DD-AFC4-6F175D3DCCD1}">
              <a14:hiddenFill xmlns:a14="http://schemas.microsoft.com/office/drawing/2010/main">
                <a:solidFill>
                  <a:srgbClr val="FFFFFF"/>
                </a:solidFill>
              </a14:hiddenFill>
            </a:ext>
          </a:extLst>
        </p:spPr>
      </p:pic>
      <p:pic>
        <p:nvPicPr>
          <p:cNvPr id="385028" name="Picture 4" descr="j0299587"/>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354762" y="3018988"/>
            <a:ext cx="1827213" cy="1824038"/>
          </a:xfrm>
          <a:prstGeom prst="rect">
            <a:avLst/>
          </a:prstGeom>
          <a:noFill/>
          <a:extLst>
            <a:ext uri="{909E8E84-426E-40DD-AFC4-6F175D3DCCD1}">
              <a14:hiddenFill xmlns:a14="http://schemas.microsoft.com/office/drawing/2010/main">
                <a:solidFill>
                  <a:srgbClr val="FFFFFF"/>
                </a:solidFill>
              </a14:hiddenFill>
            </a:ext>
          </a:extLst>
        </p:spPr>
      </p:pic>
      <p:pic>
        <p:nvPicPr>
          <p:cNvPr id="385029" name="Picture 5" descr="j028569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295400" y="4419600"/>
            <a:ext cx="1706563" cy="1824038"/>
          </a:xfrm>
          <a:prstGeom prst="rect">
            <a:avLst/>
          </a:prstGeom>
          <a:noFill/>
          <a:extLst>
            <a:ext uri="{909E8E84-426E-40DD-AFC4-6F175D3DCCD1}">
              <a14:hiddenFill xmlns:a14="http://schemas.microsoft.com/office/drawing/2010/main">
                <a:solidFill>
                  <a:srgbClr val="FFFFFF"/>
                </a:solidFill>
              </a14:hiddenFill>
            </a:ext>
          </a:extLst>
        </p:spPr>
      </p:pic>
      <p:sp>
        <p:nvSpPr>
          <p:cNvPr id="385030" name="Text Box 6"/>
          <p:cNvSpPr txBox="1">
            <a:spLocks noChangeArrowheads="1"/>
          </p:cNvSpPr>
          <p:nvPr/>
        </p:nvSpPr>
        <p:spPr bwMode="auto">
          <a:xfrm>
            <a:off x="2314575" y="1265758"/>
            <a:ext cx="5867400"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lgn="l">
              <a:lnSpc>
                <a:spcPct val="110000"/>
              </a:lnSpc>
              <a:spcBef>
                <a:spcPts val="0"/>
              </a:spcBef>
              <a:buFontTx/>
              <a:buAutoNum type="arabicPeriod"/>
            </a:pPr>
            <a:r>
              <a:rPr lang="zh-CN" altLang="en-US" sz="2400" b="1" dirty="0" smtClean="0">
                <a:latin typeface="Arial" panose="020B0604020202020204" pitchFamily="34" charset="0"/>
                <a:ea typeface="微软雅黑" panose="020B0503020204020204" pitchFamily="34" charset="-122"/>
              </a:rPr>
              <a:t>硬</a:t>
            </a:r>
            <a:r>
              <a:rPr lang="zh-CN" altLang="en-US" sz="2400" b="1" dirty="0">
                <a:latin typeface="Arial" panose="020B0604020202020204" pitchFamily="34" charset="0"/>
                <a:ea typeface="微软雅黑" panose="020B0503020204020204" pitchFamily="34" charset="-122"/>
              </a:rPr>
              <a:t>逻辑</a:t>
            </a:r>
            <a:r>
              <a:rPr lang="zh-CN" altLang="en-US" sz="2400" dirty="0">
                <a:latin typeface="Arial" panose="020B0604020202020204" pitchFamily="34" charset="0"/>
                <a:ea typeface="微软雅黑" panose="020B0503020204020204" pitchFamily="34" charset="-122"/>
              </a:rPr>
              <a:t>：</a:t>
            </a:r>
            <a:r>
              <a:rPr lang="zh-CN" altLang="en-US" sz="2400" dirty="0">
                <a:solidFill>
                  <a:srgbClr val="0070C0"/>
                </a:solidFill>
                <a:latin typeface="Arial" panose="020B0604020202020204" pitchFamily="34" charset="0"/>
                <a:ea typeface="微软雅黑" panose="020B0503020204020204" pitchFamily="34" charset="-122"/>
              </a:rPr>
              <a:t>先</a:t>
            </a:r>
            <a:r>
              <a:rPr lang="zh-CN" altLang="en-US" sz="2400" dirty="0" smtClean="0">
                <a:solidFill>
                  <a:srgbClr val="0070C0"/>
                </a:solidFill>
                <a:latin typeface="Arial" panose="020B0604020202020204" pitchFamily="34" charset="0"/>
                <a:ea typeface="微软雅黑" panose="020B0503020204020204" pitchFamily="34" charset="-122"/>
              </a:rPr>
              <a:t>有纵向支撑，再有其他</a:t>
            </a:r>
            <a:endParaRPr lang="en-US" altLang="zh-CN" sz="2400" dirty="0" smtClean="0">
              <a:solidFill>
                <a:srgbClr val="0070C0"/>
              </a:solidFill>
              <a:latin typeface="Arial" panose="020B0604020202020204" pitchFamily="34" charset="0"/>
              <a:ea typeface="微软雅黑" panose="020B0503020204020204" pitchFamily="34" charset="-122"/>
            </a:endParaRPr>
          </a:p>
          <a:p>
            <a:pPr marL="457200" indent="-457200" algn="l">
              <a:lnSpc>
                <a:spcPct val="110000"/>
              </a:lnSpc>
              <a:spcBef>
                <a:spcPts val="0"/>
              </a:spcBef>
              <a:buFont typeface="Arial" panose="020B0604020202020204" pitchFamily="34" charset="0"/>
              <a:buChar char="•"/>
            </a:pPr>
            <a:r>
              <a:rPr lang="zh-CN" altLang="en-US" sz="2000" dirty="0" smtClean="0">
                <a:ea typeface="微软雅黑" panose="020B0503020204020204" pitchFamily="34" charset="-122"/>
              </a:rPr>
              <a:t>例如：兵马未动，粮草先行</a:t>
            </a:r>
            <a:endParaRPr lang="en-US" altLang="zh-CN" sz="2000" dirty="0" smtClean="0">
              <a:ea typeface="微软雅黑" panose="020B0503020204020204" pitchFamily="34" charset="-122"/>
            </a:endParaRPr>
          </a:p>
          <a:p>
            <a:pPr marL="457200" indent="-457200" algn="l">
              <a:lnSpc>
                <a:spcPct val="110000"/>
              </a:lnSpc>
              <a:spcBef>
                <a:spcPts val="0"/>
              </a:spcBef>
              <a:buFont typeface="Arial" panose="020B0604020202020204" pitchFamily="34" charset="0"/>
              <a:buChar char="•"/>
            </a:pPr>
            <a:r>
              <a:rPr lang="zh-CN" altLang="en-US" sz="2000" dirty="0" smtClean="0">
                <a:ea typeface="微软雅黑" panose="020B0503020204020204" pitchFamily="34" charset="-122"/>
              </a:rPr>
              <a:t>例如：数据库配置未完成，无法实现用户注册</a:t>
            </a:r>
            <a:endParaRPr lang="zh-CN" altLang="en-US" sz="2000" dirty="0">
              <a:ea typeface="微软雅黑" panose="020B0503020204020204" pitchFamily="34" charset="-122"/>
            </a:endParaRPr>
          </a:p>
        </p:txBody>
      </p:sp>
      <p:sp>
        <p:nvSpPr>
          <p:cNvPr id="385031" name="Text Box 7"/>
          <p:cNvSpPr txBox="1">
            <a:spLocks noChangeArrowheads="1"/>
          </p:cNvSpPr>
          <p:nvPr/>
        </p:nvSpPr>
        <p:spPr bwMode="auto">
          <a:xfrm>
            <a:off x="1239157" y="3241395"/>
            <a:ext cx="4894943"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10000"/>
              </a:lnSpc>
              <a:spcBef>
                <a:spcPts val="0"/>
              </a:spcBef>
              <a:buFontTx/>
              <a:buNone/>
            </a:pPr>
            <a:r>
              <a:rPr lang="en-US" altLang="zh-CN" sz="2400" b="1" dirty="0" smtClean="0">
                <a:latin typeface="Arial" panose="020B0604020202020204" pitchFamily="34" charset="0"/>
                <a:ea typeface="微软雅黑" panose="020B0503020204020204" pitchFamily="34" charset="-122"/>
              </a:rPr>
              <a:t>2. </a:t>
            </a:r>
            <a:r>
              <a:rPr lang="zh-CN" altLang="en-US" sz="2400" b="1" dirty="0" smtClean="0">
                <a:latin typeface="Arial" panose="020B0604020202020204" pitchFamily="34" charset="0"/>
                <a:ea typeface="微软雅黑" panose="020B0503020204020204" pitchFamily="34" charset="-122"/>
              </a:rPr>
              <a:t>外</a:t>
            </a:r>
            <a:r>
              <a:rPr lang="zh-CN" altLang="en-US" sz="2400" b="1" dirty="0">
                <a:latin typeface="Arial" panose="020B0604020202020204" pitchFamily="34" charset="0"/>
                <a:ea typeface="微软雅黑" panose="020B0503020204020204" pitchFamily="34" charset="-122"/>
              </a:rPr>
              <a:t>部逻辑</a:t>
            </a:r>
            <a:r>
              <a:rPr lang="zh-CN" altLang="en-US" sz="2400" dirty="0">
                <a:latin typeface="Arial" panose="020B0604020202020204" pitchFamily="34" charset="0"/>
                <a:ea typeface="微软雅黑" panose="020B0503020204020204" pitchFamily="34" charset="-122"/>
              </a:rPr>
              <a:t>：</a:t>
            </a:r>
            <a:r>
              <a:rPr lang="zh-CN" altLang="en-US" sz="2400" dirty="0">
                <a:solidFill>
                  <a:srgbClr val="0070C0"/>
                </a:solidFill>
                <a:latin typeface="Arial" panose="020B0604020202020204" pitchFamily="34" charset="0"/>
                <a:ea typeface="微软雅黑" panose="020B0503020204020204" pitchFamily="34" charset="-122"/>
              </a:rPr>
              <a:t>依赖</a:t>
            </a:r>
            <a:r>
              <a:rPr lang="zh-CN" altLang="en-US" sz="2400" dirty="0" smtClean="0">
                <a:solidFill>
                  <a:srgbClr val="0070C0"/>
                </a:solidFill>
                <a:latin typeface="Arial" panose="020B0604020202020204" pitchFamily="34" charset="0"/>
                <a:ea typeface="微软雅黑" panose="020B0503020204020204" pitchFamily="34" charset="-122"/>
              </a:rPr>
              <a:t>于其他条件</a:t>
            </a:r>
            <a:r>
              <a:rPr lang="en-US" altLang="zh-CN" sz="2400" dirty="0" smtClean="0">
                <a:latin typeface="Arial" panose="020B0604020202020204" pitchFamily="34" charset="0"/>
                <a:ea typeface="微软雅黑" panose="020B0503020204020204" pitchFamily="34" charset="-122"/>
              </a:rPr>
              <a:t/>
            </a:r>
            <a:br>
              <a:rPr lang="en-US" altLang="zh-CN" sz="2400" dirty="0" smtClean="0">
                <a:latin typeface="Arial" panose="020B0604020202020204" pitchFamily="34" charset="0"/>
                <a:ea typeface="微软雅黑" panose="020B0503020204020204" pitchFamily="34" charset="-122"/>
              </a:rPr>
            </a:br>
            <a:r>
              <a:rPr lang="zh-CN" altLang="en-US" sz="2000" dirty="0" smtClean="0">
                <a:latin typeface="Arial" panose="020B0604020202020204" pitchFamily="34" charset="0"/>
                <a:ea typeface="微软雅黑" panose="020B0503020204020204" pitchFamily="34" charset="-122"/>
              </a:rPr>
              <a:t>例如：只</a:t>
            </a:r>
            <a:r>
              <a:rPr lang="zh-CN" altLang="en-US" sz="2000" dirty="0">
                <a:latin typeface="Arial" panose="020B0604020202020204" pitchFamily="34" charset="0"/>
                <a:ea typeface="微软雅黑" panose="020B0503020204020204" pitchFamily="34" charset="-122"/>
              </a:rPr>
              <a:t>有天气合适，</a:t>
            </a:r>
            <a:r>
              <a:rPr lang="zh-CN" altLang="en-US" sz="2000" dirty="0" smtClean="0">
                <a:latin typeface="Arial" panose="020B0604020202020204" pitchFamily="34" charset="0"/>
                <a:ea typeface="微软雅黑" panose="020B0503020204020204" pitchFamily="34" charset="-122"/>
              </a:rPr>
              <a:t>才去</a:t>
            </a:r>
            <a:r>
              <a:rPr lang="en-US" altLang="zh-CN" sz="2000" dirty="0" smtClean="0">
                <a:latin typeface="Arial" panose="020B0604020202020204" pitchFamily="34" charset="0"/>
                <a:ea typeface="微软雅黑" panose="020B0503020204020204" pitchFamily="34" charset="-122"/>
              </a:rPr>
              <a:t>BBQ</a:t>
            </a:r>
          </a:p>
          <a:p>
            <a:pPr algn="l">
              <a:lnSpc>
                <a:spcPct val="110000"/>
              </a:lnSpc>
              <a:spcBef>
                <a:spcPts val="0"/>
              </a:spcBef>
              <a:buFontTx/>
              <a:buNone/>
            </a:pPr>
            <a:r>
              <a:rPr lang="zh-CN" altLang="en-US" sz="2000" dirty="0">
                <a:ea typeface="微软雅黑" panose="020B0503020204020204" pitchFamily="34" charset="-122"/>
              </a:rPr>
              <a:t>例</a:t>
            </a:r>
            <a:r>
              <a:rPr lang="zh-CN" altLang="en-US" sz="2000" dirty="0" smtClean="0">
                <a:ea typeface="微软雅黑" panose="020B0503020204020204" pitchFamily="34" charset="-122"/>
              </a:rPr>
              <a:t>如：只有移动设备到位，才能群发短信</a:t>
            </a:r>
            <a:endParaRPr lang="zh-CN" altLang="en-US" sz="2000" dirty="0">
              <a:latin typeface="Arial" panose="020B0604020202020204" pitchFamily="34" charset="0"/>
              <a:ea typeface="微软雅黑" panose="020B0503020204020204" pitchFamily="34" charset="-122"/>
            </a:endParaRPr>
          </a:p>
        </p:txBody>
      </p:sp>
      <p:sp>
        <p:nvSpPr>
          <p:cNvPr id="385032" name="Text Box 8"/>
          <p:cNvSpPr txBox="1">
            <a:spLocks noChangeArrowheads="1"/>
          </p:cNvSpPr>
          <p:nvPr/>
        </p:nvSpPr>
        <p:spPr bwMode="auto">
          <a:xfrm>
            <a:off x="3076575" y="5076475"/>
            <a:ext cx="5617482" cy="1175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lgn="ctr">
                <a:solidFill>
                  <a:srgbClr val="333399"/>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lnSpc>
                <a:spcPct val="110000"/>
              </a:lnSpc>
              <a:spcBef>
                <a:spcPts val="0"/>
              </a:spcBef>
              <a:buFontTx/>
              <a:buNone/>
            </a:pPr>
            <a:r>
              <a:rPr lang="en-US" altLang="zh-CN" sz="2400" b="1" dirty="0" smtClean="0">
                <a:latin typeface="Arial" panose="020B0604020202020204" pitchFamily="34" charset="0"/>
                <a:ea typeface="微软雅黑" panose="020B0503020204020204" pitchFamily="34" charset="-122"/>
              </a:rPr>
              <a:t>3. </a:t>
            </a:r>
            <a:r>
              <a:rPr lang="zh-CN" altLang="en-US" sz="2400" b="1" dirty="0" smtClean="0">
                <a:latin typeface="Arial" panose="020B0604020202020204" pitchFamily="34" charset="0"/>
                <a:ea typeface="微软雅黑" panose="020B0503020204020204" pitchFamily="34" charset="-122"/>
              </a:rPr>
              <a:t>软</a:t>
            </a:r>
            <a:r>
              <a:rPr lang="zh-CN" altLang="en-US" sz="2400" b="1" dirty="0">
                <a:latin typeface="Arial" panose="020B0604020202020204" pitchFamily="34" charset="0"/>
                <a:ea typeface="微软雅黑" panose="020B0503020204020204" pitchFamily="34" charset="-122"/>
              </a:rPr>
              <a:t>逻辑</a:t>
            </a:r>
            <a:r>
              <a:rPr lang="zh-CN" altLang="en-US" sz="2400" dirty="0" smtClean="0">
                <a:latin typeface="Arial" panose="020B0604020202020204" pitchFamily="34" charset="0"/>
                <a:ea typeface="微软雅黑" panose="020B0503020204020204" pitchFamily="34" charset="-122"/>
              </a:rPr>
              <a:t>：</a:t>
            </a:r>
            <a:r>
              <a:rPr lang="zh-CN" altLang="en-US" sz="2400" dirty="0" smtClean="0">
                <a:solidFill>
                  <a:srgbClr val="0070C0"/>
                </a:solidFill>
                <a:latin typeface="Arial" panose="020B0604020202020204" pitchFamily="34" charset="0"/>
                <a:ea typeface="微软雅黑" panose="020B0503020204020204" pitchFamily="34" charset="-122"/>
              </a:rPr>
              <a:t>相对独立</a:t>
            </a:r>
            <a:endParaRPr lang="en-US" altLang="zh-CN" sz="2400" dirty="0" smtClean="0">
              <a:solidFill>
                <a:srgbClr val="0070C0"/>
              </a:solidFill>
              <a:latin typeface="Arial" panose="020B0604020202020204" pitchFamily="34" charset="0"/>
              <a:ea typeface="微软雅黑" panose="020B0503020204020204" pitchFamily="34" charset="-122"/>
            </a:endParaRPr>
          </a:p>
          <a:p>
            <a:pPr algn="l">
              <a:lnSpc>
                <a:spcPct val="110000"/>
              </a:lnSpc>
              <a:spcBef>
                <a:spcPts val="0"/>
              </a:spcBef>
              <a:buFontTx/>
              <a:buNone/>
            </a:pPr>
            <a:r>
              <a:rPr lang="zh-CN" altLang="en-US" sz="2000" dirty="0">
                <a:ea typeface="微软雅黑" panose="020B0503020204020204" pitchFamily="34" charset="-122"/>
              </a:rPr>
              <a:t>例</a:t>
            </a:r>
            <a:r>
              <a:rPr lang="zh-CN" altLang="en-US" sz="2000" dirty="0" smtClean="0">
                <a:ea typeface="微软雅黑" panose="020B0503020204020204" pitchFamily="34" charset="-122"/>
              </a:rPr>
              <a:t>如：可</a:t>
            </a:r>
            <a:r>
              <a:rPr lang="zh-CN" altLang="en-US" sz="2000" dirty="0">
                <a:ea typeface="微软雅黑" panose="020B0503020204020204" pitchFamily="34" charset="-122"/>
              </a:rPr>
              <a:t>以先高尔夫，再游泳</a:t>
            </a:r>
            <a:r>
              <a:rPr lang="zh-CN" altLang="en-US" sz="2000" dirty="0" smtClean="0">
                <a:ea typeface="微软雅黑" panose="020B0503020204020204" pitchFamily="34" charset="-122"/>
              </a:rPr>
              <a:t>，反之亦可</a:t>
            </a:r>
            <a:endParaRPr lang="en-US" altLang="zh-CN" sz="2000" dirty="0" smtClean="0">
              <a:ea typeface="微软雅黑" panose="020B0503020204020204" pitchFamily="34" charset="-122"/>
            </a:endParaRPr>
          </a:p>
          <a:p>
            <a:pPr algn="l">
              <a:lnSpc>
                <a:spcPct val="110000"/>
              </a:lnSpc>
              <a:spcBef>
                <a:spcPts val="0"/>
              </a:spcBef>
              <a:buFontTx/>
              <a:buNone/>
            </a:pPr>
            <a:r>
              <a:rPr lang="zh-CN" altLang="en-US" sz="2000" dirty="0">
                <a:ea typeface="微软雅黑" panose="020B0503020204020204" pitchFamily="34" charset="-122"/>
              </a:rPr>
              <a:t>例</a:t>
            </a:r>
            <a:r>
              <a:rPr lang="zh-CN" altLang="en-US" sz="2000" dirty="0" smtClean="0">
                <a:ea typeface="微软雅黑" panose="020B0503020204020204" pitchFamily="34" charset="-122"/>
              </a:rPr>
              <a:t>如：人像处理和背景处理</a:t>
            </a:r>
            <a:endParaRPr lang="zh-CN" altLang="en-US" sz="2000" dirty="0">
              <a:ea typeface="微软雅黑" panose="020B0503020204020204" pitchFamily="34" charset="-122"/>
            </a:endParaRPr>
          </a:p>
        </p:txBody>
      </p:sp>
      <p:sp>
        <p:nvSpPr>
          <p:cNvPr id="10" name="圆角矩形 9"/>
          <p:cNvSpPr>
            <a:spLocks noChangeArrowheads="1"/>
          </p:cNvSpPr>
          <p:nvPr/>
        </p:nvSpPr>
        <p:spPr bwMode="auto">
          <a:xfrm>
            <a:off x="5257800" y="514350"/>
            <a:ext cx="3667148" cy="480403"/>
          </a:xfrm>
          <a:prstGeom prst="roundRect">
            <a:avLst>
              <a:gd name="adj" fmla="val 16667"/>
            </a:avLst>
          </a:prstGeom>
          <a:noFill/>
          <a:ln w="22225" algn="ctr">
            <a:solidFill>
              <a:srgbClr val="7030A0"/>
            </a:solidFill>
            <a:round/>
            <a:headEnd/>
            <a:tailEnd/>
          </a:ln>
          <a:extLst>
            <a:ext uri="{909E8E84-426E-40DD-AFC4-6F175D3DCCD1}">
              <a14:hiddenFill xmlns:a14="http://schemas.microsoft.com/office/drawing/2010/main">
                <a:solidFill>
                  <a:srgbClr val="FFFFFF"/>
                </a:solidFill>
              </a14:hiddenFill>
            </a:ext>
          </a:extLst>
        </p:spPr>
        <p:txBody>
          <a:bodyPr/>
          <a:lstStyle/>
          <a:p>
            <a:r>
              <a:rPr lang="en-US" altLang="zh-CN" sz="2000" dirty="0" smtClean="0">
                <a:solidFill>
                  <a:srgbClr val="C00000"/>
                </a:solidFill>
                <a:latin typeface="微软雅黑" panose="020B0503020204020204" pitchFamily="34" charset="-122"/>
                <a:ea typeface="微软雅黑" panose="020B0503020204020204" pitchFamily="34" charset="-122"/>
              </a:rPr>
              <a:t>Q1</a:t>
            </a:r>
            <a:r>
              <a:rPr lang="zh-CN" altLang="en-US" sz="2000" dirty="0" smtClean="0">
                <a:solidFill>
                  <a:srgbClr val="C00000"/>
                </a:solidFill>
                <a:latin typeface="微软雅黑" panose="020B0503020204020204" pitchFamily="34" charset="-122"/>
                <a:ea typeface="微软雅黑" panose="020B0503020204020204" pitchFamily="34" charset="-122"/>
              </a:rPr>
              <a:t>：如何确定活动的优先级？</a:t>
            </a:r>
            <a:endParaRPr lang="en-US" altLang="zh-CN" sz="2000" dirty="0" smtClean="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081325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p:cNvSpPr>
            <a:spLocks noGrp="1" noChangeArrowheads="1"/>
          </p:cNvSpPr>
          <p:nvPr>
            <p:ph type="title"/>
          </p:nvPr>
        </p:nvSpPr>
        <p:spPr/>
        <p:txBody>
          <a:bodyPr/>
          <a:lstStyle/>
          <a:p>
            <a:r>
              <a:rPr lang="en-US" altLang="zh-CN" dirty="0" smtClean="0"/>
              <a:t>2</a:t>
            </a:r>
            <a:r>
              <a:rPr lang="zh-CN" altLang="en-US" dirty="0" smtClean="0"/>
              <a:t>）关</a:t>
            </a:r>
            <a:r>
              <a:rPr lang="zh-CN" altLang="en-US" dirty="0"/>
              <a:t>键路径法</a:t>
            </a:r>
            <a:r>
              <a:rPr lang="en-US" altLang="zh-CN" dirty="0" smtClean="0"/>
              <a:t>CPM</a:t>
            </a:r>
            <a:endParaRPr lang="en-US" altLang="zh-CN" dirty="0"/>
          </a:p>
        </p:txBody>
      </p:sp>
      <p:sp>
        <p:nvSpPr>
          <p:cNvPr id="2" name="内容占位符 1"/>
          <p:cNvSpPr>
            <a:spLocks noGrp="1"/>
          </p:cNvSpPr>
          <p:nvPr>
            <p:ph sz="quarter" idx="11"/>
          </p:nvPr>
        </p:nvSpPr>
        <p:spPr>
          <a:xfrm>
            <a:off x="153987" y="1142813"/>
            <a:ext cx="8847137" cy="548827"/>
          </a:xfrm>
        </p:spPr>
        <p:txBody>
          <a:bodyPr>
            <a:normAutofit lnSpcReduction="10000"/>
          </a:bodyPr>
          <a:lstStyle/>
          <a:p>
            <a:r>
              <a:rPr lang="zh-CN" altLang="en-US" dirty="0" smtClean="0"/>
              <a:t>关键活动：其完成进度会直接影响项目工期</a:t>
            </a:r>
            <a:endParaRPr lang="zh-CN" altLang="en-US" dirty="0"/>
          </a:p>
        </p:txBody>
      </p:sp>
      <p:sp>
        <p:nvSpPr>
          <p:cNvPr id="398339" name="Rectangle 3"/>
          <p:cNvSpPr>
            <a:spLocks noChangeArrowheads="1"/>
          </p:cNvSpPr>
          <p:nvPr/>
        </p:nvSpPr>
        <p:spPr bwMode="auto">
          <a:xfrm>
            <a:off x="304800" y="3063240"/>
            <a:ext cx="1066800" cy="685800"/>
          </a:xfrm>
          <a:prstGeom prst="rect">
            <a:avLst/>
          </a:prstGeom>
          <a:gradFill rotWithShape="1">
            <a:gsLst>
              <a:gs pos="0">
                <a:srgbClr val="FF6600"/>
              </a:gs>
              <a:gs pos="50000">
                <a:srgbClr val="FF6600">
                  <a:gamma/>
                  <a:tint val="33725"/>
                  <a:invGamma/>
                </a:srgbClr>
              </a:gs>
              <a:gs pos="100000">
                <a:srgbClr val="FF6600"/>
              </a:gs>
            </a:gsLst>
            <a:lin ang="5400000" scaled="1"/>
          </a:gra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FontTx/>
              <a:buNone/>
            </a:pPr>
            <a:r>
              <a:rPr lang="zh-CN" altLang="en-US" sz="2000">
                <a:latin typeface="Arial" panose="020B0604020202020204" pitchFamily="34" charset="0"/>
                <a:ea typeface="微软雅黑" panose="020B0503020204020204" pitchFamily="34" charset="-122"/>
              </a:rPr>
              <a:t>开始</a:t>
            </a:r>
          </a:p>
        </p:txBody>
      </p:sp>
      <p:sp>
        <p:nvSpPr>
          <p:cNvPr id="398340" name="Rectangle 4"/>
          <p:cNvSpPr>
            <a:spLocks noChangeArrowheads="1"/>
          </p:cNvSpPr>
          <p:nvPr/>
        </p:nvSpPr>
        <p:spPr bwMode="auto">
          <a:xfrm>
            <a:off x="3962400" y="1691640"/>
            <a:ext cx="1066800" cy="685800"/>
          </a:xfrm>
          <a:prstGeom prst="rect">
            <a:avLst/>
          </a:prstGeom>
          <a:gradFill rotWithShape="1">
            <a:gsLst>
              <a:gs pos="0">
                <a:srgbClr val="8AB5EA"/>
              </a:gs>
              <a:gs pos="50000">
                <a:srgbClr val="8AB5EA">
                  <a:gamma/>
                  <a:tint val="33725"/>
                  <a:invGamma/>
                </a:srgbClr>
              </a:gs>
              <a:gs pos="100000">
                <a:srgbClr val="8AB5EA"/>
              </a:gs>
            </a:gsLst>
            <a:lin ang="5400000" scaled="1"/>
          </a:gra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FontTx/>
              <a:buNone/>
            </a:pPr>
            <a:r>
              <a:rPr lang="zh-CN" altLang="en-US" sz="2000">
                <a:latin typeface="Arial" panose="020B0604020202020204" pitchFamily="34" charset="0"/>
                <a:ea typeface="微软雅黑" panose="020B0503020204020204" pitchFamily="34" charset="-122"/>
              </a:rPr>
              <a:t>活动</a:t>
            </a:r>
            <a:r>
              <a:rPr lang="en-US" altLang="zh-CN" sz="2000">
                <a:latin typeface="Arial" panose="020B0604020202020204" pitchFamily="34" charset="0"/>
                <a:ea typeface="微软雅黑" panose="020B0503020204020204" pitchFamily="34" charset="-122"/>
              </a:rPr>
              <a:t>B</a:t>
            </a:r>
          </a:p>
        </p:txBody>
      </p:sp>
      <p:sp>
        <p:nvSpPr>
          <p:cNvPr id="398341" name="Rectangle 5"/>
          <p:cNvSpPr>
            <a:spLocks noChangeArrowheads="1"/>
          </p:cNvSpPr>
          <p:nvPr/>
        </p:nvSpPr>
        <p:spPr bwMode="auto">
          <a:xfrm>
            <a:off x="2209800" y="3063240"/>
            <a:ext cx="1066800" cy="685800"/>
          </a:xfrm>
          <a:prstGeom prst="rect">
            <a:avLst/>
          </a:prstGeom>
          <a:gradFill rotWithShape="1">
            <a:gsLst>
              <a:gs pos="0">
                <a:srgbClr val="8AB5EA"/>
              </a:gs>
              <a:gs pos="50000">
                <a:srgbClr val="8AB5EA">
                  <a:gamma/>
                  <a:tint val="33725"/>
                  <a:invGamma/>
                </a:srgbClr>
              </a:gs>
              <a:gs pos="100000">
                <a:srgbClr val="8AB5EA"/>
              </a:gs>
            </a:gsLst>
            <a:lin ang="5400000" scaled="1"/>
          </a:gra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FontTx/>
              <a:buNone/>
            </a:pPr>
            <a:r>
              <a:rPr lang="zh-CN" altLang="en-US" sz="2000">
                <a:latin typeface="Arial" panose="020B0604020202020204" pitchFamily="34" charset="0"/>
                <a:ea typeface="微软雅黑" panose="020B0503020204020204" pitchFamily="34" charset="-122"/>
              </a:rPr>
              <a:t>活动</a:t>
            </a:r>
            <a:r>
              <a:rPr lang="en-US" altLang="zh-CN" sz="2000">
                <a:latin typeface="Arial" panose="020B0604020202020204" pitchFamily="34" charset="0"/>
                <a:ea typeface="微软雅黑" panose="020B0503020204020204" pitchFamily="34" charset="-122"/>
              </a:rPr>
              <a:t>A</a:t>
            </a:r>
          </a:p>
        </p:txBody>
      </p:sp>
      <p:sp>
        <p:nvSpPr>
          <p:cNvPr id="398342" name="Rectangle 6"/>
          <p:cNvSpPr>
            <a:spLocks noChangeArrowheads="1"/>
          </p:cNvSpPr>
          <p:nvPr/>
        </p:nvSpPr>
        <p:spPr bwMode="auto">
          <a:xfrm>
            <a:off x="3962400" y="3063240"/>
            <a:ext cx="1066800" cy="685800"/>
          </a:xfrm>
          <a:prstGeom prst="rect">
            <a:avLst/>
          </a:prstGeom>
          <a:gradFill rotWithShape="1">
            <a:gsLst>
              <a:gs pos="0">
                <a:srgbClr val="8AB5EA"/>
              </a:gs>
              <a:gs pos="50000">
                <a:srgbClr val="8AB5EA">
                  <a:gamma/>
                  <a:tint val="33725"/>
                  <a:invGamma/>
                </a:srgbClr>
              </a:gs>
              <a:gs pos="100000">
                <a:srgbClr val="8AB5EA"/>
              </a:gs>
            </a:gsLst>
            <a:lin ang="5400000" scaled="1"/>
          </a:gra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FontTx/>
              <a:buNone/>
            </a:pPr>
            <a:r>
              <a:rPr lang="zh-CN" altLang="en-US" sz="2000">
                <a:latin typeface="Arial" panose="020B0604020202020204" pitchFamily="34" charset="0"/>
                <a:ea typeface="微软雅黑" panose="020B0503020204020204" pitchFamily="34" charset="-122"/>
              </a:rPr>
              <a:t>活动</a:t>
            </a:r>
            <a:r>
              <a:rPr lang="en-US" altLang="zh-CN" sz="2000">
                <a:latin typeface="Arial" panose="020B0604020202020204" pitchFamily="34" charset="0"/>
                <a:ea typeface="微软雅黑" panose="020B0503020204020204" pitchFamily="34" charset="-122"/>
              </a:rPr>
              <a:t>C</a:t>
            </a:r>
          </a:p>
        </p:txBody>
      </p:sp>
      <p:sp>
        <p:nvSpPr>
          <p:cNvPr id="398343" name="Rectangle 7"/>
          <p:cNvSpPr>
            <a:spLocks noChangeArrowheads="1"/>
          </p:cNvSpPr>
          <p:nvPr/>
        </p:nvSpPr>
        <p:spPr bwMode="auto">
          <a:xfrm>
            <a:off x="2895600" y="4587240"/>
            <a:ext cx="1066800" cy="685800"/>
          </a:xfrm>
          <a:prstGeom prst="rect">
            <a:avLst/>
          </a:prstGeom>
          <a:gradFill rotWithShape="1">
            <a:gsLst>
              <a:gs pos="0">
                <a:srgbClr val="8AB5EA"/>
              </a:gs>
              <a:gs pos="50000">
                <a:srgbClr val="8AB5EA">
                  <a:gamma/>
                  <a:tint val="33725"/>
                  <a:invGamma/>
                </a:srgbClr>
              </a:gs>
              <a:gs pos="100000">
                <a:srgbClr val="8AB5EA"/>
              </a:gs>
            </a:gsLst>
            <a:lin ang="5400000" scaled="1"/>
          </a:gra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FontTx/>
              <a:buNone/>
            </a:pPr>
            <a:r>
              <a:rPr lang="zh-CN" altLang="en-US" sz="2000">
                <a:latin typeface="Arial" panose="020B0604020202020204" pitchFamily="34" charset="0"/>
                <a:ea typeface="微软雅黑" panose="020B0503020204020204" pitchFamily="34" charset="-122"/>
              </a:rPr>
              <a:t>活动</a:t>
            </a:r>
            <a:r>
              <a:rPr lang="en-US" altLang="zh-CN" sz="2000">
                <a:latin typeface="Arial" panose="020B0604020202020204" pitchFamily="34" charset="0"/>
                <a:ea typeface="微软雅黑" panose="020B0503020204020204" pitchFamily="34" charset="-122"/>
              </a:rPr>
              <a:t>D</a:t>
            </a:r>
          </a:p>
        </p:txBody>
      </p:sp>
      <p:sp>
        <p:nvSpPr>
          <p:cNvPr id="398344" name="Rectangle 8"/>
          <p:cNvSpPr>
            <a:spLocks noChangeArrowheads="1"/>
          </p:cNvSpPr>
          <p:nvPr/>
        </p:nvSpPr>
        <p:spPr bwMode="auto">
          <a:xfrm>
            <a:off x="5791200" y="3063240"/>
            <a:ext cx="1066800" cy="685800"/>
          </a:xfrm>
          <a:prstGeom prst="rect">
            <a:avLst/>
          </a:prstGeom>
          <a:gradFill rotWithShape="1">
            <a:gsLst>
              <a:gs pos="0">
                <a:srgbClr val="8AB5EA"/>
              </a:gs>
              <a:gs pos="50000">
                <a:srgbClr val="8AB5EA">
                  <a:gamma/>
                  <a:tint val="33725"/>
                  <a:invGamma/>
                </a:srgbClr>
              </a:gs>
              <a:gs pos="100000">
                <a:srgbClr val="8AB5EA"/>
              </a:gs>
            </a:gsLst>
            <a:lin ang="5400000" scaled="1"/>
          </a:gra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FontTx/>
              <a:buNone/>
            </a:pPr>
            <a:r>
              <a:rPr lang="zh-CN" altLang="en-US" sz="2000">
                <a:latin typeface="Arial" panose="020B0604020202020204" pitchFamily="34" charset="0"/>
                <a:ea typeface="微软雅黑" panose="020B0503020204020204" pitchFamily="34" charset="-122"/>
              </a:rPr>
              <a:t>活动</a:t>
            </a:r>
            <a:r>
              <a:rPr lang="en-US" altLang="zh-CN" sz="2000">
                <a:latin typeface="Arial" panose="020B0604020202020204" pitchFamily="34" charset="0"/>
                <a:ea typeface="微软雅黑" panose="020B0503020204020204" pitchFamily="34" charset="-122"/>
              </a:rPr>
              <a:t>E</a:t>
            </a:r>
          </a:p>
        </p:txBody>
      </p:sp>
      <p:sp>
        <p:nvSpPr>
          <p:cNvPr id="398345" name="Rectangle 9"/>
          <p:cNvSpPr>
            <a:spLocks noChangeArrowheads="1"/>
          </p:cNvSpPr>
          <p:nvPr/>
        </p:nvSpPr>
        <p:spPr bwMode="auto">
          <a:xfrm>
            <a:off x="5334000" y="4511040"/>
            <a:ext cx="1066800" cy="685800"/>
          </a:xfrm>
          <a:prstGeom prst="rect">
            <a:avLst/>
          </a:prstGeom>
          <a:gradFill rotWithShape="1">
            <a:gsLst>
              <a:gs pos="0">
                <a:srgbClr val="8AB5EA"/>
              </a:gs>
              <a:gs pos="50000">
                <a:srgbClr val="8AB5EA">
                  <a:gamma/>
                  <a:tint val="33725"/>
                  <a:invGamma/>
                </a:srgbClr>
              </a:gs>
              <a:gs pos="100000">
                <a:srgbClr val="8AB5EA"/>
              </a:gs>
            </a:gsLst>
            <a:lin ang="5400000" scaled="1"/>
          </a:gra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FontTx/>
              <a:buNone/>
            </a:pPr>
            <a:r>
              <a:rPr lang="zh-CN" altLang="en-US" sz="2000">
                <a:latin typeface="Arial" panose="020B0604020202020204" pitchFamily="34" charset="0"/>
                <a:ea typeface="微软雅黑" panose="020B0503020204020204" pitchFamily="34" charset="-122"/>
              </a:rPr>
              <a:t>活动</a:t>
            </a:r>
            <a:r>
              <a:rPr lang="en-US" altLang="zh-CN" sz="2000">
                <a:latin typeface="Arial" panose="020B0604020202020204" pitchFamily="34" charset="0"/>
                <a:ea typeface="微软雅黑" panose="020B0503020204020204" pitchFamily="34" charset="-122"/>
              </a:rPr>
              <a:t>F</a:t>
            </a:r>
          </a:p>
        </p:txBody>
      </p:sp>
      <p:sp>
        <p:nvSpPr>
          <p:cNvPr id="398346" name="Rectangle 10"/>
          <p:cNvSpPr>
            <a:spLocks noChangeArrowheads="1"/>
          </p:cNvSpPr>
          <p:nvPr/>
        </p:nvSpPr>
        <p:spPr bwMode="auto">
          <a:xfrm>
            <a:off x="7391400" y="3063240"/>
            <a:ext cx="1066800" cy="685800"/>
          </a:xfrm>
          <a:prstGeom prst="rect">
            <a:avLst/>
          </a:prstGeom>
          <a:gradFill rotWithShape="1">
            <a:gsLst>
              <a:gs pos="0">
                <a:srgbClr val="FF6600"/>
              </a:gs>
              <a:gs pos="50000">
                <a:srgbClr val="FF6600">
                  <a:gamma/>
                  <a:tint val="33725"/>
                  <a:invGamma/>
                </a:srgbClr>
              </a:gs>
              <a:gs pos="100000">
                <a:srgbClr val="FF6600"/>
              </a:gs>
            </a:gsLst>
            <a:lin ang="5400000" scaled="1"/>
          </a:gradFill>
          <a:ln w="1905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lnSpc>
                <a:spcPct val="100000"/>
              </a:lnSpc>
              <a:spcBef>
                <a:spcPct val="0"/>
              </a:spcBef>
              <a:buFontTx/>
              <a:buNone/>
            </a:pPr>
            <a:r>
              <a:rPr lang="zh-CN" altLang="en-US" sz="2000">
                <a:latin typeface="Arial" panose="020B0604020202020204" pitchFamily="34" charset="0"/>
                <a:ea typeface="微软雅黑" panose="020B0503020204020204" pitchFamily="34" charset="-122"/>
              </a:rPr>
              <a:t>结束</a:t>
            </a:r>
          </a:p>
        </p:txBody>
      </p:sp>
      <p:sp>
        <p:nvSpPr>
          <p:cNvPr id="398347" name="Line 11"/>
          <p:cNvSpPr>
            <a:spLocks noChangeShapeType="1"/>
          </p:cNvSpPr>
          <p:nvPr/>
        </p:nvSpPr>
        <p:spPr bwMode="auto">
          <a:xfrm>
            <a:off x="1371600" y="3368040"/>
            <a:ext cx="838200"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000">
              <a:ea typeface="微软雅黑" panose="020B0503020204020204" pitchFamily="34" charset="-122"/>
            </a:endParaRPr>
          </a:p>
        </p:txBody>
      </p:sp>
      <p:sp>
        <p:nvSpPr>
          <p:cNvPr id="398348" name="Line 12"/>
          <p:cNvSpPr>
            <a:spLocks noChangeShapeType="1"/>
          </p:cNvSpPr>
          <p:nvPr/>
        </p:nvSpPr>
        <p:spPr bwMode="auto">
          <a:xfrm flipV="1">
            <a:off x="2819400" y="2072640"/>
            <a:ext cx="1143000" cy="99060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000">
              <a:ea typeface="微软雅黑" panose="020B0503020204020204" pitchFamily="34" charset="-122"/>
            </a:endParaRPr>
          </a:p>
        </p:txBody>
      </p:sp>
      <p:sp>
        <p:nvSpPr>
          <p:cNvPr id="398349" name="Line 13"/>
          <p:cNvSpPr>
            <a:spLocks noChangeShapeType="1"/>
          </p:cNvSpPr>
          <p:nvPr/>
        </p:nvSpPr>
        <p:spPr bwMode="auto">
          <a:xfrm>
            <a:off x="3276600" y="3368040"/>
            <a:ext cx="609600"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000">
              <a:ea typeface="微软雅黑" panose="020B0503020204020204" pitchFamily="34" charset="-122"/>
            </a:endParaRPr>
          </a:p>
        </p:txBody>
      </p:sp>
      <p:sp>
        <p:nvSpPr>
          <p:cNvPr id="398350" name="Line 14"/>
          <p:cNvSpPr>
            <a:spLocks noChangeShapeType="1"/>
          </p:cNvSpPr>
          <p:nvPr/>
        </p:nvSpPr>
        <p:spPr bwMode="auto">
          <a:xfrm>
            <a:off x="2514600" y="3749040"/>
            <a:ext cx="381000" cy="106680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000">
              <a:ea typeface="微软雅黑" panose="020B0503020204020204" pitchFamily="34" charset="-122"/>
            </a:endParaRPr>
          </a:p>
        </p:txBody>
      </p:sp>
      <p:sp>
        <p:nvSpPr>
          <p:cNvPr id="398351" name="Line 15"/>
          <p:cNvSpPr>
            <a:spLocks noChangeShapeType="1"/>
          </p:cNvSpPr>
          <p:nvPr/>
        </p:nvSpPr>
        <p:spPr bwMode="auto">
          <a:xfrm>
            <a:off x="3962400" y="4892040"/>
            <a:ext cx="1371600"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000">
              <a:ea typeface="微软雅黑" panose="020B0503020204020204" pitchFamily="34" charset="-122"/>
            </a:endParaRPr>
          </a:p>
        </p:txBody>
      </p:sp>
      <p:sp>
        <p:nvSpPr>
          <p:cNvPr id="398352" name="Line 16"/>
          <p:cNvSpPr>
            <a:spLocks noChangeShapeType="1"/>
          </p:cNvSpPr>
          <p:nvPr/>
        </p:nvSpPr>
        <p:spPr bwMode="auto">
          <a:xfrm>
            <a:off x="5029200" y="1996440"/>
            <a:ext cx="1066800" cy="106680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000">
              <a:ea typeface="微软雅黑" panose="020B0503020204020204" pitchFamily="34" charset="-122"/>
            </a:endParaRPr>
          </a:p>
        </p:txBody>
      </p:sp>
      <p:sp>
        <p:nvSpPr>
          <p:cNvPr id="398353" name="Line 17"/>
          <p:cNvSpPr>
            <a:spLocks noChangeShapeType="1"/>
          </p:cNvSpPr>
          <p:nvPr/>
        </p:nvSpPr>
        <p:spPr bwMode="auto">
          <a:xfrm>
            <a:off x="5029200" y="3368040"/>
            <a:ext cx="762000"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000">
              <a:ea typeface="微软雅黑" panose="020B0503020204020204" pitchFamily="34" charset="-122"/>
            </a:endParaRPr>
          </a:p>
        </p:txBody>
      </p:sp>
      <p:sp>
        <p:nvSpPr>
          <p:cNvPr id="398354" name="Line 18"/>
          <p:cNvSpPr>
            <a:spLocks noChangeShapeType="1"/>
          </p:cNvSpPr>
          <p:nvPr/>
        </p:nvSpPr>
        <p:spPr bwMode="auto">
          <a:xfrm>
            <a:off x="6858000" y="3368040"/>
            <a:ext cx="533400" cy="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000">
              <a:ea typeface="微软雅黑" panose="020B0503020204020204" pitchFamily="34" charset="-122"/>
            </a:endParaRPr>
          </a:p>
        </p:txBody>
      </p:sp>
      <p:sp>
        <p:nvSpPr>
          <p:cNvPr id="398355" name="Line 19"/>
          <p:cNvSpPr>
            <a:spLocks noChangeShapeType="1"/>
          </p:cNvSpPr>
          <p:nvPr/>
        </p:nvSpPr>
        <p:spPr bwMode="auto">
          <a:xfrm flipV="1">
            <a:off x="6172200" y="3749040"/>
            <a:ext cx="304800" cy="762000"/>
          </a:xfrm>
          <a:prstGeom prst="line">
            <a:avLst/>
          </a:prstGeom>
          <a:noFill/>
          <a:ln w="25400">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endParaRPr lang="zh-CN" altLang="en-US" sz="2000">
              <a:ea typeface="微软雅黑" panose="020B0503020204020204" pitchFamily="34" charset="-122"/>
            </a:endParaRPr>
          </a:p>
        </p:txBody>
      </p:sp>
      <p:sp>
        <p:nvSpPr>
          <p:cNvPr id="398356" name="AutoShape 20"/>
          <p:cNvSpPr>
            <a:spLocks noChangeArrowheads="1"/>
          </p:cNvSpPr>
          <p:nvPr/>
        </p:nvSpPr>
        <p:spPr bwMode="auto">
          <a:xfrm>
            <a:off x="838200" y="5407024"/>
            <a:ext cx="7467600" cy="792481"/>
          </a:xfrm>
          <a:prstGeom prst="wedgeRectCallout">
            <a:avLst>
              <a:gd name="adj1" fmla="val -18921"/>
              <a:gd name="adj2" fmla="val -894"/>
            </a:avLst>
          </a:prstGeom>
          <a:gradFill rotWithShape="1">
            <a:gsLst>
              <a:gs pos="0">
                <a:srgbClr val="BBD4F3"/>
              </a:gs>
              <a:gs pos="50000">
                <a:srgbClr val="BBD4F3">
                  <a:gamma/>
                  <a:tint val="0"/>
                  <a:invGamma/>
                </a:srgbClr>
              </a:gs>
              <a:gs pos="100000">
                <a:srgbClr val="BBD4F3"/>
              </a:gs>
            </a:gsLst>
            <a:lin ang="5400000" scaled="1"/>
          </a:gradFill>
          <a:ln w="254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l">
              <a:lnSpc>
                <a:spcPct val="100000"/>
              </a:lnSpc>
              <a:spcBef>
                <a:spcPct val="0"/>
              </a:spcBef>
              <a:buFontTx/>
              <a:buNone/>
            </a:pPr>
            <a:r>
              <a:rPr lang="en-US" altLang="zh-CN" sz="2000" dirty="0" smtClean="0">
                <a:latin typeface="Arial" panose="020B0604020202020204" pitchFamily="34" charset="0"/>
                <a:ea typeface="微软雅黑" panose="020B0503020204020204" pitchFamily="34" charset="-122"/>
              </a:rPr>
              <a:t>1. </a:t>
            </a:r>
            <a:r>
              <a:rPr lang="zh-CN" altLang="en-US" sz="2000" dirty="0" smtClean="0">
                <a:latin typeface="Arial" panose="020B0604020202020204" pitchFamily="34" charset="0"/>
                <a:ea typeface="微软雅黑" panose="020B0503020204020204" pitchFamily="34" charset="-122"/>
              </a:rPr>
              <a:t>关</a:t>
            </a:r>
            <a:r>
              <a:rPr lang="zh-CN" altLang="en-US" sz="2000" dirty="0">
                <a:latin typeface="Arial" panose="020B0604020202020204" pitchFamily="34" charset="0"/>
                <a:ea typeface="微软雅黑" panose="020B0503020204020204" pitchFamily="34" charset="-122"/>
              </a:rPr>
              <a:t>键路径可能有一条或多条</a:t>
            </a:r>
          </a:p>
          <a:p>
            <a:pPr algn="l">
              <a:lnSpc>
                <a:spcPct val="100000"/>
              </a:lnSpc>
              <a:spcBef>
                <a:spcPct val="0"/>
              </a:spcBef>
              <a:buFontTx/>
              <a:buNone/>
            </a:pPr>
            <a:r>
              <a:rPr lang="en-US" altLang="zh-CN" sz="2000" dirty="0" smtClean="0">
                <a:latin typeface="Arial" panose="020B0604020202020204" pitchFamily="34" charset="0"/>
                <a:ea typeface="微软雅黑" panose="020B0503020204020204" pitchFamily="34" charset="-122"/>
              </a:rPr>
              <a:t>2. </a:t>
            </a:r>
            <a:r>
              <a:rPr lang="zh-CN" altLang="en-US" sz="2000" b="1" dirty="0" smtClean="0">
                <a:solidFill>
                  <a:srgbClr val="FF0000"/>
                </a:solidFill>
                <a:latin typeface="Arial" panose="020B0604020202020204" pitchFamily="34" charset="0"/>
                <a:ea typeface="微软雅黑" panose="020B0503020204020204" pitchFamily="34" charset="-122"/>
              </a:rPr>
              <a:t>越</a:t>
            </a:r>
            <a:r>
              <a:rPr lang="zh-CN" altLang="en-US" sz="2000" b="1" dirty="0">
                <a:solidFill>
                  <a:srgbClr val="FF0000"/>
                </a:solidFill>
                <a:latin typeface="Arial" panose="020B0604020202020204" pitchFamily="34" charset="0"/>
                <a:ea typeface="微软雅黑" panose="020B0503020204020204" pitchFamily="34" charset="-122"/>
              </a:rPr>
              <a:t>多意味着风险越</a:t>
            </a:r>
            <a:r>
              <a:rPr lang="zh-CN" altLang="en-US" sz="2000" b="1" dirty="0" smtClean="0">
                <a:solidFill>
                  <a:srgbClr val="FF0000"/>
                </a:solidFill>
                <a:latin typeface="Arial" panose="020B0604020202020204" pitchFamily="34" charset="0"/>
                <a:ea typeface="微软雅黑" panose="020B0503020204020204" pitchFamily="34" charset="-122"/>
              </a:rPr>
              <a:t>大</a:t>
            </a:r>
            <a:endParaRPr lang="zh-CN" altLang="en-US" sz="2000" b="1" dirty="0">
              <a:solidFill>
                <a:srgbClr val="FF0000"/>
              </a:solidFill>
              <a:latin typeface="Arial" panose="020B0604020202020204" pitchFamily="34" charset="0"/>
              <a:ea typeface="微软雅黑" panose="020B0503020204020204" pitchFamily="34" charset="-122"/>
            </a:endParaRPr>
          </a:p>
        </p:txBody>
      </p:sp>
    </p:spTree>
    <p:extLst>
      <p:ext uri="{BB962C8B-B14F-4D97-AF65-F5344CB8AC3E}">
        <p14:creationId xmlns:p14="http://schemas.microsoft.com/office/powerpoint/2010/main" val="160542547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434" name="Rectangle 2"/>
          <p:cNvSpPr>
            <a:spLocks noGrp="1" noChangeArrowheads="1"/>
          </p:cNvSpPr>
          <p:nvPr>
            <p:ph type="title"/>
          </p:nvPr>
        </p:nvSpPr>
        <p:spPr/>
        <p:txBody>
          <a:bodyPr/>
          <a:lstStyle/>
          <a:p>
            <a:r>
              <a:rPr lang="zh-CN" altLang="en-US" dirty="0" smtClean="0"/>
              <a:t>关键链法</a:t>
            </a:r>
            <a:endParaRPr lang="zh-CN" altLang="en-US" dirty="0"/>
          </a:p>
        </p:txBody>
      </p:sp>
      <p:sp>
        <p:nvSpPr>
          <p:cNvPr id="402435" name="Rectangle 3"/>
          <p:cNvSpPr>
            <a:spLocks noGrp="1" noChangeArrowheads="1"/>
          </p:cNvSpPr>
          <p:nvPr>
            <p:ph sz="quarter" idx="11"/>
          </p:nvPr>
        </p:nvSpPr>
        <p:spPr/>
        <p:txBody>
          <a:bodyPr>
            <a:normAutofit/>
          </a:bodyPr>
          <a:lstStyle/>
          <a:p>
            <a:r>
              <a:rPr lang="zh-CN" altLang="en-US" dirty="0" smtClean="0"/>
              <a:t>帕金森</a:t>
            </a:r>
            <a:r>
              <a:rPr lang="zh-CN" altLang="en-US" dirty="0"/>
              <a:t>定律（</a:t>
            </a:r>
            <a:r>
              <a:rPr lang="en-US" altLang="zh-CN" dirty="0" smtClean="0"/>
              <a:t>Parkinson’s Law</a:t>
            </a:r>
            <a:r>
              <a:rPr lang="zh-CN" altLang="en-US" dirty="0" smtClean="0"/>
              <a:t>）</a:t>
            </a:r>
            <a:endParaRPr lang="en-US" altLang="zh-CN" dirty="0" smtClean="0"/>
          </a:p>
          <a:p>
            <a:pPr lvl="1"/>
            <a:r>
              <a:rPr lang="zh-CN" altLang="en-US" dirty="0" smtClean="0"/>
              <a:t>定律之一：工</a:t>
            </a:r>
            <a:r>
              <a:rPr lang="zh-CN" altLang="en-US" dirty="0"/>
              <a:t>作总是拖延到它所能够允许最迟完成的那一</a:t>
            </a:r>
            <a:r>
              <a:rPr lang="zh-CN" altLang="en-US" dirty="0" smtClean="0"/>
              <a:t>天</a:t>
            </a:r>
            <a:endParaRPr lang="en-US" altLang="zh-CN" dirty="0" smtClean="0"/>
          </a:p>
          <a:p>
            <a:pPr lvl="1"/>
            <a:r>
              <a:rPr lang="zh-CN" altLang="en-US" dirty="0"/>
              <a:t>帕金森定</a:t>
            </a:r>
            <a:r>
              <a:rPr lang="zh-CN" altLang="en-US" dirty="0" smtClean="0"/>
              <a:t>律也是</a:t>
            </a:r>
            <a:r>
              <a:rPr lang="en-US" altLang="zh-CN" dirty="0" smtClean="0"/>
              <a:t>PMP </a:t>
            </a:r>
            <a:r>
              <a:rPr lang="zh-CN" altLang="en-US" dirty="0"/>
              <a:t>管理</a:t>
            </a:r>
            <a:r>
              <a:rPr lang="zh-CN" altLang="en-US" dirty="0" smtClean="0"/>
              <a:t>学六大</a:t>
            </a:r>
            <a:r>
              <a:rPr lang="zh-CN" altLang="en-US" dirty="0"/>
              <a:t>定律之一</a:t>
            </a:r>
            <a:endParaRPr lang="en-US" altLang="zh-CN" dirty="0" smtClean="0"/>
          </a:p>
          <a:p>
            <a:r>
              <a:rPr lang="zh-CN" altLang="en-US" dirty="0"/>
              <a:t>原</a:t>
            </a:r>
            <a:r>
              <a:rPr lang="zh-CN" altLang="en-US" dirty="0" smtClean="0"/>
              <a:t>因</a:t>
            </a:r>
            <a:endParaRPr lang="en-US" altLang="zh-CN" dirty="0" smtClean="0"/>
          </a:p>
          <a:p>
            <a:pPr lvl="1"/>
            <a:r>
              <a:rPr lang="zh-CN" altLang="en-US" dirty="0" smtClean="0"/>
              <a:t>主</a:t>
            </a:r>
            <a:r>
              <a:rPr lang="zh-CN" altLang="en-US" dirty="0"/>
              <a:t>观原因：没有压力就没有动力； </a:t>
            </a:r>
            <a:endParaRPr lang="en-US" altLang="zh-CN" dirty="0" smtClean="0"/>
          </a:p>
          <a:p>
            <a:pPr lvl="1"/>
            <a:r>
              <a:rPr lang="zh-CN" altLang="en-US" dirty="0" smtClean="0"/>
              <a:t>客</a:t>
            </a:r>
            <a:r>
              <a:rPr lang="zh-CN" altLang="en-US" dirty="0"/>
              <a:t>观原因：没有激励就没有动力；</a:t>
            </a:r>
            <a:endParaRPr lang="en-US" altLang="zh-CN" dirty="0"/>
          </a:p>
          <a:p>
            <a:r>
              <a:rPr lang="zh-CN" altLang="en-US" dirty="0" smtClean="0"/>
              <a:t>解决：</a:t>
            </a:r>
          </a:p>
          <a:p>
            <a:pPr lvl="1"/>
            <a:r>
              <a:rPr lang="zh-CN" altLang="en-US" dirty="0"/>
              <a:t>集</a:t>
            </a:r>
            <a:r>
              <a:rPr lang="zh-CN" altLang="en-US" dirty="0" smtClean="0"/>
              <a:t>中管理富裕时间</a:t>
            </a:r>
            <a:endParaRPr lang="en-US" altLang="zh-CN" dirty="0" smtClean="0"/>
          </a:p>
          <a:p>
            <a:pPr lvl="2"/>
            <a:r>
              <a:rPr lang="zh-CN" altLang="en-US" sz="2000" dirty="0" smtClean="0"/>
              <a:t>在</a:t>
            </a:r>
            <a:r>
              <a:rPr lang="zh-CN" altLang="en-US" sz="2000" dirty="0"/>
              <a:t>进行项目估算的时候</a:t>
            </a:r>
            <a:r>
              <a:rPr lang="zh-CN" altLang="en-US" sz="2000" dirty="0" smtClean="0"/>
              <a:t>，</a:t>
            </a:r>
            <a:r>
              <a:rPr lang="zh-CN" altLang="en-US" sz="2000" dirty="0" smtClean="0">
                <a:solidFill>
                  <a:srgbClr val="C00000"/>
                </a:solidFill>
              </a:rPr>
              <a:t>设</a:t>
            </a:r>
            <a:r>
              <a:rPr lang="zh-CN" altLang="en-US" sz="2000" dirty="0">
                <a:solidFill>
                  <a:srgbClr val="C00000"/>
                </a:solidFill>
              </a:rPr>
              <a:t>法把个人估算当</a:t>
            </a:r>
            <a:r>
              <a:rPr lang="zh-CN" altLang="en-US" sz="2000" dirty="0" smtClean="0">
                <a:solidFill>
                  <a:srgbClr val="C00000"/>
                </a:solidFill>
              </a:rPr>
              <a:t>中隐</a:t>
            </a:r>
            <a:r>
              <a:rPr lang="zh-CN" altLang="en-US" sz="2000" dirty="0">
                <a:solidFill>
                  <a:srgbClr val="C00000"/>
                </a:solidFill>
              </a:rPr>
              <a:t>藏</a:t>
            </a:r>
            <a:r>
              <a:rPr lang="zh-CN" altLang="en-US" sz="2000" dirty="0" smtClean="0">
                <a:solidFill>
                  <a:srgbClr val="C00000"/>
                </a:solidFill>
              </a:rPr>
              <a:t>的富余量剔</a:t>
            </a:r>
            <a:r>
              <a:rPr lang="zh-CN" altLang="en-US" sz="2000" dirty="0">
                <a:solidFill>
                  <a:srgbClr val="C00000"/>
                </a:solidFill>
              </a:rPr>
              <a:t>除</a:t>
            </a:r>
            <a:r>
              <a:rPr lang="zh-CN" altLang="en-US" sz="2000" dirty="0" smtClean="0"/>
              <a:t>。</a:t>
            </a:r>
            <a:endParaRPr lang="en-US" altLang="zh-CN" sz="2000" dirty="0" smtClean="0"/>
          </a:p>
          <a:p>
            <a:pPr lvl="2"/>
            <a:r>
              <a:rPr lang="zh-CN" altLang="en-US" sz="2000" dirty="0" smtClean="0"/>
              <a:t>例如：按经验，每个人自己往往都是按</a:t>
            </a:r>
            <a:r>
              <a:rPr lang="en-US" altLang="zh-CN" sz="2000" dirty="0" smtClean="0"/>
              <a:t>100%</a:t>
            </a:r>
            <a:r>
              <a:rPr lang="zh-CN" altLang="en-US" sz="2000" dirty="0" smtClean="0"/>
              <a:t>完成任务的时间来估算，那么留下</a:t>
            </a:r>
            <a:r>
              <a:rPr lang="en-US" altLang="zh-CN" sz="2000" dirty="0" smtClean="0"/>
              <a:t>50%</a:t>
            </a:r>
            <a:r>
              <a:rPr lang="zh-CN" altLang="en-US" sz="2000" dirty="0" smtClean="0"/>
              <a:t>几率完成的时间就可以了；其余的统一管理。</a:t>
            </a:r>
            <a:endParaRPr lang="en-US" altLang="zh-CN" sz="2000" dirty="0"/>
          </a:p>
        </p:txBody>
      </p:sp>
      <p:sp>
        <p:nvSpPr>
          <p:cNvPr id="4" name="圆角矩形 9"/>
          <p:cNvSpPr>
            <a:spLocks noChangeArrowheads="1"/>
          </p:cNvSpPr>
          <p:nvPr/>
        </p:nvSpPr>
        <p:spPr bwMode="auto">
          <a:xfrm>
            <a:off x="5333976" y="560388"/>
            <a:ext cx="3667148" cy="476250"/>
          </a:xfrm>
          <a:prstGeom prst="roundRect">
            <a:avLst>
              <a:gd name="adj" fmla="val 16667"/>
            </a:avLst>
          </a:prstGeom>
          <a:noFill/>
          <a:ln w="22225" algn="ctr">
            <a:solidFill>
              <a:srgbClr val="7030A0"/>
            </a:solidFill>
            <a:round/>
            <a:headEnd/>
            <a:tailEnd/>
          </a:ln>
          <a:extLst>
            <a:ext uri="{909E8E84-426E-40DD-AFC4-6F175D3DCCD1}">
              <a14:hiddenFill xmlns:a14="http://schemas.microsoft.com/office/drawing/2010/main">
                <a:solidFill>
                  <a:srgbClr val="FFFFFF"/>
                </a:solidFill>
              </a14:hiddenFill>
            </a:ext>
          </a:extLst>
        </p:spPr>
        <p:txBody>
          <a:bodyPr/>
          <a:lstStyle/>
          <a:p>
            <a:r>
              <a:rPr lang="en-US" altLang="zh-CN" sz="2000" dirty="0" smtClean="0">
                <a:solidFill>
                  <a:srgbClr val="C00000"/>
                </a:solidFill>
                <a:latin typeface="微软雅黑" panose="020B0503020204020204" pitchFamily="34" charset="-122"/>
                <a:ea typeface="微软雅黑" panose="020B0503020204020204" pitchFamily="34" charset="-122"/>
              </a:rPr>
              <a:t>Q2</a:t>
            </a:r>
            <a:r>
              <a:rPr lang="zh-CN" altLang="en-US" sz="2000" dirty="0" smtClean="0">
                <a:solidFill>
                  <a:srgbClr val="C00000"/>
                </a:solidFill>
                <a:latin typeface="微软雅黑" panose="020B0503020204020204" pitchFamily="34" charset="-122"/>
                <a:ea typeface="微软雅黑" panose="020B0503020204020204" pitchFamily="34" charset="-122"/>
              </a:rPr>
              <a:t>：</a:t>
            </a:r>
            <a:r>
              <a:rPr lang="zh-CN" altLang="en-US" sz="2000" dirty="0">
                <a:solidFill>
                  <a:srgbClr val="C00000"/>
                </a:solidFill>
                <a:latin typeface="微软雅黑" panose="020B0503020204020204" pitchFamily="34" charset="-122"/>
                <a:ea typeface="微软雅黑" panose="020B0503020204020204" pitchFamily="34" charset="-122"/>
              </a:rPr>
              <a:t>如</a:t>
            </a:r>
            <a:r>
              <a:rPr lang="zh-CN" altLang="en-US" sz="2000" dirty="0" smtClean="0">
                <a:solidFill>
                  <a:srgbClr val="C00000"/>
                </a:solidFill>
                <a:latin typeface="微软雅黑" panose="020B0503020204020204" pitchFamily="34" charset="-122"/>
                <a:ea typeface="微软雅黑" panose="020B0503020204020204" pitchFamily="34" charset="-122"/>
              </a:rPr>
              <a:t>何保障活动的进展？</a:t>
            </a:r>
            <a:endParaRPr lang="en-US" altLang="zh-CN" sz="20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0290756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402435">
                                            <p:txEl>
                                              <p:pRg st="7" end="7"/>
                                            </p:txEl>
                                          </p:spTgt>
                                        </p:tgtEl>
                                        <p:attrNameLst>
                                          <p:attrName>style.visibility</p:attrName>
                                        </p:attrNameLst>
                                      </p:cBhvr>
                                      <p:to>
                                        <p:strVal val="visible"/>
                                      </p:to>
                                    </p:set>
                                    <p:animEffect transition="in" filter="randombar(horizontal)">
                                      <p:cBhvr>
                                        <p:cTn id="7" dur="500"/>
                                        <p:tgtEl>
                                          <p:spTgt spid="402435">
                                            <p:txEl>
                                              <p:pRg st="7" end="7"/>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402435">
                                            <p:txEl>
                                              <p:pRg st="8" end="8"/>
                                            </p:txEl>
                                          </p:spTgt>
                                        </p:tgtEl>
                                        <p:attrNameLst>
                                          <p:attrName>style.visibility</p:attrName>
                                        </p:attrNameLst>
                                      </p:cBhvr>
                                      <p:to>
                                        <p:strVal val="visible"/>
                                      </p:to>
                                    </p:set>
                                    <p:animEffect transition="in" filter="randombar(horizontal)">
                                      <p:cBhvr>
                                        <p:cTn id="10" dur="500"/>
                                        <p:tgtEl>
                                          <p:spTgt spid="402435">
                                            <p:txEl>
                                              <p:pRg st="8" end="8"/>
                                            </p:txEl>
                                          </p:spTgt>
                                        </p:tgtEl>
                                      </p:cBhvr>
                                    </p:animEffect>
                                  </p:childTnLst>
                                </p:cTn>
                              </p:par>
                              <p:par>
                                <p:cTn id="11" presetID="14" presetClass="entr" presetSubtype="10" fill="hold" nodeType="withEffect">
                                  <p:stCondLst>
                                    <p:cond delay="0"/>
                                  </p:stCondLst>
                                  <p:childTnLst>
                                    <p:set>
                                      <p:cBhvr>
                                        <p:cTn id="12" dur="1" fill="hold">
                                          <p:stCondLst>
                                            <p:cond delay="0"/>
                                          </p:stCondLst>
                                        </p:cTn>
                                        <p:tgtEl>
                                          <p:spTgt spid="402435">
                                            <p:txEl>
                                              <p:pRg st="9" end="9"/>
                                            </p:txEl>
                                          </p:spTgt>
                                        </p:tgtEl>
                                        <p:attrNameLst>
                                          <p:attrName>style.visibility</p:attrName>
                                        </p:attrNameLst>
                                      </p:cBhvr>
                                      <p:to>
                                        <p:strVal val="visible"/>
                                      </p:to>
                                    </p:set>
                                    <p:animEffect transition="in" filter="randombar(horizontal)">
                                      <p:cBhvr>
                                        <p:cTn id="13" dur="500"/>
                                        <p:tgtEl>
                                          <p:spTgt spid="40243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zh-CN" altLang="en-US" smtClean="0"/>
              <a:t>本章内容</a:t>
            </a:r>
            <a:endParaRPr lang="zh-CN" altLang="en-US" dirty="0" smtClean="0"/>
          </a:p>
        </p:txBody>
      </p:sp>
      <p:sp>
        <p:nvSpPr>
          <p:cNvPr id="6148" name="Rectangle 3"/>
          <p:cNvSpPr>
            <a:spLocks noGrp="1" noChangeArrowheads="1"/>
          </p:cNvSpPr>
          <p:nvPr>
            <p:ph sz="quarter" idx="11"/>
          </p:nvPr>
        </p:nvSpPr>
        <p:spPr/>
        <p:txBody>
          <a:bodyPr/>
          <a:lstStyle/>
          <a:p>
            <a:r>
              <a:rPr lang="zh-CN" altLang="en-US" dirty="0"/>
              <a:t>第</a:t>
            </a:r>
            <a:r>
              <a:rPr lang="en-US" altLang="zh-CN" dirty="0"/>
              <a:t>6</a:t>
            </a:r>
            <a:r>
              <a:rPr lang="zh-CN" altLang="en-US" dirty="0"/>
              <a:t>章 迭代规划和评估</a:t>
            </a:r>
          </a:p>
          <a:p>
            <a:pPr lvl="1"/>
            <a:r>
              <a:rPr lang="en-US" altLang="zh-CN" dirty="0" smtClean="0"/>
              <a:t>6.1 </a:t>
            </a:r>
            <a:r>
              <a:rPr lang="zh-CN" altLang="zh-CN" dirty="0" smtClean="0"/>
              <a:t>迭代规划</a:t>
            </a:r>
          </a:p>
          <a:p>
            <a:pPr lvl="1"/>
            <a:r>
              <a:rPr lang="en-US" altLang="zh-CN" dirty="0" smtClean="0"/>
              <a:t>6.2 </a:t>
            </a:r>
            <a:r>
              <a:rPr lang="zh-CN" altLang="zh-CN" dirty="0" smtClean="0"/>
              <a:t>里程碑</a:t>
            </a:r>
            <a:r>
              <a:rPr lang="zh-CN" altLang="en-US" dirty="0" smtClean="0"/>
              <a:t>评审</a:t>
            </a:r>
            <a:endParaRPr lang="zh-CN" altLang="zh-CN" dirty="0" smtClean="0"/>
          </a:p>
          <a:p>
            <a:pPr lvl="1"/>
            <a:r>
              <a:rPr lang="en-US" altLang="zh-CN" dirty="0" smtClean="0"/>
              <a:t>6.3 </a:t>
            </a:r>
            <a:r>
              <a:rPr lang="zh-CN" altLang="zh-CN" dirty="0" smtClean="0"/>
              <a:t>传统项目</a:t>
            </a:r>
            <a:r>
              <a:rPr lang="zh-CN" altLang="en-US" dirty="0" smtClean="0"/>
              <a:t>规划</a:t>
            </a:r>
            <a:endParaRPr lang="zh-CN" altLang="zh-CN" dirty="0" smtClean="0"/>
          </a:p>
          <a:p>
            <a:pPr lvl="1"/>
            <a:r>
              <a:rPr lang="zh-CN" altLang="zh-CN" dirty="0" smtClean="0"/>
              <a:t>小结</a:t>
            </a:r>
          </a:p>
          <a:p>
            <a:pPr lvl="1"/>
            <a:r>
              <a:rPr lang="zh-CN" altLang="zh-CN" dirty="0" smtClean="0"/>
              <a:t>习题</a:t>
            </a:r>
          </a:p>
        </p:txBody>
      </p:sp>
      <p:pic>
        <p:nvPicPr>
          <p:cNvPr id="6151" name="Picture 7" descr="MCj043961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5625" y="4084638"/>
            <a:ext cx="2047875"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sz="quarter" idx="11"/>
          </p:nvPr>
        </p:nvSpPr>
        <p:spPr/>
        <p:txBody>
          <a:bodyPr/>
          <a:lstStyle/>
          <a:p>
            <a:r>
              <a:rPr lang="zh-CN" altLang="en-US" dirty="0" smtClean="0"/>
              <a:t>几种策</a:t>
            </a:r>
            <a:r>
              <a:rPr lang="zh-CN" altLang="en-US" dirty="0"/>
              <a:t>略：</a:t>
            </a:r>
          </a:p>
          <a:p>
            <a:pPr marL="801688" lvl="1" indent="-457200">
              <a:buFont typeface="+mj-lt"/>
              <a:buAutoNum type="arabicPeriod"/>
            </a:pPr>
            <a:r>
              <a:rPr lang="zh-CN" altLang="en-US" dirty="0" smtClean="0"/>
              <a:t>准</a:t>
            </a:r>
            <a:r>
              <a:rPr lang="zh-CN" altLang="en-US" dirty="0"/>
              <a:t>确、精确估算成员速度</a:t>
            </a:r>
          </a:p>
          <a:p>
            <a:pPr marL="801688" lvl="1" indent="-457200">
              <a:buFont typeface="+mj-lt"/>
              <a:buAutoNum type="arabicPeriod"/>
            </a:pPr>
            <a:r>
              <a:rPr lang="zh-CN" altLang="en-US" dirty="0" smtClean="0"/>
              <a:t>不</a:t>
            </a:r>
            <a:r>
              <a:rPr lang="zh-CN" altLang="en-US" dirty="0"/>
              <a:t>要让团队成员知道项目时间余量</a:t>
            </a:r>
          </a:p>
          <a:p>
            <a:pPr marL="801688" lvl="1" indent="-457200">
              <a:buFont typeface="+mj-lt"/>
              <a:buAutoNum type="arabicPeriod"/>
            </a:pPr>
            <a:r>
              <a:rPr lang="zh-CN" altLang="en-US" dirty="0" smtClean="0"/>
              <a:t>引</a:t>
            </a:r>
            <a:r>
              <a:rPr lang="zh-CN" altLang="en-US" dirty="0"/>
              <a:t>入绩效考核</a:t>
            </a:r>
          </a:p>
          <a:p>
            <a:pPr marL="801688" lvl="1" indent="-457200">
              <a:buFont typeface="+mj-lt"/>
              <a:buAutoNum type="arabicPeriod"/>
            </a:pPr>
            <a:r>
              <a:rPr lang="zh-CN" altLang="en-US" dirty="0" smtClean="0"/>
              <a:t>允</a:t>
            </a:r>
            <a:r>
              <a:rPr lang="zh-CN" altLang="en-US" dirty="0"/>
              <a:t>许延期，给予缓冲，但要求解</a:t>
            </a:r>
            <a:r>
              <a:rPr lang="zh-CN" altLang="en-US" dirty="0" smtClean="0"/>
              <a:t>释原因</a:t>
            </a:r>
            <a:endParaRPr lang="zh-CN" altLang="en-US" dirty="0"/>
          </a:p>
          <a:p>
            <a:pPr marL="801688" lvl="1" indent="-457200">
              <a:buFont typeface="+mj-lt"/>
              <a:buAutoNum type="arabicPeriod"/>
            </a:pPr>
            <a:r>
              <a:rPr lang="zh-CN" altLang="en-US" dirty="0" smtClean="0"/>
              <a:t>尽</a:t>
            </a:r>
            <a:r>
              <a:rPr lang="zh-CN" altLang="en-US" dirty="0"/>
              <a:t>量避免加班，从时间余量支</a:t>
            </a:r>
            <a:r>
              <a:rPr lang="zh-CN" altLang="en-US" dirty="0" smtClean="0"/>
              <a:t>出</a:t>
            </a:r>
            <a:r>
              <a:rPr lang="en-US" altLang="zh-CN" dirty="0" smtClean="0"/>
              <a:t/>
            </a:r>
            <a:br>
              <a:rPr lang="en-US" altLang="zh-CN" dirty="0" smtClean="0"/>
            </a:br>
            <a:r>
              <a:rPr lang="zh-CN" altLang="en-US" dirty="0"/>
              <a:t>（</a:t>
            </a:r>
            <a:r>
              <a:rPr lang="zh-CN" altLang="en-US" dirty="0" smtClean="0"/>
              <a:t>加班会降</a:t>
            </a:r>
            <a:r>
              <a:rPr lang="zh-CN" altLang="en-US" dirty="0"/>
              <a:t>低效率，易导致混乱）</a:t>
            </a:r>
          </a:p>
          <a:p>
            <a:pPr marL="801688" lvl="1" indent="-457200">
              <a:buFont typeface="+mj-lt"/>
              <a:buAutoNum type="arabicPeriod"/>
            </a:pPr>
            <a:r>
              <a:rPr lang="zh-CN" altLang="en-US" dirty="0" smtClean="0"/>
              <a:t>剩</a:t>
            </a:r>
            <a:r>
              <a:rPr lang="zh-CN" altLang="en-US" dirty="0"/>
              <a:t>余的时间余量可</a:t>
            </a:r>
            <a:r>
              <a:rPr lang="zh-CN" altLang="en-US" dirty="0" smtClean="0"/>
              <a:t>以用来收</a:t>
            </a:r>
            <a:r>
              <a:rPr lang="zh-CN" altLang="en-US" dirty="0"/>
              <a:t>买人心</a:t>
            </a:r>
          </a:p>
        </p:txBody>
      </p:sp>
    </p:spTree>
    <p:extLst>
      <p:ext uri="{BB962C8B-B14F-4D97-AF65-F5344CB8AC3E}">
        <p14:creationId xmlns:p14="http://schemas.microsoft.com/office/powerpoint/2010/main" val="15127792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zh-CN" altLang="en-US" smtClean="0"/>
              <a:t>练习</a:t>
            </a:r>
            <a:r>
              <a:rPr lang="en-US" altLang="zh-CN" smtClean="0"/>
              <a:t>: </a:t>
            </a:r>
            <a:r>
              <a:rPr lang="zh-CN" altLang="en-US" smtClean="0"/>
              <a:t>迭代计划</a:t>
            </a:r>
            <a:endParaRPr lang="en-US" altLang="zh-CN" smtClean="0"/>
          </a:p>
        </p:txBody>
      </p:sp>
      <p:sp>
        <p:nvSpPr>
          <p:cNvPr id="40963" name="Rectangle 3"/>
          <p:cNvSpPr>
            <a:spLocks noGrp="1" noChangeArrowheads="1"/>
          </p:cNvSpPr>
          <p:nvPr>
            <p:ph sz="quarter" idx="11"/>
          </p:nvPr>
        </p:nvSpPr>
        <p:spPr/>
        <p:txBody>
          <a:bodyPr>
            <a:normAutofit/>
          </a:bodyPr>
          <a:lstStyle/>
          <a:p>
            <a:r>
              <a:rPr lang="zh-CN" altLang="en-US" dirty="0" smtClean="0"/>
              <a:t>目标：</a:t>
            </a:r>
            <a:r>
              <a:rPr lang="en-US" altLang="zh-CN" dirty="0" smtClean="0"/>
              <a:t> </a:t>
            </a:r>
            <a:r>
              <a:rPr lang="zh-CN" altLang="en-US" dirty="0" smtClean="0"/>
              <a:t>模拟</a:t>
            </a:r>
            <a:r>
              <a:rPr lang="zh-CN" altLang="en-US" dirty="0"/>
              <a:t>规划</a:t>
            </a:r>
            <a:endParaRPr lang="en-US" altLang="zh-CN" dirty="0" smtClean="0"/>
          </a:p>
          <a:p>
            <a:pPr lvl="1"/>
            <a:r>
              <a:rPr lang="zh-CN" altLang="en-US" dirty="0" smtClean="0"/>
              <a:t>团队集合在一起</a:t>
            </a:r>
            <a:endParaRPr lang="en-US" altLang="zh-CN" dirty="0" smtClean="0"/>
          </a:p>
          <a:p>
            <a:pPr lvl="1"/>
            <a:r>
              <a:rPr lang="zh-CN" altLang="en-US" dirty="0" smtClean="0"/>
              <a:t>决定哪些用户故事放在下次迭代中</a:t>
            </a:r>
            <a:endParaRPr lang="en-US" altLang="zh-CN" dirty="0" smtClean="0"/>
          </a:p>
          <a:p>
            <a:pPr lvl="1"/>
            <a:r>
              <a:rPr lang="zh-CN" altLang="en-US" dirty="0" smtClean="0"/>
              <a:t>细分为更小的任务</a:t>
            </a:r>
            <a:endParaRPr lang="en-US" altLang="zh-CN" dirty="0" smtClean="0"/>
          </a:p>
          <a:p>
            <a:pPr lvl="1"/>
            <a:r>
              <a:rPr lang="zh-CN" altLang="en-US" dirty="0" smtClean="0"/>
              <a:t>估算完成每个任务的时间（小时数</a:t>
            </a:r>
            <a:r>
              <a:rPr lang="en-US" altLang="zh-CN" dirty="0" smtClean="0"/>
              <a:t>/</a:t>
            </a:r>
            <a:r>
              <a:rPr lang="zh-CN" altLang="en-US" dirty="0"/>
              <a:t>天数</a:t>
            </a:r>
            <a:r>
              <a:rPr lang="zh-CN" altLang="en-US" dirty="0" smtClean="0"/>
              <a:t>）</a:t>
            </a:r>
            <a:endParaRPr lang="en-US" altLang="zh-CN" dirty="0" smtClean="0"/>
          </a:p>
          <a:p>
            <a:pPr lvl="1"/>
            <a:r>
              <a:rPr lang="zh-CN" altLang="en-US" dirty="0" smtClean="0"/>
              <a:t>检查任务的依赖关系</a:t>
            </a:r>
            <a:endParaRPr lang="en-US" altLang="zh-CN" dirty="0" smtClean="0"/>
          </a:p>
          <a:p>
            <a:pPr lvl="1"/>
            <a:r>
              <a:rPr lang="zh-CN" altLang="en-US" dirty="0" smtClean="0"/>
              <a:t>由团队决定是否每人独立工作还是结对工作</a:t>
            </a:r>
            <a:endParaRPr lang="en-US" altLang="zh-CN" dirty="0" smtClean="0"/>
          </a:p>
          <a:p>
            <a:r>
              <a:rPr lang="zh-CN" altLang="en-US" dirty="0" smtClean="0"/>
              <a:t>要关注的方面：</a:t>
            </a:r>
            <a:endParaRPr lang="en-US" altLang="zh-CN" dirty="0" smtClean="0"/>
          </a:p>
          <a:p>
            <a:pPr lvl="1"/>
            <a:r>
              <a:rPr lang="zh-CN" altLang="en-US" dirty="0" smtClean="0"/>
              <a:t>是否为每个用户故事计划了测试任务？</a:t>
            </a:r>
            <a:endParaRPr lang="en-US" altLang="zh-CN" dirty="0" smtClean="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3. </a:t>
            </a:r>
            <a:r>
              <a:rPr lang="zh-CN" altLang="en-US" dirty="0" smtClean="0"/>
              <a:t>结束一个迭代</a:t>
            </a:r>
            <a:endParaRPr lang="zh-CN" altLang="en-US" dirty="0"/>
          </a:p>
        </p:txBody>
      </p:sp>
      <p:sp>
        <p:nvSpPr>
          <p:cNvPr id="3" name="内容占位符 2"/>
          <p:cNvSpPr>
            <a:spLocks noGrp="1"/>
          </p:cNvSpPr>
          <p:nvPr>
            <p:ph sz="quarter" idx="11"/>
          </p:nvPr>
        </p:nvSpPr>
        <p:spPr>
          <a:xfrm>
            <a:off x="153987" y="1142813"/>
            <a:ext cx="8847137" cy="2773867"/>
          </a:xfrm>
        </p:spPr>
        <p:txBody>
          <a:bodyPr/>
          <a:lstStyle/>
          <a:p>
            <a:r>
              <a:rPr lang="en-US" altLang="zh-CN" dirty="0" smtClean="0"/>
              <a:t>1</a:t>
            </a:r>
            <a:r>
              <a:rPr lang="zh-CN" altLang="en-US" dirty="0" smtClean="0"/>
              <a:t>）复审会议</a:t>
            </a:r>
            <a:r>
              <a:rPr lang="en-US" altLang="zh-CN" dirty="0" smtClean="0"/>
              <a:t>——</a:t>
            </a:r>
            <a:r>
              <a:rPr lang="zh-CN" altLang="en-US" dirty="0" smtClean="0"/>
              <a:t>重在演示</a:t>
            </a:r>
            <a:endParaRPr lang="en-US" altLang="zh-CN" dirty="0" smtClean="0"/>
          </a:p>
          <a:p>
            <a:pPr lvl="1"/>
            <a:r>
              <a:rPr lang="zh-CN" altLang="en-US" b="1" dirty="0"/>
              <a:t>演示系统并要求反馈</a:t>
            </a:r>
          </a:p>
          <a:p>
            <a:pPr lvl="1"/>
            <a:r>
              <a:rPr lang="zh-CN" altLang="en-US" dirty="0"/>
              <a:t>或者让涉众真正使用该系统</a:t>
            </a:r>
          </a:p>
          <a:p>
            <a:pPr lvl="1"/>
            <a:r>
              <a:rPr lang="zh-CN" altLang="en-US" dirty="0"/>
              <a:t>展示已完成的工作</a:t>
            </a:r>
          </a:p>
          <a:p>
            <a:pPr lvl="1"/>
            <a:r>
              <a:rPr lang="zh-CN" altLang="en-US" dirty="0"/>
              <a:t>记录从反馈中生成的新的工作项</a:t>
            </a:r>
          </a:p>
          <a:p>
            <a:endParaRPr lang="zh-CN" altLang="en-US" dirty="0"/>
          </a:p>
        </p:txBody>
      </p:sp>
      <p:pic>
        <p:nvPicPr>
          <p:cNvPr id="4" name="Picture 12" descr="2menlaptop"/>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a:xfrm>
            <a:off x="5867400" y="2490470"/>
            <a:ext cx="3276600" cy="3667125"/>
          </a:xfrm>
          <a:prstGeom prst="rect">
            <a:avLst/>
          </a:prstGeom>
        </p:spPr>
      </p:pic>
    </p:spTree>
    <p:extLst>
      <p:ext uri="{BB962C8B-B14F-4D97-AF65-F5344CB8AC3E}">
        <p14:creationId xmlns:p14="http://schemas.microsoft.com/office/powerpoint/2010/main" val="170701896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zh-CN" altLang="en-US" smtClean="0"/>
              <a:t>常见问题和解决方法</a:t>
            </a:r>
            <a:endParaRPr lang="en-US" altLang="zh-CN" smtClean="0"/>
          </a:p>
        </p:txBody>
      </p:sp>
      <p:sp>
        <p:nvSpPr>
          <p:cNvPr id="44035" name="Rectangle 3"/>
          <p:cNvSpPr>
            <a:spLocks noGrp="1" noChangeArrowheads="1"/>
          </p:cNvSpPr>
          <p:nvPr>
            <p:ph sz="quarter" idx="11"/>
          </p:nvPr>
        </p:nvSpPr>
        <p:spPr/>
        <p:txBody>
          <a:bodyPr>
            <a:normAutofit/>
          </a:bodyPr>
          <a:lstStyle/>
          <a:p>
            <a:r>
              <a:rPr lang="zh-CN" altLang="en-US" dirty="0" smtClean="0"/>
              <a:t>某个工作项没有完成</a:t>
            </a:r>
            <a:endParaRPr lang="en-US" altLang="zh-CN" dirty="0" smtClean="0"/>
          </a:p>
          <a:p>
            <a:pPr lvl="1"/>
            <a:r>
              <a:rPr lang="zh-CN" altLang="en-US" dirty="0" smtClean="0"/>
              <a:t>关键工作项：尽量在下一个迭代中完成</a:t>
            </a:r>
            <a:endParaRPr lang="en-US" altLang="zh-CN" dirty="0" smtClean="0"/>
          </a:p>
          <a:p>
            <a:pPr lvl="1"/>
            <a:r>
              <a:rPr lang="zh-CN" altLang="en-US" b="1" dirty="0" smtClean="0">
                <a:solidFill>
                  <a:srgbClr val="FF0000"/>
                </a:solidFill>
              </a:rPr>
              <a:t>必须总结为何没有完成</a:t>
            </a:r>
            <a:r>
              <a:rPr lang="zh-CN" altLang="en-US" dirty="0" smtClean="0"/>
              <a:t>，并尽量改进开发过程</a:t>
            </a:r>
            <a:endParaRPr lang="en-US" altLang="zh-CN" dirty="0" smtClean="0"/>
          </a:p>
          <a:p>
            <a:r>
              <a:rPr lang="zh-CN" altLang="en-US" dirty="0" smtClean="0"/>
              <a:t>上一个迭代计划了</a:t>
            </a:r>
            <a:r>
              <a:rPr lang="en-US" altLang="zh-CN" dirty="0" smtClean="0"/>
              <a:t>X</a:t>
            </a:r>
            <a:r>
              <a:rPr lang="zh-CN" altLang="en-US" dirty="0" smtClean="0"/>
              <a:t>个故事点但只交付了</a:t>
            </a:r>
            <a:r>
              <a:rPr lang="en-US" altLang="zh-CN" dirty="0" smtClean="0"/>
              <a:t>Y</a:t>
            </a:r>
            <a:r>
              <a:rPr lang="zh-CN" altLang="en-US" dirty="0" smtClean="0"/>
              <a:t>个故事点</a:t>
            </a:r>
            <a:endParaRPr lang="en-US" altLang="zh-CN" dirty="0" smtClean="0"/>
          </a:p>
          <a:p>
            <a:pPr lvl="1"/>
            <a:r>
              <a:rPr lang="zh-CN" altLang="en-US" dirty="0" smtClean="0"/>
              <a:t>下次迭代的速率应该定为</a:t>
            </a:r>
            <a:r>
              <a:rPr lang="en-US" altLang="zh-CN" dirty="0" smtClean="0"/>
              <a:t>Y, </a:t>
            </a:r>
            <a:r>
              <a:rPr lang="zh-CN" altLang="en-US" dirty="0" smtClean="0"/>
              <a:t>不管有任何压力</a:t>
            </a:r>
            <a:endParaRPr lang="en-US" altLang="zh-CN" dirty="0" smtClean="0"/>
          </a:p>
          <a:p>
            <a:r>
              <a:rPr lang="zh-CN" altLang="en-US" dirty="0" smtClean="0"/>
              <a:t>在迭代过程中发现缺少一个关键依赖项</a:t>
            </a:r>
            <a:endParaRPr lang="en-US" altLang="zh-CN" dirty="0" smtClean="0"/>
          </a:p>
          <a:p>
            <a:pPr lvl="1"/>
            <a:r>
              <a:rPr lang="zh-CN" altLang="en-US" dirty="0"/>
              <a:t>在当前迭代中剔除依赖它的功能，或换入其他的工作项。</a:t>
            </a:r>
            <a:endParaRPr lang="en-US" altLang="zh-CN" dirty="0"/>
          </a:p>
          <a:p>
            <a:pPr lvl="1"/>
            <a:r>
              <a:rPr lang="zh-CN" altLang="en-US" dirty="0" smtClean="0"/>
              <a:t>识别这个新的需求，设定优先级，估算工作量，并置于当前工作项列表中</a:t>
            </a:r>
            <a:endParaRPr lang="en-US" altLang="zh-CN" dirty="0" smtClean="0"/>
          </a:p>
          <a:p>
            <a:pPr lvl="1"/>
            <a:r>
              <a:rPr lang="zh-CN" altLang="en-US" dirty="0" smtClean="0"/>
              <a:t>吸取教训并改进需求挖掘过程</a:t>
            </a:r>
            <a:endParaRPr lang="en-US" altLang="zh-CN"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8"/>
          <p:cNvSpPr>
            <a:spLocks noGrp="1" noChangeArrowheads="1"/>
          </p:cNvSpPr>
          <p:nvPr>
            <p:ph sz="quarter" idx="11"/>
          </p:nvPr>
        </p:nvSpPr>
        <p:spPr/>
        <p:txBody>
          <a:bodyPr>
            <a:normAutofit/>
          </a:bodyPr>
          <a:lstStyle/>
          <a:p>
            <a:r>
              <a:rPr lang="en-US" altLang="zh-CN" dirty="0" smtClean="0"/>
              <a:t>2</a:t>
            </a:r>
            <a:r>
              <a:rPr lang="zh-CN" altLang="en-US" dirty="0" smtClean="0"/>
              <a:t>）回顾会议</a:t>
            </a:r>
            <a:endParaRPr lang="en-US" altLang="zh-CN" dirty="0" smtClean="0"/>
          </a:p>
          <a:p>
            <a:pPr lvl="1"/>
            <a:r>
              <a:rPr lang="zh-CN" altLang="en-US" dirty="0" smtClean="0"/>
              <a:t>回答这几个问题：</a:t>
            </a:r>
            <a:endParaRPr lang="en-US" altLang="zh-CN" dirty="0" smtClean="0"/>
          </a:p>
          <a:p>
            <a:pPr lvl="2"/>
            <a:r>
              <a:rPr lang="zh-CN" altLang="en-US" dirty="0" smtClean="0"/>
              <a:t>哪些方面做的很好</a:t>
            </a:r>
            <a:r>
              <a:rPr lang="en-US" altLang="zh-CN" dirty="0" smtClean="0"/>
              <a:t>?</a:t>
            </a:r>
          </a:p>
          <a:p>
            <a:pPr lvl="2"/>
            <a:r>
              <a:rPr lang="zh-CN" altLang="en-US" dirty="0" smtClean="0"/>
              <a:t>哪些方面需要改进</a:t>
            </a:r>
            <a:r>
              <a:rPr lang="en-US" altLang="zh-CN" dirty="0" smtClean="0"/>
              <a:t>?</a:t>
            </a:r>
          </a:p>
          <a:p>
            <a:pPr lvl="2"/>
            <a:r>
              <a:rPr lang="zh-CN" altLang="en-US" dirty="0" smtClean="0"/>
              <a:t>学到什么新的东西</a:t>
            </a:r>
            <a:r>
              <a:rPr lang="en-US" altLang="zh-CN" dirty="0" smtClean="0"/>
              <a:t>?</a:t>
            </a:r>
          </a:p>
          <a:p>
            <a:pPr lvl="2"/>
            <a:r>
              <a:rPr lang="zh-CN" altLang="en-US" dirty="0"/>
              <a:t>遇到什么困难尚未解决</a:t>
            </a:r>
            <a:r>
              <a:rPr lang="en-US" altLang="zh-CN" dirty="0" smtClean="0"/>
              <a:t>?</a:t>
            </a:r>
          </a:p>
          <a:p>
            <a:pPr lvl="1"/>
            <a:r>
              <a:rPr lang="zh-CN" altLang="en-US" dirty="0" smtClean="0"/>
              <a:t>记录得到的经验教训</a:t>
            </a:r>
            <a:endParaRPr lang="en-US" altLang="zh-CN" dirty="0" smtClean="0"/>
          </a:p>
          <a:p>
            <a:pPr lvl="2"/>
            <a:r>
              <a:rPr lang="zh-CN" altLang="en-US" dirty="0" smtClean="0"/>
              <a:t>用来解决靠前的</a:t>
            </a:r>
            <a:r>
              <a:rPr lang="en-US" altLang="zh-CN" dirty="0" smtClean="0"/>
              <a:t>3</a:t>
            </a:r>
            <a:r>
              <a:rPr lang="zh-CN" altLang="en-US" dirty="0" smtClean="0"/>
              <a:t>个问题，不要把目标定得太高</a:t>
            </a:r>
            <a:endParaRPr lang="en-US" altLang="zh-CN" dirty="0" smtClean="0"/>
          </a:p>
          <a:p>
            <a:pPr lvl="1"/>
            <a:r>
              <a:rPr lang="zh-CN" altLang="en-US" dirty="0" smtClean="0"/>
              <a:t>下一个迭代</a:t>
            </a:r>
            <a:endParaRPr lang="en-US" altLang="zh-CN" dirty="0" smtClean="0"/>
          </a:p>
          <a:p>
            <a:pPr lvl="2"/>
            <a:r>
              <a:rPr lang="zh-CN" altLang="en-US" dirty="0" smtClean="0"/>
              <a:t>选取</a:t>
            </a:r>
            <a:r>
              <a:rPr lang="en-US" altLang="zh-CN" dirty="0" smtClean="0"/>
              <a:t>1</a:t>
            </a:r>
            <a:r>
              <a:rPr lang="zh-CN" altLang="en-US" dirty="0" smtClean="0"/>
              <a:t>到</a:t>
            </a:r>
            <a:r>
              <a:rPr lang="en-US" altLang="zh-CN" dirty="0" smtClean="0"/>
              <a:t>2</a:t>
            </a:r>
            <a:r>
              <a:rPr lang="zh-CN" altLang="en-US" dirty="0" smtClean="0"/>
              <a:t>个具体行动</a:t>
            </a:r>
            <a:endParaRPr lang="en-US" altLang="zh-CN" dirty="0" smtClean="0"/>
          </a:p>
          <a:p>
            <a:pPr lvl="3"/>
            <a:r>
              <a:rPr lang="zh-CN" altLang="en-US" dirty="0" smtClean="0"/>
              <a:t>如：</a:t>
            </a:r>
            <a:r>
              <a:rPr lang="en-US" altLang="zh-CN" dirty="0" smtClean="0"/>
              <a:t>“</a:t>
            </a:r>
            <a:r>
              <a:rPr lang="zh-CN" altLang="en-US" dirty="0" smtClean="0"/>
              <a:t>我们必须停止做某事</a:t>
            </a:r>
            <a:r>
              <a:rPr lang="en-US" altLang="zh-CN" dirty="0" smtClean="0"/>
              <a:t>”, “</a:t>
            </a:r>
            <a:r>
              <a:rPr lang="zh-CN" altLang="en-US" dirty="0" smtClean="0"/>
              <a:t>我们必须在某方面提高</a:t>
            </a:r>
            <a:r>
              <a:rPr lang="en-US" altLang="zh-CN" dirty="0" smtClean="0"/>
              <a:t>”</a:t>
            </a:r>
          </a:p>
          <a:p>
            <a:pPr lvl="1"/>
            <a:r>
              <a:rPr lang="zh-CN" altLang="en-US" dirty="0" smtClean="0"/>
              <a:t>将回顾工作提升一个层次</a:t>
            </a:r>
            <a:endParaRPr lang="en-US" altLang="zh-CN" dirty="0" smtClean="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zh-CN" altLang="en-US" smtClean="0"/>
              <a:t>练习</a:t>
            </a:r>
            <a:r>
              <a:rPr lang="en-US" altLang="zh-CN" smtClean="0"/>
              <a:t>: </a:t>
            </a:r>
            <a:r>
              <a:rPr lang="zh-CN" altLang="en-US" smtClean="0"/>
              <a:t>迭代回顾</a:t>
            </a:r>
            <a:endParaRPr lang="en-US" altLang="zh-CN" smtClean="0"/>
          </a:p>
        </p:txBody>
      </p:sp>
      <p:sp>
        <p:nvSpPr>
          <p:cNvPr id="46083" name="Rectangle 3"/>
          <p:cNvSpPr>
            <a:spLocks noGrp="1" noChangeArrowheads="1"/>
          </p:cNvSpPr>
          <p:nvPr>
            <p:ph sz="quarter" idx="11"/>
          </p:nvPr>
        </p:nvSpPr>
        <p:spPr>
          <a:xfrm>
            <a:off x="153987" y="1142813"/>
            <a:ext cx="8847137" cy="2499547"/>
          </a:xfrm>
        </p:spPr>
        <p:txBody>
          <a:bodyPr/>
          <a:lstStyle/>
          <a:p>
            <a:r>
              <a:rPr lang="zh-CN" altLang="en-US" dirty="0" smtClean="0"/>
              <a:t>目标：模拟过程改进</a:t>
            </a:r>
            <a:endParaRPr lang="en-US" altLang="zh-CN" dirty="0" smtClean="0"/>
          </a:p>
          <a:p>
            <a:pPr lvl="1"/>
            <a:r>
              <a:rPr lang="zh-CN" altLang="en-US" dirty="0" smtClean="0"/>
              <a:t>团队集合在一起，</a:t>
            </a:r>
            <a:r>
              <a:rPr lang="zh-CN" altLang="en-US" dirty="0"/>
              <a:t>模拟</a:t>
            </a:r>
            <a:r>
              <a:rPr lang="zh-CN" altLang="en-US" dirty="0" smtClean="0"/>
              <a:t>处在一</a:t>
            </a:r>
            <a:r>
              <a:rPr lang="zh-CN" altLang="en-US" dirty="0"/>
              <a:t>个真实的项目中</a:t>
            </a:r>
            <a:endParaRPr lang="en-US" altLang="zh-CN" dirty="0" smtClean="0"/>
          </a:p>
          <a:p>
            <a:pPr lvl="1"/>
            <a:r>
              <a:rPr lang="zh-CN" altLang="en-US" dirty="0" smtClean="0"/>
              <a:t>使用迭代回顾的问题进行提问</a:t>
            </a:r>
            <a:endParaRPr lang="en-US" altLang="zh-CN" dirty="0" smtClean="0"/>
          </a:p>
          <a:p>
            <a:pPr lvl="1"/>
            <a:r>
              <a:rPr lang="zh-CN" altLang="en-US" dirty="0" smtClean="0"/>
              <a:t>识别出</a:t>
            </a:r>
            <a:r>
              <a:rPr lang="en-US" altLang="zh-CN" dirty="0" smtClean="0"/>
              <a:t>1~2</a:t>
            </a:r>
            <a:r>
              <a:rPr lang="zh-CN" altLang="en-US" dirty="0" smtClean="0"/>
              <a:t>个可提高的方面，在下一个迭代中尝试</a:t>
            </a:r>
            <a:endParaRPr lang="en-US" altLang="zh-CN" dirty="0" smtClean="0"/>
          </a:p>
          <a:p>
            <a:pPr lvl="2"/>
            <a:r>
              <a:rPr lang="zh-CN" altLang="en-US" dirty="0" smtClean="0"/>
              <a:t>考虑采取这些措施，需要做些什么</a:t>
            </a:r>
            <a:r>
              <a:rPr lang="en-US" altLang="zh-CN" dirty="0" smtClean="0"/>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zh-CN" altLang="en-US" smtClean="0"/>
              <a:t>本章内容</a:t>
            </a:r>
            <a:endParaRPr lang="zh-CN" altLang="en-US" dirty="0" smtClean="0"/>
          </a:p>
        </p:txBody>
      </p:sp>
      <p:sp>
        <p:nvSpPr>
          <p:cNvPr id="6148" name="Rectangle 3"/>
          <p:cNvSpPr>
            <a:spLocks noGrp="1" noChangeArrowheads="1"/>
          </p:cNvSpPr>
          <p:nvPr>
            <p:ph sz="quarter" idx="11"/>
          </p:nvPr>
        </p:nvSpPr>
        <p:spPr/>
        <p:txBody>
          <a:bodyPr>
            <a:normAutofit/>
          </a:bodyPr>
          <a:lstStyle/>
          <a:p>
            <a:r>
              <a:rPr lang="zh-CN" altLang="en-US" dirty="0" smtClean="0"/>
              <a:t>第</a:t>
            </a:r>
            <a:r>
              <a:rPr lang="en-US" altLang="zh-CN" dirty="0" smtClean="0"/>
              <a:t>6</a:t>
            </a:r>
            <a:r>
              <a:rPr lang="zh-CN" altLang="en-US" dirty="0" smtClean="0"/>
              <a:t>章 迭代规划和评估</a:t>
            </a:r>
            <a:endParaRPr lang="zh-CN" altLang="zh-CN" dirty="0" smtClean="0"/>
          </a:p>
          <a:p>
            <a:pPr lvl="1"/>
            <a:r>
              <a:rPr lang="en-US" altLang="zh-CN" dirty="0" smtClean="0"/>
              <a:t>6.1 </a:t>
            </a:r>
            <a:r>
              <a:rPr lang="zh-CN" altLang="zh-CN" dirty="0" smtClean="0"/>
              <a:t>迭代规划</a:t>
            </a:r>
            <a:endParaRPr lang="en-US" altLang="zh-CN" dirty="0" smtClean="0"/>
          </a:p>
          <a:p>
            <a:pPr lvl="2"/>
            <a:r>
              <a:rPr lang="zh-CN" altLang="en-US" dirty="0" smtClean="0">
                <a:solidFill>
                  <a:srgbClr val="C00000"/>
                </a:solidFill>
              </a:rPr>
              <a:t>规划过程及主要活动 </a:t>
            </a:r>
            <a:endParaRPr lang="zh-CN" altLang="en-US" dirty="0">
              <a:solidFill>
                <a:srgbClr val="C00000"/>
              </a:solidFill>
            </a:endParaRPr>
          </a:p>
          <a:p>
            <a:pPr lvl="2"/>
            <a:r>
              <a:rPr lang="zh-CN" altLang="en-US" dirty="0" smtClean="0"/>
              <a:t>结束过程及主要活动</a:t>
            </a:r>
            <a:endParaRPr lang="zh-CN" altLang="en-US" dirty="0"/>
          </a:p>
          <a:p>
            <a:pPr lvl="1"/>
            <a:r>
              <a:rPr lang="en-US" altLang="zh-CN" dirty="0"/>
              <a:t>6.2 </a:t>
            </a:r>
            <a:r>
              <a:rPr lang="zh-CN" altLang="en-US" dirty="0"/>
              <a:t>里程碑评审</a:t>
            </a:r>
          </a:p>
          <a:p>
            <a:pPr lvl="1"/>
            <a:r>
              <a:rPr lang="en-US" altLang="zh-CN" dirty="0"/>
              <a:t>6.3 </a:t>
            </a:r>
            <a:r>
              <a:rPr lang="zh-CN" altLang="en-US" dirty="0"/>
              <a:t>传统项目规划</a:t>
            </a:r>
          </a:p>
          <a:p>
            <a:pPr lvl="1"/>
            <a:r>
              <a:rPr lang="zh-CN" altLang="en-US" dirty="0"/>
              <a:t>小结</a:t>
            </a:r>
          </a:p>
          <a:p>
            <a:pPr lvl="1"/>
            <a:r>
              <a:rPr lang="zh-CN" altLang="en-US" dirty="0"/>
              <a:t>习题</a:t>
            </a:r>
          </a:p>
        </p:txBody>
      </p:sp>
      <p:pic>
        <p:nvPicPr>
          <p:cNvPr id="6151" name="Picture 7" descr="MCj043961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5625" y="4084638"/>
            <a:ext cx="2047875"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AutoShape 2"/>
          <p:cNvSpPr>
            <a:spLocks noChangeArrowheads="1"/>
          </p:cNvSpPr>
          <p:nvPr/>
        </p:nvSpPr>
        <p:spPr bwMode="auto">
          <a:xfrm>
            <a:off x="153987" y="3031632"/>
            <a:ext cx="5265737" cy="471487"/>
          </a:xfrm>
          <a:prstGeom prst="roundRect">
            <a:avLst>
              <a:gd name="adj" fmla="val 16667"/>
            </a:avLst>
          </a:prstGeom>
          <a:gradFill rotWithShape="1">
            <a:gsLst>
              <a:gs pos="0">
                <a:schemeClr val="folHlink">
                  <a:alpha val="46001"/>
                </a:schemeClr>
              </a:gs>
              <a:gs pos="100000">
                <a:schemeClr val="folHlink">
                  <a:gamma/>
                  <a:shade val="46275"/>
                  <a:invGamma/>
                  <a:alpha val="0"/>
                </a:schemeClr>
              </a:gs>
            </a:gsLst>
            <a:lin ang="0" scaled="1"/>
          </a:gradFill>
          <a:ln w="19050" algn="ctr">
            <a:noFill/>
            <a:round/>
            <a:headEnd/>
            <a:tailEnd/>
          </a:ln>
          <a:effectLst/>
        </p:spPr>
        <p:txBody>
          <a:bodyPr wrap="none" lIns="107950" tIns="53975" rIns="107950" bIns="53975" anchor="ctr"/>
          <a:lstStyle/>
          <a:p>
            <a:pPr algn="ctr">
              <a:defRPr/>
            </a:pPr>
            <a:endParaRPr lang="zh-CN" altLang="en-US" sz="900">
              <a:latin typeface="Times New Roman" pitchFamily="18" charset="0"/>
            </a:endParaRPr>
          </a:p>
        </p:txBody>
      </p:sp>
    </p:spTree>
    <p:extLst>
      <p:ext uri="{BB962C8B-B14F-4D97-AF65-F5344CB8AC3E}">
        <p14:creationId xmlns:p14="http://schemas.microsoft.com/office/powerpoint/2010/main" val="708883453"/>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r>
              <a:rPr lang="zh-CN" altLang="en-US" dirty="0" smtClean="0"/>
              <a:t>目标</a:t>
            </a:r>
          </a:p>
        </p:txBody>
      </p:sp>
      <p:sp>
        <p:nvSpPr>
          <p:cNvPr id="50179" name="Rectangle 3"/>
          <p:cNvSpPr>
            <a:spLocks noGrp="1" noChangeArrowheads="1"/>
          </p:cNvSpPr>
          <p:nvPr>
            <p:ph sz="quarter" idx="11"/>
          </p:nvPr>
        </p:nvSpPr>
        <p:spPr/>
        <p:txBody>
          <a:bodyPr/>
          <a:lstStyle/>
          <a:p>
            <a:r>
              <a:rPr lang="zh-CN" altLang="en-US" dirty="0" smtClean="0"/>
              <a:t>通过这个模块的学习，你可以：</a:t>
            </a:r>
            <a:endParaRPr lang="en-US" altLang="zh-CN" dirty="0" smtClean="0"/>
          </a:p>
          <a:p>
            <a:pPr lvl="1"/>
            <a:r>
              <a:rPr lang="zh-CN" altLang="en-US" dirty="0" smtClean="0"/>
              <a:t>清楚软件开发团队在</a:t>
            </a:r>
            <a:r>
              <a:rPr lang="zh-CN" altLang="en-US" dirty="0" smtClean="0">
                <a:solidFill>
                  <a:srgbClr val="C00000"/>
                </a:solidFill>
              </a:rPr>
              <a:t>早期面临的风险</a:t>
            </a:r>
            <a:endParaRPr lang="en-US" altLang="zh-CN" dirty="0" smtClean="0">
              <a:solidFill>
                <a:srgbClr val="C00000"/>
              </a:solidFill>
            </a:endParaRPr>
          </a:p>
          <a:p>
            <a:pPr lvl="1"/>
            <a:r>
              <a:rPr lang="zh-CN" altLang="en-US" dirty="0" smtClean="0"/>
              <a:t>清楚如</a:t>
            </a:r>
            <a:r>
              <a:rPr lang="zh-CN" altLang="en-US" dirty="0"/>
              <a:t>何在生命周期早期</a:t>
            </a:r>
            <a:r>
              <a:rPr lang="zh-CN" altLang="en-US" dirty="0">
                <a:solidFill>
                  <a:srgbClr val="C00000"/>
                </a:solidFill>
              </a:rPr>
              <a:t>降</a:t>
            </a:r>
            <a:r>
              <a:rPr lang="zh-CN" altLang="en-US" dirty="0" smtClean="0">
                <a:solidFill>
                  <a:srgbClr val="C00000"/>
                </a:solidFill>
              </a:rPr>
              <a:t>低风险</a:t>
            </a:r>
            <a:endParaRPr lang="en-US" altLang="zh-CN" dirty="0" smtClean="0">
              <a:solidFill>
                <a:srgbClr val="C00000"/>
              </a:solidFill>
            </a:endParaRPr>
          </a:p>
          <a:p>
            <a:pPr lvl="1"/>
            <a:r>
              <a:rPr lang="zh-CN" altLang="en-US" dirty="0" smtClean="0"/>
              <a:t>确定敏捷里程</a:t>
            </a:r>
            <a:r>
              <a:rPr lang="zh-CN" altLang="en-US" dirty="0"/>
              <a:t>碑的</a:t>
            </a:r>
            <a:r>
              <a:rPr lang="zh-CN" altLang="en-US" dirty="0">
                <a:solidFill>
                  <a:srgbClr val="C00000"/>
                </a:solidFill>
              </a:rPr>
              <a:t>评审策</a:t>
            </a:r>
            <a:r>
              <a:rPr lang="zh-CN" altLang="en-US" dirty="0" smtClean="0">
                <a:solidFill>
                  <a:srgbClr val="C00000"/>
                </a:solidFill>
              </a:rPr>
              <a:t>略</a:t>
            </a:r>
            <a:endParaRPr lang="en-US" altLang="zh-CN" dirty="0" smtClean="0">
              <a:solidFill>
                <a:srgbClr val="C00000"/>
              </a:solidFill>
            </a:endParaRPr>
          </a:p>
        </p:txBody>
      </p:sp>
    </p:spTree>
    <p:custDataLst>
      <p:tags r:id="rId1"/>
    </p:custData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1. </a:t>
            </a:r>
            <a:r>
              <a:rPr lang="zh-CN" altLang="en-US" dirty="0" smtClean="0"/>
              <a:t>产品级风险</a:t>
            </a:r>
            <a:endParaRPr lang="zh-CN" altLang="en-US" dirty="0"/>
          </a:p>
        </p:txBody>
      </p:sp>
      <p:sp>
        <p:nvSpPr>
          <p:cNvPr id="3" name="内容占位符 2"/>
          <p:cNvSpPr>
            <a:spLocks noGrp="1"/>
          </p:cNvSpPr>
          <p:nvPr>
            <p:ph sz="quarter" idx="11"/>
          </p:nvPr>
        </p:nvSpPr>
        <p:spPr/>
        <p:txBody>
          <a:bodyPr/>
          <a:lstStyle/>
          <a:p>
            <a:r>
              <a:rPr lang="zh-CN" altLang="en-US" dirty="0" smtClean="0"/>
              <a:t>主要类型</a:t>
            </a:r>
            <a:endParaRPr lang="en-US" altLang="zh-CN" dirty="0" smtClean="0"/>
          </a:p>
          <a:p>
            <a:pPr lvl="1"/>
            <a:r>
              <a:rPr lang="zh-CN" altLang="en-US" dirty="0" smtClean="0">
                <a:solidFill>
                  <a:srgbClr val="C00000"/>
                </a:solidFill>
              </a:rPr>
              <a:t>政</a:t>
            </a:r>
            <a:r>
              <a:rPr lang="zh-CN" altLang="en-US" dirty="0">
                <a:solidFill>
                  <a:srgbClr val="C00000"/>
                </a:solidFill>
              </a:rPr>
              <a:t>治</a:t>
            </a:r>
            <a:r>
              <a:rPr lang="zh-CN" altLang="en-US" dirty="0"/>
              <a:t>风险</a:t>
            </a:r>
            <a:r>
              <a:rPr lang="zh-CN" altLang="en-US" dirty="0" smtClean="0"/>
              <a:t>：领导失去信心，不再提供支持</a:t>
            </a:r>
            <a:endParaRPr lang="zh-CN" altLang="en-US" dirty="0"/>
          </a:p>
          <a:p>
            <a:pPr lvl="1"/>
            <a:r>
              <a:rPr lang="zh-CN" altLang="en-US" dirty="0">
                <a:solidFill>
                  <a:srgbClr val="C00000"/>
                </a:solidFill>
              </a:rPr>
              <a:t>功能</a:t>
            </a:r>
            <a:r>
              <a:rPr lang="zh-CN" altLang="en-US" dirty="0"/>
              <a:t>风险</a:t>
            </a:r>
            <a:r>
              <a:rPr lang="zh-CN" altLang="en-US" dirty="0" smtClean="0"/>
              <a:t>：客户失去信心，支持度降低</a:t>
            </a:r>
            <a:endParaRPr lang="zh-CN" altLang="en-US" dirty="0"/>
          </a:p>
          <a:p>
            <a:pPr lvl="1"/>
            <a:r>
              <a:rPr lang="zh-CN" altLang="en-US" dirty="0">
                <a:solidFill>
                  <a:srgbClr val="C00000"/>
                </a:solidFill>
              </a:rPr>
              <a:t>经济</a:t>
            </a:r>
            <a:r>
              <a:rPr lang="zh-CN" altLang="en-US" dirty="0"/>
              <a:t>风险</a:t>
            </a:r>
            <a:r>
              <a:rPr lang="zh-CN" altLang="en-US" dirty="0" smtClean="0"/>
              <a:t>：失去盈利前景</a:t>
            </a:r>
            <a:endParaRPr lang="zh-CN" altLang="en-US" dirty="0"/>
          </a:p>
          <a:p>
            <a:r>
              <a:rPr lang="zh-CN" altLang="en-US" dirty="0" smtClean="0"/>
              <a:t>解决方案：</a:t>
            </a:r>
            <a:r>
              <a:rPr lang="zh-CN" altLang="en-US" b="1" dirty="0" smtClean="0">
                <a:solidFill>
                  <a:srgbClr val="C00000"/>
                </a:solidFill>
              </a:rPr>
              <a:t>价值驱动</a:t>
            </a:r>
            <a:r>
              <a:rPr lang="zh-CN" altLang="en-US" dirty="0" smtClean="0"/>
              <a:t>的生命周期</a:t>
            </a:r>
            <a:endParaRPr lang="en-US" altLang="zh-CN" dirty="0" smtClean="0"/>
          </a:p>
          <a:p>
            <a:pPr lvl="1"/>
            <a:r>
              <a:rPr lang="zh-CN" altLang="en-US" dirty="0"/>
              <a:t>政治风险：展示进度，显示一切尽在正确的轨道上</a:t>
            </a:r>
          </a:p>
          <a:p>
            <a:pPr lvl="1"/>
            <a:r>
              <a:rPr lang="zh-CN" altLang="en-US" dirty="0"/>
              <a:t>功能风险：交付客户切实所</a:t>
            </a:r>
            <a:r>
              <a:rPr lang="zh-CN" altLang="en-US" dirty="0" smtClean="0"/>
              <a:t>需的阶段性产品</a:t>
            </a:r>
            <a:endParaRPr lang="zh-CN" altLang="en-US" dirty="0"/>
          </a:p>
          <a:p>
            <a:pPr lvl="1"/>
            <a:r>
              <a:rPr lang="zh-CN" altLang="en-US" dirty="0"/>
              <a:t>经济风险</a:t>
            </a:r>
            <a:r>
              <a:rPr lang="zh-CN" altLang="en-US" dirty="0" smtClean="0"/>
              <a:t>：咨询</a:t>
            </a:r>
            <a:r>
              <a:rPr lang="zh-CN" altLang="en-US" dirty="0"/>
              <a:t>专家</a:t>
            </a:r>
            <a:r>
              <a:rPr lang="zh-CN" altLang="en-US" dirty="0" smtClean="0"/>
              <a:t>，确保投资</a:t>
            </a:r>
            <a:r>
              <a:rPr lang="zh-CN" altLang="en-US" dirty="0"/>
              <a:t>明</a:t>
            </a:r>
            <a:r>
              <a:rPr lang="zh-CN" altLang="en-US" dirty="0" smtClean="0"/>
              <a:t>智</a:t>
            </a:r>
            <a:endParaRPr lang="zh-CN" altLang="en-US" dirty="0"/>
          </a:p>
        </p:txBody>
      </p:sp>
    </p:spTree>
    <p:extLst>
      <p:ext uri="{BB962C8B-B14F-4D97-AF65-F5344CB8AC3E}">
        <p14:creationId xmlns:p14="http://schemas.microsoft.com/office/powerpoint/2010/main" val="18763360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2. </a:t>
            </a:r>
            <a:r>
              <a:rPr lang="zh-CN" altLang="en-US" dirty="0" smtClean="0"/>
              <a:t>开发级风险</a:t>
            </a:r>
            <a:endParaRPr lang="zh-CN" altLang="en-US" dirty="0"/>
          </a:p>
        </p:txBody>
      </p:sp>
      <p:sp>
        <p:nvSpPr>
          <p:cNvPr id="3" name="内容占位符 2"/>
          <p:cNvSpPr>
            <a:spLocks noGrp="1"/>
          </p:cNvSpPr>
          <p:nvPr>
            <p:ph sz="quarter" idx="11"/>
          </p:nvPr>
        </p:nvSpPr>
        <p:spPr/>
        <p:txBody>
          <a:bodyPr/>
          <a:lstStyle/>
          <a:p>
            <a:r>
              <a:rPr lang="zh-CN" altLang="en-US" dirty="0" smtClean="0"/>
              <a:t>主要类型</a:t>
            </a:r>
            <a:endParaRPr lang="en-US" altLang="zh-CN" dirty="0" smtClean="0"/>
          </a:p>
          <a:p>
            <a:pPr lvl="1"/>
            <a:r>
              <a:rPr lang="zh-CN" altLang="en-US" dirty="0" smtClean="0">
                <a:solidFill>
                  <a:srgbClr val="C00000"/>
                </a:solidFill>
              </a:rPr>
              <a:t>需求</a:t>
            </a:r>
            <a:r>
              <a:rPr lang="zh-CN" altLang="en-US" dirty="0" smtClean="0"/>
              <a:t>风</a:t>
            </a:r>
            <a:r>
              <a:rPr lang="zh-CN" altLang="en-US" dirty="0"/>
              <a:t>险</a:t>
            </a:r>
            <a:r>
              <a:rPr lang="zh-CN" altLang="en-US" dirty="0" smtClean="0"/>
              <a:t>：需求发生重大变更</a:t>
            </a:r>
            <a:endParaRPr lang="zh-CN" altLang="en-US" dirty="0"/>
          </a:p>
          <a:p>
            <a:pPr lvl="1"/>
            <a:r>
              <a:rPr lang="zh-CN" altLang="en-US" dirty="0">
                <a:solidFill>
                  <a:srgbClr val="C00000"/>
                </a:solidFill>
              </a:rPr>
              <a:t>技术</a:t>
            </a:r>
            <a:r>
              <a:rPr lang="zh-CN" altLang="en-US" dirty="0"/>
              <a:t>风险</a:t>
            </a:r>
            <a:r>
              <a:rPr lang="zh-CN" altLang="en-US" dirty="0" smtClean="0"/>
              <a:t>：早期架构设计不合理</a:t>
            </a:r>
            <a:endParaRPr lang="zh-CN" altLang="en-US" dirty="0"/>
          </a:p>
          <a:p>
            <a:pPr lvl="1"/>
            <a:r>
              <a:rPr lang="zh-CN" altLang="en-US" dirty="0">
                <a:solidFill>
                  <a:srgbClr val="C00000"/>
                </a:solidFill>
              </a:rPr>
              <a:t>管理</a:t>
            </a:r>
            <a:r>
              <a:rPr lang="zh-CN" altLang="en-US" dirty="0"/>
              <a:t>风险</a:t>
            </a:r>
            <a:r>
              <a:rPr lang="zh-CN" altLang="en-US" dirty="0" smtClean="0"/>
              <a:t>：进度、成本、质量失控</a:t>
            </a:r>
            <a:endParaRPr lang="en-US" altLang="zh-CN" dirty="0"/>
          </a:p>
          <a:p>
            <a:r>
              <a:rPr lang="zh-CN" altLang="en-US" dirty="0" smtClean="0"/>
              <a:t>解决</a:t>
            </a:r>
            <a:r>
              <a:rPr lang="zh-CN" altLang="en-US" dirty="0"/>
              <a:t>方案：</a:t>
            </a:r>
            <a:r>
              <a:rPr lang="zh-CN" altLang="en-US" b="1" dirty="0">
                <a:solidFill>
                  <a:srgbClr val="C00000"/>
                </a:solidFill>
              </a:rPr>
              <a:t>风险</a:t>
            </a:r>
            <a:r>
              <a:rPr lang="en-US" altLang="zh-CN" b="1" dirty="0">
                <a:solidFill>
                  <a:srgbClr val="C00000"/>
                </a:solidFill>
              </a:rPr>
              <a:t>-</a:t>
            </a:r>
            <a:r>
              <a:rPr lang="zh-CN" altLang="en-US" b="1" dirty="0">
                <a:solidFill>
                  <a:srgbClr val="C00000"/>
                </a:solidFill>
              </a:rPr>
              <a:t>价值驱</a:t>
            </a:r>
            <a:r>
              <a:rPr lang="zh-CN" altLang="en-US" b="1" dirty="0" smtClean="0">
                <a:solidFill>
                  <a:srgbClr val="C00000"/>
                </a:solidFill>
              </a:rPr>
              <a:t>动</a:t>
            </a:r>
            <a:r>
              <a:rPr lang="zh-CN" altLang="en-US" dirty="0"/>
              <a:t>（以降低风险和创造价值为中心</a:t>
            </a:r>
            <a:r>
              <a:rPr lang="zh-CN" altLang="en-US" dirty="0" smtClean="0"/>
              <a:t>）</a:t>
            </a:r>
            <a:endParaRPr lang="en-US" altLang="zh-CN" dirty="0" smtClean="0"/>
          </a:p>
          <a:p>
            <a:pPr lvl="1"/>
            <a:r>
              <a:rPr lang="zh-CN" altLang="en-US" dirty="0" smtClean="0"/>
              <a:t>需求风</a:t>
            </a:r>
            <a:r>
              <a:rPr lang="zh-CN" altLang="en-US" dirty="0"/>
              <a:t>险</a:t>
            </a:r>
            <a:r>
              <a:rPr lang="zh-CN" altLang="en-US" dirty="0" smtClean="0"/>
              <a:t>：在</a:t>
            </a:r>
            <a:r>
              <a:rPr lang="zh-CN" altLang="en-US" dirty="0"/>
              <a:t>项目早期与涉众达成一致</a:t>
            </a:r>
          </a:p>
          <a:p>
            <a:pPr lvl="1"/>
            <a:r>
              <a:rPr lang="zh-CN" altLang="en-US" dirty="0"/>
              <a:t>技术风险：通过可以工作的代码来验证架构</a:t>
            </a:r>
          </a:p>
          <a:p>
            <a:pPr lvl="1"/>
            <a:r>
              <a:rPr lang="zh-CN" altLang="en-US" dirty="0"/>
              <a:t>管理风险</a:t>
            </a:r>
            <a:r>
              <a:rPr lang="zh-CN" altLang="en-US" dirty="0" smtClean="0"/>
              <a:t>：在</a:t>
            </a:r>
            <a:r>
              <a:rPr lang="zh-CN" altLang="en-US" dirty="0"/>
              <a:t>生命周期过程</a:t>
            </a:r>
            <a:r>
              <a:rPr lang="zh-CN" altLang="en-US" dirty="0" smtClean="0"/>
              <a:t>中建立清晰的里</a:t>
            </a:r>
            <a:r>
              <a:rPr lang="zh-CN" altLang="en-US" dirty="0"/>
              <a:t>程</a:t>
            </a:r>
            <a:r>
              <a:rPr lang="zh-CN" altLang="en-US" dirty="0" smtClean="0"/>
              <a:t>碑并监控</a:t>
            </a:r>
            <a:endParaRPr lang="zh-CN" altLang="en-US" dirty="0"/>
          </a:p>
        </p:txBody>
      </p:sp>
    </p:spTree>
    <p:extLst>
      <p:ext uri="{BB962C8B-B14F-4D97-AF65-F5344CB8AC3E}">
        <p14:creationId xmlns:p14="http://schemas.microsoft.com/office/powerpoint/2010/main" val="416469363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dirty="0" smtClean="0"/>
              <a:t>本章目标</a:t>
            </a:r>
            <a:endParaRPr lang="en-US" altLang="zh-CN" dirty="0" smtClean="0"/>
          </a:p>
        </p:txBody>
      </p:sp>
      <p:sp>
        <p:nvSpPr>
          <p:cNvPr id="8195" name="Rectangle 3"/>
          <p:cNvSpPr>
            <a:spLocks noGrp="1" noChangeArrowheads="1"/>
          </p:cNvSpPr>
          <p:nvPr>
            <p:ph sz="quarter" idx="11"/>
          </p:nvPr>
        </p:nvSpPr>
        <p:spPr/>
        <p:txBody>
          <a:bodyPr/>
          <a:lstStyle/>
          <a:p>
            <a:r>
              <a:rPr lang="zh-CN" altLang="en-US" dirty="0" smtClean="0"/>
              <a:t>通过这个模块的学习，你可以：</a:t>
            </a:r>
            <a:endParaRPr lang="en-US" altLang="zh-CN" dirty="0" smtClean="0"/>
          </a:p>
          <a:p>
            <a:pPr lvl="1"/>
            <a:r>
              <a:rPr lang="zh-CN" altLang="en-US" dirty="0" smtClean="0"/>
              <a:t>如何</a:t>
            </a:r>
            <a:r>
              <a:rPr lang="zh-CN" altLang="en-US" dirty="0" smtClean="0">
                <a:solidFill>
                  <a:srgbClr val="C00000"/>
                </a:solidFill>
              </a:rPr>
              <a:t>确定一个迭代</a:t>
            </a:r>
            <a:endParaRPr lang="en-US" altLang="zh-CN" dirty="0" smtClean="0">
              <a:solidFill>
                <a:srgbClr val="C00000"/>
              </a:solidFill>
            </a:endParaRPr>
          </a:p>
          <a:p>
            <a:pPr lvl="1"/>
            <a:r>
              <a:rPr lang="zh-CN" altLang="en-US" dirty="0"/>
              <a:t>如</a:t>
            </a:r>
            <a:r>
              <a:rPr lang="zh-CN" altLang="en-US" dirty="0" smtClean="0"/>
              <a:t>何</a:t>
            </a:r>
            <a:r>
              <a:rPr lang="zh-CN" altLang="en-US" dirty="0" smtClean="0">
                <a:solidFill>
                  <a:srgbClr val="C00000"/>
                </a:solidFill>
              </a:rPr>
              <a:t>结束一个迭代</a:t>
            </a:r>
            <a:endParaRPr lang="en-US" altLang="zh-CN" dirty="0" smtClean="0">
              <a:solidFill>
                <a:srgbClr val="C00000"/>
              </a:solidFill>
            </a:endParaRPr>
          </a:p>
          <a:p>
            <a:pPr lvl="1"/>
            <a:r>
              <a:rPr lang="zh-CN" altLang="en-US" dirty="0" smtClean="0"/>
              <a:t>如何正确应对</a:t>
            </a:r>
            <a:r>
              <a:rPr lang="zh-CN" altLang="en-US" dirty="0" smtClean="0">
                <a:solidFill>
                  <a:srgbClr val="C00000"/>
                </a:solidFill>
              </a:rPr>
              <a:t>评审</a:t>
            </a:r>
            <a:endParaRPr lang="en-US" altLang="zh-CN" dirty="0" smtClean="0">
              <a:solidFill>
                <a:srgbClr val="C00000"/>
              </a:solidFill>
            </a:endParaRPr>
          </a:p>
          <a:p>
            <a:pPr lvl="1"/>
            <a:r>
              <a:rPr lang="zh-CN" altLang="en-US" dirty="0"/>
              <a:t>几</a:t>
            </a:r>
            <a:r>
              <a:rPr lang="zh-CN" altLang="en-US" dirty="0" smtClean="0"/>
              <a:t>种</a:t>
            </a:r>
            <a:r>
              <a:rPr lang="zh-CN" altLang="en-US" dirty="0" smtClean="0">
                <a:solidFill>
                  <a:srgbClr val="C00000"/>
                </a:solidFill>
              </a:rPr>
              <a:t>活动规划方法</a:t>
            </a:r>
            <a:endParaRPr lang="en-US" altLang="zh-CN" dirty="0" smtClean="0">
              <a:solidFill>
                <a:srgbClr val="C00000"/>
              </a:solidFill>
            </a:endParaRPr>
          </a:p>
        </p:txBody>
      </p:sp>
    </p:spTree>
    <p:custDataLst>
      <p:tags r:id="rId1"/>
    </p:custData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p:txBody>
          <a:bodyPr/>
          <a:lstStyle/>
          <a:p>
            <a:r>
              <a:rPr lang="en-US" altLang="zh-CN" dirty="0" smtClean="0"/>
              <a:t>3. </a:t>
            </a:r>
            <a:r>
              <a:rPr lang="zh-CN" altLang="en-US" dirty="0" smtClean="0"/>
              <a:t>里程碑评审</a:t>
            </a:r>
            <a:endParaRPr lang="en-US" altLang="zh-CN" dirty="0" smtClean="0"/>
          </a:p>
        </p:txBody>
      </p:sp>
      <p:sp>
        <p:nvSpPr>
          <p:cNvPr id="60419" name="Rectangle 3"/>
          <p:cNvSpPr>
            <a:spLocks noGrp="1" noChangeArrowheads="1"/>
          </p:cNvSpPr>
          <p:nvPr>
            <p:ph sz="quarter" idx="11"/>
          </p:nvPr>
        </p:nvSpPr>
        <p:spPr/>
        <p:txBody>
          <a:bodyPr>
            <a:normAutofit lnSpcReduction="10000"/>
          </a:bodyPr>
          <a:lstStyle/>
          <a:p>
            <a:r>
              <a:rPr lang="zh-CN" altLang="en-US" dirty="0"/>
              <a:t>潜在的评审点</a:t>
            </a:r>
            <a:endParaRPr lang="en-US" altLang="zh-CN" dirty="0"/>
          </a:p>
          <a:p>
            <a:pPr lvl="1"/>
            <a:r>
              <a:rPr lang="zh-CN" altLang="en-US" dirty="0"/>
              <a:t>先启结</a:t>
            </a:r>
            <a:r>
              <a:rPr lang="zh-CN" altLang="en-US" dirty="0" smtClean="0"/>
              <a:t>束</a:t>
            </a:r>
            <a:endParaRPr lang="en-US" altLang="zh-CN" dirty="0" smtClean="0"/>
          </a:p>
          <a:p>
            <a:pPr lvl="2"/>
            <a:r>
              <a:rPr lang="zh-CN" altLang="en-US" dirty="0" smtClean="0"/>
              <a:t>是</a:t>
            </a:r>
            <a:r>
              <a:rPr lang="zh-CN" altLang="en-US" dirty="0"/>
              <a:t>否明</a:t>
            </a:r>
            <a:r>
              <a:rPr lang="zh-CN" altLang="en-US" dirty="0" smtClean="0"/>
              <a:t>白要</a:t>
            </a:r>
            <a:r>
              <a:rPr lang="zh-CN" altLang="en-US" dirty="0"/>
              <a:t>构建什么样的系统？</a:t>
            </a:r>
            <a:endParaRPr lang="en-US" altLang="zh-CN" dirty="0"/>
          </a:p>
          <a:p>
            <a:pPr lvl="1"/>
            <a:r>
              <a:rPr lang="zh-CN" altLang="en-US" dirty="0"/>
              <a:t>构建阶</a:t>
            </a:r>
            <a:r>
              <a:rPr lang="zh-CN" altLang="en-US" dirty="0" smtClean="0"/>
              <a:t>段（早期）</a:t>
            </a:r>
            <a:endParaRPr lang="en-US" altLang="zh-CN" dirty="0" smtClean="0"/>
          </a:p>
          <a:p>
            <a:pPr lvl="2"/>
            <a:r>
              <a:rPr lang="zh-CN" altLang="en-US" dirty="0" smtClean="0"/>
              <a:t>主</a:t>
            </a:r>
            <a:r>
              <a:rPr lang="zh-CN" altLang="en-US" dirty="0"/>
              <a:t>要技术风</a:t>
            </a:r>
            <a:r>
              <a:rPr lang="zh-CN" altLang="en-US" dirty="0" smtClean="0"/>
              <a:t>险</a:t>
            </a:r>
            <a:r>
              <a:rPr lang="zh-CN" altLang="en-US" dirty="0"/>
              <a:t>是否</a:t>
            </a:r>
            <a:r>
              <a:rPr lang="zh-CN" altLang="en-US" dirty="0" smtClean="0"/>
              <a:t>已</a:t>
            </a:r>
            <a:r>
              <a:rPr lang="zh-CN" altLang="en-US" dirty="0"/>
              <a:t>经被化解</a:t>
            </a:r>
            <a:r>
              <a:rPr lang="zh-CN" altLang="en-US" dirty="0" smtClean="0"/>
              <a:t>？</a:t>
            </a:r>
            <a:endParaRPr lang="en-US" altLang="zh-CN" dirty="0" smtClean="0"/>
          </a:p>
          <a:p>
            <a:pPr lvl="2"/>
            <a:r>
              <a:rPr lang="zh-CN" altLang="en-US" dirty="0" smtClean="0"/>
              <a:t>是否明</a:t>
            </a:r>
            <a:r>
              <a:rPr lang="zh-CN" altLang="en-US" dirty="0"/>
              <a:t>白如何构建系统？</a:t>
            </a:r>
            <a:endParaRPr lang="en-US" altLang="zh-CN" dirty="0"/>
          </a:p>
          <a:p>
            <a:pPr lvl="1"/>
            <a:r>
              <a:rPr lang="zh-CN" altLang="en-US" dirty="0"/>
              <a:t>构建阶</a:t>
            </a:r>
            <a:r>
              <a:rPr lang="zh-CN" altLang="en-US" dirty="0" smtClean="0"/>
              <a:t>段（定期）</a:t>
            </a:r>
            <a:endParaRPr lang="en-US" altLang="zh-CN" dirty="0" smtClean="0"/>
          </a:p>
          <a:p>
            <a:pPr lvl="2"/>
            <a:r>
              <a:rPr lang="zh-CN" altLang="en-US" dirty="0" smtClean="0"/>
              <a:t>是</a:t>
            </a:r>
            <a:r>
              <a:rPr lang="zh-CN" altLang="en-US" dirty="0"/>
              <a:t>否仍</a:t>
            </a:r>
            <a:r>
              <a:rPr lang="zh-CN" altLang="en-US" dirty="0" smtClean="0"/>
              <a:t>在正</a:t>
            </a:r>
            <a:r>
              <a:rPr lang="zh-CN" altLang="en-US" dirty="0"/>
              <a:t>确轨道</a:t>
            </a:r>
            <a:r>
              <a:rPr lang="zh-CN" altLang="en-US" dirty="0" smtClean="0"/>
              <a:t>？</a:t>
            </a:r>
            <a:endParaRPr lang="en-US" altLang="zh-CN" dirty="0" smtClean="0"/>
          </a:p>
          <a:p>
            <a:pPr lvl="2"/>
            <a:r>
              <a:rPr lang="zh-CN" altLang="en-US" dirty="0" smtClean="0"/>
              <a:t>项</a:t>
            </a:r>
            <a:r>
              <a:rPr lang="zh-CN" altLang="en-US" dirty="0"/>
              <a:t>目进行下</a:t>
            </a:r>
            <a:r>
              <a:rPr lang="zh-CN" altLang="en-US" dirty="0" smtClean="0"/>
              <a:t>去</a:t>
            </a:r>
            <a:r>
              <a:rPr lang="zh-CN" altLang="en-US" dirty="0"/>
              <a:t>是否</a:t>
            </a:r>
            <a:r>
              <a:rPr lang="zh-CN" altLang="en-US" dirty="0" smtClean="0"/>
              <a:t>还</a:t>
            </a:r>
            <a:r>
              <a:rPr lang="zh-CN" altLang="en-US" dirty="0"/>
              <a:t>有意义？</a:t>
            </a:r>
            <a:endParaRPr lang="en-US" altLang="zh-CN" dirty="0"/>
          </a:p>
          <a:p>
            <a:pPr lvl="1"/>
            <a:r>
              <a:rPr lang="zh-CN" altLang="en-US" dirty="0"/>
              <a:t>构建结</a:t>
            </a:r>
            <a:r>
              <a:rPr lang="zh-CN" altLang="en-US" dirty="0" smtClean="0"/>
              <a:t>束</a:t>
            </a:r>
            <a:endParaRPr lang="en-US" altLang="zh-CN" dirty="0" smtClean="0"/>
          </a:p>
          <a:p>
            <a:pPr lvl="2"/>
            <a:r>
              <a:rPr lang="zh-CN" altLang="en-US" dirty="0" smtClean="0"/>
              <a:t>是否能够</a:t>
            </a:r>
            <a:r>
              <a:rPr lang="zh-CN" altLang="en-US" dirty="0"/>
              <a:t>发布了？</a:t>
            </a:r>
            <a:endParaRPr lang="en-US" altLang="zh-CN" dirty="0"/>
          </a:p>
        </p:txBody>
      </p:sp>
    </p:spTree>
    <p:extLst>
      <p:ext uri="{BB962C8B-B14F-4D97-AF65-F5344CB8AC3E}">
        <p14:creationId xmlns:p14="http://schemas.microsoft.com/office/powerpoint/2010/main" val="3925655758"/>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p:txBody>
          <a:bodyPr/>
          <a:lstStyle/>
          <a:p>
            <a:r>
              <a:rPr lang="zh-CN" altLang="en-US" dirty="0" smtClean="0"/>
              <a:t>潜在风险：缺少涉众的一致同意</a:t>
            </a:r>
            <a:endParaRPr lang="en-US" altLang="zh-CN" dirty="0" smtClean="0"/>
          </a:p>
        </p:txBody>
      </p:sp>
      <p:sp>
        <p:nvSpPr>
          <p:cNvPr id="58371" name="Rectangle 3"/>
          <p:cNvSpPr>
            <a:spLocks noGrp="1" noChangeArrowheads="1"/>
          </p:cNvSpPr>
          <p:nvPr>
            <p:ph sz="quarter" idx="11"/>
          </p:nvPr>
        </p:nvSpPr>
        <p:spPr>
          <a:xfrm>
            <a:off x="153987" y="1142813"/>
            <a:ext cx="8847137" cy="3414673"/>
          </a:xfrm>
        </p:spPr>
        <p:txBody>
          <a:bodyPr/>
          <a:lstStyle/>
          <a:p>
            <a:r>
              <a:rPr lang="zh-CN" altLang="en-US" dirty="0" smtClean="0"/>
              <a:t>除了最终用户，还有很多其他类型的涉众；</a:t>
            </a:r>
            <a:r>
              <a:rPr lang="zh-CN" altLang="en-US" dirty="0"/>
              <a:t>不同</a:t>
            </a:r>
            <a:r>
              <a:rPr lang="zh-CN" altLang="en-US" dirty="0" smtClean="0"/>
              <a:t>涉众有不同的目标、优先级和偏好；</a:t>
            </a:r>
            <a:endParaRPr lang="en-US" altLang="zh-CN" dirty="0" smtClean="0"/>
          </a:p>
          <a:p>
            <a:r>
              <a:rPr lang="zh-CN" altLang="en-US" dirty="0" smtClean="0"/>
              <a:t>产品负责人必须</a:t>
            </a:r>
            <a:r>
              <a:rPr lang="zh-CN" altLang="en-US" b="1" dirty="0" smtClean="0">
                <a:solidFill>
                  <a:srgbClr val="C00000"/>
                </a:solidFill>
              </a:rPr>
              <a:t>代表所有的涉众</a:t>
            </a:r>
            <a:r>
              <a:rPr lang="zh-CN" altLang="en-US" dirty="0" smtClean="0"/>
              <a:t>，因为如果涉众不同意范围和工作目标，任务几乎不能完成；</a:t>
            </a:r>
            <a:endParaRPr lang="en-US" altLang="zh-CN" dirty="0" smtClean="0"/>
          </a:p>
          <a:p>
            <a:r>
              <a:rPr lang="zh-CN" altLang="en-US" dirty="0" smtClean="0"/>
              <a:t>若涉众不同意，需求就是不稳定的，会导致在构建阶段迭代中不必要的频繁变动</a:t>
            </a:r>
            <a:endParaRPr lang="en-US" altLang="zh-CN" dirty="0" smtClean="0"/>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p:txBody>
          <a:bodyPr/>
          <a:lstStyle/>
          <a:p>
            <a:r>
              <a:rPr lang="zh-CN" altLang="en-US" dirty="0" smtClean="0"/>
              <a:t>解决风险：与涉众达成一致</a:t>
            </a:r>
            <a:endParaRPr lang="en-US" altLang="zh-CN" dirty="0" smtClean="0"/>
          </a:p>
        </p:txBody>
      </p:sp>
      <p:sp>
        <p:nvSpPr>
          <p:cNvPr id="59395" name="Rectangle 3"/>
          <p:cNvSpPr>
            <a:spLocks noGrp="1" noChangeArrowheads="1"/>
          </p:cNvSpPr>
          <p:nvPr>
            <p:ph sz="quarter" idx="11"/>
          </p:nvPr>
        </p:nvSpPr>
        <p:spPr/>
        <p:txBody>
          <a:bodyPr>
            <a:normAutofit fontScale="92500" lnSpcReduction="10000"/>
          </a:bodyPr>
          <a:lstStyle/>
          <a:p>
            <a:r>
              <a:rPr lang="zh-CN" altLang="en-US" dirty="0" smtClean="0"/>
              <a:t>初始需求愿景阶段</a:t>
            </a:r>
            <a:endParaRPr lang="en-US" altLang="zh-CN" dirty="0" smtClean="0"/>
          </a:p>
          <a:p>
            <a:pPr lvl="1"/>
            <a:r>
              <a:rPr lang="zh-CN" altLang="en-US" dirty="0" smtClean="0"/>
              <a:t>在建模早期的讨论中，邀请广泛的涉众参加</a:t>
            </a:r>
            <a:endParaRPr lang="en-US" altLang="zh-CN" dirty="0" smtClean="0"/>
          </a:p>
          <a:p>
            <a:pPr lvl="1"/>
            <a:r>
              <a:rPr lang="zh-CN" altLang="en-US" dirty="0" smtClean="0"/>
              <a:t>使用工具记录，例如白板和</a:t>
            </a:r>
            <a:r>
              <a:rPr lang="zh-CN" altLang="en-US" dirty="0"/>
              <a:t>笔记</a:t>
            </a:r>
            <a:endParaRPr lang="en-US" altLang="zh-CN" dirty="0" smtClean="0"/>
          </a:p>
          <a:p>
            <a:pPr lvl="1"/>
            <a:r>
              <a:rPr lang="zh-CN" altLang="en-US" dirty="0" smtClean="0"/>
              <a:t>确保每个人都发言</a:t>
            </a:r>
            <a:endParaRPr lang="en-US" altLang="zh-CN" dirty="0" smtClean="0"/>
          </a:p>
          <a:p>
            <a:pPr lvl="1"/>
            <a:r>
              <a:rPr lang="zh-CN" altLang="en-US" dirty="0" smtClean="0"/>
              <a:t>强调“存在优先级，每个人都要准备妥协”</a:t>
            </a:r>
            <a:endParaRPr lang="en-US" altLang="zh-CN" dirty="0" smtClean="0"/>
          </a:p>
          <a:p>
            <a:r>
              <a:rPr lang="zh-CN" altLang="en-US" dirty="0" smtClean="0"/>
              <a:t>粗略的用户界面原型</a:t>
            </a:r>
            <a:endParaRPr lang="en-US" altLang="zh-CN" dirty="0" smtClean="0"/>
          </a:p>
          <a:p>
            <a:pPr lvl="1"/>
            <a:r>
              <a:rPr lang="zh-CN" altLang="en-US" dirty="0" smtClean="0"/>
              <a:t>面向最终用户</a:t>
            </a:r>
            <a:endParaRPr lang="en-US" altLang="zh-CN" dirty="0" smtClean="0"/>
          </a:p>
          <a:p>
            <a:pPr lvl="1"/>
            <a:r>
              <a:rPr lang="zh-CN" altLang="en-US" dirty="0" smtClean="0"/>
              <a:t>关键的草图有助于激发需求</a:t>
            </a:r>
            <a:endParaRPr lang="en-US" altLang="zh-CN" dirty="0" smtClean="0"/>
          </a:p>
          <a:p>
            <a:r>
              <a:rPr lang="zh-CN" altLang="en-US" dirty="0" smtClean="0"/>
              <a:t>如果可能的话，提供精细的用户界面原型</a:t>
            </a:r>
            <a:endParaRPr lang="en-US" altLang="zh-CN" dirty="0" smtClean="0"/>
          </a:p>
          <a:p>
            <a:r>
              <a:rPr lang="zh-CN" altLang="en-US" dirty="0" smtClean="0"/>
              <a:t>建立共同前景</a:t>
            </a:r>
            <a:endParaRPr lang="en-US" altLang="zh-CN" dirty="0" smtClean="0"/>
          </a:p>
          <a:p>
            <a:pPr lvl="1"/>
            <a:r>
              <a:rPr lang="zh-CN" altLang="en-US" dirty="0" smtClean="0"/>
              <a:t>仍然需要一些文档来确定共同范围</a:t>
            </a:r>
            <a:endParaRPr lang="en-US" altLang="zh-CN" dirty="0" smtClean="0"/>
          </a:p>
          <a:p>
            <a:pPr lvl="1"/>
            <a:r>
              <a:rPr lang="en-US" altLang="zh-CN" b="1" dirty="0" smtClean="0"/>
              <a:t>“</a:t>
            </a:r>
            <a:r>
              <a:rPr lang="zh-CN" altLang="en-US" b="1" dirty="0" smtClean="0"/>
              <a:t>我们是敏捷的，不是愚蠢的”</a:t>
            </a:r>
            <a:r>
              <a:rPr lang="en-US" altLang="zh-CN" b="1" dirty="0" smtClean="0"/>
              <a:t> – Ron Jeffries</a:t>
            </a: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zh-CN" altLang="en-US" dirty="0"/>
              <a:t>最佳实</a:t>
            </a:r>
            <a:r>
              <a:rPr lang="zh-CN" altLang="en-US" dirty="0" smtClean="0"/>
              <a:t>践</a:t>
            </a:r>
            <a:r>
              <a:rPr lang="en-US" altLang="zh-CN" dirty="0" smtClean="0"/>
              <a:t>a</a:t>
            </a:r>
            <a:r>
              <a:rPr lang="zh-CN" altLang="en-US" dirty="0" smtClean="0"/>
              <a:t>：</a:t>
            </a:r>
            <a:r>
              <a:rPr lang="zh-CN" altLang="en-US" dirty="0"/>
              <a:t>面向全体涉众的</a:t>
            </a:r>
            <a:r>
              <a:rPr lang="zh-CN" altLang="en-US" dirty="0" smtClean="0"/>
              <a:t>演示</a:t>
            </a:r>
            <a:endParaRPr lang="en-US" altLang="zh-CN" dirty="0" smtClean="0"/>
          </a:p>
        </p:txBody>
      </p:sp>
      <p:pic>
        <p:nvPicPr>
          <p:cNvPr id="3076" name="Picture 4" descr="http://pic.house365.com/0/10/37/84/10378403_64297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0578" y="3162726"/>
            <a:ext cx="4205060" cy="3290461"/>
          </a:xfrm>
          <a:prstGeom prst="rect">
            <a:avLst/>
          </a:prstGeom>
          <a:noFill/>
          <a:extLst>
            <a:ext uri="{909E8E84-426E-40DD-AFC4-6F175D3DCCD1}">
              <a14:hiddenFill xmlns:a14="http://schemas.microsoft.com/office/drawing/2010/main">
                <a:solidFill>
                  <a:srgbClr val="FFFFFF"/>
                </a:solidFill>
              </a14:hiddenFill>
            </a:ext>
          </a:extLst>
        </p:spPr>
      </p:pic>
      <p:sp>
        <p:nvSpPr>
          <p:cNvPr id="73731" name="Rectangle 3"/>
          <p:cNvSpPr>
            <a:spLocks noGrp="1" noChangeArrowheads="1"/>
          </p:cNvSpPr>
          <p:nvPr>
            <p:ph sz="quarter" idx="11"/>
          </p:nvPr>
        </p:nvSpPr>
        <p:spPr/>
        <p:txBody>
          <a:bodyPr/>
          <a:lstStyle/>
          <a:p>
            <a:r>
              <a:rPr lang="zh-CN" altLang="en-US" dirty="0" smtClean="0"/>
              <a:t>定期对一个</a:t>
            </a:r>
            <a:r>
              <a:rPr lang="zh-CN" altLang="en-US" b="1" dirty="0" smtClean="0"/>
              <a:t>大范围内的涉众</a:t>
            </a:r>
            <a:r>
              <a:rPr lang="zh-CN" altLang="en-US" dirty="0" smtClean="0"/>
              <a:t>演示你已经完成的工作</a:t>
            </a:r>
            <a:endParaRPr lang="en-US" altLang="zh-CN" dirty="0" smtClean="0"/>
          </a:p>
          <a:p>
            <a:pPr lvl="1"/>
            <a:r>
              <a:rPr lang="zh-CN" altLang="en-US" dirty="0" smtClean="0"/>
              <a:t>在里程牌评审时举行针对所有人的演示是一个常用的策略</a:t>
            </a:r>
            <a:endParaRPr lang="en-US" altLang="zh-CN" dirty="0" smtClean="0"/>
          </a:p>
          <a:p>
            <a:r>
              <a:rPr lang="zh-CN" altLang="en-US" dirty="0" smtClean="0"/>
              <a:t>化解的风险</a:t>
            </a:r>
            <a:endParaRPr lang="en-US" altLang="zh-CN" dirty="0" smtClean="0"/>
          </a:p>
          <a:p>
            <a:pPr lvl="1"/>
            <a:r>
              <a:rPr lang="zh-CN" altLang="en-US" dirty="0" smtClean="0"/>
              <a:t>判断</a:t>
            </a:r>
            <a:r>
              <a:rPr lang="zh-CN" altLang="en-US" dirty="0" smtClean="0"/>
              <a:t>你的产品负责</a:t>
            </a:r>
            <a:r>
              <a:rPr lang="zh-CN" altLang="en-US" dirty="0"/>
              <a:t>人是否真</a:t>
            </a:r>
            <a:r>
              <a:rPr lang="zh-CN" altLang="en-US" dirty="0" smtClean="0"/>
              <a:t>正代表了所有的涉众</a:t>
            </a:r>
            <a:endParaRPr lang="en-US" altLang="zh-CN" dirty="0" smtClean="0"/>
          </a:p>
          <a:p>
            <a:pPr lvl="1"/>
            <a:r>
              <a:rPr lang="zh-CN" altLang="en-US" smtClean="0"/>
              <a:t>识别</a:t>
            </a:r>
            <a:r>
              <a:rPr lang="zh-CN" altLang="en-US" dirty="0" smtClean="0"/>
              <a:t>涉众的期望</a:t>
            </a:r>
            <a:endParaRPr lang="en-US" altLang="zh-CN" dirty="0" smtClean="0"/>
          </a:p>
          <a:p>
            <a:r>
              <a:rPr lang="zh-CN" altLang="en-US" dirty="0"/>
              <a:t>但是</a:t>
            </a:r>
            <a:endParaRPr lang="en-US" altLang="zh-CN" dirty="0" smtClean="0"/>
          </a:p>
          <a:p>
            <a:pPr lvl="1"/>
            <a:r>
              <a:rPr lang="zh-CN" altLang="en-US" dirty="0" smtClean="0"/>
              <a:t>这不是仅仅演示，也不可替代</a:t>
            </a:r>
            <a:endParaRPr lang="en-US" altLang="zh-CN" dirty="0" smtClean="0"/>
          </a:p>
          <a:p>
            <a:pPr lvl="1"/>
            <a:r>
              <a:rPr lang="zh-CN" altLang="en-US" dirty="0" smtClean="0"/>
              <a:t>这也并不意味着正式的评审</a:t>
            </a:r>
            <a:r>
              <a:rPr lang="en-US" altLang="zh-CN" dirty="0" smtClean="0"/>
              <a:t/>
            </a:r>
            <a:br>
              <a:rPr lang="en-US" altLang="zh-CN" dirty="0" smtClean="0"/>
            </a:br>
            <a:r>
              <a:rPr lang="zh-CN" altLang="en-US" dirty="0" smtClean="0"/>
              <a:t>仅仅是一次快速的检查</a:t>
            </a:r>
            <a:endParaRPr lang="en-US" altLang="zh-CN" dirty="0" smtClean="0"/>
          </a:p>
        </p:txBody>
      </p:sp>
    </p:spTree>
    <p:extLst>
      <p:ext uri="{BB962C8B-B14F-4D97-AF65-F5344CB8AC3E}">
        <p14:creationId xmlns:p14="http://schemas.microsoft.com/office/powerpoint/2010/main" val="28545826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images.dayoo.com/www/roll/attachement/jpg/site1/20101029/168340691841952726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06987" y="3381829"/>
            <a:ext cx="4094137" cy="3002367"/>
          </a:xfrm>
          <a:prstGeom prst="rect">
            <a:avLst/>
          </a:prstGeom>
          <a:noFill/>
          <a:extLst>
            <a:ext uri="{909E8E84-426E-40DD-AFC4-6F175D3DCCD1}">
              <a14:hiddenFill xmlns:a14="http://schemas.microsoft.com/office/drawing/2010/main">
                <a:solidFill>
                  <a:srgbClr val="FFFFFF"/>
                </a:solidFill>
              </a14:hiddenFill>
            </a:ext>
          </a:extLst>
        </p:spPr>
      </p:pic>
      <p:sp>
        <p:nvSpPr>
          <p:cNvPr id="56322" name="Rectangle 2"/>
          <p:cNvSpPr>
            <a:spLocks noGrp="1" noChangeArrowheads="1"/>
          </p:cNvSpPr>
          <p:nvPr>
            <p:ph type="title"/>
          </p:nvPr>
        </p:nvSpPr>
        <p:spPr/>
        <p:txBody>
          <a:bodyPr/>
          <a:lstStyle/>
          <a:p>
            <a:r>
              <a:rPr lang="zh-CN" altLang="en-US" dirty="0" smtClean="0"/>
              <a:t>最佳实践</a:t>
            </a:r>
            <a:r>
              <a:rPr lang="en-US" altLang="zh-CN" dirty="0" smtClean="0"/>
              <a:t>b</a:t>
            </a:r>
            <a:r>
              <a:rPr lang="zh-CN" altLang="en-US" dirty="0"/>
              <a:t>：</a:t>
            </a:r>
            <a:r>
              <a:rPr lang="zh-CN" altLang="en-US" dirty="0" smtClean="0"/>
              <a:t>清晰，轻量级的里程碑评审</a:t>
            </a:r>
            <a:endParaRPr lang="en-US" altLang="zh-CN" dirty="0" smtClean="0"/>
          </a:p>
        </p:txBody>
      </p:sp>
      <p:sp>
        <p:nvSpPr>
          <p:cNvPr id="56323" name="Rectangle 3"/>
          <p:cNvSpPr>
            <a:spLocks noGrp="1" noChangeArrowheads="1"/>
          </p:cNvSpPr>
          <p:nvPr>
            <p:ph sz="quarter" idx="11"/>
          </p:nvPr>
        </p:nvSpPr>
        <p:spPr>
          <a:xfrm>
            <a:off x="153987" y="1142814"/>
            <a:ext cx="8847137" cy="2776044"/>
          </a:xfrm>
        </p:spPr>
        <p:txBody>
          <a:bodyPr>
            <a:normAutofit/>
          </a:bodyPr>
          <a:lstStyle/>
          <a:p>
            <a:r>
              <a:rPr lang="zh-CN" altLang="en-US" dirty="0" smtClean="0"/>
              <a:t>保持里程碑评审简单</a:t>
            </a:r>
            <a:endParaRPr lang="en-US" altLang="zh-CN" dirty="0" smtClean="0"/>
          </a:p>
          <a:p>
            <a:pPr lvl="1"/>
            <a:r>
              <a:rPr lang="zh-CN" altLang="en-US" dirty="0" smtClean="0">
                <a:solidFill>
                  <a:srgbClr val="C00000"/>
                </a:solidFill>
              </a:rPr>
              <a:t>官僚主义</a:t>
            </a:r>
            <a:r>
              <a:rPr lang="zh-CN" altLang="en-US" dirty="0" smtClean="0"/>
              <a:t>是非常危险的；</a:t>
            </a:r>
            <a:endParaRPr lang="en-US" altLang="zh-CN" dirty="0" smtClean="0"/>
          </a:p>
          <a:p>
            <a:pPr lvl="1"/>
            <a:r>
              <a:rPr lang="zh-CN" altLang="en-US" dirty="0" smtClean="0"/>
              <a:t>小项目不超过</a:t>
            </a:r>
            <a:r>
              <a:rPr lang="en-US" altLang="zh-CN" dirty="0" smtClean="0"/>
              <a:t>1</a:t>
            </a:r>
            <a:r>
              <a:rPr lang="zh-CN" altLang="en-US" dirty="0" smtClean="0"/>
              <a:t>小时，大项目不超过半天</a:t>
            </a:r>
            <a:endParaRPr lang="en-US" altLang="zh-CN" dirty="0" smtClean="0"/>
          </a:p>
          <a:p>
            <a:pPr lvl="1"/>
            <a:r>
              <a:rPr lang="zh-CN" altLang="en-US" dirty="0" smtClean="0"/>
              <a:t>评审迭代演示和度量数据</a:t>
            </a:r>
            <a:endParaRPr lang="en-US" altLang="zh-CN" dirty="0" smtClean="0"/>
          </a:p>
          <a:p>
            <a:pPr lvl="1"/>
            <a:r>
              <a:rPr lang="zh-CN" altLang="en-US" dirty="0" smtClean="0"/>
              <a:t>聚焦于里程碑，</a:t>
            </a:r>
            <a:r>
              <a:rPr lang="zh-CN" altLang="en-US" dirty="0" smtClean="0">
                <a:solidFill>
                  <a:srgbClr val="C00000"/>
                </a:solidFill>
              </a:rPr>
              <a:t>不需要过多关于项目状态的讨论</a:t>
            </a:r>
            <a:endParaRPr lang="en-US" altLang="zh-CN" dirty="0" smtClean="0">
              <a:solidFill>
                <a:srgbClr val="C00000"/>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4339771" y="3194821"/>
            <a:ext cx="4661353" cy="3235008"/>
          </a:xfrm>
          <a:prstGeom prst="rect">
            <a:avLst/>
          </a:prstGeom>
        </p:spPr>
      </p:pic>
      <p:sp>
        <p:nvSpPr>
          <p:cNvPr id="71682" name="Rectangle 2"/>
          <p:cNvSpPr>
            <a:spLocks noGrp="1" noChangeArrowheads="1"/>
          </p:cNvSpPr>
          <p:nvPr>
            <p:ph type="title"/>
          </p:nvPr>
        </p:nvSpPr>
        <p:spPr/>
        <p:txBody>
          <a:bodyPr/>
          <a:lstStyle/>
          <a:p>
            <a:r>
              <a:rPr lang="zh-CN" altLang="en-US" dirty="0" smtClean="0"/>
              <a:t>最佳实践</a:t>
            </a:r>
            <a:r>
              <a:rPr lang="en-US" altLang="zh-CN" dirty="0" smtClean="0"/>
              <a:t>c</a:t>
            </a:r>
            <a:r>
              <a:rPr lang="zh-CN" altLang="en-US" dirty="0" smtClean="0"/>
              <a:t>：每次迭代可交付</a:t>
            </a:r>
            <a:endParaRPr lang="en-US" altLang="zh-CN" dirty="0" smtClean="0"/>
          </a:p>
        </p:txBody>
      </p:sp>
      <p:sp>
        <p:nvSpPr>
          <p:cNvPr id="71683" name="Rectangle 3"/>
          <p:cNvSpPr>
            <a:spLocks noGrp="1" noChangeArrowheads="1"/>
          </p:cNvSpPr>
          <p:nvPr>
            <p:ph sz="quarter" idx="11"/>
          </p:nvPr>
        </p:nvSpPr>
        <p:spPr>
          <a:xfrm>
            <a:off x="153987" y="1142813"/>
            <a:ext cx="8847137" cy="2651947"/>
          </a:xfrm>
        </p:spPr>
        <p:txBody>
          <a:bodyPr>
            <a:normAutofit/>
          </a:bodyPr>
          <a:lstStyle/>
          <a:p>
            <a:r>
              <a:rPr lang="zh-CN" altLang="en-US" dirty="0" smtClean="0"/>
              <a:t>每次迭代结束时，已经构建的内容应该是可运行的</a:t>
            </a:r>
            <a:endParaRPr lang="en-US" altLang="zh-CN" dirty="0" smtClean="0"/>
          </a:p>
          <a:p>
            <a:pPr lvl="1"/>
            <a:r>
              <a:rPr lang="zh-CN" altLang="en-US" smtClean="0"/>
              <a:t>如：如</a:t>
            </a:r>
            <a:r>
              <a:rPr lang="zh-CN" altLang="en-US" dirty="0" smtClean="0"/>
              <a:t>果项目资金不足，至少可以将已经完成的部分投产</a:t>
            </a:r>
            <a:endParaRPr lang="en-US" altLang="zh-CN" dirty="0" smtClean="0"/>
          </a:p>
          <a:p>
            <a:r>
              <a:rPr lang="zh-CN" altLang="en-US" dirty="0" smtClean="0"/>
              <a:t>解决的风险</a:t>
            </a:r>
            <a:endParaRPr lang="en-US" altLang="zh-CN" dirty="0" smtClean="0"/>
          </a:p>
          <a:p>
            <a:pPr lvl="1"/>
            <a:r>
              <a:rPr lang="zh-CN" altLang="en-US" dirty="0" smtClean="0"/>
              <a:t>确保你构建的东西反映了涉众的需求</a:t>
            </a:r>
            <a:endParaRPr lang="en-US" altLang="zh-CN" dirty="0" smtClean="0"/>
          </a:p>
          <a:p>
            <a:pPr lvl="1"/>
            <a:r>
              <a:rPr lang="zh-CN" altLang="en-US" dirty="0" smtClean="0"/>
              <a:t>能够可视化的进行沟通</a:t>
            </a:r>
            <a:endParaRPr lang="en-US" altLang="zh-CN" dirty="0" smtClean="0"/>
          </a:p>
        </p:txBody>
      </p:sp>
    </p:spTree>
    <p:extLst>
      <p:ext uri="{BB962C8B-B14F-4D97-AF65-F5344CB8AC3E}">
        <p14:creationId xmlns:p14="http://schemas.microsoft.com/office/powerpoint/2010/main" val="35624358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zh-CN" altLang="en-US" dirty="0" smtClean="0"/>
              <a:t>最佳实践</a:t>
            </a:r>
            <a:r>
              <a:rPr lang="en-US" altLang="zh-CN" dirty="0" smtClean="0"/>
              <a:t>d</a:t>
            </a:r>
            <a:r>
              <a:rPr lang="zh-CN" altLang="en-US" dirty="0" smtClean="0"/>
              <a:t>： 协同开发</a:t>
            </a:r>
            <a:endParaRPr lang="en-US" altLang="zh-CN" dirty="0" smtClean="0"/>
          </a:p>
        </p:txBody>
      </p:sp>
      <p:sp>
        <p:nvSpPr>
          <p:cNvPr id="72707" name="Rectangle 3"/>
          <p:cNvSpPr>
            <a:spLocks noGrp="1" noChangeArrowheads="1"/>
          </p:cNvSpPr>
          <p:nvPr>
            <p:ph sz="quarter" idx="11"/>
          </p:nvPr>
        </p:nvSpPr>
        <p:spPr/>
        <p:txBody>
          <a:bodyPr>
            <a:normAutofit/>
          </a:bodyPr>
          <a:lstStyle/>
          <a:p>
            <a:r>
              <a:rPr lang="zh-CN" altLang="en-US" dirty="0" smtClean="0"/>
              <a:t>两个或更多人共同执行一个开发任务</a:t>
            </a:r>
            <a:endParaRPr lang="en-US" altLang="zh-CN" dirty="0" smtClean="0"/>
          </a:p>
          <a:p>
            <a:pPr lvl="1"/>
            <a:r>
              <a:rPr lang="zh-CN" altLang="en-US" dirty="0" smtClean="0"/>
              <a:t>结对编程 </a:t>
            </a:r>
            <a:r>
              <a:rPr lang="en-US" altLang="zh-CN" dirty="0" smtClean="0"/>
              <a:t>Pair Programming (XP)</a:t>
            </a:r>
          </a:p>
          <a:p>
            <a:pPr lvl="1"/>
            <a:r>
              <a:rPr lang="zh-CN" altLang="en-US" dirty="0" smtClean="0"/>
              <a:t>合作建模</a:t>
            </a:r>
            <a:r>
              <a:rPr lang="en-US" altLang="zh-CN" dirty="0" smtClean="0"/>
              <a:t> Model With Others</a:t>
            </a:r>
          </a:p>
          <a:p>
            <a:r>
              <a:rPr lang="zh-CN" altLang="en-US" dirty="0" smtClean="0"/>
              <a:t>收益</a:t>
            </a:r>
            <a:endParaRPr lang="en-US" altLang="zh-CN" dirty="0" smtClean="0"/>
          </a:p>
          <a:p>
            <a:pPr lvl="1"/>
            <a:r>
              <a:rPr lang="zh-CN" altLang="en-US" dirty="0" smtClean="0"/>
              <a:t>提高质量</a:t>
            </a:r>
            <a:endParaRPr lang="en-US" altLang="zh-CN" dirty="0" smtClean="0"/>
          </a:p>
          <a:p>
            <a:pPr lvl="1"/>
            <a:r>
              <a:rPr lang="zh-CN" altLang="en-US" dirty="0" smtClean="0"/>
              <a:t>降低风</a:t>
            </a:r>
            <a:r>
              <a:rPr lang="zh-CN" altLang="en-US" dirty="0"/>
              <a:t>险</a:t>
            </a:r>
            <a:r>
              <a:rPr lang="zh-CN" altLang="en-US" dirty="0" smtClean="0"/>
              <a:t>→降低成本：不一致性和缺陷容易在</a:t>
            </a:r>
            <a:r>
              <a:rPr lang="zh-CN" altLang="en-US" dirty="0" smtClean="0">
                <a:solidFill>
                  <a:srgbClr val="C00000"/>
                </a:solidFill>
              </a:rPr>
              <a:t>早期</a:t>
            </a:r>
            <a:r>
              <a:rPr lang="zh-CN" altLang="en-US" dirty="0" smtClean="0"/>
              <a:t>被发现</a:t>
            </a:r>
            <a:endParaRPr lang="en-US" altLang="zh-CN" dirty="0" smtClean="0"/>
          </a:p>
          <a:p>
            <a:pPr lvl="1"/>
            <a:r>
              <a:rPr lang="zh-CN" altLang="en-US" dirty="0" smtClean="0"/>
              <a:t>知识共享</a:t>
            </a:r>
            <a:endParaRPr lang="en-US" altLang="zh-CN" dirty="0" smtClean="0"/>
          </a:p>
          <a:p>
            <a:r>
              <a:rPr lang="zh-CN" altLang="en-US" dirty="0" smtClean="0"/>
              <a:t>实践中潜在的障碍</a:t>
            </a:r>
            <a:endParaRPr lang="en-US" altLang="zh-CN" dirty="0" smtClean="0"/>
          </a:p>
          <a:p>
            <a:pPr lvl="1"/>
            <a:r>
              <a:rPr lang="zh-CN" altLang="en-US" dirty="0" smtClean="0"/>
              <a:t>在结对工作时一些人可能不舒服或感觉被胁迫</a:t>
            </a:r>
            <a:endParaRPr lang="en-US" altLang="zh-CN" dirty="0" smtClean="0"/>
          </a:p>
          <a:p>
            <a:pPr lvl="1"/>
            <a:r>
              <a:rPr lang="zh-CN" altLang="en-US" dirty="0" smtClean="0"/>
              <a:t>一些文化或个人习惯可能阻碍结对</a:t>
            </a:r>
            <a:endParaRPr lang="en-US" altLang="zh-CN" dirty="0" smtClean="0"/>
          </a:p>
        </p:txBody>
      </p:sp>
    </p:spTree>
    <p:extLst>
      <p:ext uri="{BB962C8B-B14F-4D97-AF65-F5344CB8AC3E}">
        <p14:creationId xmlns:p14="http://schemas.microsoft.com/office/powerpoint/2010/main" val="140058214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8" name="Picture 10" descr="http://s6.sinaimg.cn/middle/6e75913c494e7bb6a6735&amp;690"/>
          <p:cNvPicPr>
            <a:picLocks noChangeAspect="1" noChangeArrowheads="1"/>
          </p:cNvPicPr>
          <p:nvPr/>
        </p:nvPicPr>
        <p:blipFill rotWithShape="1">
          <a:blip r:embed="rId2">
            <a:extLst>
              <a:ext uri="{28A0092B-C50C-407E-A947-70E740481C1C}">
                <a14:useLocalDpi xmlns:a14="http://schemas.microsoft.com/office/drawing/2010/main" val="0"/>
              </a:ext>
            </a:extLst>
          </a:blip>
          <a:srcRect t="20039"/>
          <a:stretch/>
        </p:blipFill>
        <p:spPr bwMode="auto">
          <a:xfrm>
            <a:off x="4421980" y="3817258"/>
            <a:ext cx="4637201" cy="2780974"/>
          </a:xfrm>
          <a:prstGeom prst="rect">
            <a:avLst/>
          </a:prstGeom>
          <a:noFill/>
          <a:extLst>
            <a:ext uri="{909E8E84-426E-40DD-AFC4-6F175D3DCCD1}">
              <a14:hiddenFill xmlns:a14="http://schemas.microsoft.com/office/drawing/2010/main">
                <a:solidFill>
                  <a:srgbClr val="FFFFFF"/>
                </a:solidFill>
              </a14:hiddenFill>
            </a:ext>
          </a:extLst>
        </p:spPr>
      </p:pic>
      <p:sp>
        <p:nvSpPr>
          <p:cNvPr id="2" name="标题 1"/>
          <p:cNvSpPr>
            <a:spLocks noGrp="1"/>
          </p:cNvSpPr>
          <p:nvPr>
            <p:ph type="title"/>
          </p:nvPr>
        </p:nvSpPr>
        <p:spPr/>
        <p:txBody>
          <a:bodyPr/>
          <a:lstStyle/>
          <a:p>
            <a:r>
              <a:rPr lang="zh-CN" altLang="en-US" dirty="0"/>
              <a:t>结对编</a:t>
            </a:r>
            <a:r>
              <a:rPr lang="zh-CN" altLang="en-US" dirty="0" smtClean="0"/>
              <a:t>程示例</a:t>
            </a:r>
            <a:r>
              <a:rPr lang="en-US" altLang="zh-CN" dirty="0" smtClean="0"/>
              <a:t>——</a:t>
            </a:r>
            <a:r>
              <a:rPr lang="zh-CN" altLang="en-US" dirty="0"/>
              <a:t>正</a:t>
            </a:r>
            <a:r>
              <a:rPr lang="zh-CN" altLang="en-US" dirty="0" smtClean="0"/>
              <a:t>确的做法</a:t>
            </a:r>
            <a:endParaRPr lang="zh-CN" altLang="en-US" dirty="0"/>
          </a:p>
        </p:txBody>
      </p:sp>
      <p:pic>
        <p:nvPicPr>
          <p:cNvPr id="7174" name="Picture 6" descr="http://p7.qhimg.com/t01c38c158762ffe72d.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3988" y="1036638"/>
            <a:ext cx="4723340" cy="3542506"/>
          </a:xfrm>
          <a:prstGeom prst="rect">
            <a:avLst/>
          </a:prstGeom>
          <a:noFill/>
          <a:extLst>
            <a:ext uri="{909E8E84-426E-40DD-AFC4-6F175D3DCCD1}">
              <a14:hiddenFill xmlns:a14="http://schemas.microsoft.com/office/drawing/2010/main">
                <a:solidFill>
                  <a:srgbClr val="FFFFFF"/>
                </a:solidFill>
              </a14:hiddenFill>
            </a:ext>
          </a:extLst>
        </p:spPr>
      </p:pic>
      <p:pic>
        <p:nvPicPr>
          <p:cNvPr id="7176" name="Picture 8" descr="http://www.dedecms.com/uploads/allimg/120723/102RU136-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62147" y="1051152"/>
            <a:ext cx="4123797" cy="26445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76424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7174"/>
                                        </p:tgtEl>
                                        <p:attrNameLst>
                                          <p:attrName>style.visibility</p:attrName>
                                        </p:attrNameLst>
                                      </p:cBhvr>
                                      <p:to>
                                        <p:strVal val="visible"/>
                                      </p:to>
                                    </p:set>
                                    <p:animEffect transition="in" filter="randombar(horizontal)">
                                      <p:cBhvr>
                                        <p:cTn id="7" dur="500"/>
                                        <p:tgtEl>
                                          <p:spTgt spid="717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7176"/>
                                        </p:tgtEl>
                                        <p:attrNameLst>
                                          <p:attrName>style.visibility</p:attrName>
                                        </p:attrNameLst>
                                      </p:cBhvr>
                                      <p:to>
                                        <p:strVal val="visible"/>
                                      </p:to>
                                    </p:set>
                                    <p:animEffect transition="in" filter="wipe(up)">
                                      <p:cBhvr>
                                        <p:cTn id="12" dur="500"/>
                                        <p:tgtEl>
                                          <p:spTgt spid="717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7178"/>
                                        </p:tgtEl>
                                        <p:attrNameLst>
                                          <p:attrName>style.visibility</p:attrName>
                                        </p:attrNameLst>
                                      </p:cBhvr>
                                      <p:to>
                                        <p:strVal val="visible"/>
                                      </p:to>
                                    </p:set>
                                    <p:animEffect transition="in" filter="wipe(right)">
                                      <p:cBhvr>
                                        <p:cTn id="17" dur="500"/>
                                        <p:tgtEl>
                                          <p:spTgt spid="7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结对编</a:t>
            </a:r>
            <a:r>
              <a:rPr lang="zh-CN" altLang="en-US" dirty="0" smtClean="0"/>
              <a:t>程示例</a:t>
            </a:r>
            <a:r>
              <a:rPr lang="en-US" altLang="zh-CN" dirty="0" smtClean="0"/>
              <a:t>——</a:t>
            </a:r>
            <a:r>
              <a:rPr lang="zh-CN" altLang="en-US" dirty="0" smtClean="0">
                <a:solidFill>
                  <a:srgbClr val="FF0000"/>
                </a:solidFill>
              </a:rPr>
              <a:t>错误的做法</a:t>
            </a:r>
            <a:r>
              <a:rPr lang="en-US" altLang="zh-CN" dirty="0" smtClean="0">
                <a:solidFill>
                  <a:srgbClr val="FF0000"/>
                </a:solidFill>
                <a:sym typeface="Wingdings" panose="05000000000000000000" pitchFamily="2" charset="2"/>
              </a:rPr>
              <a:t></a:t>
            </a:r>
            <a:endParaRPr lang="zh-CN" altLang="en-US" dirty="0">
              <a:solidFill>
                <a:srgbClr val="FF0000"/>
              </a:solidFill>
            </a:endParaRPr>
          </a:p>
        </p:txBody>
      </p:sp>
      <p:pic>
        <p:nvPicPr>
          <p:cNvPr id="8194" name="Picture 2" descr="http://ww1.sinaimg.cn/bmiddle/63f131d5jw1ea9c9yt47dj20c806vmxg.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988" y="1074512"/>
            <a:ext cx="4191000" cy="2352675"/>
          </a:xfrm>
          <a:prstGeom prst="rect">
            <a:avLst/>
          </a:prstGeom>
          <a:noFill/>
          <a:extLst>
            <a:ext uri="{909E8E84-426E-40DD-AFC4-6F175D3DCCD1}">
              <a14:hiddenFill xmlns:a14="http://schemas.microsoft.com/office/drawing/2010/main">
                <a:solidFill>
                  <a:srgbClr val="FFFFFF"/>
                </a:solidFill>
              </a14:hiddenFill>
            </a:ext>
          </a:extLst>
        </p:spPr>
      </p:pic>
      <p:pic>
        <p:nvPicPr>
          <p:cNvPr id="5" name="图片 4"/>
          <p:cNvPicPr>
            <a:picLocks noChangeAspect="1"/>
          </p:cNvPicPr>
          <p:nvPr/>
        </p:nvPicPr>
        <p:blipFill>
          <a:blip r:embed="rId3"/>
          <a:stretch>
            <a:fillRect/>
          </a:stretch>
        </p:blipFill>
        <p:spPr>
          <a:xfrm>
            <a:off x="1097417" y="3465061"/>
            <a:ext cx="5705475" cy="3171825"/>
          </a:xfrm>
          <a:prstGeom prst="rect">
            <a:avLst/>
          </a:prstGeom>
        </p:spPr>
      </p:pic>
      <p:pic>
        <p:nvPicPr>
          <p:cNvPr id="4" name="图片 3"/>
          <p:cNvPicPr>
            <a:picLocks noChangeAspect="1"/>
          </p:cNvPicPr>
          <p:nvPr/>
        </p:nvPicPr>
        <p:blipFill>
          <a:blip r:embed="rId4"/>
          <a:stretch>
            <a:fillRect/>
          </a:stretch>
        </p:blipFill>
        <p:spPr>
          <a:xfrm>
            <a:off x="4577556" y="1074512"/>
            <a:ext cx="4097100" cy="2678568"/>
          </a:xfrm>
          <a:prstGeom prst="rect">
            <a:avLst/>
          </a:prstGeom>
        </p:spPr>
      </p:pic>
    </p:spTree>
    <p:extLst>
      <p:ext uri="{BB962C8B-B14F-4D97-AF65-F5344CB8AC3E}">
        <p14:creationId xmlns:p14="http://schemas.microsoft.com/office/powerpoint/2010/main" val="15911899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barn(inVertical)">
                                      <p:cBhvr>
                                        <p:cTn id="7" dur="500"/>
                                        <p:tgtEl>
                                          <p:spTgt spid="819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right)">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4" presetClass="entr" presetSubtype="10"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randombar(horizontal)">
                                      <p:cBhvr>
                                        <p:cTn id="1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noChangeArrowheads="1"/>
          </p:cNvSpPr>
          <p:nvPr>
            <p:ph type="title"/>
          </p:nvPr>
        </p:nvSpPr>
        <p:spPr/>
        <p:txBody>
          <a:bodyPr/>
          <a:lstStyle/>
          <a:p>
            <a:r>
              <a:rPr lang="zh-CN" altLang="en-US" dirty="0"/>
              <a:t>最佳实</a:t>
            </a:r>
            <a:r>
              <a:rPr lang="zh-CN" altLang="en-US" dirty="0" smtClean="0"/>
              <a:t>践</a:t>
            </a:r>
            <a:r>
              <a:rPr lang="en-US" altLang="zh-CN" dirty="0" smtClean="0"/>
              <a:t>e</a:t>
            </a:r>
            <a:r>
              <a:rPr lang="zh-CN" altLang="en-US" dirty="0" smtClean="0"/>
              <a:t>：自</a:t>
            </a:r>
            <a:r>
              <a:rPr lang="zh-CN" altLang="en-US" dirty="0"/>
              <a:t>动收集度量数</a:t>
            </a:r>
            <a:r>
              <a:rPr lang="zh-CN" altLang="en-US" dirty="0" smtClean="0"/>
              <a:t>据</a:t>
            </a:r>
            <a:endParaRPr lang="en-US" altLang="zh-CN" dirty="0" smtClean="0"/>
          </a:p>
        </p:txBody>
      </p:sp>
      <p:graphicFrame>
        <p:nvGraphicFramePr>
          <p:cNvPr id="1026" name="Object 4"/>
          <p:cNvGraphicFramePr>
            <a:graphicFrameLocks noGrp="1" noChangeAspect="1"/>
          </p:cNvGraphicFramePr>
          <p:nvPr>
            <p:ph sz="quarter" idx="11"/>
            <p:extLst/>
          </p:nvPr>
        </p:nvGraphicFramePr>
        <p:xfrm>
          <a:off x="155574" y="1225550"/>
          <a:ext cx="8843963" cy="3257550"/>
        </p:xfrm>
        <a:graphic>
          <a:graphicData uri="http://schemas.openxmlformats.org/presentationml/2006/ole">
            <mc:AlternateContent xmlns:mc="http://schemas.openxmlformats.org/markup-compatibility/2006">
              <mc:Choice xmlns:v="urn:schemas-microsoft-com:vml" Requires="v">
                <p:oleObj spid="_x0000_s5296" name="Image" r:id="rId4" imgW="11961905" imgH="4406349" progId="">
                  <p:embed/>
                </p:oleObj>
              </mc:Choice>
              <mc:Fallback>
                <p:oleObj name="Image" r:id="rId4" imgW="11961905" imgH="4406349" progId="">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5574" y="1225550"/>
                        <a:ext cx="8843963" cy="3257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029" name="Picture 6" descr="iteration burndow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151563" y="4672013"/>
            <a:ext cx="2762250"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153987" y="4672012"/>
            <a:ext cx="5448527" cy="1323439"/>
          </a:xfrm>
          <a:prstGeom prst="rect">
            <a:avLst/>
          </a:prstGeom>
        </p:spPr>
        <p:txBody>
          <a:bodyPr wrap="square">
            <a:spAutoFit/>
          </a:bodyPr>
          <a:lstStyle/>
          <a:p>
            <a:pPr eaLnBrk="1" hangingPunct="1"/>
            <a:r>
              <a:rPr lang="zh-CN" altLang="en-US" sz="2000" dirty="0" smtClean="0">
                <a:latin typeface="Verdana" panose="020B0604030504040204" pitchFamily="34" charset="0"/>
                <a:ea typeface="微软雅黑" panose="020B0503020204020204" pitchFamily="34" charset="-122"/>
              </a:rPr>
              <a:t>如</a:t>
            </a:r>
            <a:r>
              <a:rPr lang="zh-CN" altLang="en-US" sz="2000" dirty="0">
                <a:latin typeface="Verdana" panose="020B0604030504040204" pitchFamily="34" charset="0"/>
                <a:ea typeface="微软雅黑" panose="020B0503020204020204" pitchFamily="34" charset="-122"/>
              </a:rPr>
              <a:t>果项</a:t>
            </a:r>
            <a:r>
              <a:rPr lang="zh-CN" altLang="en-US" sz="2000" dirty="0" smtClean="0">
                <a:latin typeface="Verdana" panose="020B0604030504040204" pitchFamily="34" charset="0"/>
                <a:ea typeface="微软雅黑" panose="020B0503020204020204" pitchFamily="34" charset="-122"/>
              </a:rPr>
              <a:t>目管理者</a:t>
            </a:r>
            <a:r>
              <a:rPr lang="zh-CN" altLang="en-US" sz="2000" dirty="0">
                <a:latin typeface="Verdana" panose="020B0604030504040204" pitchFamily="34" charset="0"/>
                <a:ea typeface="微软雅黑" panose="020B0503020204020204" pitchFamily="34" charset="-122"/>
              </a:rPr>
              <a:t>能够方便地获</a:t>
            </a:r>
            <a:r>
              <a:rPr lang="zh-CN" altLang="en-US" sz="2000" dirty="0" smtClean="0">
                <a:latin typeface="Verdana" panose="020B0604030504040204" pitchFamily="34" charset="0"/>
                <a:ea typeface="微软雅黑" panose="020B0503020204020204" pitchFamily="34" charset="-122"/>
              </a:rPr>
              <a:t>取准确及时的</a:t>
            </a:r>
            <a:r>
              <a:rPr lang="zh-CN" altLang="en-US" sz="2000" dirty="0">
                <a:latin typeface="Verdana" panose="020B0604030504040204" pitchFamily="34" charset="0"/>
                <a:ea typeface="微软雅黑" panose="020B0503020204020204" pitchFamily="34" charset="-122"/>
              </a:rPr>
              <a:t>度量数据，那么问题就能被迅</a:t>
            </a:r>
            <a:r>
              <a:rPr lang="zh-CN" altLang="en-US" sz="2000" dirty="0" smtClean="0">
                <a:latin typeface="Verdana" panose="020B0604030504040204" pitchFamily="34" charset="0"/>
                <a:ea typeface="微软雅黑" panose="020B0503020204020204" pitchFamily="34" charset="-122"/>
              </a:rPr>
              <a:t>速定</a:t>
            </a:r>
            <a:r>
              <a:rPr lang="zh-CN" altLang="en-US" sz="2000" dirty="0">
                <a:latin typeface="Verdana" panose="020B0604030504040204" pitchFamily="34" charset="0"/>
                <a:ea typeface="微软雅黑" panose="020B0503020204020204" pitchFamily="34" charset="-122"/>
              </a:rPr>
              <a:t>位</a:t>
            </a:r>
            <a:r>
              <a:rPr lang="zh-CN" altLang="en-US" sz="2000" dirty="0" smtClean="0">
                <a:latin typeface="Verdana" panose="020B0604030504040204" pitchFamily="34" charset="0"/>
                <a:ea typeface="微软雅黑" panose="020B0503020204020204" pitchFamily="34" charset="-122"/>
              </a:rPr>
              <a:t>，进而立</a:t>
            </a:r>
            <a:r>
              <a:rPr lang="zh-CN" altLang="en-US" sz="2000" dirty="0">
                <a:latin typeface="Verdana" panose="020B0604030504040204" pitchFamily="34" charset="0"/>
                <a:ea typeface="微软雅黑" panose="020B0503020204020204" pitchFamily="34" charset="-122"/>
              </a:rPr>
              <a:t>刻采取行动</a:t>
            </a:r>
            <a:endParaRPr lang="en-US" altLang="zh-CN" sz="2000" dirty="0">
              <a:latin typeface="Verdana" panose="020B0604030504040204" pitchFamily="34" charset="0"/>
              <a:ea typeface="微软雅黑" panose="020B0503020204020204" pitchFamily="34" charset="-122"/>
            </a:endParaRPr>
          </a:p>
          <a:p>
            <a:pPr eaLnBrk="1" hangingPunct="1"/>
            <a:r>
              <a:rPr lang="zh-CN" altLang="en-US" sz="2000" dirty="0">
                <a:latin typeface="Verdana" panose="020B0604030504040204" pitchFamily="34" charset="0"/>
                <a:ea typeface="微软雅黑" panose="020B0503020204020204" pitchFamily="34" charset="-122"/>
              </a:rPr>
              <a:t>集成工</a:t>
            </a:r>
            <a:r>
              <a:rPr lang="zh-CN" altLang="en-US" sz="2000" dirty="0" smtClean="0">
                <a:latin typeface="Verdana" panose="020B0604030504040204" pitchFamily="34" charset="0"/>
                <a:ea typeface="微软雅黑" panose="020B0503020204020204" pitchFamily="34" charset="-122"/>
              </a:rPr>
              <a:t>具如：</a:t>
            </a:r>
            <a:r>
              <a:rPr lang="en-US" altLang="zh-CN" sz="2000" dirty="0" smtClean="0">
                <a:latin typeface="Verdana" panose="020B0604030504040204" pitchFamily="34" charset="0"/>
                <a:ea typeface="微软雅黑" panose="020B0503020204020204" pitchFamily="34" charset="-122"/>
              </a:rPr>
              <a:t>IBM RTC</a:t>
            </a:r>
            <a:endParaRPr lang="en-US" altLang="zh-CN" sz="2000" dirty="0">
              <a:latin typeface="Verdana" panose="020B0604030504040204" pitchFamily="34" charset="0"/>
              <a:ea typeface="微软雅黑" panose="020B0503020204020204" pitchFamily="34" charset="-122"/>
            </a:endParaRPr>
          </a:p>
        </p:txBody>
      </p:sp>
    </p:spTree>
    <p:extLst>
      <p:ext uri="{BB962C8B-B14F-4D97-AF65-F5344CB8AC3E}">
        <p14:creationId xmlns:p14="http://schemas.microsoft.com/office/powerpoint/2010/main" val="87183347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21" name="Group 100"/>
          <p:cNvGrpSpPr>
            <a:grpSpLocks/>
          </p:cNvGrpSpPr>
          <p:nvPr/>
        </p:nvGrpSpPr>
        <p:grpSpPr bwMode="auto">
          <a:xfrm>
            <a:off x="511456" y="1041810"/>
            <a:ext cx="8750300" cy="4789487"/>
            <a:chOff x="192" y="897"/>
            <a:chExt cx="5512" cy="3017"/>
          </a:xfrm>
        </p:grpSpPr>
        <p:sp>
          <p:nvSpPr>
            <p:cNvPr id="9234" name="Text Box 4"/>
            <p:cNvSpPr txBox="1">
              <a:spLocks noChangeArrowheads="1"/>
            </p:cNvSpPr>
            <p:nvPr/>
          </p:nvSpPr>
          <p:spPr bwMode="auto">
            <a:xfrm>
              <a:off x="5344" y="3720"/>
              <a:ext cx="36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buClr>
                  <a:schemeClr val="accent2"/>
                </a:buClr>
              </a:pPr>
              <a:r>
                <a:rPr lang="zh-CN" altLang="en-US" sz="1400">
                  <a:latin typeface="Arial Unicode MS" panose="020B0604020202020204" pitchFamily="34" charset="-122"/>
                  <a:ea typeface="微软雅黑" panose="020B0503020204020204" pitchFamily="34" charset="-122"/>
                </a:rPr>
                <a:t>时间</a:t>
              </a:r>
            </a:p>
          </p:txBody>
        </p:sp>
        <p:grpSp>
          <p:nvGrpSpPr>
            <p:cNvPr id="9235" name="Group 10"/>
            <p:cNvGrpSpPr>
              <a:grpSpLocks/>
            </p:cNvGrpSpPr>
            <p:nvPr/>
          </p:nvGrpSpPr>
          <p:grpSpPr bwMode="auto">
            <a:xfrm rot="2183345">
              <a:off x="2476" y="988"/>
              <a:ext cx="504" cy="571"/>
              <a:chOff x="2552" y="1647"/>
              <a:chExt cx="728" cy="779"/>
            </a:xfrm>
          </p:grpSpPr>
          <p:sp>
            <p:nvSpPr>
              <p:cNvPr id="9313" name="AutoShape 6"/>
              <p:cNvSpPr>
                <a:spLocks noChangeArrowheads="1"/>
              </p:cNvSpPr>
              <p:nvPr/>
            </p:nvSpPr>
            <p:spPr bwMode="auto">
              <a:xfrm>
                <a:off x="2552" y="1647"/>
                <a:ext cx="728" cy="483"/>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5 w 21600"/>
                  <a:gd name="T25" fmla="*/ 3160 h 21600"/>
                  <a:gd name="T26" fmla="*/ 18425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89" y="10800"/>
                    </a:moveTo>
                    <a:cubicBezTo>
                      <a:pt x="1989" y="15666"/>
                      <a:pt x="5934" y="19611"/>
                      <a:pt x="10800" y="19611"/>
                    </a:cubicBezTo>
                    <a:cubicBezTo>
                      <a:pt x="15666" y="19611"/>
                      <a:pt x="19611" y="15666"/>
                      <a:pt x="19611" y="10800"/>
                    </a:cubicBezTo>
                    <a:cubicBezTo>
                      <a:pt x="19611" y="5934"/>
                      <a:pt x="15666" y="1989"/>
                      <a:pt x="10800" y="1989"/>
                    </a:cubicBezTo>
                    <a:cubicBezTo>
                      <a:pt x="5934" y="1989"/>
                      <a:pt x="1989" y="5934"/>
                      <a:pt x="1989" y="10800"/>
                    </a:cubicBezTo>
                    <a:close/>
                  </a:path>
                </a:pathLst>
              </a:custGeom>
              <a:solidFill>
                <a:srgbClr val="8CC800"/>
              </a:solidFill>
              <a:ln w="12700" algn="ctr">
                <a:solidFill>
                  <a:schemeClr val="tx1"/>
                </a:solidFill>
                <a:round/>
                <a:headEnd/>
                <a:tailEnd/>
              </a:ln>
            </p:spPr>
            <p:txBody>
              <a:bodyPr anchor="ctr">
                <a:spAutoFit/>
              </a:bodyPr>
              <a:lstStyle/>
              <a:p>
                <a:endParaRPr lang="zh-CN" altLang="en-US" sz="2000">
                  <a:latin typeface="Arial Unicode MS" panose="020B0604020202020204" pitchFamily="34" charset="-122"/>
                  <a:ea typeface="微软雅黑" panose="020B0503020204020204" pitchFamily="34" charset="-122"/>
                </a:endParaRPr>
              </a:p>
            </p:txBody>
          </p:sp>
          <p:sp>
            <p:nvSpPr>
              <p:cNvPr id="9314" name="AutoShape 7"/>
              <p:cNvSpPr>
                <a:spLocks noChangeArrowheads="1"/>
              </p:cNvSpPr>
              <p:nvPr/>
            </p:nvSpPr>
            <p:spPr bwMode="auto">
              <a:xfrm>
                <a:off x="2640" y="1743"/>
                <a:ext cx="480" cy="683"/>
              </a:xfrm>
              <a:prstGeom prst="triangle">
                <a:avLst>
                  <a:gd name="adj" fmla="val 50000"/>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315" name="Line 8"/>
              <p:cNvSpPr>
                <a:spLocks noChangeShapeType="1"/>
              </p:cNvSpPr>
              <p:nvPr/>
            </p:nvSpPr>
            <p:spPr bwMode="auto">
              <a:xfrm>
                <a:off x="2640" y="2088"/>
                <a:ext cx="200" cy="144"/>
              </a:xfrm>
              <a:prstGeom prst="line">
                <a:avLst/>
              </a:prstGeom>
              <a:noFill/>
              <a:ln w="82550">
                <a:solidFill>
                  <a:srgbClr val="8CC8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sz="2000">
                  <a:latin typeface="Arial Unicode MS" panose="020B0604020202020204" pitchFamily="34" charset="-122"/>
                  <a:ea typeface="微软雅黑" panose="020B0503020204020204" pitchFamily="34" charset="-122"/>
                </a:endParaRPr>
              </a:p>
            </p:txBody>
          </p:sp>
        </p:grpSp>
        <p:grpSp>
          <p:nvGrpSpPr>
            <p:cNvPr id="9236" name="Group 9"/>
            <p:cNvGrpSpPr>
              <a:grpSpLocks/>
            </p:cNvGrpSpPr>
            <p:nvPr/>
          </p:nvGrpSpPr>
          <p:grpSpPr bwMode="auto">
            <a:xfrm rot="1272005">
              <a:off x="2170" y="1566"/>
              <a:ext cx="728" cy="624"/>
              <a:chOff x="2552" y="1711"/>
              <a:chExt cx="728" cy="624"/>
            </a:xfrm>
          </p:grpSpPr>
          <p:sp>
            <p:nvSpPr>
              <p:cNvPr id="9310" name="AutoShape 10"/>
              <p:cNvSpPr>
                <a:spLocks noChangeArrowheads="1"/>
              </p:cNvSpPr>
              <p:nvPr/>
            </p:nvSpPr>
            <p:spPr bwMode="auto">
              <a:xfrm>
                <a:off x="2552" y="1711"/>
                <a:ext cx="728" cy="354"/>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75 w 21600"/>
                  <a:gd name="T25" fmla="*/ 3160 h 21600"/>
                  <a:gd name="T26" fmla="*/ 18425 w 21600"/>
                  <a:gd name="T27" fmla="*/ 18440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1989" y="10800"/>
                    </a:moveTo>
                    <a:cubicBezTo>
                      <a:pt x="1989" y="15666"/>
                      <a:pt x="5934" y="19611"/>
                      <a:pt x="10800" y="19611"/>
                    </a:cubicBezTo>
                    <a:cubicBezTo>
                      <a:pt x="15666" y="19611"/>
                      <a:pt x="19611" y="15666"/>
                      <a:pt x="19611" y="10800"/>
                    </a:cubicBezTo>
                    <a:cubicBezTo>
                      <a:pt x="19611" y="5934"/>
                      <a:pt x="15666" y="1989"/>
                      <a:pt x="10800" y="1989"/>
                    </a:cubicBezTo>
                    <a:cubicBezTo>
                      <a:pt x="5934" y="1989"/>
                      <a:pt x="1989" y="5934"/>
                      <a:pt x="1989" y="10800"/>
                    </a:cubicBezTo>
                    <a:close/>
                  </a:path>
                </a:pathLst>
              </a:custGeom>
              <a:solidFill>
                <a:srgbClr val="8CC800"/>
              </a:solidFill>
              <a:ln w="12700" algn="ctr">
                <a:solidFill>
                  <a:schemeClr val="tx1"/>
                </a:solidFill>
                <a:round/>
                <a:headEnd/>
                <a:tailEnd/>
              </a:ln>
            </p:spPr>
            <p:txBody>
              <a:bodyPr anchor="ctr">
                <a:spAutoFit/>
              </a:bodyPr>
              <a:lstStyle/>
              <a:p>
                <a:endParaRPr lang="zh-CN" altLang="en-US" sz="2000">
                  <a:latin typeface="Arial Unicode MS" panose="020B0604020202020204" pitchFamily="34" charset="-122"/>
                  <a:ea typeface="微软雅黑" panose="020B0503020204020204" pitchFamily="34" charset="-122"/>
                </a:endParaRPr>
              </a:p>
            </p:txBody>
          </p:sp>
          <p:sp>
            <p:nvSpPr>
              <p:cNvPr id="9311" name="AutoShape 11"/>
              <p:cNvSpPr>
                <a:spLocks noChangeArrowheads="1"/>
              </p:cNvSpPr>
              <p:nvPr/>
            </p:nvSpPr>
            <p:spPr bwMode="auto">
              <a:xfrm>
                <a:off x="2640" y="1834"/>
                <a:ext cx="480" cy="501"/>
              </a:xfrm>
              <a:prstGeom prst="triangle">
                <a:avLst>
                  <a:gd name="adj" fmla="val 50000"/>
                </a:avLst>
              </a:prstGeom>
              <a:solidFill>
                <a:schemeClr val="bg1"/>
              </a:solidFill>
              <a:ln>
                <a:noFill/>
              </a:ln>
              <a:extLst>
                <a:ext uri="{91240B29-F687-4F45-9708-019B960494DF}">
                  <a14:hiddenLine xmlns:a14="http://schemas.microsoft.com/office/drawing/2010/main" w="12700" algn="ctr">
                    <a:solidFill>
                      <a:srgbClr val="000000"/>
                    </a:solidFill>
                    <a:miter lim="800000"/>
                    <a:headEnd/>
                    <a:tailEnd/>
                  </a14:hiddenLine>
                </a:ext>
              </a:extLst>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312" name="Line 12"/>
              <p:cNvSpPr>
                <a:spLocks noChangeShapeType="1"/>
              </p:cNvSpPr>
              <p:nvPr/>
            </p:nvSpPr>
            <p:spPr bwMode="auto">
              <a:xfrm>
                <a:off x="2640" y="2088"/>
                <a:ext cx="200" cy="144"/>
              </a:xfrm>
              <a:prstGeom prst="line">
                <a:avLst/>
              </a:prstGeom>
              <a:noFill/>
              <a:ln w="82550">
                <a:solidFill>
                  <a:srgbClr val="8CC800"/>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sz="2000">
                  <a:latin typeface="Arial Unicode MS" panose="020B0604020202020204" pitchFamily="34" charset="-122"/>
                  <a:ea typeface="微软雅黑" panose="020B0503020204020204" pitchFamily="34" charset="-122"/>
                </a:endParaRPr>
              </a:p>
            </p:txBody>
          </p:sp>
        </p:grpSp>
        <p:sp>
          <p:nvSpPr>
            <p:cNvPr id="9237" name="Line 13"/>
            <p:cNvSpPr>
              <a:spLocks noChangeShapeType="1"/>
            </p:cNvSpPr>
            <p:nvPr/>
          </p:nvSpPr>
          <p:spPr bwMode="auto">
            <a:xfrm flipV="1">
              <a:off x="216" y="3648"/>
              <a:ext cx="39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sz="2000">
                <a:latin typeface="Arial Unicode MS" panose="020B0604020202020204" pitchFamily="34" charset="-122"/>
                <a:ea typeface="微软雅黑" panose="020B0503020204020204" pitchFamily="34" charset="-122"/>
              </a:endParaRPr>
            </a:p>
          </p:txBody>
        </p:sp>
        <p:sp>
          <p:nvSpPr>
            <p:cNvPr id="9238" name="AutoShape 14"/>
            <p:cNvSpPr>
              <a:spLocks noChangeArrowheads="1"/>
            </p:cNvSpPr>
            <p:nvPr/>
          </p:nvSpPr>
          <p:spPr bwMode="auto">
            <a:xfrm>
              <a:off x="572" y="3514"/>
              <a:ext cx="603" cy="258"/>
            </a:xfrm>
            <a:prstGeom prst="cube">
              <a:avLst>
                <a:gd name="adj" fmla="val 25000"/>
              </a:avLst>
            </a:prstGeom>
            <a:solidFill>
              <a:srgbClr val="7889FB"/>
            </a:solidFill>
            <a:ln w="9525">
              <a:solidFill>
                <a:srgbClr val="000000"/>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
                  <a:schemeClr val="accent2"/>
                </a:buClr>
              </a:pPr>
              <a:r>
                <a:rPr lang="zh-CN" altLang="en-US" sz="1400">
                  <a:latin typeface="Arial Unicode MS" panose="020B0604020202020204" pitchFamily="34" charset="-122"/>
                  <a:ea typeface="微软雅黑" panose="020B0503020204020204" pitchFamily="34" charset="-122"/>
                </a:rPr>
                <a:t>先启</a:t>
              </a:r>
            </a:p>
          </p:txBody>
        </p:sp>
        <p:sp>
          <p:nvSpPr>
            <p:cNvPr id="9239" name="AutoShape 16"/>
            <p:cNvSpPr>
              <a:spLocks noChangeArrowheads="1"/>
            </p:cNvSpPr>
            <p:nvPr/>
          </p:nvSpPr>
          <p:spPr bwMode="auto">
            <a:xfrm>
              <a:off x="1155" y="3516"/>
              <a:ext cx="2831" cy="258"/>
            </a:xfrm>
            <a:prstGeom prst="cube">
              <a:avLst>
                <a:gd name="adj" fmla="val 25000"/>
              </a:avLst>
            </a:prstGeom>
            <a:solidFill>
              <a:srgbClr val="7889FB"/>
            </a:solidFill>
            <a:ln w="9525">
              <a:solidFill>
                <a:srgbClr val="000000"/>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
                  <a:schemeClr val="accent2"/>
                </a:buClr>
              </a:pPr>
              <a:r>
                <a:rPr lang="zh-CN" altLang="en-US" sz="1400">
                  <a:latin typeface="Arial Unicode MS" panose="020B0604020202020204" pitchFamily="34" charset="-122"/>
                  <a:ea typeface="微软雅黑" panose="020B0503020204020204" pitchFamily="34" charset="-122"/>
                </a:rPr>
                <a:t>构建</a:t>
              </a:r>
            </a:p>
          </p:txBody>
        </p:sp>
        <p:sp>
          <p:nvSpPr>
            <p:cNvPr id="9240" name="AutoShape 17"/>
            <p:cNvSpPr>
              <a:spLocks noChangeArrowheads="1"/>
            </p:cNvSpPr>
            <p:nvPr/>
          </p:nvSpPr>
          <p:spPr bwMode="auto">
            <a:xfrm>
              <a:off x="3972" y="3507"/>
              <a:ext cx="773" cy="258"/>
            </a:xfrm>
            <a:prstGeom prst="cube">
              <a:avLst>
                <a:gd name="adj" fmla="val 25000"/>
              </a:avLst>
            </a:prstGeom>
            <a:solidFill>
              <a:srgbClr val="7889FB"/>
            </a:solidFill>
            <a:ln w="9525">
              <a:solidFill>
                <a:srgbClr val="000000"/>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
                  <a:schemeClr val="accent2"/>
                </a:buClr>
              </a:pPr>
              <a:r>
                <a:rPr lang="zh-CN" altLang="en-US" sz="1400">
                  <a:latin typeface="Arial Unicode MS" panose="020B0604020202020204" pitchFamily="34" charset="-122"/>
                  <a:ea typeface="微软雅黑" panose="020B0503020204020204" pitchFamily="34" charset="-122"/>
                </a:rPr>
                <a:t>产品化</a:t>
              </a:r>
            </a:p>
          </p:txBody>
        </p:sp>
        <p:grpSp>
          <p:nvGrpSpPr>
            <p:cNvPr id="9241" name="Group 18"/>
            <p:cNvGrpSpPr>
              <a:grpSpLocks/>
            </p:cNvGrpSpPr>
            <p:nvPr/>
          </p:nvGrpSpPr>
          <p:grpSpPr bwMode="auto">
            <a:xfrm>
              <a:off x="1085" y="1950"/>
              <a:ext cx="245" cy="891"/>
              <a:chOff x="1117" y="665"/>
              <a:chExt cx="517" cy="1404"/>
            </a:xfrm>
          </p:grpSpPr>
          <p:sp>
            <p:nvSpPr>
              <p:cNvPr id="9300" name="AutoShape 19"/>
              <p:cNvSpPr>
                <a:spLocks noChangeArrowheads="1"/>
              </p:cNvSpPr>
              <p:nvPr/>
            </p:nvSpPr>
            <p:spPr bwMode="auto">
              <a:xfrm>
                <a:off x="1117" y="665"/>
                <a:ext cx="517" cy="49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301" name="AutoShape 20"/>
              <p:cNvSpPr>
                <a:spLocks noChangeArrowheads="1"/>
              </p:cNvSpPr>
              <p:nvPr/>
            </p:nvSpPr>
            <p:spPr bwMode="auto">
              <a:xfrm>
                <a:off x="1117" y="760"/>
                <a:ext cx="517" cy="49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302" name="AutoShape 21"/>
              <p:cNvSpPr>
                <a:spLocks noChangeArrowheads="1"/>
              </p:cNvSpPr>
              <p:nvPr/>
            </p:nvSpPr>
            <p:spPr bwMode="auto">
              <a:xfrm>
                <a:off x="1117" y="864"/>
                <a:ext cx="517" cy="49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303" name="AutoShape 22"/>
              <p:cNvSpPr>
                <a:spLocks noChangeArrowheads="1"/>
              </p:cNvSpPr>
              <p:nvPr/>
            </p:nvSpPr>
            <p:spPr bwMode="auto">
              <a:xfrm>
                <a:off x="1117" y="968"/>
                <a:ext cx="517" cy="49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304" name="AutoShape 23"/>
              <p:cNvSpPr>
                <a:spLocks noChangeArrowheads="1"/>
              </p:cNvSpPr>
              <p:nvPr/>
            </p:nvSpPr>
            <p:spPr bwMode="auto">
              <a:xfrm>
                <a:off x="1117" y="1072"/>
                <a:ext cx="517" cy="49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305" name="AutoShape 24"/>
              <p:cNvSpPr>
                <a:spLocks noChangeArrowheads="1"/>
              </p:cNvSpPr>
              <p:nvPr/>
            </p:nvSpPr>
            <p:spPr bwMode="auto">
              <a:xfrm>
                <a:off x="1117" y="1168"/>
                <a:ext cx="517" cy="49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306" name="AutoShape 25"/>
              <p:cNvSpPr>
                <a:spLocks noChangeArrowheads="1"/>
              </p:cNvSpPr>
              <p:nvPr/>
            </p:nvSpPr>
            <p:spPr bwMode="auto">
              <a:xfrm>
                <a:off x="1117" y="1264"/>
                <a:ext cx="517" cy="49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307" name="AutoShape 26"/>
              <p:cNvSpPr>
                <a:spLocks noChangeArrowheads="1"/>
              </p:cNvSpPr>
              <p:nvPr/>
            </p:nvSpPr>
            <p:spPr bwMode="auto">
              <a:xfrm>
                <a:off x="1117" y="1368"/>
                <a:ext cx="517" cy="49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308" name="AutoShape 27"/>
              <p:cNvSpPr>
                <a:spLocks noChangeArrowheads="1"/>
              </p:cNvSpPr>
              <p:nvPr/>
            </p:nvSpPr>
            <p:spPr bwMode="auto">
              <a:xfrm>
                <a:off x="1117" y="1472"/>
                <a:ext cx="517" cy="49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309" name="AutoShape 28"/>
              <p:cNvSpPr>
                <a:spLocks noChangeArrowheads="1"/>
              </p:cNvSpPr>
              <p:nvPr/>
            </p:nvSpPr>
            <p:spPr bwMode="auto">
              <a:xfrm>
                <a:off x="1117" y="1576"/>
                <a:ext cx="517" cy="49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grpSp>
        <p:sp>
          <p:nvSpPr>
            <p:cNvPr id="9242" name="Text Box 29"/>
            <p:cNvSpPr txBox="1">
              <a:spLocks noChangeArrowheads="1"/>
            </p:cNvSpPr>
            <p:nvPr/>
          </p:nvSpPr>
          <p:spPr bwMode="auto">
            <a:xfrm>
              <a:off x="892" y="3232"/>
              <a:ext cx="63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工作条目</a:t>
              </a:r>
            </a:p>
          </p:txBody>
        </p:sp>
        <p:sp>
          <p:nvSpPr>
            <p:cNvPr id="9243" name="Text Box 30"/>
            <p:cNvSpPr txBox="1">
              <a:spLocks noChangeArrowheads="1"/>
            </p:cNvSpPr>
            <p:nvPr/>
          </p:nvSpPr>
          <p:spPr bwMode="auto">
            <a:xfrm>
              <a:off x="192" y="2312"/>
              <a:ext cx="376" cy="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600" dirty="0">
                  <a:latin typeface="Arial Unicode MS" panose="020B0604020202020204" pitchFamily="34" charset="-122"/>
                  <a:ea typeface="微软雅黑" panose="020B0503020204020204" pitchFamily="34" charset="-122"/>
                </a:rPr>
                <a:t>初始项目</a:t>
              </a:r>
            </a:p>
          </p:txBody>
        </p:sp>
        <p:cxnSp>
          <p:nvCxnSpPr>
            <p:cNvPr id="9244" name="AutoShape 31"/>
            <p:cNvCxnSpPr>
              <a:cxnSpLocks noChangeShapeType="1"/>
              <a:stCxn id="9243" idx="3"/>
              <a:endCxn id="9305" idx="2"/>
            </p:cNvCxnSpPr>
            <p:nvPr/>
          </p:nvCxnSpPr>
          <p:spPr bwMode="auto">
            <a:xfrm flipV="1">
              <a:off x="568" y="2456"/>
              <a:ext cx="517" cy="40"/>
            </a:xfrm>
            <a:prstGeom prst="bentConnector3">
              <a:avLst>
                <a:gd name="adj1" fmla="val 50000"/>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9245" name="Text Box 32"/>
            <p:cNvSpPr txBox="1">
              <a:spLocks noChangeArrowheads="1"/>
            </p:cNvSpPr>
            <p:nvPr/>
          </p:nvSpPr>
          <p:spPr bwMode="auto">
            <a:xfrm>
              <a:off x="674" y="2228"/>
              <a:ext cx="336" cy="6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初始需求</a:t>
              </a:r>
            </a:p>
          </p:txBody>
        </p:sp>
        <p:grpSp>
          <p:nvGrpSpPr>
            <p:cNvPr id="9246" name="Group 33"/>
            <p:cNvGrpSpPr>
              <a:grpSpLocks/>
            </p:cNvGrpSpPr>
            <p:nvPr/>
          </p:nvGrpSpPr>
          <p:grpSpPr bwMode="auto">
            <a:xfrm>
              <a:off x="1845" y="1949"/>
              <a:ext cx="245" cy="508"/>
              <a:chOff x="1957" y="2125"/>
              <a:chExt cx="245" cy="508"/>
            </a:xfrm>
          </p:grpSpPr>
          <p:sp>
            <p:nvSpPr>
              <p:cNvPr id="9296" name="AutoShape 34"/>
              <p:cNvSpPr>
                <a:spLocks noChangeArrowheads="1"/>
              </p:cNvSpPr>
              <p:nvPr/>
            </p:nvSpPr>
            <p:spPr bwMode="auto">
              <a:xfrm>
                <a:off x="1957" y="2125"/>
                <a:ext cx="245" cy="31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297" name="AutoShape 35"/>
              <p:cNvSpPr>
                <a:spLocks noChangeArrowheads="1"/>
              </p:cNvSpPr>
              <p:nvPr/>
            </p:nvSpPr>
            <p:spPr bwMode="auto">
              <a:xfrm>
                <a:off x="1957" y="2187"/>
                <a:ext cx="245" cy="31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298" name="AutoShape 36"/>
              <p:cNvSpPr>
                <a:spLocks noChangeArrowheads="1"/>
              </p:cNvSpPr>
              <p:nvPr/>
            </p:nvSpPr>
            <p:spPr bwMode="auto">
              <a:xfrm>
                <a:off x="1957" y="2253"/>
                <a:ext cx="245" cy="31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299" name="AutoShape 37"/>
              <p:cNvSpPr>
                <a:spLocks noChangeArrowheads="1"/>
              </p:cNvSpPr>
              <p:nvPr/>
            </p:nvSpPr>
            <p:spPr bwMode="auto">
              <a:xfrm>
                <a:off x="1957" y="2320"/>
                <a:ext cx="245" cy="31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grpSp>
        <p:sp>
          <p:nvSpPr>
            <p:cNvPr id="9247" name="Line 38"/>
            <p:cNvSpPr>
              <a:spLocks noChangeShapeType="1"/>
            </p:cNvSpPr>
            <p:nvPr/>
          </p:nvSpPr>
          <p:spPr bwMode="auto">
            <a:xfrm>
              <a:off x="1352" y="2112"/>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sz="2000">
                <a:latin typeface="Arial Unicode MS" panose="020B0604020202020204" pitchFamily="34" charset="-122"/>
                <a:ea typeface="微软雅黑" panose="020B0503020204020204" pitchFamily="34" charset="-122"/>
              </a:endParaRPr>
            </a:p>
          </p:txBody>
        </p:sp>
        <p:sp>
          <p:nvSpPr>
            <p:cNvPr id="9248" name="Line 39"/>
            <p:cNvSpPr>
              <a:spLocks noChangeShapeType="1"/>
            </p:cNvSpPr>
            <p:nvPr/>
          </p:nvSpPr>
          <p:spPr bwMode="auto">
            <a:xfrm>
              <a:off x="1352" y="2288"/>
              <a:ext cx="144"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nchor="ctr">
              <a:spAutoFit/>
            </a:bodyPr>
            <a:lstStyle/>
            <a:p>
              <a:endParaRPr lang="zh-CN" altLang="en-US" sz="2000">
                <a:latin typeface="Arial Unicode MS" panose="020B0604020202020204" pitchFamily="34" charset="-122"/>
                <a:ea typeface="微软雅黑" panose="020B0503020204020204" pitchFamily="34" charset="-122"/>
              </a:endParaRPr>
            </a:p>
          </p:txBody>
        </p:sp>
        <p:cxnSp>
          <p:nvCxnSpPr>
            <p:cNvPr id="9249" name="AutoShape 40"/>
            <p:cNvCxnSpPr>
              <a:cxnSpLocks noChangeShapeType="1"/>
              <a:stCxn id="9247" idx="1"/>
              <a:endCxn id="9248" idx="1"/>
            </p:cNvCxnSpPr>
            <p:nvPr/>
          </p:nvCxnSpPr>
          <p:spPr bwMode="auto">
            <a:xfrm>
              <a:off x="1496" y="2112"/>
              <a:ext cx="0" cy="176"/>
            </a:xfrm>
            <a:prstGeom prst="straightConnector1">
              <a:avLst/>
            </a:prstGeom>
            <a:noFill/>
            <a:ln w="12700">
              <a:solidFill>
                <a:schemeClr val="tx1"/>
              </a:solidFill>
              <a:round/>
              <a:headEnd/>
              <a:tailEnd/>
            </a:ln>
            <a:extLst>
              <a:ext uri="{909E8E84-426E-40DD-AFC4-6F175D3DCCD1}">
                <a14:hiddenFill xmlns:a14="http://schemas.microsoft.com/office/drawing/2010/main">
                  <a:noFill/>
                </a14:hiddenFill>
              </a:ext>
            </a:extLst>
          </p:spPr>
        </p:cxnSp>
        <p:sp>
          <p:nvSpPr>
            <p:cNvPr id="9250" name="Line 41"/>
            <p:cNvSpPr>
              <a:spLocks noChangeShapeType="1"/>
            </p:cNvSpPr>
            <p:nvPr/>
          </p:nvSpPr>
          <p:spPr bwMode="auto">
            <a:xfrm>
              <a:off x="1496" y="2200"/>
              <a:ext cx="336"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sz="2000">
                <a:latin typeface="Arial Unicode MS" panose="020B0604020202020204" pitchFamily="34" charset="-122"/>
                <a:ea typeface="微软雅黑" panose="020B0503020204020204" pitchFamily="34" charset="-122"/>
              </a:endParaRPr>
            </a:p>
          </p:txBody>
        </p:sp>
        <p:sp>
          <p:nvSpPr>
            <p:cNvPr id="9251" name="Text Box 42"/>
            <p:cNvSpPr txBox="1">
              <a:spLocks noChangeArrowheads="1"/>
            </p:cNvSpPr>
            <p:nvPr/>
          </p:nvSpPr>
          <p:spPr bwMode="auto">
            <a:xfrm>
              <a:off x="1447" y="2029"/>
              <a:ext cx="47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高优先级需求</a:t>
              </a:r>
            </a:p>
          </p:txBody>
        </p:sp>
        <p:sp>
          <p:nvSpPr>
            <p:cNvPr id="9252" name="Text Box 43"/>
            <p:cNvSpPr txBox="1">
              <a:spLocks noChangeArrowheads="1"/>
            </p:cNvSpPr>
            <p:nvPr/>
          </p:nvSpPr>
          <p:spPr bwMode="auto">
            <a:xfrm>
              <a:off x="1703" y="2431"/>
              <a:ext cx="62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迭代条目</a:t>
              </a:r>
            </a:p>
          </p:txBody>
        </p:sp>
        <p:grpSp>
          <p:nvGrpSpPr>
            <p:cNvPr id="9253" name="Group 44"/>
            <p:cNvGrpSpPr>
              <a:grpSpLocks/>
            </p:cNvGrpSpPr>
            <p:nvPr/>
          </p:nvGrpSpPr>
          <p:grpSpPr bwMode="auto">
            <a:xfrm>
              <a:off x="2437" y="1974"/>
              <a:ext cx="245" cy="483"/>
              <a:chOff x="2709" y="2158"/>
              <a:chExt cx="245" cy="483"/>
            </a:xfrm>
          </p:grpSpPr>
          <p:sp>
            <p:nvSpPr>
              <p:cNvPr id="9292" name="AutoShape 45"/>
              <p:cNvSpPr>
                <a:spLocks noChangeArrowheads="1"/>
              </p:cNvSpPr>
              <p:nvPr/>
            </p:nvSpPr>
            <p:spPr bwMode="auto">
              <a:xfrm>
                <a:off x="2709" y="2158"/>
                <a:ext cx="109" cy="279"/>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293" name="AutoShape 46"/>
              <p:cNvSpPr>
                <a:spLocks noChangeArrowheads="1"/>
              </p:cNvSpPr>
              <p:nvPr/>
            </p:nvSpPr>
            <p:spPr bwMode="auto">
              <a:xfrm>
                <a:off x="2765" y="2210"/>
                <a:ext cx="189" cy="298"/>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294" name="AutoShape 47"/>
              <p:cNvSpPr>
                <a:spLocks noChangeArrowheads="1"/>
              </p:cNvSpPr>
              <p:nvPr/>
            </p:nvSpPr>
            <p:spPr bwMode="auto">
              <a:xfrm>
                <a:off x="2789" y="2286"/>
                <a:ext cx="109" cy="279"/>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295" name="AutoShape 48"/>
              <p:cNvSpPr>
                <a:spLocks noChangeArrowheads="1"/>
              </p:cNvSpPr>
              <p:nvPr/>
            </p:nvSpPr>
            <p:spPr bwMode="auto">
              <a:xfrm>
                <a:off x="2765" y="2343"/>
                <a:ext cx="189" cy="298"/>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grpSp>
        <p:sp>
          <p:nvSpPr>
            <p:cNvPr id="9254" name="Text Box 49"/>
            <p:cNvSpPr txBox="1">
              <a:spLocks noChangeArrowheads="1"/>
            </p:cNvSpPr>
            <p:nvPr/>
          </p:nvSpPr>
          <p:spPr bwMode="auto">
            <a:xfrm>
              <a:off x="2270" y="2439"/>
              <a:ext cx="52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a:latin typeface="Arial Unicode MS" panose="020B0604020202020204" pitchFamily="34" charset="-122"/>
                  <a:ea typeface="微软雅黑" panose="020B0503020204020204" pitchFamily="34" charset="-122"/>
                </a:rPr>
                <a:t>    任务</a:t>
              </a:r>
            </a:p>
          </p:txBody>
        </p:sp>
        <p:sp>
          <p:nvSpPr>
            <p:cNvPr id="9255" name="Line 50"/>
            <p:cNvSpPr>
              <a:spLocks noChangeShapeType="1"/>
            </p:cNvSpPr>
            <p:nvPr/>
          </p:nvSpPr>
          <p:spPr bwMode="auto">
            <a:xfrm>
              <a:off x="2096" y="2200"/>
              <a:ext cx="368"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sz="2000">
                <a:latin typeface="Arial Unicode MS" panose="020B0604020202020204" pitchFamily="34" charset="-122"/>
                <a:ea typeface="微软雅黑" panose="020B0503020204020204" pitchFamily="34" charset="-122"/>
              </a:endParaRPr>
            </a:p>
          </p:txBody>
        </p:sp>
        <p:sp>
          <p:nvSpPr>
            <p:cNvPr id="9256" name="Text Box 51"/>
            <p:cNvSpPr txBox="1">
              <a:spLocks noChangeArrowheads="1"/>
            </p:cNvSpPr>
            <p:nvPr/>
          </p:nvSpPr>
          <p:spPr bwMode="auto">
            <a:xfrm>
              <a:off x="2320" y="1656"/>
              <a:ext cx="52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a:latin typeface="Arial Unicode MS" panose="020B0604020202020204" pitchFamily="34" charset="-122"/>
                  <a:ea typeface="微软雅黑" panose="020B0503020204020204" pitchFamily="34" charset="-122"/>
                </a:rPr>
                <a:t>    迭代</a:t>
              </a:r>
              <a:endParaRPr lang="en-US" altLang="zh-CN" sz="1400">
                <a:latin typeface="Arial Unicode MS" panose="020B0604020202020204" pitchFamily="34" charset="-122"/>
                <a:ea typeface="微软雅黑" panose="020B0503020204020204" pitchFamily="34" charset="-122"/>
              </a:endParaRPr>
            </a:p>
          </p:txBody>
        </p:sp>
        <p:sp>
          <p:nvSpPr>
            <p:cNvPr id="9257" name="Text Box 52"/>
            <p:cNvSpPr txBox="1">
              <a:spLocks noChangeArrowheads="1"/>
            </p:cNvSpPr>
            <p:nvPr/>
          </p:nvSpPr>
          <p:spPr bwMode="auto">
            <a:xfrm>
              <a:off x="2976" y="1344"/>
              <a:ext cx="1170"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b="1" dirty="0">
                  <a:solidFill>
                    <a:srgbClr val="C00000"/>
                  </a:solidFill>
                  <a:latin typeface="Arial Unicode MS" panose="020B0604020202020204" pitchFamily="34" charset="-122"/>
                  <a:ea typeface="微软雅黑" panose="020B0503020204020204" pitchFamily="34" charset="-122"/>
                </a:rPr>
                <a:t>每日站立会议</a:t>
              </a:r>
            </a:p>
            <a:p>
              <a:pPr eaLnBrk="1" hangingPunct="1"/>
              <a:r>
                <a:rPr lang="zh-CN" altLang="en-US" sz="1400" b="1" dirty="0">
                  <a:solidFill>
                    <a:srgbClr val="C00000"/>
                  </a:solidFill>
                  <a:latin typeface="Arial Unicode MS" panose="020B0604020202020204" pitchFamily="34" charset="-122"/>
                  <a:ea typeface="微软雅黑" panose="020B0503020204020204" pitchFamily="34" charset="-122"/>
                </a:rPr>
                <a:t>同步状态，识别问题</a:t>
              </a:r>
            </a:p>
          </p:txBody>
        </p:sp>
        <p:sp>
          <p:nvSpPr>
            <p:cNvPr id="9258" name="Text Box 53"/>
            <p:cNvSpPr txBox="1">
              <a:spLocks noChangeArrowheads="1"/>
            </p:cNvSpPr>
            <p:nvPr/>
          </p:nvSpPr>
          <p:spPr bwMode="auto">
            <a:xfrm>
              <a:off x="3167" y="1933"/>
              <a:ext cx="640" cy="5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b="1" dirty="0">
                  <a:solidFill>
                    <a:srgbClr val="C00000"/>
                  </a:solidFill>
                  <a:latin typeface="Arial Unicode MS" panose="020B0604020202020204" pitchFamily="34" charset="-122"/>
                  <a:ea typeface="微软雅黑" panose="020B0503020204020204" pitchFamily="34" charset="-122"/>
                </a:rPr>
                <a:t>迭代回顾</a:t>
              </a:r>
              <a:endParaRPr lang="en-US" altLang="zh-CN" sz="1400" b="1" dirty="0">
                <a:solidFill>
                  <a:srgbClr val="C00000"/>
                </a:solidFill>
                <a:latin typeface="Arial Unicode MS" panose="020B0604020202020204" pitchFamily="34" charset="-122"/>
                <a:ea typeface="微软雅黑" panose="020B0503020204020204" pitchFamily="34" charset="-122"/>
              </a:endParaRPr>
            </a:p>
            <a:p>
              <a:pPr eaLnBrk="1" hangingPunct="1"/>
              <a:r>
                <a:rPr lang="zh-CN" altLang="en-US" sz="1400" b="1" dirty="0">
                  <a:solidFill>
                    <a:srgbClr val="C00000"/>
                  </a:solidFill>
                  <a:latin typeface="Arial Unicode MS" panose="020B0604020202020204" pitchFamily="34" charset="-122"/>
                  <a:ea typeface="微软雅黑" panose="020B0503020204020204" pitchFamily="34" charset="-122"/>
                </a:rPr>
                <a:t>演示评估</a:t>
              </a:r>
              <a:endParaRPr lang="en-US" altLang="zh-CN" sz="1400" b="1" dirty="0">
                <a:solidFill>
                  <a:srgbClr val="C00000"/>
                </a:solidFill>
                <a:latin typeface="Arial Unicode MS" panose="020B0604020202020204" pitchFamily="34" charset="-122"/>
                <a:ea typeface="微软雅黑" panose="020B0503020204020204" pitchFamily="34" charset="-122"/>
              </a:endParaRPr>
            </a:p>
            <a:p>
              <a:pPr eaLnBrk="1" hangingPunct="1"/>
              <a:r>
                <a:rPr lang="zh-CN" altLang="en-US" sz="1400" b="1" dirty="0" smtClean="0">
                  <a:solidFill>
                    <a:srgbClr val="C00000"/>
                  </a:solidFill>
                  <a:latin typeface="Arial Unicode MS" panose="020B0604020202020204" pitchFamily="34" charset="-122"/>
                  <a:ea typeface="微软雅黑" panose="020B0503020204020204" pitchFamily="34" charset="-122"/>
                </a:rPr>
                <a:t>获</a:t>
              </a:r>
              <a:r>
                <a:rPr lang="zh-CN" altLang="en-US" sz="1400" b="1" dirty="0">
                  <a:solidFill>
                    <a:srgbClr val="C00000"/>
                  </a:solidFill>
                  <a:latin typeface="Arial Unicode MS" panose="020B0604020202020204" pitchFamily="34" charset="-122"/>
                  <a:ea typeface="微软雅黑" panose="020B0503020204020204" pitchFamily="34" charset="-122"/>
                </a:rPr>
                <a:t>取资助</a:t>
              </a:r>
            </a:p>
          </p:txBody>
        </p:sp>
        <p:sp>
          <p:nvSpPr>
            <p:cNvPr id="9259" name="Line 54"/>
            <p:cNvSpPr>
              <a:spLocks noChangeShapeType="1"/>
            </p:cNvSpPr>
            <p:nvPr/>
          </p:nvSpPr>
          <p:spPr bwMode="auto">
            <a:xfrm>
              <a:off x="2712" y="2200"/>
              <a:ext cx="5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sz="2000">
                <a:latin typeface="Arial Unicode MS" panose="020B0604020202020204" pitchFamily="34" charset="-122"/>
                <a:ea typeface="微软雅黑" panose="020B0503020204020204" pitchFamily="34" charset="-122"/>
              </a:endParaRPr>
            </a:p>
          </p:txBody>
        </p:sp>
        <p:sp>
          <p:nvSpPr>
            <p:cNvPr id="9260" name="Text Box 55"/>
            <p:cNvSpPr txBox="1">
              <a:spLocks noChangeArrowheads="1"/>
            </p:cNvSpPr>
            <p:nvPr/>
          </p:nvSpPr>
          <p:spPr bwMode="auto">
            <a:xfrm>
              <a:off x="2731" y="2033"/>
              <a:ext cx="47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可执行的系统</a:t>
              </a:r>
            </a:p>
          </p:txBody>
        </p:sp>
        <p:sp>
          <p:nvSpPr>
            <p:cNvPr id="9261" name="Text Box 56"/>
            <p:cNvSpPr txBox="1">
              <a:spLocks noChangeArrowheads="1"/>
            </p:cNvSpPr>
            <p:nvPr/>
          </p:nvSpPr>
          <p:spPr bwMode="auto">
            <a:xfrm>
              <a:off x="4114" y="2062"/>
              <a:ext cx="414"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产</a:t>
              </a:r>
              <a:r>
                <a:rPr lang="zh-CN" altLang="en-US" sz="1400" dirty="0" smtClean="0">
                  <a:latin typeface="Arial Unicode MS" panose="020B0604020202020204" pitchFamily="34" charset="-122"/>
                  <a:ea typeface="微软雅黑" panose="020B0503020204020204" pitchFamily="34" charset="-122"/>
                </a:rPr>
                <a:t>品</a:t>
              </a:r>
              <a:r>
                <a:rPr lang="en-US" altLang="zh-CN" sz="1400" dirty="0" smtClean="0">
                  <a:latin typeface="Arial Unicode MS" panose="020B0604020202020204" pitchFamily="34" charset="-122"/>
                  <a:ea typeface="微软雅黑" panose="020B0503020204020204" pitchFamily="34" charset="-122"/>
                </a:rPr>
                <a:t/>
              </a:r>
              <a:br>
                <a:rPr lang="en-US" altLang="zh-CN" sz="1400" dirty="0" smtClean="0">
                  <a:latin typeface="Arial Unicode MS" panose="020B0604020202020204" pitchFamily="34" charset="-122"/>
                  <a:ea typeface="微软雅黑" panose="020B0503020204020204" pitchFamily="34" charset="-122"/>
                </a:rPr>
              </a:br>
              <a:r>
                <a:rPr lang="zh-CN" altLang="en-US" sz="1400" dirty="0" smtClean="0">
                  <a:latin typeface="Arial Unicode MS" panose="020B0604020202020204" pitchFamily="34" charset="-122"/>
                  <a:ea typeface="微软雅黑" panose="020B0503020204020204" pitchFamily="34" charset="-122"/>
                </a:rPr>
                <a:t>发</a:t>
              </a:r>
              <a:r>
                <a:rPr lang="zh-CN" altLang="en-US" sz="1400" dirty="0">
                  <a:latin typeface="Arial Unicode MS" panose="020B0604020202020204" pitchFamily="34" charset="-122"/>
                  <a:ea typeface="微软雅黑" panose="020B0503020204020204" pitchFamily="34" charset="-122"/>
                </a:rPr>
                <a:t>布</a:t>
              </a:r>
            </a:p>
          </p:txBody>
        </p:sp>
        <p:sp>
          <p:nvSpPr>
            <p:cNvPr id="9262" name="Text Box 58"/>
            <p:cNvSpPr txBox="1">
              <a:spLocks noChangeArrowheads="1"/>
            </p:cNvSpPr>
            <p:nvPr/>
          </p:nvSpPr>
          <p:spPr bwMode="auto">
            <a:xfrm>
              <a:off x="1584" y="2568"/>
              <a:ext cx="848" cy="4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b="1" dirty="0">
                  <a:solidFill>
                    <a:srgbClr val="C00000"/>
                  </a:solidFill>
                  <a:latin typeface="Arial Unicode MS" panose="020B0604020202020204" pitchFamily="34" charset="-122"/>
                  <a:ea typeface="微软雅黑" panose="020B0503020204020204" pitchFamily="34" charset="-122"/>
                </a:rPr>
                <a:t>迭代计划会议</a:t>
              </a:r>
            </a:p>
            <a:p>
              <a:pPr eaLnBrk="1" hangingPunct="1"/>
              <a:r>
                <a:rPr lang="zh-CN" altLang="en-US" sz="1400" b="1" dirty="0">
                  <a:solidFill>
                    <a:srgbClr val="C00000"/>
                  </a:solidFill>
                  <a:latin typeface="Arial Unicode MS" panose="020B0604020202020204" pitchFamily="34" charset="-122"/>
                  <a:ea typeface="微软雅黑" panose="020B0503020204020204" pitchFamily="34" charset="-122"/>
                </a:rPr>
                <a:t>选择条目，划分任务</a:t>
              </a:r>
            </a:p>
          </p:txBody>
        </p:sp>
        <p:cxnSp>
          <p:nvCxnSpPr>
            <p:cNvPr id="9263" name="AutoShape 59"/>
            <p:cNvCxnSpPr>
              <a:cxnSpLocks noChangeShapeType="1"/>
              <a:stCxn id="9258" idx="2"/>
              <a:endCxn id="9262" idx="3"/>
            </p:cNvCxnSpPr>
            <p:nvPr/>
          </p:nvCxnSpPr>
          <p:spPr bwMode="auto">
            <a:xfrm rot="5400000">
              <a:off x="2784" y="2114"/>
              <a:ext cx="351" cy="1055"/>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9264" name="Text Box 60"/>
            <p:cNvSpPr txBox="1">
              <a:spLocks noChangeArrowheads="1"/>
            </p:cNvSpPr>
            <p:nvPr/>
          </p:nvSpPr>
          <p:spPr bwMode="auto">
            <a:xfrm>
              <a:off x="3072" y="2584"/>
              <a:ext cx="44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a:latin typeface="Arial Unicode MS" panose="020B0604020202020204" pitchFamily="34" charset="-122"/>
                  <a:ea typeface="微软雅黑" panose="020B0503020204020204" pitchFamily="34" charset="-122"/>
                </a:rPr>
                <a:t>资助</a:t>
              </a:r>
            </a:p>
          </p:txBody>
        </p:sp>
        <p:grpSp>
          <p:nvGrpSpPr>
            <p:cNvPr id="9265" name="Group 61"/>
            <p:cNvGrpSpPr>
              <a:grpSpLocks/>
            </p:cNvGrpSpPr>
            <p:nvPr/>
          </p:nvGrpSpPr>
          <p:grpSpPr bwMode="auto">
            <a:xfrm>
              <a:off x="1085" y="2611"/>
              <a:ext cx="245" cy="637"/>
              <a:chOff x="837" y="1579"/>
              <a:chExt cx="245" cy="637"/>
            </a:xfrm>
          </p:grpSpPr>
          <p:sp>
            <p:nvSpPr>
              <p:cNvPr id="9286" name="AutoShape 62"/>
              <p:cNvSpPr>
                <a:spLocks noChangeArrowheads="1"/>
              </p:cNvSpPr>
              <p:nvPr/>
            </p:nvSpPr>
            <p:spPr bwMode="auto">
              <a:xfrm>
                <a:off x="837" y="1579"/>
                <a:ext cx="245" cy="31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287" name="AutoShape 63"/>
              <p:cNvSpPr>
                <a:spLocks noChangeArrowheads="1"/>
              </p:cNvSpPr>
              <p:nvPr/>
            </p:nvSpPr>
            <p:spPr bwMode="auto">
              <a:xfrm>
                <a:off x="837" y="1641"/>
                <a:ext cx="245" cy="31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288" name="AutoShape 64"/>
              <p:cNvSpPr>
                <a:spLocks noChangeArrowheads="1"/>
              </p:cNvSpPr>
              <p:nvPr/>
            </p:nvSpPr>
            <p:spPr bwMode="auto">
              <a:xfrm>
                <a:off x="837" y="1702"/>
                <a:ext cx="245" cy="31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289" name="AutoShape 65"/>
              <p:cNvSpPr>
                <a:spLocks noChangeArrowheads="1"/>
              </p:cNvSpPr>
              <p:nvPr/>
            </p:nvSpPr>
            <p:spPr bwMode="auto">
              <a:xfrm>
                <a:off x="837" y="1769"/>
                <a:ext cx="245" cy="31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290" name="AutoShape 66"/>
              <p:cNvSpPr>
                <a:spLocks noChangeArrowheads="1"/>
              </p:cNvSpPr>
              <p:nvPr/>
            </p:nvSpPr>
            <p:spPr bwMode="auto">
              <a:xfrm>
                <a:off x="837" y="1836"/>
                <a:ext cx="245" cy="31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
            <p:nvSpPr>
              <p:cNvPr id="9291" name="AutoShape 67"/>
              <p:cNvSpPr>
                <a:spLocks noChangeArrowheads="1"/>
              </p:cNvSpPr>
              <p:nvPr/>
            </p:nvSpPr>
            <p:spPr bwMode="auto">
              <a:xfrm>
                <a:off x="837" y="1903"/>
                <a:ext cx="245" cy="313"/>
              </a:xfrm>
              <a:prstGeom prst="cube">
                <a:avLst>
                  <a:gd name="adj" fmla="val 25000"/>
                </a:avLst>
              </a:prstGeom>
              <a:solidFill>
                <a:srgbClr val="FF9900"/>
              </a:solidFill>
              <a:ln w="12700">
                <a:solidFill>
                  <a:schemeClr val="tx1"/>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grpSp>
        <p:cxnSp>
          <p:nvCxnSpPr>
            <p:cNvPr id="9266" name="AutoShape 68"/>
            <p:cNvCxnSpPr>
              <a:cxnSpLocks noChangeShapeType="1"/>
              <a:stCxn id="9258" idx="2"/>
              <a:endCxn id="9242" idx="3"/>
            </p:cNvCxnSpPr>
            <p:nvPr/>
          </p:nvCxnSpPr>
          <p:spPr bwMode="auto">
            <a:xfrm rot="5400000">
              <a:off x="2074" y="1916"/>
              <a:ext cx="863" cy="1963"/>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9267" name="Text Box 69"/>
            <p:cNvSpPr txBox="1">
              <a:spLocks noChangeArrowheads="1"/>
            </p:cNvSpPr>
            <p:nvPr/>
          </p:nvSpPr>
          <p:spPr bwMode="auto">
            <a:xfrm>
              <a:off x="3064" y="3040"/>
              <a:ext cx="472"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a:latin typeface="Arial Unicode MS" panose="020B0604020202020204" pitchFamily="34" charset="-122"/>
                  <a:ea typeface="微软雅黑" panose="020B0503020204020204" pitchFamily="34" charset="-122"/>
                </a:rPr>
                <a:t>输入</a:t>
              </a:r>
            </a:p>
          </p:txBody>
        </p:sp>
        <p:sp>
          <p:nvSpPr>
            <p:cNvPr id="9268" name="Text Box 70"/>
            <p:cNvSpPr txBox="1">
              <a:spLocks noChangeArrowheads="1"/>
            </p:cNvSpPr>
            <p:nvPr/>
          </p:nvSpPr>
          <p:spPr bwMode="auto">
            <a:xfrm>
              <a:off x="5034" y="2072"/>
              <a:ext cx="519"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运营和支持</a:t>
              </a:r>
            </a:p>
          </p:txBody>
        </p:sp>
        <p:sp>
          <p:nvSpPr>
            <p:cNvPr id="9269" name="AutoShape 71"/>
            <p:cNvSpPr>
              <a:spLocks noChangeArrowheads="1"/>
            </p:cNvSpPr>
            <p:nvPr/>
          </p:nvSpPr>
          <p:spPr bwMode="auto">
            <a:xfrm>
              <a:off x="4718" y="3507"/>
              <a:ext cx="841" cy="258"/>
            </a:xfrm>
            <a:prstGeom prst="cube">
              <a:avLst>
                <a:gd name="adj" fmla="val 25000"/>
              </a:avLst>
            </a:prstGeom>
            <a:solidFill>
              <a:srgbClr val="7889FB"/>
            </a:solidFill>
            <a:ln w="9525">
              <a:solidFill>
                <a:srgbClr val="000000"/>
              </a:solidFill>
              <a:miter lim="800000"/>
              <a:headEnd/>
              <a:tailEnd/>
            </a:ln>
          </p:spPr>
          <p:txBody>
            <a:bodyPr anchor="ct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
                  <a:schemeClr val="accent2"/>
                </a:buClr>
              </a:pPr>
              <a:r>
                <a:rPr lang="zh-CN" altLang="en-US" sz="1400">
                  <a:latin typeface="Arial Unicode MS" panose="020B0604020202020204" pitchFamily="34" charset="-122"/>
                  <a:ea typeface="微软雅黑" panose="020B0503020204020204" pitchFamily="34" charset="-122"/>
                </a:rPr>
                <a:t>生产</a:t>
              </a:r>
            </a:p>
          </p:txBody>
        </p:sp>
        <p:sp>
          <p:nvSpPr>
            <p:cNvPr id="9270" name="Line 72"/>
            <p:cNvSpPr>
              <a:spLocks noChangeShapeType="1"/>
            </p:cNvSpPr>
            <p:nvPr/>
          </p:nvSpPr>
          <p:spPr bwMode="auto">
            <a:xfrm>
              <a:off x="5344" y="3640"/>
              <a:ext cx="35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sz="2000">
                <a:latin typeface="Arial Unicode MS" panose="020B0604020202020204" pitchFamily="34" charset="-122"/>
                <a:ea typeface="微软雅黑" panose="020B0503020204020204" pitchFamily="34" charset="-122"/>
              </a:endParaRPr>
            </a:p>
          </p:txBody>
        </p:sp>
        <p:cxnSp>
          <p:nvCxnSpPr>
            <p:cNvPr id="9271" name="AutoShape 74"/>
            <p:cNvCxnSpPr>
              <a:cxnSpLocks noChangeShapeType="1"/>
              <a:stCxn id="9268" idx="2"/>
              <a:endCxn id="9242" idx="3"/>
            </p:cNvCxnSpPr>
            <p:nvPr/>
          </p:nvCxnSpPr>
          <p:spPr bwMode="auto">
            <a:xfrm rot="5400000">
              <a:off x="2945" y="981"/>
              <a:ext cx="927" cy="3770"/>
            </a:xfrm>
            <a:prstGeom prst="bentConnector2">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9272" name="Text Box 75"/>
            <p:cNvSpPr txBox="1">
              <a:spLocks noChangeArrowheads="1"/>
            </p:cNvSpPr>
            <p:nvPr/>
          </p:nvSpPr>
          <p:spPr bwMode="auto">
            <a:xfrm>
              <a:off x="4096" y="3032"/>
              <a:ext cx="97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增强需求和缺陷</a:t>
              </a:r>
            </a:p>
          </p:txBody>
        </p:sp>
        <p:cxnSp>
          <p:nvCxnSpPr>
            <p:cNvPr id="9273" name="AutoShape 76"/>
            <p:cNvCxnSpPr>
              <a:cxnSpLocks noChangeShapeType="1"/>
              <a:stCxn id="9243" idx="3"/>
            </p:cNvCxnSpPr>
            <p:nvPr/>
          </p:nvCxnSpPr>
          <p:spPr bwMode="auto">
            <a:xfrm flipV="1">
              <a:off x="568" y="1252"/>
              <a:ext cx="1832" cy="1244"/>
            </a:xfrm>
            <a:prstGeom prst="bentConnector3">
              <a:avLst>
                <a:gd name="adj1" fmla="val 50000"/>
              </a:avLst>
            </a:prstGeom>
            <a:noFill/>
            <a:ln w="1270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9274" name="Text Box 77"/>
            <p:cNvSpPr txBox="1">
              <a:spLocks noChangeArrowheads="1"/>
            </p:cNvSpPr>
            <p:nvPr/>
          </p:nvSpPr>
          <p:spPr bwMode="auto">
            <a:xfrm>
              <a:off x="749" y="1080"/>
              <a:ext cx="611" cy="3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初始架构</a:t>
              </a:r>
            </a:p>
            <a:p>
              <a:pPr eaLnBrk="1" hangingPunct="1"/>
              <a:r>
                <a:rPr lang="zh-CN" altLang="en-US" sz="1400" dirty="0">
                  <a:latin typeface="Arial Unicode MS" panose="020B0604020202020204" pitchFamily="34" charset="-122"/>
                  <a:ea typeface="微软雅黑" panose="020B0503020204020204" pitchFamily="34" charset="-122"/>
                </a:rPr>
                <a:t>远景</a:t>
              </a:r>
            </a:p>
          </p:txBody>
        </p:sp>
        <p:sp>
          <p:nvSpPr>
            <p:cNvPr id="9275" name="AutoShape 78"/>
            <p:cNvSpPr>
              <a:spLocks noChangeArrowheads="1"/>
            </p:cNvSpPr>
            <p:nvPr/>
          </p:nvSpPr>
          <p:spPr bwMode="auto">
            <a:xfrm>
              <a:off x="4361" y="897"/>
              <a:ext cx="1023" cy="956"/>
            </a:xfrm>
            <a:custGeom>
              <a:avLst/>
              <a:gdLst>
                <a:gd name="T0" fmla="*/ 0 w 21600"/>
                <a:gd name="T1" fmla="*/ 0 h 21600"/>
                <a:gd name="T2" fmla="*/ 0 w 21600"/>
                <a:gd name="T3" fmla="*/ 0 h 21600"/>
                <a:gd name="T4" fmla="*/ 0 w 21600"/>
                <a:gd name="T5" fmla="*/ 0 h 21600"/>
                <a:gd name="T6" fmla="*/ 0 w 21600"/>
                <a:gd name="T7" fmla="*/ 0 h 21600"/>
                <a:gd name="T8" fmla="*/ 0 w 21600"/>
                <a:gd name="T9" fmla="*/ 0 h 21600"/>
                <a:gd name="T10" fmla="*/ 0 w 21600"/>
                <a:gd name="T11" fmla="*/ 0 h 21600"/>
                <a:gd name="T12" fmla="*/ 0 w 21600"/>
                <a:gd name="T13" fmla="*/ 0 h 21600"/>
                <a:gd name="T14" fmla="*/ 0 w 21600"/>
                <a:gd name="T15" fmla="*/ 0 h 21600"/>
                <a:gd name="T16" fmla="*/ 0 60000 65536"/>
                <a:gd name="T17" fmla="*/ 0 60000 65536"/>
                <a:gd name="T18" fmla="*/ 0 60000 65536"/>
                <a:gd name="T19" fmla="*/ 0 60000 65536"/>
                <a:gd name="T20" fmla="*/ 0 60000 65536"/>
                <a:gd name="T21" fmla="*/ 0 60000 65536"/>
                <a:gd name="T22" fmla="*/ 0 60000 65536"/>
                <a:gd name="T23" fmla="*/ 0 60000 65536"/>
                <a:gd name="T24" fmla="*/ 3167 w 21600"/>
                <a:gd name="T25" fmla="*/ 3163 h 21600"/>
                <a:gd name="T26" fmla="*/ 18433 w 21600"/>
                <a:gd name="T27" fmla="*/ 18437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0" y="10800"/>
                  </a:moveTo>
                  <a:cubicBezTo>
                    <a:pt x="0" y="4835"/>
                    <a:pt x="4835" y="0"/>
                    <a:pt x="10800" y="0"/>
                  </a:cubicBezTo>
                  <a:cubicBezTo>
                    <a:pt x="16765" y="0"/>
                    <a:pt x="21600" y="4835"/>
                    <a:pt x="21600" y="10800"/>
                  </a:cubicBezTo>
                  <a:cubicBezTo>
                    <a:pt x="21600" y="16765"/>
                    <a:pt x="16765" y="21600"/>
                    <a:pt x="10800" y="21600"/>
                  </a:cubicBezTo>
                  <a:cubicBezTo>
                    <a:pt x="4835" y="21600"/>
                    <a:pt x="0" y="16765"/>
                    <a:pt x="0" y="10800"/>
                  </a:cubicBezTo>
                  <a:close/>
                  <a:moveTo>
                    <a:pt x="4387" y="10800"/>
                  </a:moveTo>
                  <a:cubicBezTo>
                    <a:pt x="4387" y="14342"/>
                    <a:pt x="7258" y="17213"/>
                    <a:pt x="10800" y="17213"/>
                  </a:cubicBezTo>
                  <a:cubicBezTo>
                    <a:pt x="14342" y="17213"/>
                    <a:pt x="17213" y="14342"/>
                    <a:pt x="17213" y="10800"/>
                  </a:cubicBezTo>
                  <a:cubicBezTo>
                    <a:pt x="17213" y="7258"/>
                    <a:pt x="14342" y="4387"/>
                    <a:pt x="10800" y="4387"/>
                  </a:cubicBezTo>
                  <a:cubicBezTo>
                    <a:pt x="7258" y="4387"/>
                    <a:pt x="4387" y="7258"/>
                    <a:pt x="4387" y="10800"/>
                  </a:cubicBezTo>
                  <a:close/>
                </a:path>
              </a:pathLst>
            </a:custGeom>
            <a:solidFill>
              <a:srgbClr val="7889FB"/>
            </a:solidFill>
            <a:ln w="12700" algn="ctr">
              <a:solidFill>
                <a:schemeClr val="bg2"/>
              </a:solidFill>
              <a:round/>
              <a:headEnd/>
              <a:tailEnd/>
            </a:ln>
          </p:spPr>
          <p:txBody>
            <a:bodyPr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endParaRPr lang="en-US" altLang="zh-CN" sz="1400" dirty="0">
                <a:latin typeface="Arial Unicode MS" panose="020B0604020202020204" pitchFamily="34" charset="-122"/>
                <a:ea typeface="微软雅黑" panose="020B0503020204020204" pitchFamily="34" charset="-122"/>
              </a:endParaRPr>
            </a:p>
          </p:txBody>
        </p:sp>
        <p:sp>
          <p:nvSpPr>
            <p:cNvPr id="9276" name="Text Box 79"/>
            <p:cNvSpPr txBox="1">
              <a:spLocks noChangeArrowheads="1"/>
            </p:cNvSpPr>
            <p:nvPr/>
          </p:nvSpPr>
          <p:spPr bwMode="auto">
            <a:xfrm>
              <a:off x="4322" y="1222"/>
              <a:ext cx="38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组长</a:t>
              </a:r>
            </a:p>
          </p:txBody>
        </p:sp>
        <p:sp>
          <p:nvSpPr>
            <p:cNvPr id="9277" name="Text Box 80"/>
            <p:cNvSpPr txBox="1">
              <a:spLocks noChangeArrowheads="1"/>
            </p:cNvSpPr>
            <p:nvPr/>
          </p:nvSpPr>
          <p:spPr bwMode="auto">
            <a:xfrm>
              <a:off x="4411" y="1578"/>
              <a:ext cx="340"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a:latin typeface="Arial Unicode MS" panose="020B0604020202020204" pitchFamily="34" charset="-122"/>
                  <a:ea typeface="微软雅黑" panose="020B0503020204020204" pitchFamily="34" charset="-122"/>
                </a:rPr>
                <a:t>需求</a:t>
              </a:r>
            </a:p>
          </p:txBody>
        </p:sp>
        <p:sp>
          <p:nvSpPr>
            <p:cNvPr id="9278" name="Text Box 81"/>
            <p:cNvSpPr txBox="1">
              <a:spLocks noChangeArrowheads="1"/>
            </p:cNvSpPr>
            <p:nvPr/>
          </p:nvSpPr>
          <p:spPr bwMode="auto">
            <a:xfrm>
              <a:off x="4835" y="1638"/>
              <a:ext cx="46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设计</a:t>
              </a:r>
              <a:endParaRPr lang="en-US" altLang="zh-CN" sz="1400" dirty="0">
                <a:latin typeface="Arial Unicode MS" panose="020B0604020202020204" pitchFamily="34" charset="-122"/>
                <a:ea typeface="微软雅黑" panose="020B0503020204020204" pitchFamily="34" charset="-122"/>
              </a:endParaRPr>
            </a:p>
          </p:txBody>
        </p:sp>
        <p:sp>
          <p:nvSpPr>
            <p:cNvPr id="9280" name="Text Box 83"/>
            <p:cNvSpPr txBox="1">
              <a:spLocks noChangeArrowheads="1"/>
            </p:cNvSpPr>
            <p:nvPr/>
          </p:nvSpPr>
          <p:spPr bwMode="auto">
            <a:xfrm>
              <a:off x="5123" y="1288"/>
              <a:ext cx="437"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开发</a:t>
              </a:r>
            </a:p>
          </p:txBody>
        </p:sp>
        <p:sp>
          <p:nvSpPr>
            <p:cNvPr id="9281" name="Text Box 84"/>
            <p:cNvSpPr txBox="1">
              <a:spLocks noChangeArrowheads="1"/>
            </p:cNvSpPr>
            <p:nvPr/>
          </p:nvSpPr>
          <p:spPr bwMode="auto">
            <a:xfrm>
              <a:off x="4961" y="997"/>
              <a:ext cx="445"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a:latin typeface="Arial Unicode MS" panose="020B0604020202020204" pitchFamily="34" charset="-122"/>
                  <a:ea typeface="微软雅黑" panose="020B0503020204020204" pitchFamily="34" charset="-122"/>
                </a:rPr>
                <a:t>测试</a:t>
              </a:r>
              <a:endParaRPr lang="en-US" altLang="zh-CN" sz="1400">
                <a:latin typeface="Arial Unicode MS" panose="020B0604020202020204" pitchFamily="34" charset="-122"/>
                <a:ea typeface="微软雅黑" panose="020B0503020204020204" pitchFamily="34" charset="-122"/>
              </a:endParaRPr>
            </a:p>
          </p:txBody>
        </p:sp>
        <p:sp>
          <p:nvSpPr>
            <p:cNvPr id="9282" name="Text Box 85"/>
            <p:cNvSpPr txBox="1">
              <a:spLocks noChangeArrowheads="1"/>
            </p:cNvSpPr>
            <p:nvPr/>
          </p:nvSpPr>
          <p:spPr bwMode="auto">
            <a:xfrm>
              <a:off x="4629" y="948"/>
              <a:ext cx="446"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a:latin typeface="Arial Unicode MS" panose="020B0604020202020204" pitchFamily="34" charset="-122"/>
                  <a:ea typeface="微软雅黑" panose="020B0503020204020204" pitchFamily="34" charset="-122"/>
                </a:rPr>
                <a:t>文档</a:t>
              </a:r>
            </a:p>
          </p:txBody>
        </p:sp>
        <p:sp>
          <p:nvSpPr>
            <p:cNvPr id="9283" name="Text Box 86"/>
            <p:cNvSpPr txBox="1">
              <a:spLocks noChangeArrowheads="1"/>
            </p:cNvSpPr>
            <p:nvPr/>
          </p:nvSpPr>
          <p:spPr bwMode="auto">
            <a:xfrm>
              <a:off x="4614" y="1380"/>
              <a:ext cx="58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smtClean="0">
                  <a:latin typeface="Arial Unicode MS" panose="020B0604020202020204" pitchFamily="34" charset="-122"/>
                  <a:ea typeface="微软雅黑" panose="020B0503020204020204" pitchFamily="34" charset="-122"/>
                </a:rPr>
                <a:t>站</a:t>
              </a:r>
              <a:r>
                <a:rPr lang="zh-CN" altLang="en-US" sz="1400" dirty="0">
                  <a:latin typeface="Arial Unicode MS" panose="020B0604020202020204" pitchFamily="34" charset="-122"/>
                  <a:ea typeface="微软雅黑" panose="020B0503020204020204" pitchFamily="34" charset="-122"/>
                </a:rPr>
                <a:t>立会议</a:t>
              </a:r>
            </a:p>
          </p:txBody>
        </p:sp>
        <p:sp>
          <p:nvSpPr>
            <p:cNvPr id="9284" name="Text Box 55"/>
            <p:cNvSpPr txBox="1">
              <a:spLocks noChangeArrowheads="1"/>
            </p:cNvSpPr>
            <p:nvPr/>
          </p:nvSpPr>
          <p:spPr bwMode="auto">
            <a:xfrm>
              <a:off x="4584" y="2048"/>
              <a:ext cx="472"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可工作的方案</a:t>
              </a:r>
            </a:p>
          </p:txBody>
        </p:sp>
        <p:sp>
          <p:nvSpPr>
            <p:cNvPr id="9285" name="Line 54"/>
            <p:cNvSpPr>
              <a:spLocks noChangeShapeType="1"/>
            </p:cNvSpPr>
            <p:nvPr/>
          </p:nvSpPr>
          <p:spPr bwMode="auto">
            <a:xfrm>
              <a:off x="3616" y="2208"/>
              <a:ext cx="512"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sz="2000">
                <a:latin typeface="Arial Unicode MS" panose="020B0604020202020204" pitchFamily="34" charset="-122"/>
                <a:ea typeface="微软雅黑" panose="020B0503020204020204" pitchFamily="34" charset="-122"/>
              </a:endParaRPr>
            </a:p>
          </p:txBody>
        </p:sp>
        <p:sp>
          <p:nvSpPr>
            <p:cNvPr id="110" name="Text Box 86"/>
            <p:cNvSpPr txBox="1">
              <a:spLocks noChangeArrowheads="1"/>
            </p:cNvSpPr>
            <p:nvPr/>
          </p:nvSpPr>
          <p:spPr bwMode="auto">
            <a:xfrm>
              <a:off x="4614" y="1199"/>
              <a:ext cx="588"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smtClean="0">
                  <a:latin typeface="Arial Unicode MS" panose="020B0604020202020204" pitchFamily="34" charset="-122"/>
                  <a:ea typeface="微软雅黑" panose="020B0503020204020204" pitchFamily="34" charset="-122"/>
                </a:rPr>
                <a:t>项目团队</a:t>
              </a:r>
              <a:endParaRPr lang="zh-CN" altLang="en-US" sz="1400" dirty="0">
                <a:latin typeface="Arial Unicode MS" panose="020B0604020202020204" pitchFamily="34" charset="-122"/>
                <a:ea typeface="微软雅黑" panose="020B0503020204020204" pitchFamily="34" charset="-122"/>
              </a:endParaRPr>
            </a:p>
          </p:txBody>
        </p:sp>
      </p:grpSp>
      <p:sp>
        <p:nvSpPr>
          <p:cNvPr id="9222" name="Line 54"/>
          <p:cNvSpPr>
            <a:spLocks noChangeShapeType="1"/>
          </p:cNvSpPr>
          <p:nvPr/>
        </p:nvSpPr>
        <p:spPr bwMode="auto">
          <a:xfrm>
            <a:off x="7073900" y="3108325"/>
            <a:ext cx="812800" cy="0"/>
          </a:xfrm>
          <a:prstGeom prst="line">
            <a:avLst/>
          </a:prstGeom>
          <a:noFill/>
          <a:ln w="12700">
            <a:solidFill>
              <a:schemeClr val="tx1"/>
            </a:solidFill>
            <a:round/>
            <a:headEnd/>
            <a:tailEnd type="triangle" w="med" len="med"/>
          </a:ln>
          <a:extLst>
            <a:ext uri="{909E8E84-426E-40DD-AFC4-6F175D3DCCD1}">
              <a14:hiddenFill xmlns:a14="http://schemas.microsoft.com/office/drawing/2010/main">
                <a:noFill/>
              </a14:hiddenFill>
            </a:ext>
          </a:extLst>
        </p:spPr>
        <p:txBody>
          <a:bodyPr anchor="ctr">
            <a:spAutoFit/>
          </a:bodyPr>
          <a:lstStyle/>
          <a:p>
            <a:endParaRPr lang="zh-CN" altLang="en-US" sz="2000">
              <a:latin typeface="Arial Unicode MS" panose="020B0604020202020204" pitchFamily="34" charset="-122"/>
              <a:ea typeface="微软雅黑" panose="020B0503020204020204" pitchFamily="34" charset="-122"/>
            </a:endParaRPr>
          </a:p>
        </p:txBody>
      </p:sp>
      <p:sp>
        <p:nvSpPr>
          <p:cNvPr id="9223" name="Text Box 30"/>
          <p:cNvSpPr txBox="1">
            <a:spLocks noChangeArrowheads="1"/>
          </p:cNvSpPr>
          <p:nvPr/>
        </p:nvSpPr>
        <p:spPr bwMode="auto">
          <a:xfrm>
            <a:off x="215900" y="5653087"/>
            <a:ext cx="14986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一个或多个迭代</a:t>
            </a:r>
          </a:p>
        </p:txBody>
      </p:sp>
      <p:cxnSp>
        <p:nvCxnSpPr>
          <p:cNvPr id="9224" name="AutoShape 59"/>
          <p:cNvCxnSpPr>
            <a:cxnSpLocks noChangeShapeType="1"/>
          </p:cNvCxnSpPr>
          <p:nvPr/>
        </p:nvCxnSpPr>
        <p:spPr bwMode="auto">
          <a:xfrm rot="10800000" flipV="1">
            <a:off x="1219200" y="5549900"/>
            <a:ext cx="469900" cy="431800"/>
          </a:xfrm>
          <a:prstGeom prst="bentConnector3">
            <a:avLst>
              <a:gd name="adj1" fmla="val -1352"/>
            </a:avLst>
          </a:prstGeom>
          <a:noFill/>
          <a:ln w="12700">
            <a:solidFill>
              <a:schemeClr val="tx1"/>
            </a:solidFill>
            <a:prstDash val="sysDash"/>
            <a:miter lim="800000"/>
            <a:headEnd/>
            <a:tailEnd type="triangle" w="med" len="med"/>
          </a:ln>
          <a:extLst>
            <a:ext uri="{909E8E84-426E-40DD-AFC4-6F175D3DCCD1}">
              <a14:hiddenFill xmlns:a14="http://schemas.microsoft.com/office/drawing/2010/main">
                <a:noFill/>
              </a14:hiddenFill>
            </a:ext>
          </a:extLst>
        </p:spPr>
      </p:cxnSp>
      <p:sp>
        <p:nvSpPr>
          <p:cNvPr id="9225" name="Text Box 30"/>
          <p:cNvSpPr txBox="1">
            <a:spLocks noChangeArrowheads="1"/>
          </p:cNvSpPr>
          <p:nvPr/>
        </p:nvSpPr>
        <p:spPr bwMode="auto">
          <a:xfrm>
            <a:off x="215900" y="5829300"/>
            <a:ext cx="10668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涉众共识</a:t>
            </a:r>
          </a:p>
        </p:txBody>
      </p:sp>
      <p:sp>
        <p:nvSpPr>
          <p:cNvPr id="9226" name="Text Box 30"/>
          <p:cNvSpPr txBox="1">
            <a:spLocks noChangeArrowheads="1"/>
          </p:cNvSpPr>
          <p:nvPr/>
        </p:nvSpPr>
        <p:spPr bwMode="auto">
          <a:xfrm>
            <a:off x="2185988" y="5584825"/>
            <a:ext cx="3579812"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多个迭代，每个迭代形成潜在可交付的系统</a:t>
            </a:r>
          </a:p>
        </p:txBody>
      </p:sp>
      <p:cxnSp>
        <p:nvCxnSpPr>
          <p:cNvPr id="9227" name="AutoShape 59"/>
          <p:cNvCxnSpPr>
            <a:cxnSpLocks noChangeShapeType="1"/>
          </p:cNvCxnSpPr>
          <p:nvPr/>
        </p:nvCxnSpPr>
        <p:spPr bwMode="auto">
          <a:xfrm rot="5400000">
            <a:off x="1824038" y="5772150"/>
            <a:ext cx="366712" cy="1588"/>
          </a:xfrm>
          <a:prstGeom prst="bentConnector3">
            <a:avLst>
              <a:gd name="adj1" fmla="val 50000"/>
            </a:avLst>
          </a:prstGeom>
          <a:noFill/>
          <a:ln w="12700">
            <a:solidFill>
              <a:schemeClr val="tx1"/>
            </a:solidFill>
            <a:prstDash val="sysDash"/>
            <a:miter lim="800000"/>
            <a:headEnd/>
            <a:tailEnd type="triangle" w="med" len="med"/>
          </a:ln>
          <a:extLst>
            <a:ext uri="{909E8E84-426E-40DD-AFC4-6F175D3DCCD1}">
              <a14:hiddenFill xmlns:a14="http://schemas.microsoft.com/office/drawing/2010/main">
                <a:noFill/>
              </a14:hiddenFill>
            </a:ext>
          </a:extLst>
        </p:spPr>
      </p:cxnSp>
      <p:sp>
        <p:nvSpPr>
          <p:cNvPr id="9228" name="Text Box 30"/>
          <p:cNvSpPr txBox="1">
            <a:spLocks noChangeArrowheads="1"/>
          </p:cNvSpPr>
          <p:nvPr/>
        </p:nvSpPr>
        <p:spPr bwMode="auto">
          <a:xfrm>
            <a:off x="1703388" y="5943600"/>
            <a:ext cx="134909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已验证的架构</a:t>
            </a:r>
          </a:p>
        </p:txBody>
      </p:sp>
      <p:cxnSp>
        <p:nvCxnSpPr>
          <p:cNvPr id="9229" name="AutoShape 59"/>
          <p:cNvCxnSpPr>
            <a:cxnSpLocks noChangeShapeType="1"/>
          </p:cNvCxnSpPr>
          <p:nvPr/>
        </p:nvCxnSpPr>
        <p:spPr bwMode="auto">
          <a:xfrm rot="5400000">
            <a:off x="5976938" y="5784850"/>
            <a:ext cx="366712" cy="1588"/>
          </a:xfrm>
          <a:prstGeom prst="bentConnector3">
            <a:avLst>
              <a:gd name="adj1" fmla="val 50000"/>
            </a:avLst>
          </a:prstGeom>
          <a:noFill/>
          <a:ln w="12700">
            <a:solidFill>
              <a:schemeClr val="tx1"/>
            </a:solidFill>
            <a:prstDash val="sysDash"/>
            <a:miter lim="800000"/>
            <a:headEnd/>
            <a:tailEnd type="triangle" w="med" len="med"/>
          </a:ln>
          <a:extLst>
            <a:ext uri="{909E8E84-426E-40DD-AFC4-6F175D3DCCD1}">
              <a14:hiddenFill xmlns:a14="http://schemas.microsoft.com/office/drawing/2010/main">
                <a:noFill/>
              </a14:hiddenFill>
            </a:ext>
          </a:extLst>
        </p:spPr>
      </p:cxnSp>
      <p:sp>
        <p:nvSpPr>
          <p:cNvPr id="9230" name="Text Box 30"/>
          <p:cNvSpPr txBox="1">
            <a:spLocks noChangeArrowheads="1"/>
          </p:cNvSpPr>
          <p:nvPr/>
        </p:nvSpPr>
        <p:spPr bwMode="auto">
          <a:xfrm>
            <a:off x="4886606" y="5930900"/>
            <a:ext cx="167929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功能上完备的系统</a:t>
            </a:r>
          </a:p>
        </p:txBody>
      </p:sp>
      <p:sp>
        <p:nvSpPr>
          <p:cNvPr id="9231" name="Text Box 30"/>
          <p:cNvSpPr txBox="1">
            <a:spLocks noChangeArrowheads="1"/>
          </p:cNvSpPr>
          <p:nvPr/>
        </p:nvSpPr>
        <p:spPr bwMode="auto">
          <a:xfrm>
            <a:off x="6224587" y="5584825"/>
            <a:ext cx="1503361"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一个或多个迭代</a:t>
            </a:r>
          </a:p>
        </p:txBody>
      </p:sp>
      <p:sp>
        <p:nvSpPr>
          <p:cNvPr id="9233" name="Text Box 30"/>
          <p:cNvSpPr txBox="1">
            <a:spLocks noChangeArrowheads="1"/>
          </p:cNvSpPr>
          <p:nvPr/>
        </p:nvSpPr>
        <p:spPr bwMode="auto">
          <a:xfrm>
            <a:off x="6527799" y="5905500"/>
            <a:ext cx="147796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miter lim="800000"/>
                <a:headEnd/>
                <a:tailEnd/>
              </a14:hiddenLine>
            </a:ext>
          </a:extLst>
        </p:spPr>
        <p:txBody>
          <a:bodyPr wrap="squar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r>
              <a:rPr lang="zh-CN" altLang="en-US" sz="1400" dirty="0">
                <a:latin typeface="Arial Unicode MS" panose="020B0604020202020204" pitchFamily="34" charset="-122"/>
                <a:ea typeface="微软雅黑" panose="020B0503020204020204" pitchFamily="34" charset="-122"/>
              </a:rPr>
              <a:t>产品化的的系统</a:t>
            </a:r>
          </a:p>
        </p:txBody>
      </p:sp>
      <p:sp>
        <p:nvSpPr>
          <p:cNvPr id="4" name="标题 3"/>
          <p:cNvSpPr>
            <a:spLocks noGrp="1"/>
          </p:cNvSpPr>
          <p:nvPr>
            <p:ph type="title"/>
          </p:nvPr>
        </p:nvSpPr>
        <p:spPr/>
        <p:txBody>
          <a:bodyPr/>
          <a:lstStyle/>
          <a:p>
            <a:r>
              <a:rPr lang="zh-CN" altLang="en-US" b="1" dirty="0"/>
              <a:t>项</a:t>
            </a:r>
            <a:r>
              <a:rPr lang="zh-CN" altLang="en-US" b="1" dirty="0" smtClean="0"/>
              <a:t>目开发过</a:t>
            </a:r>
            <a:r>
              <a:rPr lang="zh-CN" altLang="en-US" b="1" dirty="0"/>
              <a:t>程</a:t>
            </a:r>
            <a:r>
              <a:rPr lang="zh-CN" altLang="en-US" dirty="0"/>
              <a:t>中的位</a:t>
            </a:r>
            <a:r>
              <a:rPr lang="zh-CN" altLang="en-US" dirty="0" smtClean="0"/>
              <a:t>置和任务</a:t>
            </a:r>
            <a:endParaRPr lang="zh-CN" altLang="en-US" dirty="0"/>
          </a:p>
        </p:txBody>
      </p:sp>
      <p:sp>
        <p:nvSpPr>
          <p:cNvPr id="99" name="Rectangle 4"/>
          <p:cNvSpPr>
            <a:spLocks noChangeArrowheads="1"/>
          </p:cNvSpPr>
          <p:nvPr/>
        </p:nvSpPr>
        <p:spPr bwMode="auto">
          <a:xfrm>
            <a:off x="2129118" y="1084001"/>
            <a:ext cx="4446588" cy="5265736"/>
          </a:xfrm>
          <a:prstGeom prst="rect">
            <a:avLst/>
          </a:prstGeom>
          <a:solidFill>
            <a:schemeClr val="accent1">
              <a:lumMod val="40000"/>
              <a:lumOff val="60000"/>
              <a:alpha val="40000"/>
            </a:schemeClr>
          </a:solidFill>
          <a:ln w="22225">
            <a:noFill/>
            <a:prstDash val="solid"/>
            <a:miter lim="800000"/>
            <a:headEnd/>
            <a:tailEnd/>
          </a:ln>
          <a:ex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Tree>
    <p:extLst>
      <p:ext uri="{BB962C8B-B14F-4D97-AF65-F5344CB8AC3E}">
        <p14:creationId xmlns:p14="http://schemas.microsoft.com/office/powerpoint/2010/main" val="19852642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zh-CN" altLang="en-US" dirty="0" smtClean="0"/>
              <a:t>常见的反模式</a:t>
            </a:r>
            <a:endParaRPr lang="en-US" altLang="zh-CN" dirty="0" smtClean="0"/>
          </a:p>
        </p:txBody>
      </p:sp>
      <p:sp>
        <p:nvSpPr>
          <p:cNvPr id="74755" name="Rectangle 3"/>
          <p:cNvSpPr>
            <a:spLocks noGrp="1" noChangeArrowheads="1"/>
          </p:cNvSpPr>
          <p:nvPr>
            <p:ph sz="quarter" idx="11"/>
          </p:nvPr>
        </p:nvSpPr>
        <p:spPr>
          <a:xfrm>
            <a:off x="153987" y="1142813"/>
            <a:ext cx="8847137" cy="2166443"/>
          </a:xfrm>
        </p:spPr>
        <p:txBody>
          <a:bodyPr/>
          <a:lstStyle/>
          <a:p>
            <a:r>
              <a:rPr lang="zh-CN" altLang="en-US" dirty="0" smtClean="0"/>
              <a:t>没有获得涉众对项目范围和计划的</a:t>
            </a:r>
            <a:r>
              <a:rPr lang="zh-CN" altLang="en-US" dirty="0" smtClean="0">
                <a:solidFill>
                  <a:srgbClr val="C00000"/>
                </a:solidFill>
              </a:rPr>
              <a:t>一致意见</a:t>
            </a:r>
            <a:endParaRPr lang="en-US" altLang="zh-CN" dirty="0" smtClean="0">
              <a:solidFill>
                <a:srgbClr val="C00000"/>
              </a:solidFill>
            </a:endParaRPr>
          </a:p>
          <a:p>
            <a:r>
              <a:rPr lang="zh-CN" altLang="en-US" dirty="0" smtClean="0"/>
              <a:t>没有编写代码</a:t>
            </a:r>
            <a:r>
              <a:rPr lang="zh-CN" altLang="en-US" dirty="0"/>
              <a:t>验证</a:t>
            </a:r>
            <a:r>
              <a:rPr lang="zh-CN" altLang="en-US" dirty="0" smtClean="0"/>
              <a:t>就</a:t>
            </a:r>
            <a:r>
              <a:rPr lang="zh-CN" altLang="en-US" dirty="0" smtClean="0">
                <a:solidFill>
                  <a:srgbClr val="C00000"/>
                </a:solidFill>
              </a:rPr>
              <a:t>假设架构是可行的</a:t>
            </a:r>
            <a:endParaRPr lang="en-US" altLang="zh-CN" dirty="0" smtClean="0">
              <a:solidFill>
                <a:srgbClr val="C00000"/>
              </a:solidFill>
            </a:endParaRPr>
          </a:p>
          <a:p>
            <a:r>
              <a:rPr lang="zh-CN" altLang="en-US" dirty="0" smtClean="0"/>
              <a:t>在项目开始的早期试图创建一个详细的架构或者设计规约</a:t>
            </a:r>
            <a:endParaRPr lang="en-US" altLang="zh-CN" dirty="0" smtClean="0"/>
          </a:p>
        </p:txBody>
      </p:sp>
      <p:pic>
        <p:nvPicPr>
          <p:cNvPr id="74756" name="Picture 6" descr="stop-sign2"/>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052457" y="3108953"/>
            <a:ext cx="2641601" cy="30459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zh-CN" altLang="en-US" smtClean="0"/>
              <a:t>本章内容</a:t>
            </a:r>
            <a:endParaRPr lang="zh-CN" altLang="en-US" dirty="0" smtClean="0"/>
          </a:p>
        </p:txBody>
      </p:sp>
      <p:sp>
        <p:nvSpPr>
          <p:cNvPr id="6148" name="Rectangle 3"/>
          <p:cNvSpPr>
            <a:spLocks noGrp="1" noChangeArrowheads="1"/>
          </p:cNvSpPr>
          <p:nvPr>
            <p:ph sz="quarter" idx="11"/>
          </p:nvPr>
        </p:nvSpPr>
        <p:spPr/>
        <p:txBody>
          <a:bodyPr>
            <a:normAutofit/>
          </a:bodyPr>
          <a:lstStyle/>
          <a:p>
            <a:r>
              <a:rPr lang="zh-CN" altLang="en-US" dirty="0" smtClean="0"/>
              <a:t>第</a:t>
            </a:r>
            <a:r>
              <a:rPr lang="en-US" altLang="zh-CN" dirty="0" smtClean="0"/>
              <a:t>6</a:t>
            </a:r>
            <a:r>
              <a:rPr lang="zh-CN" altLang="en-US" dirty="0" smtClean="0"/>
              <a:t>章 迭代规划和评估</a:t>
            </a:r>
            <a:endParaRPr lang="zh-CN" altLang="zh-CN" dirty="0" smtClean="0"/>
          </a:p>
          <a:p>
            <a:pPr lvl="1"/>
            <a:r>
              <a:rPr lang="en-US" altLang="zh-CN" dirty="0" smtClean="0"/>
              <a:t>6.1 </a:t>
            </a:r>
            <a:r>
              <a:rPr lang="zh-CN" altLang="zh-CN" dirty="0" smtClean="0"/>
              <a:t>迭代规划</a:t>
            </a:r>
            <a:endParaRPr lang="en-US" altLang="zh-CN" dirty="0" smtClean="0"/>
          </a:p>
          <a:p>
            <a:pPr lvl="2"/>
            <a:r>
              <a:rPr lang="zh-CN" altLang="en-US" dirty="0" smtClean="0">
                <a:solidFill>
                  <a:srgbClr val="C00000"/>
                </a:solidFill>
              </a:rPr>
              <a:t>规划过程及主要活动 </a:t>
            </a:r>
            <a:endParaRPr lang="zh-CN" altLang="en-US" dirty="0">
              <a:solidFill>
                <a:srgbClr val="C00000"/>
              </a:solidFill>
            </a:endParaRPr>
          </a:p>
          <a:p>
            <a:pPr lvl="2"/>
            <a:r>
              <a:rPr lang="zh-CN" altLang="en-US" dirty="0" smtClean="0"/>
              <a:t>结束过程及主要活动</a:t>
            </a:r>
            <a:endParaRPr lang="zh-CN" altLang="en-US" dirty="0"/>
          </a:p>
          <a:p>
            <a:pPr lvl="1"/>
            <a:r>
              <a:rPr lang="en-US" altLang="zh-CN" dirty="0"/>
              <a:t>6.2 </a:t>
            </a:r>
            <a:r>
              <a:rPr lang="zh-CN" altLang="en-US" dirty="0"/>
              <a:t>里程碑评审</a:t>
            </a:r>
          </a:p>
          <a:p>
            <a:pPr lvl="1"/>
            <a:r>
              <a:rPr lang="en-US" altLang="zh-CN" dirty="0"/>
              <a:t>6.3 </a:t>
            </a:r>
            <a:r>
              <a:rPr lang="zh-CN" altLang="en-US" dirty="0"/>
              <a:t>传统项目规划</a:t>
            </a:r>
          </a:p>
          <a:p>
            <a:pPr lvl="1"/>
            <a:r>
              <a:rPr lang="zh-CN" altLang="en-US" dirty="0"/>
              <a:t>小结</a:t>
            </a:r>
          </a:p>
          <a:p>
            <a:pPr lvl="1"/>
            <a:r>
              <a:rPr lang="zh-CN" altLang="en-US" dirty="0"/>
              <a:t>习题</a:t>
            </a:r>
          </a:p>
        </p:txBody>
      </p:sp>
      <p:pic>
        <p:nvPicPr>
          <p:cNvPr id="6151" name="Picture 7" descr="MCj043961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5625" y="4084638"/>
            <a:ext cx="2047875"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AutoShape 2"/>
          <p:cNvSpPr>
            <a:spLocks noChangeArrowheads="1"/>
          </p:cNvSpPr>
          <p:nvPr/>
        </p:nvSpPr>
        <p:spPr bwMode="auto">
          <a:xfrm>
            <a:off x="153987" y="3509168"/>
            <a:ext cx="5265737" cy="471487"/>
          </a:xfrm>
          <a:prstGeom prst="roundRect">
            <a:avLst>
              <a:gd name="adj" fmla="val 16667"/>
            </a:avLst>
          </a:prstGeom>
          <a:gradFill rotWithShape="1">
            <a:gsLst>
              <a:gs pos="0">
                <a:schemeClr val="folHlink">
                  <a:alpha val="46001"/>
                </a:schemeClr>
              </a:gs>
              <a:gs pos="100000">
                <a:schemeClr val="folHlink">
                  <a:gamma/>
                  <a:shade val="46275"/>
                  <a:invGamma/>
                  <a:alpha val="0"/>
                </a:schemeClr>
              </a:gs>
            </a:gsLst>
            <a:lin ang="0" scaled="1"/>
          </a:gradFill>
          <a:ln w="19050" algn="ctr">
            <a:noFill/>
            <a:round/>
            <a:headEnd/>
            <a:tailEnd/>
          </a:ln>
          <a:effectLst/>
        </p:spPr>
        <p:txBody>
          <a:bodyPr wrap="none" lIns="107950" tIns="53975" rIns="107950" bIns="53975" anchor="ctr"/>
          <a:lstStyle/>
          <a:p>
            <a:pPr algn="ctr">
              <a:defRPr/>
            </a:pPr>
            <a:endParaRPr lang="zh-CN" altLang="en-US" sz="900">
              <a:latin typeface="Times New Roman" pitchFamily="18" charset="0"/>
            </a:endParaRPr>
          </a:p>
        </p:txBody>
      </p:sp>
    </p:spTree>
    <p:extLst>
      <p:ext uri="{BB962C8B-B14F-4D97-AF65-F5344CB8AC3E}">
        <p14:creationId xmlns:p14="http://schemas.microsoft.com/office/powerpoint/2010/main" val="1607882506"/>
      </p:ext>
    </p:extLst>
  </p:cSld>
  <p:clrMapOvr>
    <a:masterClrMapping/>
  </p:clrMapOvr>
  <p:transition/>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8754" name="Rectangle 2"/>
          <p:cNvSpPr>
            <a:spLocks noGrp="1" noChangeArrowheads="1"/>
          </p:cNvSpPr>
          <p:nvPr>
            <p:ph type="title"/>
          </p:nvPr>
        </p:nvSpPr>
        <p:spPr/>
        <p:txBody>
          <a:bodyPr/>
          <a:lstStyle/>
          <a:p>
            <a:r>
              <a:rPr lang="en-US" altLang="zh-CN" dirty="0" smtClean="0"/>
              <a:t>1. </a:t>
            </a:r>
            <a:r>
              <a:rPr lang="zh-CN" altLang="en-US" dirty="0" smtClean="0"/>
              <a:t>功能</a:t>
            </a:r>
            <a:r>
              <a:rPr lang="en-US" altLang="zh-CN" dirty="0" smtClean="0"/>
              <a:t>WBS</a:t>
            </a:r>
            <a:r>
              <a:rPr lang="zh-CN" altLang="en-US" dirty="0" smtClean="0"/>
              <a:t>分解（</a:t>
            </a:r>
            <a:r>
              <a:rPr lang="en-US" altLang="zh-CN" dirty="0" smtClean="0"/>
              <a:t>Work </a:t>
            </a:r>
            <a:r>
              <a:rPr lang="en-US" altLang="zh-CN" dirty="0"/>
              <a:t>Breakdown </a:t>
            </a:r>
            <a:r>
              <a:rPr lang="en-US" altLang="zh-CN" dirty="0" smtClean="0"/>
              <a:t>Structure</a:t>
            </a:r>
            <a:r>
              <a:rPr lang="zh-CN" altLang="en-US" dirty="0" smtClean="0"/>
              <a:t>）</a:t>
            </a:r>
            <a:endParaRPr lang="zh-CN" altLang="en-US" dirty="0"/>
          </a:p>
        </p:txBody>
      </p:sp>
      <p:sp>
        <p:nvSpPr>
          <p:cNvPr id="4" name="内容占位符 3"/>
          <p:cNvSpPr>
            <a:spLocks noGrp="1"/>
          </p:cNvSpPr>
          <p:nvPr>
            <p:ph sz="quarter" idx="11"/>
          </p:nvPr>
        </p:nvSpPr>
        <p:spPr/>
        <p:txBody>
          <a:bodyPr>
            <a:normAutofit/>
          </a:bodyPr>
          <a:lstStyle/>
          <a:p>
            <a:r>
              <a:rPr lang="zh-CN" altLang="en-US" dirty="0">
                <a:solidFill>
                  <a:srgbClr val="C00000"/>
                </a:solidFill>
              </a:rPr>
              <a:t>目的</a:t>
            </a:r>
            <a:r>
              <a:rPr lang="zh-CN" altLang="en-US" dirty="0"/>
              <a:t>：便于控制</a:t>
            </a:r>
          </a:p>
          <a:p>
            <a:r>
              <a:rPr lang="zh-CN" altLang="en-US" dirty="0">
                <a:solidFill>
                  <a:srgbClr val="C00000"/>
                </a:solidFill>
              </a:rPr>
              <a:t>程度</a:t>
            </a:r>
            <a:r>
              <a:rPr lang="zh-CN" altLang="en-US" dirty="0" smtClean="0"/>
              <a:t>：较为可</a:t>
            </a:r>
            <a:r>
              <a:rPr lang="zh-CN" altLang="en-US" dirty="0"/>
              <a:t>靠的估</a:t>
            </a:r>
            <a:r>
              <a:rPr lang="zh-CN" altLang="en-US" dirty="0" smtClean="0"/>
              <a:t>算成本和</a:t>
            </a:r>
            <a:r>
              <a:rPr lang="zh-CN" altLang="en-US" dirty="0"/>
              <a:t>持续时</a:t>
            </a:r>
            <a:r>
              <a:rPr lang="zh-CN" altLang="en-US" dirty="0" smtClean="0"/>
              <a:t>间</a:t>
            </a:r>
            <a:endParaRPr lang="zh-CN" altLang="en-US" dirty="0"/>
          </a:p>
          <a:p>
            <a:r>
              <a:rPr lang="zh-CN" altLang="en-US" dirty="0">
                <a:solidFill>
                  <a:srgbClr val="C00000"/>
                </a:solidFill>
              </a:rPr>
              <a:t>步</a:t>
            </a:r>
            <a:r>
              <a:rPr lang="zh-CN" altLang="en-US" dirty="0" smtClean="0">
                <a:solidFill>
                  <a:srgbClr val="C00000"/>
                </a:solidFill>
              </a:rPr>
              <a:t>骤（自顶向下、逐步求精）</a:t>
            </a:r>
            <a:r>
              <a:rPr lang="zh-CN" altLang="en-US" dirty="0" smtClean="0"/>
              <a:t>：</a:t>
            </a:r>
            <a:endParaRPr lang="zh-CN" altLang="en-US" dirty="0"/>
          </a:p>
          <a:p>
            <a:pPr marL="801688" lvl="1" indent="-457200">
              <a:buFont typeface="+mj-lt"/>
              <a:buAutoNum type="arabicPeriod"/>
            </a:pPr>
            <a:r>
              <a:rPr lang="zh-CN" altLang="en-US" dirty="0" smtClean="0"/>
              <a:t>识</a:t>
            </a:r>
            <a:r>
              <a:rPr lang="zh-CN" altLang="en-US" dirty="0"/>
              <a:t>别可交付成果和工作</a:t>
            </a:r>
          </a:p>
          <a:p>
            <a:pPr marL="801688" lvl="1" indent="-457200">
              <a:buFont typeface="+mj-lt"/>
              <a:buAutoNum type="arabicPeriod"/>
            </a:pPr>
            <a:r>
              <a:rPr lang="zh-CN" altLang="en-US" dirty="0" smtClean="0"/>
              <a:t>确</a:t>
            </a:r>
            <a:r>
              <a:rPr lang="zh-CN" altLang="en-US" dirty="0"/>
              <a:t>定分解结</a:t>
            </a:r>
            <a:r>
              <a:rPr lang="zh-CN" altLang="en-US" dirty="0" smtClean="0"/>
              <a:t>构</a:t>
            </a:r>
            <a:r>
              <a:rPr lang="en-US" altLang="zh-CN" dirty="0" smtClean="0"/>
              <a:t>——</a:t>
            </a:r>
            <a:r>
              <a:rPr lang="zh-CN" altLang="en-US" dirty="0"/>
              <a:t>工作</a:t>
            </a:r>
            <a:r>
              <a:rPr lang="zh-CN" altLang="en-US" dirty="0" smtClean="0"/>
              <a:t>项、任务</a:t>
            </a:r>
            <a:endParaRPr lang="zh-CN" altLang="en-US" dirty="0"/>
          </a:p>
          <a:p>
            <a:pPr marL="801688" lvl="1" indent="-457200">
              <a:buFont typeface="+mj-lt"/>
              <a:buAutoNum type="arabicPeriod"/>
            </a:pPr>
            <a:r>
              <a:rPr lang="zh-CN" altLang="en-US" dirty="0" smtClean="0"/>
              <a:t>逐层分解</a:t>
            </a:r>
            <a:endParaRPr lang="zh-CN" altLang="en-US" dirty="0"/>
          </a:p>
          <a:p>
            <a:pPr marL="801688" lvl="1" indent="-457200">
              <a:buFont typeface="+mj-lt"/>
              <a:buAutoNum type="arabicPeriod"/>
            </a:pPr>
            <a:r>
              <a:rPr lang="zh-CN" altLang="en-US" dirty="0" smtClean="0"/>
              <a:t>分</a:t>
            </a:r>
            <a:r>
              <a:rPr lang="zh-CN" altLang="en-US" dirty="0"/>
              <a:t>配标识号</a:t>
            </a:r>
          </a:p>
          <a:p>
            <a:pPr marL="801688" lvl="1" indent="-457200">
              <a:buFont typeface="+mj-lt"/>
              <a:buAutoNum type="arabicPeriod"/>
            </a:pPr>
            <a:r>
              <a:rPr lang="zh-CN" altLang="en-US" dirty="0" smtClean="0"/>
              <a:t>核实任务的</a:t>
            </a:r>
            <a:r>
              <a:rPr lang="zh-CN" altLang="en-US" dirty="0"/>
              <a:t>分</a:t>
            </a:r>
            <a:r>
              <a:rPr lang="zh-CN" altLang="en-US" dirty="0" smtClean="0"/>
              <a:t>解程</a:t>
            </a:r>
            <a:r>
              <a:rPr lang="zh-CN" altLang="en-US" dirty="0"/>
              <a:t>度是否必</a:t>
            </a:r>
            <a:r>
              <a:rPr lang="zh-CN" altLang="en-US" dirty="0" smtClean="0"/>
              <a:t>要且足够</a:t>
            </a:r>
            <a:endParaRPr lang="zh-CN" altLang="en-US" dirty="0"/>
          </a:p>
        </p:txBody>
      </p:sp>
    </p:spTree>
    <p:extLst>
      <p:ext uri="{BB962C8B-B14F-4D97-AF65-F5344CB8AC3E}">
        <p14:creationId xmlns:p14="http://schemas.microsoft.com/office/powerpoint/2010/main" val="34919969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r>
              <a:rPr lang="en-US" altLang="zh-CN" dirty="0" smtClean="0"/>
              <a:t>WBS</a:t>
            </a:r>
            <a:r>
              <a:rPr lang="zh-CN" altLang="en-US" dirty="0" smtClean="0"/>
              <a:t>示例</a:t>
            </a:r>
            <a:r>
              <a:rPr lang="en-US" altLang="zh-CN" dirty="0" smtClean="0"/>
              <a:t>1</a:t>
            </a:r>
            <a:r>
              <a:rPr lang="zh-CN" altLang="en-US" dirty="0" smtClean="0"/>
              <a:t>：按工作项分解</a:t>
            </a:r>
            <a:endParaRPr lang="zh-CN" altLang="en-US" dirty="0"/>
          </a:p>
        </p:txBody>
      </p:sp>
      <p:grpSp>
        <p:nvGrpSpPr>
          <p:cNvPr id="3" name="组合 2"/>
          <p:cNvGrpSpPr/>
          <p:nvPr/>
        </p:nvGrpSpPr>
        <p:grpSpPr>
          <a:xfrm>
            <a:off x="401070" y="1030969"/>
            <a:ext cx="8382000" cy="5562600"/>
            <a:chOff x="533400" y="685800"/>
            <a:chExt cx="8382000" cy="5562600"/>
          </a:xfrm>
        </p:grpSpPr>
        <p:sp>
          <p:nvSpPr>
            <p:cNvPr id="332804" name="Rectangle 4"/>
            <p:cNvSpPr>
              <a:spLocks noChangeArrowheads="1"/>
            </p:cNvSpPr>
            <p:nvPr/>
          </p:nvSpPr>
          <p:spPr bwMode="auto">
            <a:xfrm>
              <a:off x="3810000" y="685800"/>
              <a:ext cx="1447800" cy="457200"/>
            </a:xfrm>
            <a:prstGeom prst="rect">
              <a:avLst/>
            </a:prstGeom>
            <a:solidFill>
              <a:srgbClr val="0000FF"/>
            </a:solidFill>
            <a:ln>
              <a:noFill/>
            </a:ln>
            <a:effectLst>
              <a:outerShdw dist="107763" dir="2700000" algn="ctr" rotWithShape="0">
                <a:schemeClr val="bg2">
                  <a:alpha val="50000"/>
                </a:schemeClr>
              </a:outerShdw>
            </a:effectLst>
            <a:extLst>
              <a:ext uri="{91240B29-F687-4F45-9708-019B960494DF}">
                <a14:hiddenLine xmlns:a14="http://schemas.microsoft.com/office/drawing/2010/main" w="19050" algn="ctr">
                  <a:solidFill>
                    <a:srgbClr val="0000FF"/>
                  </a:solidFill>
                  <a:miter lim="800000"/>
                  <a:headEnd/>
                  <a:tailEnd/>
                </a14:hiddenLine>
              </a:ext>
            </a:extLst>
          </p:spPr>
          <p:txBody>
            <a:bodyPr wrap="none" lIns="90000" tIns="46800" rIns="90000" bIns="46800" anchor="ctr"/>
            <a:lstStyle/>
            <a:p>
              <a:pPr algn="ctr" eaLnBrk="0" hangingPunct="0">
                <a:lnSpc>
                  <a:spcPct val="100000"/>
                </a:lnSpc>
                <a:buFontTx/>
                <a:buNone/>
              </a:pPr>
              <a:r>
                <a:rPr kumimoji="1" lang="zh-CN" altLang="en-US" sz="1800" b="1" dirty="0">
                  <a:solidFill>
                    <a:schemeClr val="bg1"/>
                  </a:solidFill>
                  <a:latin typeface="Verdana" panose="020B0604030504040204" pitchFamily="34" charset="0"/>
                  <a:ea typeface="微软雅黑" panose="020B0503020204020204" pitchFamily="34" charset="-122"/>
                </a:rPr>
                <a:t>飞行系统</a:t>
              </a:r>
            </a:p>
          </p:txBody>
        </p:sp>
        <p:sp>
          <p:nvSpPr>
            <p:cNvPr id="332805" name="Rectangle 5"/>
            <p:cNvSpPr>
              <a:spLocks noChangeArrowheads="1"/>
            </p:cNvSpPr>
            <p:nvPr/>
          </p:nvSpPr>
          <p:spPr bwMode="auto">
            <a:xfrm>
              <a:off x="4038600" y="1600200"/>
              <a:ext cx="990600" cy="457200"/>
            </a:xfrm>
            <a:prstGeom prst="rect">
              <a:avLst/>
            </a:prstGeom>
            <a:solidFill>
              <a:srgbClr val="0000FF"/>
            </a:solidFill>
            <a:ln>
              <a:noFill/>
            </a:ln>
            <a:effectLst>
              <a:outerShdw dist="107763" dir="2700000" algn="ctr" rotWithShape="0">
                <a:schemeClr val="bg2">
                  <a:alpha val="50000"/>
                </a:schemeClr>
              </a:outerShdw>
            </a:effectLst>
            <a:extLst>
              <a:ext uri="{91240B29-F687-4F45-9708-019B960494DF}">
                <a14:hiddenLine xmlns:a14="http://schemas.microsoft.com/office/drawing/2010/main" w="19050" algn="ctr">
                  <a:solidFill>
                    <a:srgbClr val="0000FF"/>
                  </a:solidFill>
                  <a:miter lim="800000"/>
                  <a:headEnd/>
                  <a:tailEnd/>
                </a14:hiddenLine>
              </a:ext>
            </a:extLst>
          </p:spPr>
          <p:txBody>
            <a:bodyPr wrap="none" lIns="90000" tIns="46800" rIns="90000" bIns="46800" anchor="ctr"/>
            <a:lstStyle/>
            <a:p>
              <a:pPr algn="ctr" eaLnBrk="0" hangingPunct="0">
                <a:lnSpc>
                  <a:spcPct val="100000"/>
                </a:lnSpc>
                <a:buFontTx/>
                <a:buNone/>
              </a:pPr>
              <a:r>
                <a:rPr kumimoji="1" lang="zh-CN" altLang="en-US" sz="1800" b="1">
                  <a:solidFill>
                    <a:schemeClr val="bg1"/>
                  </a:solidFill>
                  <a:latin typeface="Verdana" panose="020B0604030504040204" pitchFamily="34" charset="0"/>
                  <a:ea typeface="微软雅黑" panose="020B0503020204020204" pitchFamily="34" charset="-122"/>
                </a:rPr>
                <a:t>飞行器</a:t>
              </a:r>
            </a:p>
          </p:txBody>
        </p:sp>
        <p:sp>
          <p:nvSpPr>
            <p:cNvPr id="332806" name="Rectangle 6"/>
            <p:cNvSpPr>
              <a:spLocks noChangeArrowheads="1"/>
            </p:cNvSpPr>
            <p:nvPr/>
          </p:nvSpPr>
          <p:spPr bwMode="auto">
            <a:xfrm>
              <a:off x="5181600" y="1600200"/>
              <a:ext cx="990600" cy="457200"/>
            </a:xfrm>
            <a:prstGeom prst="rect">
              <a:avLst/>
            </a:prstGeom>
            <a:solidFill>
              <a:srgbClr val="0000FF"/>
            </a:solidFill>
            <a:ln>
              <a:noFill/>
            </a:ln>
            <a:effectLst>
              <a:outerShdw dist="107763" dir="2700000" algn="ctr" rotWithShape="0">
                <a:schemeClr val="bg2">
                  <a:alpha val="50000"/>
                </a:schemeClr>
              </a:outerShdw>
            </a:effectLst>
            <a:extLst>
              <a:ext uri="{91240B29-F687-4F45-9708-019B960494DF}">
                <a14:hiddenLine xmlns:a14="http://schemas.microsoft.com/office/drawing/2010/main" w="19050" algn="ctr">
                  <a:solidFill>
                    <a:srgbClr val="0000FF"/>
                  </a:solidFill>
                  <a:miter lim="800000"/>
                  <a:headEnd/>
                  <a:tailEnd/>
                </a14:hiddenLine>
              </a:ext>
            </a:extLst>
          </p:spPr>
          <p:txBody>
            <a:bodyPr wrap="none" lIns="90000" tIns="46800" rIns="90000" bIns="46800" anchor="ctr"/>
            <a:lstStyle/>
            <a:p>
              <a:pPr algn="ctr" eaLnBrk="0" hangingPunct="0">
                <a:lnSpc>
                  <a:spcPct val="100000"/>
                </a:lnSpc>
                <a:buFontTx/>
                <a:buNone/>
              </a:pPr>
              <a:r>
                <a:rPr kumimoji="1" lang="zh-CN" altLang="en-US" sz="1800" b="1">
                  <a:solidFill>
                    <a:schemeClr val="bg1"/>
                  </a:solidFill>
                  <a:latin typeface="Verdana" panose="020B0604030504040204" pitchFamily="34" charset="0"/>
                  <a:ea typeface="微软雅黑" panose="020B0503020204020204" pitchFamily="34" charset="-122"/>
                </a:rPr>
                <a:t>支持设备</a:t>
              </a:r>
            </a:p>
          </p:txBody>
        </p:sp>
        <p:sp>
          <p:nvSpPr>
            <p:cNvPr id="332807" name="Rectangle 7"/>
            <p:cNvSpPr>
              <a:spLocks noChangeArrowheads="1"/>
            </p:cNvSpPr>
            <p:nvPr/>
          </p:nvSpPr>
          <p:spPr bwMode="auto">
            <a:xfrm>
              <a:off x="6324600" y="1600200"/>
              <a:ext cx="990600" cy="457200"/>
            </a:xfrm>
            <a:prstGeom prst="rect">
              <a:avLst/>
            </a:prstGeom>
            <a:solidFill>
              <a:srgbClr val="0000FF"/>
            </a:solidFill>
            <a:ln>
              <a:noFill/>
            </a:ln>
            <a:effectLst>
              <a:outerShdw dist="107763" dir="2700000" algn="ctr" rotWithShape="0">
                <a:schemeClr val="bg2">
                  <a:alpha val="50000"/>
                </a:schemeClr>
              </a:outerShdw>
            </a:effectLst>
            <a:extLst>
              <a:ext uri="{91240B29-F687-4F45-9708-019B960494DF}">
                <a14:hiddenLine xmlns:a14="http://schemas.microsoft.com/office/drawing/2010/main" w="19050" algn="ctr">
                  <a:solidFill>
                    <a:srgbClr val="0000FF"/>
                  </a:solidFill>
                  <a:miter lim="800000"/>
                  <a:headEnd/>
                  <a:tailEnd/>
                </a14:hiddenLine>
              </a:ext>
            </a:extLst>
          </p:spPr>
          <p:txBody>
            <a:bodyPr wrap="none" lIns="90000" tIns="46800" rIns="90000" bIns="46800" anchor="ctr"/>
            <a:lstStyle/>
            <a:p>
              <a:pPr algn="ctr" eaLnBrk="0" hangingPunct="0">
                <a:lnSpc>
                  <a:spcPct val="100000"/>
                </a:lnSpc>
                <a:buFontTx/>
                <a:buNone/>
              </a:pPr>
              <a:r>
                <a:rPr kumimoji="1" lang="zh-CN" altLang="en-US" sz="1800" b="1">
                  <a:solidFill>
                    <a:schemeClr val="bg1"/>
                  </a:solidFill>
                  <a:latin typeface="Verdana" panose="020B0604030504040204" pitchFamily="34" charset="0"/>
                  <a:ea typeface="微软雅黑" panose="020B0503020204020204" pitchFamily="34" charset="-122"/>
                </a:rPr>
                <a:t>设施</a:t>
              </a:r>
            </a:p>
          </p:txBody>
        </p:sp>
        <p:sp>
          <p:nvSpPr>
            <p:cNvPr id="332808" name="Rectangle 8"/>
            <p:cNvSpPr>
              <a:spLocks noChangeArrowheads="1"/>
            </p:cNvSpPr>
            <p:nvPr/>
          </p:nvSpPr>
          <p:spPr bwMode="auto">
            <a:xfrm>
              <a:off x="7467600" y="1600200"/>
              <a:ext cx="1219200" cy="457200"/>
            </a:xfrm>
            <a:prstGeom prst="rect">
              <a:avLst/>
            </a:prstGeom>
            <a:solidFill>
              <a:srgbClr val="0000FF"/>
            </a:solidFill>
            <a:ln>
              <a:noFill/>
            </a:ln>
            <a:effectLst>
              <a:outerShdw dist="107763" dir="2700000" algn="ctr" rotWithShape="0">
                <a:schemeClr val="bg2">
                  <a:alpha val="50000"/>
                </a:schemeClr>
              </a:outerShdw>
            </a:effectLst>
            <a:extLst>
              <a:ext uri="{91240B29-F687-4F45-9708-019B960494DF}">
                <a14:hiddenLine xmlns:a14="http://schemas.microsoft.com/office/drawing/2010/main" w="19050" algn="ctr">
                  <a:solidFill>
                    <a:srgbClr val="0000FF"/>
                  </a:solidFill>
                  <a:miter lim="800000"/>
                  <a:headEnd/>
                  <a:tailEnd/>
                </a14:hiddenLine>
              </a:ext>
            </a:extLst>
          </p:spPr>
          <p:txBody>
            <a:bodyPr wrap="none" lIns="90000" tIns="46800" rIns="90000" bIns="46800" anchor="ctr"/>
            <a:lstStyle/>
            <a:p>
              <a:pPr algn="ctr" eaLnBrk="0" hangingPunct="0">
                <a:lnSpc>
                  <a:spcPct val="100000"/>
                </a:lnSpc>
                <a:buFontTx/>
                <a:buNone/>
              </a:pPr>
              <a:r>
                <a:rPr kumimoji="1" lang="zh-CN" altLang="en-US" sz="1800" b="1" dirty="0">
                  <a:solidFill>
                    <a:schemeClr val="bg1"/>
                  </a:solidFill>
                  <a:latin typeface="Verdana" panose="020B0604030504040204" pitchFamily="34" charset="0"/>
                  <a:ea typeface="微软雅黑" panose="020B0503020204020204" pitchFamily="34" charset="-122"/>
                </a:rPr>
                <a:t>测试与评价</a:t>
              </a:r>
            </a:p>
          </p:txBody>
        </p:sp>
        <p:sp>
          <p:nvSpPr>
            <p:cNvPr id="332809" name="Rectangle 9"/>
            <p:cNvSpPr>
              <a:spLocks noChangeArrowheads="1"/>
            </p:cNvSpPr>
            <p:nvPr/>
          </p:nvSpPr>
          <p:spPr bwMode="auto">
            <a:xfrm>
              <a:off x="533400" y="1600200"/>
              <a:ext cx="990600" cy="457200"/>
            </a:xfrm>
            <a:prstGeom prst="rect">
              <a:avLst/>
            </a:prstGeom>
            <a:solidFill>
              <a:srgbClr val="0000FF"/>
            </a:solidFill>
            <a:ln>
              <a:noFill/>
            </a:ln>
            <a:effectLst>
              <a:outerShdw dist="107763" dir="2700000" algn="ctr" rotWithShape="0">
                <a:schemeClr val="bg2">
                  <a:alpha val="50000"/>
                </a:schemeClr>
              </a:outerShdw>
            </a:effectLst>
            <a:extLst>
              <a:ext uri="{91240B29-F687-4F45-9708-019B960494DF}">
                <a14:hiddenLine xmlns:a14="http://schemas.microsoft.com/office/drawing/2010/main" w="19050" algn="ctr">
                  <a:solidFill>
                    <a:srgbClr val="0000FF"/>
                  </a:solidFill>
                  <a:miter lim="800000"/>
                  <a:headEnd/>
                  <a:tailEnd/>
                </a14:hiddenLine>
              </a:ext>
            </a:extLst>
          </p:spPr>
          <p:txBody>
            <a:bodyPr wrap="none" lIns="90000" tIns="46800" rIns="90000" bIns="46800" anchor="ctr"/>
            <a:lstStyle/>
            <a:p>
              <a:pPr algn="ctr" eaLnBrk="0" hangingPunct="0">
                <a:lnSpc>
                  <a:spcPct val="100000"/>
                </a:lnSpc>
                <a:buFontTx/>
                <a:buNone/>
              </a:pPr>
              <a:r>
                <a:rPr kumimoji="1" lang="zh-CN" altLang="en-US" sz="1800" b="1">
                  <a:solidFill>
                    <a:schemeClr val="bg1"/>
                  </a:solidFill>
                  <a:latin typeface="Verdana" panose="020B0604030504040204" pitchFamily="34" charset="0"/>
                  <a:ea typeface="微软雅黑" panose="020B0503020204020204" pitchFamily="34" charset="-122"/>
                </a:rPr>
                <a:t>项目管理</a:t>
              </a:r>
            </a:p>
          </p:txBody>
        </p:sp>
        <p:sp>
          <p:nvSpPr>
            <p:cNvPr id="332810" name="Rectangle 10"/>
            <p:cNvSpPr>
              <a:spLocks noChangeArrowheads="1"/>
            </p:cNvSpPr>
            <p:nvPr/>
          </p:nvSpPr>
          <p:spPr bwMode="auto">
            <a:xfrm>
              <a:off x="1752600" y="1600200"/>
              <a:ext cx="990600" cy="457200"/>
            </a:xfrm>
            <a:prstGeom prst="rect">
              <a:avLst/>
            </a:prstGeom>
            <a:solidFill>
              <a:srgbClr val="0000FF"/>
            </a:solidFill>
            <a:ln>
              <a:noFill/>
            </a:ln>
            <a:effectLst>
              <a:outerShdw dist="107763" dir="2700000" algn="ctr" rotWithShape="0">
                <a:schemeClr val="bg2">
                  <a:alpha val="50000"/>
                </a:schemeClr>
              </a:outerShdw>
            </a:effectLst>
            <a:extLst>
              <a:ext uri="{91240B29-F687-4F45-9708-019B960494DF}">
                <a14:hiddenLine xmlns:a14="http://schemas.microsoft.com/office/drawing/2010/main" w="19050" algn="ctr">
                  <a:solidFill>
                    <a:srgbClr val="0000FF"/>
                  </a:solidFill>
                  <a:miter lim="800000"/>
                  <a:headEnd/>
                  <a:tailEnd/>
                </a14:hiddenLine>
              </a:ext>
            </a:extLst>
          </p:spPr>
          <p:txBody>
            <a:bodyPr wrap="none" lIns="90000" tIns="46800" rIns="90000" bIns="46800" anchor="ctr"/>
            <a:lstStyle/>
            <a:p>
              <a:pPr algn="ctr" eaLnBrk="0" hangingPunct="0">
                <a:lnSpc>
                  <a:spcPct val="100000"/>
                </a:lnSpc>
                <a:buFontTx/>
                <a:buNone/>
              </a:pPr>
              <a:r>
                <a:rPr kumimoji="1" lang="zh-CN" altLang="en-US" sz="1800" b="1">
                  <a:solidFill>
                    <a:schemeClr val="bg1"/>
                  </a:solidFill>
                  <a:latin typeface="Verdana" panose="020B0604030504040204" pitchFamily="34" charset="0"/>
                  <a:ea typeface="微软雅黑" panose="020B0503020204020204" pitchFamily="34" charset="-122"/>
                </a:rPr>
                <a:t>培训</a:t>
              </a:r>
            </a:p>
          </p:txBody>
        </p:sp>
        <p:sp>
          <p:nvSpPr>
            <p:cNvPr id="332811" name="Rectangle 11"/>
            <p:cNvSpPr>
              <a:spLocks noChangeArrowheads="1"/>
            </p:cNvSpPr>
            <p:nvPr/>
          </p:nvSpPr>
          <p:spPr bwMode="auto">
            <a:xfrm>
              <a:off x="2895600" y="1600200"/>
              <a:ext cx="990600" cy="457200"/>
            </a:xfrm>
            <a:prstGeom prst="rect">
              <a:avLst/>
            </a:prstGeom>
            <a:solidFill>
              <a:srgbClr val="0000FF"/>
            </a:solidFill>
            <a:ln>
              <a:noFill/>
            </a:ln>
            <a:effectLst>
              <a:outerShdw dist="107763" dir="2700000" algn="ctr" rotWithShape="0">
                <a:schemeClr val="bg2">
                  <a:alpha val="50000"/>
                </a:schemeClr>
              </a:outerShdw>
            </a:effectLst>
            <a:extLst>
              <a:ext uri="{91240B29-F687-4F45-9708-019B960494DF}">
                <a14:hiddenLine xmlns:a14="http://schemas.microsoft.com/office/drawing/2010/main" w="19050" algn="ctr">
                  <a:solidFill>
                    <a:srgbClr val="0000FF"/>
                  </a:solidFill>
                  <a:miter lim="800000"/>
                  <a:headEnd/>
                  <a:tailEnd/>
                </a14:hiddenLine>
              </a:ext>
            </a:extLst>
          </p:spPr>
          <p:txBody>
            <a:bodyPr wrap="none" lIns="90000" tIns="46800" rIns="90000" bIns="46800" anchor="ctr"/>
            <a:lstStyle/>
            <a:p>
              <a:pPr algn="ctr" eaLnBrk="0" hangingPunct="0">
                <a:lnSpc>
                  <a:spcPct val="100000"/>
                </a:lnSpc>
                <a:buFontTx/>
                <a:buNone/>
              </a:pPr>
              <a:r>
                <a:rPr kumimoji="1" lang="zh-CN" altLang="en-US" sz="1800" b="1">
                  <a:solidFill>
                    <a:schemeClr val="bg1"/>
                  </a:solidFill>
                  <a:latin typeface="Verdana" panose="020B0604030504040204" pitchFamily="34" charset="0"/>
                  <a:ea typeface="微软雅黑" panose="020B0503020204020204" pitchFamily="34" charset="-122"/>
                </a:rPr>
                <a:t>数据</a:t>
              </a:r>
            </a:p>
          </p:txBody>
        </p:sp>
        <p:sp>
          <p:nvSpPr>
            <p:cNvPr id="332812" name="Line 12"/>
            <p:cNvSpPr>
              <a:spLocks noChangeShapeType="1"/>
            </p:cNvSpPr>
            <p:nvPr/>
          </p:nvSpPr>
          <p:spPr bwMode="auto">
            <a:xfrm>
              <a:off x="1011238" y="1371600"/>
              <a:ext cx="6913562"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Verdana" panose="020B0604030504040204" pitchFamily="34" charset="0"/>
                <a:ea typeface="微软雅黑" panose="020B0503020204020204" pitchFamily="34" charset="-122"/>
              </a:endParaRPr>
            </a:p>
          </p:txBody>
        </p:sp>
        <p:sp>
          <p:nvSpPr>
            <p:cNvPr id="332813" name="Line 13"/>
            <p:cNvSpPr>
              <a:spLocks noChangeShapeType="1"/>
            </p:cNvSpPr>
            <p:nvPr/>
          </p:nvSpPr>
          <p:spPr bwMode="auto">
            <a:xfrm>
              <a:off x="990600" y="1371600"/>
              <a:ext cx="0" cy="2286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Verdana" panose="020B0604030504040204" pitchFamily="34" charset="0"/>
                <a:ea typeface="微软雅黑" panose="020B0503020204020204" pitchFamily="34" charset="-122"/>
              </a:endParaRPr>
            </a:p>
          </p:txBody>
        </p:sp>
        <p:sp>
          <p:nvSpPr>
            <p:cNvPr id="332814" name="Line 14"/>
            <p:cNvSpPr>
              <a:spLocks noChangeShapeType="1"/>
            </p:cNvSpPr>
            <p:nvPr/>
          </p:nvSpPr>
          <p:spPr bwMode="auto">
            <a:xfrm>
              <a:off x="7924800" y="1371600"/>
              <a:ext cx="0" cy="2286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Verdana" panose="020B0604030504040204" pitchFamily="34" charset="0"/>
                <a:ea typeface="微软雅黑" panose="020B0503020204020204" pitchFamily="34" charset="-122"/>
              </a:endParaRPr>
            </a:p>
          </p:txBody>
        </p:sp>
        <p:sp>
          <p:nvSpPr>
            <p:cNvPr id="332815" name="Line 15"/>
            <p:cNvSpPr>
              <a:spLocks noChangeShapeType="1"/>
            </p:cNvSpPr>
            <p:nvPr/>
          </p:nvSpPr>
          <p:spPr bwMode="auto">
            <a:xfrm>
              <a:off x="2286000" y="1371600"/>
              <a:ext cx="0" cy="2286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Verdana" panose="020B0604030504040204" pitchFamily="34" charset="0"/>
                <a:ea typeface="微软雅黑" panose="020B0503020204020204" pitchFamily="34" charset="-122"/>
              </a:endParaRPr>
            </a:p>
          </p:txBody>
        </p:sp>
        <p:sp>
          <p:nvSpPr>
            <p:cNvPr id="332816" name="Line 16"/>
            <p:cNvSpPr>
              <a:spLocks noChangeShapeType="1"/>
            </p:cNvSpPr>
            <p:nvPr/>
          </p:nvSpPr>
          <p:spPr bwMode="auto">
            <a:xfrm>
              <a:off x="3352800" y="1371600"/>
              <a:ext cx="0" cy="2286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Verdana" panose="020B0604030504040204" pitchFamily="34" charset="0"/>
                <a:ea typeface="微软雅黑" panose="020B0503020204020204" pitchFamily="34" charset="-122"/>
              </a:endParaRPr>
            </a:p>
          </p:txBody>
        </p:sp>
        <p:sp>
          <p:nvSpPr>
            <p:cNvPr id="332817" name="Line 17"/>
            <p:cNvSpPr>
              <a:spLocks noChangeShapeType="1"/>
            </p:cNvSpPr>
            <p:nvPr/>
          </p:nvSpPr>
          <p:spPr bwMode="auto">
            <a:xfrm>
              <a:off x="4572000" y="1371600"/>
              <a:ext cx="0" cy="2286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Verdana" panose="020B0604030504040204" pitchFamily="34" charset="0"/>
                <a:ea typeface="微软雅黑" panose="020B0503020204020204" pitchFamily="34" charset="-122"/>
              </a:endParaRPr>
            </a:p>
          </p:txBody>
        </p:sp>
        <p:sp>
          <p:nvSpPr>
            <p:cNvPr id="332818" name="Line 18"/>
            <p:cNvSpPr>
              <a:spLocks noChangeShapeType="1"/>
            </p:cNvSpPr>
            <p:nvPr/>
          </p:nvSpPr>
          <p:spPr bwMode="auto">
            <a:xfrm>
              <a:off x="5638800" y="1371600"/>
              <a:ext cx="0" cy="2286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Verdana" panose="020B0604030504040204" pitchFamily="34" charset="0"/>
                <a:ea typeface="微软雅黑" panose="020B0503020204020204" pitchFamily="34" charset="-122"/>
              </a:endParaRPr>
            </a:p>
          </p:txBody>
        </p:sp>
        <p:sp>
          <p:nvSpPr>
            <p:cNvPr id="332819" name="Line 19"/>
            <p:cNvSpPr>
              <a:spLocks noChangeShapeType="1"/>
            </p:cNvSpPr>
            <p:nvPr/>
          </p:nvSpPr>
          <p:spPr bwMode="auto">
            <a:xfrm>
              <a:off x="6858000" y="1371600"/>
              <a:ext cx="0" cy="2286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Verdana" panose="020B0604030504040204" pitchFamily="34" charset="0"/>
                <a:ea typeface="微软雅黑" panose="020B0503020204020204" pitchFamily="34" charset="-122"/>
              </a:endParaRPr>
            </a:p>
          </p:txBody>
        </p:sp>
        <p:sp>
          <p:nvSpPr>
            <p:cNvPr id="332820" name="Line 20"/>
            <p:cNvSpPr>
              <a:spLocks noChangeShapeType="1"/>
            </p:cNvSpPr>
            <p:nvPr/>
          </p:nvSpPr>
          <p:spPr bwMode="auto">
            <a:xfrm>
              <a:off x="609600" y="2057400"/>
              <a:ext cx="0" cy="17526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Verdana" panose="020B0604030504040204" pitchFamily="34" charset="0"/>
                <a:ea typeface="微软雅黑" panose="020B0503020204020204" pitchFamily="34" charset="-122"/>
              </a:endParaRPr>
            </a:p>
          </p:txBody>
        </p:sp>
        <p:sp>
          <p:nvSpPr>
            <p:cNvPr id="332822" name="Line 22"/>
            <p:cNvSpPr>
              <a:spLocks noChangeShapeType="1"/>
            </p:cNvSpPr>
            <p:nvPr/>
          </p:nvSpPr>
          <p:spPr bwMode="auto">
            <a:xfrm>
              <a:off x="609600" y="2971800"/>
              <a:ext cx="2286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Verdana" panose="020B0604030504040204" pitchFamily="34" charset="0"/>
                <a:ea typeface="微软雅黑" panose="020B0503020204020204" pitchFamily="34" charset="-122"/>
              </a:endParaRPr>
            </a:p>
          </p:txBody>
        </p:sp>
        <p:sp>
          <p:nvSpPr>
            <p:cNvPr id="332823" name="Rectangle 23"/>
            <p:cNvSpPr>
              <a:spLocks noChangeArrowheads="1"/>
            </p:cNvSpPr>
            <p:nvPr/>
          </p:nvSpPr>
          <p:spPr bwMode="auto">
            <a:xfrm>
              <a:off x="762000" y="2667000"/>
              <a:ext cx="1066800" cy="609600"/>
            </a:xfrm>
            <a:prstGeom prst="rect">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lnSpc>
                  <a:spcPct val="100000"/>
                </a:lnSpc>
                <a:spcBef>
                  <a:spcPct val="0"/>
                </a:spcBef>
                <a:buFontTx/>
                <a:buNone/>
              </a:pPr>
              <a:r>
                <a:rPr lang="zh-CN" altLang="en-US" sz="1800" b="0">
                  <a:latin typeface="Verdana" panose="020B0604030504040204" pitchFamily="34" charset="0"/>
                  <a:ea typeface="微软雅黑" panose="020B0503020204020204" pitchFamily="34" charset="-122"/>
                </a:rPr>
                <a:t>系统工程</a:t>
              </a:r>
            </a:p>
            <a:p>
              <a:pPr algn="ctr">
                <a:lnSpc>
                  <a:spcPct val="100000"/>
                </a:lnSpc>
                <a:spcBef>
                  <a:spcPct val="0"/>
                </a:spcBef>
                <a:buFontTx/>
                <a:buNone/>
              </a:pPr>
              <a:r>
                <a:rPr lang="zh-CN" altLang="en-US" sz="1800" b="0">
                  <a:latin typeface="Verdana" panose="020B0604030504040204" pitchFamily="34" charset="0"/>
                  <a:ea typeface="微软雅黑" panose="020B0503020204020204" pitchFamily="34" charset="-122"/>
                </a:rPr>
                <a:t>管理</a:t>
              </a:r>
            </a:p>
          </p:txBody>
        </p:sp>
        <p:sp>
          <p:nvSpPr>
            <p:cNvPr id="332824" name="Line 24"/>
            <p:cNvSpPr>
              <a:spLocks noChangeShapeType="1"/>
            </p:cNvSpPr>
            <p:nvPr/>
          </p:nvSpPr>
          <p:spPr bwMode="auto">
            <a:xfrm>
              <a:off x="609600" y="3810000"/>
              <a:ext cx="2286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Verdana" panose="020B0604030504040204" pitchFamily="34" charset="0"/>
                <a:ea typeface="微软雅黑" panose="020B0503020204020204" pitchFamily="34" charset="-122"/>
              </a:endParaRPr>
            </a:p>
          </p:txBody>
        </p:sp>
        <p:sp>
          <p:nvSpPr>
            <p:cNvPr id="332825" name="Rectangle 25"/>
            <p:cNvSpPr>
              <a:spLocks noChangeArrowheads="1"/>
            </p:cNvSpPr>
            <p:nvPr/>
          </p:nvSpPr>
          <p:spPr bwMode="auto">
            <a:xfrm>
              <a:off x="762000" y="3505200"/>
              <a:ext cx="1066800" cy="914400"/>
            </a:xfrm>
            <a:prstGeom prst="rect">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lnSpc>
                  <a:spcPct val="100000"/>
                </a:lnSpc>
                <a:spcBef>
                  <a:spcPct val="0"/>
                </a:spcBef>
                <a:buFontTx/>
                <a:buNone/>
              </a:pPr>
              <a:r>
                <a:rPr lang="zh-CN" altLang="en-US" sz="1800" b="0">
                  <a:latin typeface="Verdana" panose="020B0604030504040204" pitchFamily="34" charset="0"/>
                  <a:ea typeface="微软雅黑" panose="020B0503020204020204" pitchFamily="34" charset="-122"/>
                </a:rPr>
                <a:t>支持性</a:t>
              </a:r>
            </a:p>
            <a:p>
              <a:pPr algn="ctr">
                <a:lnSpc>
                  <a:spcPct val="100000"/>
                </a:lnSpc>
                <a:spcBef>
                  <a:spcPct val="0"/>
                </a:spcBef>
                <a:buFontTx/>
                <a:buNone/>
              </a:pPr>
              <a:r>
                <a:rPr lang="zh-CN" altLang="en-US" sz="1800" b="0">
                  <a:latin typeface="Verdana" panose="020B0604030504040204" pitchFamily="34" charset="0"/>
                  <a:ea typeface="微软雅黑" panose="020B0503020204020204" pitchFamily="34" charset="-122"/>
                </a:rPr>
                <a:t>项目</a:t>
              </a:r>
            </a:p>
            <a:p>
              <a:pPr algn="ctr">
                <a:lnSpc>
                  <a:spcPct val="100000"/>
                </a:lnSpc>
                <a:spcBef>
                  <a:spcPct val="0"/>
                </a:spcBef>
                <a:buFontTx/>
                <a:buNone/>
              </a:pPr>
              <a:r>
                <a:rPr lang="zh-CN" altLang="en-US" sz="1800" b="0">
                  <a:latin typeface="Verdana" panose="020B0604030504040204" pitchFamily="34" charset="0"/>
                  <a:ea typeface="微软雅黑" panose="020B0503020204020204" pitchFamily="34" charset="-122"/>
                </a:rPr>
                <a:t>管理活动</a:t>
              </a:r>
            </a:p>
          </p:txBody>
        </p:sp>
        <p:sp>
          <p:nvSpPr>
            <p:cNvPr id="332826" name="Line 26"/>
            <p:cNvSpPr>
              <a:spLocks noChangeShapeType="1"/>
            </p:cNvSpPr>
            <p:nvPr/>
          </p:nvSpPr>
          <p:spPr bwMode="auto">
            <a:xfrm>
              <a:off x="1981200" y="2057400"/>
              <a:ext cx="0" cy="23622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Verdana" panose="020B0604030504040204" pitchFamily="34" charset="0"/>
                <a:ea typeface="微软雅黑" panose="020B0503020204020204" pitchFamily="34" charset="-122"/>
              </a:endParaRPr>
            </a:p>
          </p:txBody>
        </p:sp>
        <p:sp>
          <p:nvSpPr>
            <p:cNvPr id="332827" name="Line 27"/>
            <p:cNvSpPr>
              <a:spLocks noChangeShapeType="1"/>
            </p:cNvSpPr>
            <p:nvPr/>
          </p:nvSpPr>
          <p:spPr bwMode="auto">
            <a:xfrm>
              <a:off x="1981200" y="2819400"/>
              <a:ext cx="2286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Verdana" panose="020B0604030504040204" pitchFamily="34" charset="0"/>
                <a:ea typeface="微软雅黑" panose="020B0503020204020204" pitchFamily="34" charset="-122"/>
              </a:endParaRPr>
            </a:p>
          </p:txBody>
        </p:sp>
        <p:sp>
          <p:nvSpPr>
            <p:cNvPr id="332828" name="Rectangle 28"/>
            <p:cNvSpPr>
              <a:spLocks noChangeArrowheads="1"/>
            </p:cNvSpPr>
            <p:nvPr/>
          </p:nvSpPr>
          <p:spPr bwMode="auto">
            <a:xfrm>
              <a:off x="2133600" y="2514600"/>
              <a:ext cx="762000" cy="609600"/>
            </a:xfrm>
            <a:prstGeom prst="rect">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lnSpc>
                  <a:spcPct val="100000"/>
                </a:lnSpc>
                <a:spcBef>
                  <a:spcPct val="0"/>
                </a:spcBef>
                <a:buFontTx/>
                <a:buNone/>
              </a:pPr>
              <a:r>
                <a:rPr lang="zh-CN" altLang="en-US" sz="1800" b="0">
                  <a:latin typeface="Verdana" panose="020B0604030504040204" pitchFamily="34" charset="0"/>
                  <a:ea typeface="微软雅黑" panose="020B0503020204020204" pitchFamily="34" charset="-122"/>
                </a:rPr>
                <a:t>设备</a:t>
              </a:r>
            </a:p>
            <a:p>
              <a:pPr algn="ctr">
                <a:lnSpc>
                  <a:spcPct val="100000"/>
                </a:lnSpc>
                <a:spcBef>
                  <a:spcPct val="0"/>
                </a:spcBef>
                <a:buFontTx/>
                <a:buNone/>
              </a:pPr>
              <a:r>
                <a:rPr lang="zh-CN" altLang="en-US" sz="1800" b="0">
                  <a:latin typeface="Verdana" panose="020B0604030504040204" pitchFamily="34" charset="0"/>
                  <a:ea typeface="微软雅黑" panose="020B0503020204020204" pitchFamily="34" charset="-122"/>
                </a:rPr>
                <a:t>培训</a:t>
              </a:r>
            </a:p>
          </p:txBody>
        </p:sp>
        <p:sp>
          <p:nvSpPr>
            <p:cNvPr id="332829" name="Line 29"/>
            <p:cNvSpPr>
              <a:spLocks noChangeShapeType="1"/>
            </p:cNvSpPr>
            <p:nvPr/>
          </p:nvSpPr>
          <p:spPr bwMode="auto">
            <a:xfrm>
              <a:off x="1981200" y="3581400"/>
              <a:ext cx="2286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Verdana" panose="020B0604030504040204" pitchFamily="34" charset="0"/>
                <a:ea typeface="微软雅黑" panose="020B0503020204020204" pitchFamily="34" charset="-122"/>
              </a:endParaRPr>
            </a:p>
          </p:txBody>
        </p:sp>
        <p:sp>
          <p:nvSpPr>
            <p:cNvPr id="332830" name="Rectangle 30"/>
            <p:cNvSpPr>
              <a:spLocks noChangeArrowheads="1"/>
            </p:cNvSpPr>
            <p:nvPr/>
          </p:nvSpPr>
          <p:spPr bwMode="auto">
            <a:xfrm>
              <a:off x="2133600" y="3276600"/>
              <a:ext cx="762000" cy="609600"/>
            </a:xfrm>
            <a:prstGeom prst="rect">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lnSpc>
                  <a:spcPct val="100000"/>
                </a:lnSpc>
                <a:spcBef>
                  <a:spcPct val="0"/>
                </a:spcBef>
                <a:buFontTx/>
                <a:buNone/>
              </a:pPr>
              <a:r>
                <a:rPr lang="zh-CN" altLang="en-US" sz="1800" b="0">
                  <a:latin typeface="Verdana" panose="020B0604030504040204" pitchFamily="34" charset="0"/>
                  <a:ea typeface="微软雅黑" panose="020B0503020204020204" pitchFamily="34" charset="-122"/>
                </a:rPr>
                <a:t>设施</a:t>
              </a:r>
            </a:p>
            <a:p>
              <a:pPr algn="ctr">
                <a:lnSpc>
                  <a:spcPct val="100000"/>
                </a:lnSpc>
                <a:spcBef>
                  <a:spcPct val="0"/>
                </a:spcBef>
                <a:buFontTx/>
                <a:buNone/>
              </a:pPr>
              <a:r>
                <a:rPr lang="zh-CN" altLang="en-US" sz="1800" b="0">
                  <a:latin typeface="Verdana" panose="020B0604030504040204" pitchFamily="34" charset="0"/>
                  <a:ea typeface="微软雅黑" panose="020B0503020204020204" pitchFamily="34" charset="-122"/>
                </a:rPr>
                <a:t>培训</a:t>
              </a:r>
            </a:p>
          </p:txBody>
        </p:sp>
        <p:sp>
          <p:nvSpPr>
            <p:cNvPr id="332831" name="Line 31"/>
            <p:cNvSpPr>
              <a:spLocks noChangeShapeType="1"/>
            </p:cNvSpPr>
            <p:nvPr/>
          </p:nvSpPr>
          <p:spPr bwMode="auto">
            <a:xfrm>
              <a:off x="1981200" y="4419600"/>
              <a:ext cx="2286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Verdana" panose="020B0604030504040204" pitchFamily="34" charset="0"/>
                <a:ea typeface="微软雅黑" panose="020B0503020204020204" pitchFamily="34" charset="-122"/>
              </a:endParaRPr>
            </a:p>
          </p:txBody>
        </p:sp>
        <p:sp>
          <p:nvSpPr>
            <p:cNvPr id="332832" name="Rectangle 32"/>
            <p:cNvSpPr>
              <a:spLocks noChangeArrowheads="1"/>
            </p:cNvSpPr>
            <p:nvPr/>
          </p:nvSpPr>
          <p:spPr bwMode="auto">
            <a:xfrm>
              <a:off x="2133600" y="4114800"/>
              <a:ext cx="762000" cy="609600"/>
            </a:xfrm>
            <a:prstGeom prst="rect">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lnSpc>
                  <a:spcPct val="100000"/>
                </a:lnSpc>
                <a:spcBef>
                  <a:spcPct val="0"/>
                </a:spcBef>
                <a:buFontTx/>
                <a:buNone/>
              </a:pPr>
              <a:r>
                <a:rPr lang="zh-CN" altLang="en-US" sz="1800" b="0">
                  <a:latin typeface="Verdana" panose="020B0604030504040204" pitchFamily="34" charset="0"/>
                  <a:ea typeface="微软雅黑" panose="020B0503020204020204" pitchFamily="34" charset="-122"/>
                </a:rPr>
                <a:t>服务</a:t>
              </a:r>
            </a:p>
            <a:p>
              <a:pPr algn="ctr">
                <a:lnSpc>
                  <a:spcPct val="100000"/>
                </a:lnSpc>
                <a:spcBef>
                  <a:spcPct val="0"/>
                </a:spcBef>
                <a:buFontTx/>
                <a:buNone/>
              </a:pPr>
              <a:r>
                <a:rPr lang="zh-CN" altLang="en-US" sz="1800" b="0">
                  <a:latin typeface="Verdana" panose="020B0604030504040204" pitchFamily="34" charset="0"/>
                  <a:ea typeface="微软雅黑" panose="020B0503020204020204" pitchFamily="34" charset="-122"/>
                </a:rPr>
                <a:t>培训</a:t>
              </a:r>
            </a:p>
          </p:txBody>
        </p:sp>
        <p:sp>
          <p:nvSpPr>
            <p:cNvPr id="332833" name="Line 33"/>
            <p:cNvSpPr>
              <a:spLocks noChangeShapeType="1"/>
            </p:cNvSpPr>
            <p:nvPr/>
          </p:nvSpPr>
          <p:spPr bwMode="auto">
            <a:xfrm>
              <a:off x="3048000" y="2057400"/>
              <a:ext cx="0" cy="23622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Verdana" panose="020B0604030504040204" pitchFamily="34" charset="0"/>
                <a:ea typeface="微软雅黑" panose="020B0503020204020204" pitchFamily="34" charset="-122"/>
              </a:endParaRPr>
            </a:p>
          </p:txBody>
        </p:sp>
        <p:sp>
          <p:nvSpPr>
            <p:cNvPr id="332834" name="Line 34"/>
            <p:cNvSpPr>
              <a:spLocks noChangeShapeType="1"/>
            </p:cNvSpPr>
            <p:nvPr/>
          </p:nvSpPr>
          <p:spPr bwMode="auto">
            <a:xfrm>
              <a:off x="3048000" y="2819400"/>
              <a:ext cx="2286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Verdana" panose="020B0604030504040204" pitchFamily="34" charset="0"/>
                <a:ea typeface="微软雅黑" panose="020B0503020204020204" pitchFamily="34" charset="-122"/>
              </a:endParaRPr>
            </a:p>
          </p:txBody>
        </p:sp>
        <p:sp>
          <p:nvSpPr>
            <p:cNvPr id="332835" name="Rectangle 35"/>
            <p:cNvSpPr>
              <a:spLocks noChangeArrowheads="1"/>
            </p:cNvSpPr>
            <p:nvPr/>
          </p:nvSpPr>
          <p:spPr bwMode="auto">
            <a:xfrm>
              <a:off x="3200400" y="2514600"/>
              <a:ext cx="762000" cy="609600"/>
            </a:xfrm>
            <a:prstGeom prst="rect">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lnSpc>
                  <a:spcPct val="100000"/>
                </a:lnSpc>
                <a:spcBef>
                  <a:spcPct val="0"/>
                </a:spcBef>
                <a:buFontTx/>
                <a:buNone/>
              </a:pPr>
              <a:r>
                <a:rPr lang="zh-CN" altLang="en-US" sz="1800" b="0">
                  <a:latin typeface="Verdana" panose="020B0604030504040204" pitchFamily="34" charset="0"/>
                  <a:ea typeface="微软雅黑" panose="020B0503020204020204" pitchFamily="34" charset="-122"/>
                </a:rPr>
                <a:t>技术</a:t>
              </a:r>
            </a:p>
            <a:p>
              <a:pPr algn="ctr">
                <a:lnSpc>
                  <a:spcPct val="100000"/>
                </a:lnSpc>
                <a:spcBef>
                  <a:spcPct val="0"/>
                </a:spcBef>
                <a:buFontTx/>
                <a:buNone/>
              </a:pPr>
              <a:r>
                <a:rPr lang="zh-CN" altLang="en-US" sz="1800" b="0">
                  <a:latin typeface="Verdana" panose="020B0604030504040204" pitchFamily="34" charset="0"/>
                  <a:ea typeface="微软雅黑" panose="020B0503020204020204" pitchFamily="34" charset="-122"/>
                </a:rPr>
                <a:t>命令</a:t>
              </a:r>
            </a:p>
          </p:txBody>
        </p:sp>
        <p:sp>
          <p:nvSpPr>
            <p:cNvPr id="332836" name="Line 36"/>
            <p:cNvSpPr>
              <a:spLocks noChangeShapeType="1"/>
            </p:cNvSpPr>
            <p:nvPr/>
          </p:nvSpPr>
          <p:spPr bwMode="auto">
            <a:xfrm>
              <a:off x="3048000" y="3581400"/>
              <a:ext cx="2286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Verdana" panose="020B0604030504040204" pitchFamily="34" charset="0"/>
                <a:ea typeface="微软雅黑" panose="020B0503020204020204" pitchFamily="34" charset="-122"/>
              </a:endParaRPr>
            </a:p>
          </p:txBody>
        </p:sp>
        <p:sp>
          <p:nvSpPr>
            <p:cNvPr id="332837" name="Rectangle 37"/>
            <p:cNvSpPr>
              <a:spLocks noChangeArrowheads="1"/>
            </p:cNvSpPr>
            <p:nvPr/>
          </p:nvSpPr>
          <p:spPr bwMode="auto">
            <a:xfrm>
              <a:off x="3200400" y="3276600"/>
              <a:ext cx="762000" cy="609600"/>
            </a:xfrm>
            <a:prstGeom prst="rect">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lnSpc>
                  <a:spcPct val="100000"/>
                </a:lnSpc>
                <a:spcBef>
                  <a:spcPct val="0"/>
                </a:spcBef>
                <a:buFontTx/>
                <a:buNone/>
              </a:pPr>
              <a:r>
                <a:rPr lang="zh-CN" altLang="en-US" sz="1800" b="0">
                  <a:latin typeface="Verdana" panose="020B0604030504040204" pitchFamily="34" charset="0"/>
                  <a:ea typeface="微软雅黑" panose="020B0503020204020204" pitchFamily="34" charset="-122"/>
                </a:rPr>
                <a:t>工程</a:t>
              </a:r>
            </a:p>
            <a:p>
              <a:pPr algn="ctr">
                <a:lnSpc>
                  <a:spcPct val="100000"/>
                </a:lnSpc>
                <a:spcBef>
                  <a:spcPct val="0"/>
                </a:spcBef>
                <a:buFontTx/>
                <a:buNone/>
              </a:pPr>
              <a:r>
                <a:rPr lang="zh-CN" altLang="en-US" sz="1800" b="0">
                  <a:latin typeface="Verdana" panose="020B0604030504040204" pitchFamily="34" charset="0"/>
                  <a:ea typeface="微软雅黑" panose="020B0503020204020204" pitchFamily="34" charset="-122"/>
                </a:rPr>
                <a:t>数据</a:t>
              </a:r>
            </a:p>
          </p:txBody>
        </p:sp>
        <p:sp>
          <p:nvSpPr>
            <p:cNvPr id="332838" name="Rectangle 38"/>
            <p:cNvSpPr>
              <a:spLocks noChangeArrowheads="1"/>
            </p:cNvSpPr>
            <p:nvPr/>
          </p:nvSpPr>
          <p:spPr bwMode="auto">
            <a:xfrm>
              <a:off x="3200400" y="4114800"/>
              <a:ext cx="762000" cy="609600"/>
            </a:xfrm>
            <a:prstGeom prst="rect">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lnSpc>
                  <a:spcPct val="100000"/>
                </a:lnSpc>
                <a:spcBef>
                  <a:spcPct val="0"/>
                </a:spcBef>
                <a:buFontTx/>
                <a:buNone/>
              </a:pPr>
              <a:r>
                <a:rPr lang="zh-CN" altLang="en-US" sz="1800" b="0">
                  <a:latin typeface="Verdana" panose="020B0604030504040204" pitchFamily="34" charset="0"/>
                  <a:ea typeface="微软雅黑" panose="020B0503020204020204" pitchFamily="34" charset="-122"/>
                </a:rPr>
                <a:t>管理</a:t>
              </a:r>
            </a:p>
            <a:p>
              <a:pPr algn="ctr">
                <a:lnSpc>
                  <a:spcPct val="100000"/>
                </a:lnSpc>
                <a:spcBef>
                  <a:spcPct val="0"/>
                </a:spcBef>
                <a:buFontTx/>
                <a:buNone/>
              </a:pPr>
              <a:r>
                <a:rPr lang="zh-CN" altLang="en-US" sz="1800" b="0">
                  <a:latin typeface="Verdana" panose="020B0604030504040204" pitchFamily="34" charset="0"/>
                  <a:ea typeface="微软雅黑" panose="020B0503020204020204" pitchFamily="34" charset="-122"/>
                </a:rPr>
                <a:t>数据</a:t>
              </a:r>
            </a:p>
          </p:txBody>
        </p:sp>
        <p:sp>
          <p:nvSpPr>
            <p:cNvPr id="332839" name="Line 39"/>
            <p:cNvSpPr>
              <a:spLocks noChangeShapeType="1"/>
            </p:cNvSpPr>
            <p:nvPr/>
          </p:nvSpPr>
          <p:spPr bwMode="auto">
            <a:xfrm>
              <a:off x="3048000" y="4419600"/>
              <a:ext cx="1524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Verdana" panose="020B0604030504040204" pitchFamily="34" charset="0"/>
                <a:ea typeface="微软雅黑" panose="020B0503020204020204" pitchFamily="34" charset="-122"/>
              </a:endParaRPr>
            </a:p>
          </p:txBody>
        </p:sp>
        <p:sp>
          <p:nvSpPr>
            <p:cNvPr id="332840" name="Line 40"/>
            <p:cNvSpPr>
              <a:spLocks noChangeShapeType="1"/>
            </p:cNvSpPr>
            <p:nvPr/>
          </p:nvSpPr>
          <p:spPr bwMode="auto">
            <a:xfrm>
              <a:off x="7924800" y="2057400"/>
              <a:ext cx="0" cy="23622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Verdana" panose="020B0604030504040204" pitchFamily="34" charset="0"/>
                <a:ea typeface="微软雅黑" panose="020B0503020204020204" pitchFamily="34" charset="-122"/>
              </a:endParaRPr>
            </a:p>
          </p:txBody>
        </p:sp>
        <p:sp>
          <p:nvSpPr>
            <p:cNvPr id="332841" name="Line 41"/>
            <p:cNvSpPr>
              <a:spLocks noChangeShapeType="1"/>
            </p:cNvSpPr>
            <p:nvPr/>
          </p:nvSpPr>
          <p:spPr bwMode="auto">
            <a:xfrm>
              <a:off x="7924800" y="2819400"/>
              <a:ext cx="2286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Verdana" panose="020B0604030504040204" pitchFamily="34" charset="0"/>
                <a:ea typeface="微软雅黑" panose="020B0503020204020204" pitchFamily="34" charset="-122"/>
              </a:endParaRPr>
            </a:p>
          </p:txBody>
        </p:sp>
        <p:sp>
          <p:nvSpPr>
            <p:cNvPr id="332842" name="Rectangle 42"/>
            <p:cNvSpPr>
              <a:spLocks noChangeArrowheads="1"/>
            </p:cNvSpPr>
            <p:nvPr/>
          </p:nvSpPr>
          <p:spPr bwMode="auto">
            <a:xfrm>
              <a:off x="8153400" y="2514600"/>
              <a:ext cx="762000" cy="609600"/>
            </a:xfrm>
            <a:prstGeom prst="rect">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lnSpc>
                  <a:spcPct val="100000"/>
                </a:lnSpc>
                <a:spcBef>
                  <a:spcPct val="0"/>
                </a:spcBef>
                <a:buFontTx/>
                <a:buNone/>
              </a:pPr>
              <a:r>
                <a:rPr lang="zh-CN" altLang="en-US" sz="1800" b="0">
                  <a:latin typeface="Verdana" panose="020B0604030504040204" pitchFamily="34" charset="0"/>
                  <a:ea typeface="微软雅黑" panose="020B0503020204020204" pitchFamily="34" charset="-122"/>
                </a:rPr>
                <a:t>实物</a:t>
              </a:r>
            </a:p>
            <a:p>
              <a:pPr algn="ctr">
                <a:lnSpc>
                  <a:spcPct val="100000"/>
                </a:lnSpc>
                <a:spcBef>
                  <a:spcPct val="0"/>
                </a:spcBef>
                <a:buFontTx/>
                <a:buNone/>
              </a:pPr>
              <a:r>
                <a:rPr lang="zh-CN" altLang="en-US" sz="1800" b="0">
                  <a:latin typeface="Verdana" panose="020B0604030504040204" pitchFamily="34" charset="0"/>
                  <a:ea typeface="微软雅黑" panose="020B0503020204020204" pitchFamily="34" charset="-122"/>
                </a:rPr>
                <a:t>模型</a:t>
              </a:r>
            </a:p>
          </p:txBody>
        </p:sp>
        <p:sp>
          <p:nvSpPr>
            <p:cNvPr id="332843" name="Line 43"/>
            <p:cNvSpPr>
              <a:spLocks noChangeShapeType="1"/>
            </p:cNvSpPr>
            <p:nvPr/>
          </p:nvSpPr>
          <p:spPr bwMode="auto">
            <a:xfrm>
              <a:off x="7924800" y="3581400"/>
              <a:ext cx="2286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Verdana" panose="020B0604030504040204" pitchFamily="34" charset="0"/>
                <a:ea typeface="微软雅黑" panose="020B0503020204020204" pitchFamily="34" charset="-122"/>
              </a:endParaRPr>
            </a:p>
          </p:txBody>
        </p:sp>
        <p:sp>
          <p:nvSpPr>
            <p:cNvPr id="332844" name="Rectangle 44"/>
            <p:cNvSpPr>
              <a:spLocks noChangeArrowheads="1"/>
            </p:cNvSpPr>
            <p:nvPr/>
          </p:nvSpPr>
          <p:spPr bwMode="auto">
            <a:xfrm>
              <a:off x="8153400" y="3276600"/>
              <a:ext cx="762000" cy="609600"/>
            </a:xfrm>
            <a:prstGeom prst="rect">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lnSpc>
                  <a:spcPct val="100000"/>
                </a:lnSpc>
                <a:spcBef>
                  <a:spcPct val="0"/>
                </a:spcBef>
                <a:buFontTx/>
                <a:buNone/>
              </a:pPr>
              <a:r>
                <a:rPr lang="zh-CN" altLang="en-US" sz="1800" b="0">
                  <a:latin typeface="Verdana" panose="020B0604030504040204" pitchFamily="34" charset="0"/>
                  <a:ea typeface="微软雅黑" panose="020B0503020204020204" pitchFamily="34" charset="-122"/>
                </a:rPr>
                <a:t>运作</a:t>
              </a:r>
            </a:p>
            <a:p>
              <a:pPr algn="ctr">
                <a:lnSpc>
                  <a:spcPct val="100000"/>
                </a:lnSpc>
                <a:spcBef>
                  <a:spcPct val="0"/>
                </a:spcBef>
                <a:buFontTx/>
                <a:buNone/>
              </a:pPr>
              <a:r>
                <a:rPr lang="zh-CN" altLang="en-US" sz="1800" b="0">
                  <a:latin typeface="Verdana" panose="020B0604030504040204" pitchFamily="34" charset="0"/>
                  <a:ea typeface="微软雅黑" panose="020B0503020204020204" pitchFamily="34" charset="-122"/>
                </a:rPr>
                <a:t>测试</a:t>
              </a:r>
            </a:p>
          </p:txBody>
        </p:sp>
        <p:sp>
          <p:nvSpPr>
            <p:cNvPr id="332845" name="Rectangle 45"/>
            <p:cNvSpPr>
              <a:spLocks noChangeArrowheads="1"/>
            </p:cNvSpPr>
            <p:nvPr/>
          </p:nvSpPr>
          <p:spPr bwMode="auto">
            <a:xfrm>
              <a:off x="8153400" y="4114800"/>
              <a:ext cx="762000" cy="609600"/>
            </a:xfrm>
            <a:prstGeom prst="rect">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lnSpc>
                  <a:spcPct val="100000"/>
                </a:lnSpc>
                <a:spcBef>
                  <a:spcPct val="0"/>
                </a:spcBef>
                <a:buFontTx/>
                <a:buNone/>
              </a:pPr>
              <a:r>
                <a:rPr lang="zh-CN" altLang="en-US" sz="1800" b="0">
                  <a:latin typeface="Verdana" panose="020B0604030504040204" pitchFamily="34" charset="0"/>
                  <a:ea typeface="微软雅黑" panose="020B0503020204020204" pitchFamily="34" charset="-122"/>
                </a:rPr>
                <a:t>开发</a:t>
              </a:r>
            </a:p>
            <a:p>
              <a:pPr algn="ctr">
                <a:lnSpc>
                  <a:spcPct val="100000"/>
                </a:lnSpc>
                <a:spcBef>
                  <a:spcPct val="0"/>
                </a:spcBef>
                <a:buFontTx/>
                <a:buNone/>
              </a:pPr>
              <a:r>
                <a:rPr lang="zh-CN" altLang="en-US" sz="1800" b="0">
                  <a:latin typeface="Verdana" panose="020B0604030504040204" pitchFamily="34" charset="0"/>
                  <a:ea typeface="微软雅黑" panose="020B0503020204020204" pitchFamily="34" charset="-122"/>
                </a:rPr>
                <a:t>测试</a:t>
              </a:r>
            </a:p>
          </p:txBody>
        </p:sp>
        <p:sp>
          <p:nvSpPr>
            <p:cNvPr id="332846" name="Line 46"/>
            <p:cNvSpPr>
              <a:spLocks noChangeShapeType="1"/>
            </p:cNvSpPr>
            <p:nvPr/>
          </p:nvSpPr>
          <p:spPr bwMode="auto">
            <a:xfrm>
              <a:off x="7924800" y="4419600"/>
              <a:ext cx="2286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Verdana" panose="020B0604030504040204" pitchFamily="34" charset="0"/>
                <a:ea typeface="微软雅黑" panose="020B0503020204020204" pitchFamily="34" charset="-122"/>
              </a:endParaRPr>
            </a:p>
          </p:txBody>
        </p:sp>
        <p:sp>
          <p:nvSpPr>
            <p:cNvPr id="332847" name="Line 47"/>
            <p:cNvSpPr>
              <a:spLocks noChangeShapeType="1"/>
            </p:cNvSpPr>
            <p:nvPr/>
          </p:nvSpPr>
          <p:spPr bwMode="auto">
            <a:xfrm>
              <a:off x="6629400" y="1981200"/>
              <a:ext cx="0" cy="15240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Verdana" panose="020B0604030504040204" pitchFamily="34" charset="0"/>
                <a:ea typeface="微软雅黑" panose="020B0503020204020204" pitchFamily="34" charset="-122"/>
              </a:endParaRPr>
            </a:p>
          </p:txBody>
        </p:sp>
        <p:sp>
          <p:nvSpPr>
            <p:cNvPr id="332848" name="Line 48"/>
            <p:cNvSpPr>
              <a:spLocks noChangeShapeType="1"/>
            </p:cNvSpPr>
            <p:nvPr/>
          </p:nvSpPr>
          <p:spPr bwMode="auto">
            <a:xfrm>
              <a:off x="6629400" y="2743200"/>
              <a:ext cx="2286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Verdana" panose="020B0604030504040204" pitchFamily="34" charset="0"/>
                <a:ea typeface="微软雅黑" panose="020B0503020204020204" pitchFamily="34" charset="-122"/>
              </a:endParaRPr>
            </a:p>
          </p:txBody>
        </p:sp>
        <p:sp>
          <p:nvSpPr>
            <p:cNvPr id="332849" name="Rectangle 49"/>
            <p:cNvSpPr>
              <a:spLocks noChangeArrowheads="1"/>
            </p:cNvSpPr>
            <p:nvPr/>
          </p:nvSpPr>
          <p:spPr bwMode="auto">
            <a:xfrm>
              <a:off x="6781800" y="2438400"/>
              <a:ext cx="762000" cy="609600"/>
            </a:xfrm>
            <a:prstGeom prst="rect">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lnSpc>
                  <a:spcPct val="100000"/>
                </a:lnSpc>
                <a:spcBef>
                  <a:spcPct val="0"/>
                </a:spcBef>
                <a:buFontTx/>
                <a:buNone/>
              </a:pPr>
              <a:r>
                <a:rPr lang="zh-CN" altLang="en-US" sz="1800" b="0">
                  <a:latin typeface="Verdana" panose="020B0604030504040204" pitchFamily="34" charset="0"/>
                  <a:ea typeface="微软雅黑" panose="020B0503020204020204" pitchFamily="34" charset="-122"/>
                </a:rPr>
                <a:t>基地</a:t>
              </a:r>
            </a:p>
            <a:p>
              <a:pPr algn="ctr">
                <a:lnSpc>
                  <a:spcPct val="100000"/>
                </a:lnSpc>
                <a:spcBef>
                  <a:spcPct val="0"/>
                </a:spcBef>
                <a:buFontTx/>
                <a:buNone/>
              </a:pPr>
              <a:r>
                <a:rPr lang="zh-CN" altLang="en-US" sz="1800" b="0">
                  <a:latin typeface="Verdana" panose="020B0604030504040204" pitchFamily="34" charset="0"/>
                  <a:ea typeface="微软雅黑" panose="020B0503020204020204" pitchFamily="34" charset="-122"/>
                </a:rPr>
                <a:t>大楼</a:t>
              </a:r>
            </a:p>
          </p:txBody>
        </p:sp>
        <p:sp>
          <p:nvSpPr>
            <p:cNvPr id="332850" name="Line 50"/>
            <p:cNvSpPr>
              <a:spLocks noChangeShapeType="1"/>
            </p:cNvSpPr>
            <p:nvPr/>
          </p:nvSpPr>
          <p:spPr bwMode="auto">
            <a:xfrm>
              <a:off x="6629400" y="3505200"/>
              <a:ext cx="2286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Verdana" panose="020B0604030504040204" pitchFamily="34" charset="0"/>
                <a:ea typeface="微软雅黑" panose="020B0503020204020204" pitchFamily="34" charset="-122"/>
              </a:endParaRPr>
            </a:p>
          </p:txBody>
        </p:sp>
        <p:sp>
          <p:nvSpPr>
            <p:cNvPr id="332851" name="Rectangle 51"/>
            <p:cNvSpPr>
              <a:spLocks noChangeArrowheads="1"/>
            </p:cNvSpPr>
            <p:nvPr/>
          </p:nvSpPr>
          <p:spPr bwMode="auto">
            <a:xfrm>
              <a:off x="6781800" y="3200400"/>
              <a:ext cx="762000" cy="609600"/>
            </a:xfrm>
            <a:prstGeom prst="rect">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lnSpc>
                  <a:spcPct val="100000"/>
                </a:lnSpc>
                <a:spcBef>
                  <a:spcPct val="0"/>
                </a:spcBef>
                <a:buFontTx/>
                <a:buNone/>
              </a:pPr>
              <a:r>
                <a:rPr lang="zh-CN" altLang="en-US" sz="1800" b="0">
                  <a:latin typeface="Verdana" panose="020B0604030504040204" pitchFamily="34" charset="0"/>
                  <a:ea typeface="微软雅黑" panose="020B0503020204020204" pitchFamily="34" charset="-122"/>
                </a:rPr>
                <a:t>维护</a:t>
              </a:r>
            </a:p>
            <a:p>
              <a:pPr algn="ctr">
                <a:lnSpc>
                  <a:spcPct val="100000"/>
                </a:lnSpc>
                <a:spcBef>
                  <a:spcPct val="0"/>
                </a:spcBef>
                <a:buFontTx/>
                <a:buNone/>
              </a:pPr>
              <a:r>
                <a:rPr lang="zh-CN" altLang="en-US" sz="1800" b="0">
                  <a:latin typeface="Verdana" panose="020B0604030504040204" pitchFamily="34" charset="0"/>
                  <a:ea typeface="微软雅黑" panose="020B0503020204020204" pitchFamily="34" charset="-122"/>
                </a:rPr>
                <a:t>设施</a:t>
              </a:r>
            </a:p>
          </p:txBody>
        </p:sp>
        <p:sp>
          <p:nvSpPr>
            <p:cNvPr id="332854" name="Line 54"/>
            <p:cNvSpPr>
              <a:spLocks noChangeShapeType="1"/>
            </p:cNvSpPr>
            <p:nvPr/>
          </p:nvSpPr>
          <p:spPr bwMode="auto">
            <a:xfrm>
              <a:off x="5410200" y="2057400"/>
              <a:ext cx="0" cy="23622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Verdana" panose="020B0604030504040204" pitchFamily="34" charset="0"/>
                <a:ea typeface="微软雅黑" panose="020B0503020204020204" pitchFamily="34" charset="-122"/>
              </a:endParaRPr>
            </a:p>
          </p:txBody>
        </p:sp>
        <p:sp>
          <p:nvSpPr>
            <p:cNvPr id="332855" name="Line 55"/>
            <p:cNvSpPr>
              <a:spLocks noChangeShapeType="1"/>
            </p:cNvSpPr>
            <p:nvPr/>
          </p:nvSpPr>
          <p:spPr bwMode="auto">
            <a:xfrm>
              <a:off x="5410200" y="2819400"/>
              <a:ext cx="2286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Verdana" panose="020B0604030504040204" pitchFamily="34" charset="0"/>
                <a:ea typeface="微软雅黑" panose="020B0503020204020204" pitchFamily="34" charset="-122"/>
              </a:endParaRPr>
            </a:p>
          </p:txBody>
        </p:sp>
        <p:sp>
          <p:nvSpPr>
            <p:cNvPr id="332856" name="Rectangle 56"/>
            <p:cNvSpPr>
              <a:spLocks noChangeArrowheads="1"/>
            </p:cNvSpPr>
            <p:nvPr/>
          </p:nvSpPr>
          <p:spPr bwMode="auto">
            <a:xfrm>
              <a:off x="5562600" y="2514600"/>
              <a:ext cx="762000" cy="609600"/>
            </a:xfrm>
            <a:prstGeom prst="rect">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lnSpc>
                  <a:spcPct val="100000"/>
                </a:lnSpc>
                <a:spcBef>
                  <a:spcPct val="0"/>
                </a:spcBef>
                <a:buFontTx/>
                <a:buNone/>
              </a:pPr>
              <a:r>
                <a:rPr lang="zh-CN" altLang="en-US" sz="1800" b="0">
                  <a:latin typeface="Verdana" panose="020B0604030504040204" pitchFamily="34" charset="0"/>
                  <a:ea typeface="微软雅黑" panose="020B0503020204020204" pitchFamily="34" charset="-122"/>
                </a:rPr>
                <a:t>组织</a:t>
              </a:r>
            </a:p>
            <a:p>
              <a:pPr algn="ctr">
                <a:lnSpc>
                  <a:spcPct val="100000"/>
                </a:lnSpc>
                <a:spcBef>
                  <a:spcPct val="0"/>
                </a:spcBef>
                <a:buFontTx/>
                <a:buNone/>
              </a:pPr>
              <a:r>
                <a:rPr lang="zh-CN" altLang="en-US" sz="1800" b="0">
                  <a:latin typeface="Verdana" panose="020B0604030504040204" pitchFamily="34" charset="0"/>
                  <a:ea typeface="微软雅黑" panose="020B0503020204020204" pitchFamily="34" charset="-122"/>
                </a:rPr>
                <a:t>层次的</a:t>
              </a:r>
            </a:p>
          </p:txBody>
        </p:sp>
        <p:sp>
          <p:nvSpPr>
            <p:cNvPr id="332857" name="Line 57"/>
            <p:cNvSpPr>
              <a:spLocks noChangeShapeType="1"/>
            </p:cNvSpPr>
            <p:nvPr/>
          </p:nvSpPr>
          <p:spPr bwMode="auto">
            <a:xfrm>
              <a:off x="5410200" y="3581400"/>
              <a:ext cx="2286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Verdana" panose="020B0604030504040204" pitchFamily="34" charset="0"/>
                <a:ea typeface="微软雅黑" panose="020B0503020204020204" pitchFamily="34" charset="-122"/>
              </a:endParaRPr>
            </a:p>
          </p:txBody>
        </p:sp>
        <p:sp>
          <p:nvSpPr>
            <p:cNvPr id="332858" name="Rectangle 58"/>
            <p:cNvSpPr>
              <a:spLocks noChangeArrowheads="1"/>
            </p:cNvSpPr>
            <p:nvPr/>
          </p:nvSpPr>
          <p:spPr bwMode="auto">
            <a:xfrm>
              <a:off x="5562600" y="3276600"/>
              <a:ext cx="762000" cy="609600"/>
            </a:xfrm>
            <a:prstGeom prst="rect">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lnSpc>
                  <a:spcPct val="100000"/>
                </a:lnSpc>
                <a:spcBef>
                  <a:spcPct val="0"/>
                </a:spcBef>
                <a:buFontTx/>
                <a:buNone/>
              </a:pPr>
              <a:r>
                <a:rPr lang="zh-CN" altLang="en-US" sz="1800" b="0">
                  <a:latin typeface="Verdana" panose="020B0604030504040204" pitchFamily="34" charset="0"/>
                  <a:ea typeface="微软雅黑" panose="020B0503020204020204" pitchFamily="34" charset="-122"/>
                </a:rPr>
                <a:t>中间</a:t>
              </a:r>
            </a:p>
            <a:p>
              <a:pPr algn="ctr">
                <a:lnSpc>
                  <a:spcPct val="100000"/>
                </a:lnSpc>
                <a:spcBef>
                  <a:spcPct val="0"/>
                </a:spcBef>
                <a:buFontTx/>
                <a:buNone/>
              </a:pPr>
              <a:r>
                <a:rPr lang="zh-CN" altLang="en-US" sz="1800" b="0">
                  <a:latin typeface="Verdana" panose="020B0604030504040204" pitchFamily="34" charset="0"/>
                  <a:ea typeface="微软雅黑" panose="020B0503020204020204" pitchFamily="34" charset="-122"/>
                </a:rPr>
                <a:t>层次的</a:t>
              </a:r>
            </a:p>
          </p:txBody>
        </p:sp>
        <p:sp>
          <p:nvSpPr>
            <p:cNvPr id="332859" name="Rectangle 59"/>
            <p:cNvSpPr>
              <a:spLocks noChangeArrowheads="1"/>
            </p:cNvSpPr>
            <p:nvPr/>
          </p:nvSpPr>
          <p:spPr bwMode="auto">
            <a:xfrm>
              <a:off x="5562600" y="4114800"/>
              <a:ext cx="762000" cy="609600"/>
            </a:xfrm>
            <a:prstGeom prst="rect">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lnSpc>
                  <a:spcPct val="100000"/>
                </a:lnSpc>
                <a:spcBef>
                  <a:spcPct val="0"/>
                </a:spcBef>
                <a:buFontTx/>
                <a:buNone/>
              </a:pPr>
              <a:r>
                <a:rPr lang="zh-CN" altLang="en-US" sz="1800" b="0">
                  <a:latin typeface="Verdana" panose="020B0604030504040204" pitchFamily="34" charset="0"/>
                  <a:ea typeface="微软雅黑" panose="020B0503020204020204" pitchFamily="34" charset="-122"/>
                </a:rPr>
                <a:t>补给站</a:t>
              </a:r>
            </a:p>
            <a:p>
              <a:pPr algn="ctr">
                <a:lnSpc>
                  <a:spcPct val="100000"/>
                </a:lnSpc>
                <a:spcBef>
                  <a:spcPct val="0"/>
                </a:spcBef>
                <a:buFontTx/>
                <a:buNone/>
              </a:pPr>
              <a:r>
                <a:rPr lang="zh-CN" altLang="en-US" sz="1800" b="0">
                  <a:latin typeface="Verdana" panose="020B0604030504040204" pitchFamily="34" charset="0"/>
                  <a:ea typeface="微软雅黑" panose="020B0503020204020204" pitchFamily="34" charset="-122"/>
                </a:rPr>
                <a:t>层次</a:t>
              </a:r>
            </a:p>
          </p:txBody>
        </p:sp>
        <p:sp>
          <p:nvSpPr>
            <p:cNvPr id="332860" name="Line 60"/>
            <p:cNvSpPr>
              <a:spLocks noChangeShapeType="1"/>
            </p:cNvSpPr>
            <p:nvPr/>
          </p:nvSpPr>
          <p:spPr bwMode="auto">
            <a:xfrm>
              <a:off x="5410200" y="4419600"/>
              <a:ext cx="1524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Verdana" panose="020B0604030504040204" pitchFamily="34" charset="0"/>
                <a:ea typeface="微软雅黑" panose="020B0503020204020204" pitchFamily="34" charset="-122"/>
              </a:endParaRPr>
            </a:p>
          </p:txBody>
        </p:sp>
        <p:sp>
          <p:nvSpPr>
            <p:cNvPr id="332861" name="Line 61"/>
            <p:cNvSpPr>
              <a:spLocks noChangeShapeType="1"/>
            </p:cNvSpPr>
            <p:nvPr/>
          </p:nvSpPr>
          <p:spPr bwMode="auto">
            <a:xfrm>
              <a:off x="4114800" y="2057400"/>
              <a:ext cx="0" cy="388620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Verdana" panose="020B0604030504040204" pitchFamily="34" charset="0"/>
                <a:ea typeface="微软雅黑" panose="020B0503020204020204" pitchFamily="34" charset="-122"/>
              </a:endParaRPr>
            </a:p>
          </p:txBody>
        </p:sp>
        <p:sp>
          <p:nvSpPr>
            <p:cNvPr id="332862" name="Line 62"/>
            <p:cNvSpPr>
              <a:spLocks noChangeShapeType="1"/>
            </p:cNvSpPr>
            <p:nvPr/>
          </p:nvSpPr>
          <p:spPr bwMode="auto">
            <a:xfrm>
              <a:off x="4114800" y="2819400"/>
              <a:ext cx="2286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Verdana" panose="020B0604030504040204" pitchFamily="34" charset="0"/>
                <a:ea typeface="微软雅黑" panose="020B0503020204020204" pitchFamily="34" charset="-122"/>
              </a:endParaRPr>
            </a:p>
          </p:txBody>
        </p:sp>
        <p:sp>
          <p:nvSpPr>
            <p:cNvPr id="332863" name="Rectangle 63"/>
            <p:cNvSpPr>
              <a:spLocks noChangeArrowheads="1"/>
            </p:cNvSpPr>
            <p:nvPr/>
          </p:nvSpPr>
          <p:spPr bwMode="auto">
            <a:xfrm>
              <a:off x="4267200" y="2514600"/>
              <a:ext cx="762000" cy="609600"/>
            </a:xfrm>
            <a:prstGeom prst="rect">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lnSpc>
                  <a:spcPct val="100000"/>
                </a:lnSpc>
                <a:spcBef>
                  <a:spcPct val="0"/>
                </a:spcBef>
                <a:buFontTx/>
                <a:buNone/>
              </a:pPr>
              <a:r>
                <a:rPr lang="zh-CN" altLang="en-US" sz="1800" b="0">
                  <a:latin typeface="Verdana" panose="020B0604030504040204" pitchFamily="34" charset="0"/>
                  <a:ea typeface="微软雅黑" panose="020B0503020204020204" pitchFamily="34" charset="-122"/>
                </a:rPr>
                <a:t>机身</a:t>
              </a:r>
            </a:p>
          </p:txBody>
        </p:sp>
        <p:sp>
          <p:nvSpPr>
            <p:cNvPr id="332864" name="Line 64"/>
            <p:cNvSpPr>
              <a:spLocks noChangeShapeType="1"/>
            </p:cNvSpPr>
            <p:nvPr/>
          </p:nvSpPr>
          <p:spPr bwMode="auto">
            <a:xfrm>
              <a:off x="4114800" y="3581400"/>
              <a:ext cx="2286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Verdana" panose="020B0604030504040204" pitchFamily="34" charset="0"/>
                <a:ea typeface="微软雅黑" panose="020B0503020204020204" pitchFamily="34" charset="-122"/>
              </a:endParaRPr>
            </a:p>
          </p:txBody>
        </p:sp>
        <p:sp>
          <p:nvSpPr>
            <p:cNvPr id="332865" name="Rectangle 65"/>
            <p:cNvSpPr>
              <a:spLocks noChangeArrowheads="1"/>
            </p:cNvSpPr>
            <p:nvPr/>
          </p:nvSpPr>
          <p:spPr bwMode="auto">
            <a:xfrm>
              <a:off x="4267200" y="3276600"/>
              <a:ext cx="762000" cy="609600"/>
            </a:xfrm>
            <a:prstGeom prst="rect">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lnSpc>
                  <a:spcPct val="100000"/>
                </a:lnSpc>
                <a:spcBef>
                  <a:spcPct val="0"/>
                </a:spcBef>
                <a:buFontTx/>
                <a:buNone/>
              </a:pPr>
              <a:r>
                <a:rPr lang="zh-CN" altLang="en-US" sz="1800" b="0">
                  <a:latin typeface="Verdana" panose="020B0604030504040204" pitchFamily="34" charset="0"/>
                  <a:ea typeface="微软雅黑" panose="020B0503020204020204" pitchFamily="34" charset="-122"/>
                </a:rPr>
                <a:t>引擎</a:t>
              </a:r>
            </a:p>
          </p:txBody>
        </p:sp>
        <p:sp>
          <p:nvSpPr>
            <p:cNvPr id="332866" name="Rectangle 66"/>
            <p:cNvSpPr>
              <a:spLocks noChangeArrowheads="1"/>
            </p:cNvSpPr>
            <p:nvPr/>
          </p:nvSpPr>
          <p:spPr bwMode="auto">
            <a:xfrm>
              <a:off x="4267200" y="4114800"/>
              <a:ext cx="762000" cy="609600"/>
            </a:xfrm>
            <a:prstGeom prst="rect">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lnSpc>
                  <a:spcPct val="100000"/>
                </a:lnSpc>
                <a:spcBef>
                  <a:spcPct val="0"/>
                </a:spcBef>
                <a:buFontTx/>
                <a:buNone/>
              </a:pPr>
              <a:r>
                <a:rPr lang="zh-CN" altLang="en-US" sz="1800" b="0">
                  <a:latin typeface="Verdana" panose="020B0604030504040204" pitchFamily="34" charset="0"/>
                  <a:ea typeface="微软雅黑" panose="020B0503020204020204" pitchFamily="34" charset="-122"/>
                </a:rPr>
                <a:t>通信</a:t>
              </a:r>
            </a:p>
            <a:p>
              <a:pPr algn="ctr">
                <a:lnSpc>
                  <a:spcPct val="100000"/>
                </a:lnSpc>
                <a:spcBef>
                  <a:spcPct val="0"/>
                </a:spcBef>
                <a:buFontTx/>
                <a:buNone/>
              </a:pPr>
              <a:r>
                <a:rPr lang="zh-CN" altLang="en-US" sz="1800" b="0">
                  <a:latin typeface="Verdana" panose="020B0604030504040204" pitchFamily="34" charset="0"/>
                  <a:ea typeface="微软雅黑" panose="020B0503020204020204" pitchFamily="34" charset="-122"/>
                </a:rPr>
                <a:t>系统</a:t>
              </a:r>
            </a:p>
          </p:txBody>
        </p:sp>
        <p:sp>
          <p:nvSpPr>
            <p:cNvPr id="332867" name="Line 67"/>
            <p:cNvSpPr>
              <a:spLocks noChangeShapeType="1"/>
            </p:cNvSpPr>
            <p:nvPr/>
          </p:nvSpPr>
          <p:spPr bwMode="auto">
            <a:xfrm>
              <a:off x="4114800" y="4419600"/>
              <a:ext cx="1524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Verdana" panose="020B0604030504040204" pitchFamily="34" charset="0"/>
                <a:ea typeface="微软雅黑" panose="020B0503020204020204" pitchFamily="34" charset="-122"/>
              </a:endParaRPr>
            </a:p>
          </p:txBody>
        </p:sp>
        <p:sp>
          <p:nvSpPr>
            <p:cNvPr id="332868" name="Rectangle 68"/>
            <p:cNvSpPr>
              <a:spLocks noChangeArrowheads="1"/>
            </p:cNvSpPr>
            <p:nvPr/>
          </p:nvSpPr>
          <p:spPr bwMode="auto">
            <a:xfrm>
              <a:off x="4267200" y="4876800"/>
              <a:ext cx="762000" cy="609600"/>
            </a:xfrm>
            <a:prstGeom prst="rect">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lnSpc>
                  <a:spcPct val="100000"/>
                </a:lnSpc>
                <a:spcBef>
                  <a:spcPct val="0"/>
                </a:spcBef>
                <a:buFontTx/>
                <a:buNone/>
              </a:pPr>
              <a:r>
                <a:rPr lang="zh-CN" altLang="en-US" sz="1800" b="0">
                  <a:latin typeface="Verdana" panose="020B0604030504040204" pitchFamily="34" charset="0"/>
                  <a:ea typeface="微软雅黑" panose="020B0503020204020204" pitchFamily="34" charset="-122"/>
                </a:rPr>
                <a:t>导航</a:t>
              </a:r>
            </a:p>
            <a:p>
              <a:pPr algn="ctr">
                <a:lnSpc>
                  <a:spcPct val="100000"/>
                </a:lnSpc>
                <a:spcBef>
                  <a:spcPct val="0"/>
                </a:spcBef>
                <a:buFontTx/>
                <a:buNone/>
              </a:pPr>
              <a:r>
                <a:rPr lang="zh-CN" altLang="en-US" sz="1800" b="0">
                  <a:latin typeface="Verdana" panose="020B0604030504040204" pitchFamily="34" charset="0"/>
                  <a:ea typeface="微软雅黑" panose="020B0503020204020204" pitchFamily="34" charset="-122"/>
                </a:rPr>
                <a:t>系统</a:t>
              </a:r>
            </a:p>
          </p:txBody>
        </p:sp>
        <p:sp>
          <p:nvSpPr>
            <p:cNvPr id="332869" name="Line 69"/>
            <p:cNvSpPr>
              <a:spLocks noChangeShapeType="1"/>
            </p:cNvSpPr>
            <p:nvPr/>
          </p:nvSpPr>
          <p:spPr bwMode="auto">
            <a:xfrm>
              <a:off x="4114800" y="5181600"/>
              <a:ext cx="1524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Verdana" panose="020B0604030504040204" pitchFamily="34" charset="0"/>
                <a:ea typeface="微软雅黑" panose="020B0503020204020204" pitchFamily="34" charset="-122"/>
              </a:endParaRPr>
            </a:p>
          </p:txBody>
        </p:sp>
        <p:sp>
          <p:nvSpPr>
            <p:cNvPr id="332870" name="Rectangle 70"/>
            <p:cNvSpPr>
              <a:spLocks noChangeArrowheads="1"/>
            </p:cNvSpPr>
            <p:nvPr/>
          </p:nvSpPr>
          <p:spPr bwMode="auto">
            <a:xfrm>
              <a:off x="4267200" y="5638800"/>
              <a:ext cx="762000" cy="609600"/>
            </a:xfrm>
            <a:prstGeom prst="rect">
              <a:avLst/>
            </a:prstGeom>
            <a:solidFill>
              <a:schemeClr val="bg1"/>
            </a:solidFill>
            <a:ln w="9525" algn="ctr">
              <a:solidFill>
                <a:schemeClr val="tx1"/>
              </a:solidFill>
              <a:miter lim="800000"/>
              <a:headEnd/>
              <a:tailEnd/>
            </a:ln>
            <a:effectLst>
              <a:outerShdw dist="107763" dir="2700000" algn="ctr" rotWithShape="0">
                <a:schemeClr val="bg2">
                  <a:alpha val="50000"/>
                </a:schemeClr>
              </a:outerShdw>
            </a:effectLst>
          </p:spPr>
          <p:txBody>
            <a:bodyPr wrap="none" anchor="ctr"/>
            <a:lstStyle/>
            <a:p>
              <a:pPr algn="ctr">
                <a:lnSpc>
                  <a:spcPct val="100000"/>
                </a:lnSpc>
                <a:spcBef>
                  <a:spcPct val="0"/>
                </a:spcBef>
                <a:buFontTx/>
                <a:buNone/>
              </a:pPr>
              <a:r>
                <a:rPr lang="zh-CN" altLang="en-US" sz="1800" b="0">
                  <a:latin typeface="Verdana" panose="020B0604030504040204" pitchFamily="34" charset="0"/>
                  <a:ea typeface="微软雅黑" panose="020B0503020204020204" pitchFamily="34" charset="-122"/>
                </a:rPr>
                <a:t>消防</a:t>
              </a:r>
            </a:p>
            <a:p>
              <a:pPr algn="ctr">
                <a:lnSpc>
                  <a:spcPct val="100000"/>
                </a:lnSpc>
                <a:spcBef>
                  <a:spcPct val="0"/>
                </a:spcBef>
                <a:buFontTx/>
                <a:buNone/>
              </a:pPr>
              <a:r>
                <a:rPr lang="zh-CN" altLang="en-US" sz="1800" b="0">
                  <a:latin typeface="Verdana" panose="020B0604030504040204" pitchFamily="34" charset="0"/>
                  <a:ea typeface="微软雅黑" panose="020B0503020204020204" pitchFamily="34" charset="-122"/>
                </a:rPr>
                <a:t>系统</a:t>
              </a:r>
            </a:p>
          </p:txBody>
        </p:sp>
        <p:sp>
          <p:nvSpPr>
            <p:cNvPr id="332871" name="Line 71"/>
            <p:cNvSpPr>
              <a:spLocks noChangeShapeType="1"/>
            </p:cNvSpPr>
            <p:nvPr/>
          </p:nvSpPr>
          <p:spPr bwMode="auto">
            <a:xfrm>
              <a:off x="4114800" y="5943600"/>
              <a:ext cx="152400" cy="0"/>
            </a:xfrm>
            <a:prstGeom prst="line">
              <a:avLst/>
            </a:prstGeom>
            <a:noFill/>
            <a:ln w="19050">
              <a:solidFill>
                <a:srgbClr val="0000FF"/>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zh-CN" altLang="en-US">
                <a:latin typeface="Verdana" panose="020B0604030504040204" pitchFamily="34" charset="0"/>
                <a:ea typeface="微软雅黑" panose="020B0503020204020204" pitchFamily="34" charset="-122"/>
              </a:endParaRPr>
            </a:p>
          </p:txBody>
        </p:sp>
      </p:grpSp>
    </p:spTree>
    <p:extLst>
      <p:ext uri="{BB962C8B-B14F-4D97-AF65-F5344CB8AC3E}">
        <p14:creationId xmlns:p14="http://schemas.microsoft.com/office/powerpoint/2010/main" val="81856308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850" name="Rectangle 2"/>
          <p:cNvSpPr>
            <a:spLocks noGrp="1" noChangeArrowheads="1"/>
          </p:cNvSpPr>
          <p:nvPr>
            <p:ph type="title"/>
          </p:nvPr>
        </p:nvSpPr>
        <p:spPr/>
        <p:txBody>
          <a:bodyPr/>
          <a:lstStyle/>
          <a:p>
            <a:r>
              <a:rPr lang="en-US" altLang="zh-CN" dirty="0"/>
              <a:t>WBS</a:t>
            </a:r>
            <a:r>
              <a:rPr lang="zh-CN" altLang="en-US" dirty="0"/>
              <a:t>示</a:t>
            </a:r>
            <a:r>
              <a:rPr lang="zh-CN" altLang="en-US" dirty="0" smtClean="0"/>
              <a:t>例</a:t>
            </a:r>
            <a:r>
              <a:rPr lang="en-US" altLang="zh-CN" dirty="0" smtClean="0"/>
              <a:t>2</a:t>
            </a:r>
            <a:r>
              <a:rPr lang="zh-CN" altLang="en-US" dirty="0" smtClean="0"/>
              <a:t>：按任务分解</a:t>
            </a:r>
            <a:endParaRPr lang="zh-CN" altLang="en-US" dirty="0"/>
          </a:p>
        </p:txBody>
      </p:sp>
      <p:grpSp>
        <p:nvGrpSpPr>
          <p:cNvPr id="2" name="组合 1"/>
          <p:cNvGrpSpPr/>
          <p:nvPr/>
        </p:nvGrpSpPr>
        <p:grpSpPr>
          <a:xfrm>
            <a:off x="577056" y="1172029"/>
            <a:ext cx="8001000" cy="4114800"/>
            <a:chOff x="685800" y="838200"/>
            <a:chExt cx="8001000" cy="4114800"/>
          </a:xfrm>
        </p:grpSpPr>
        <p:sp>
          <p:nvSpPr>
            <p:cNvPr id="462851" name="Rectangle 3"/>
            <p:cNvSpPr>
              <a:spLocks noChangeArrowheads="1"/>
            </p:cNvSpPr>
            <p:nvPr/>
          </p:nvSpPr>
          <p:spPr bwMode="auto">
            <a:xfrm>
              <a:off x="2971800" y="838200"/>
              <a:ext cx="3124200" cy="533400"/>
            </a:xfrm>
            <a:prstGeom prst="rect">
              <a:avLst/>
            </a:prstGeom>
            <a:gradFill rotWithShape="1">
              <a:gsLst>
                <a:gs pos="0">
                  <a:srgbClr val="07AD99"/>
                </a:gs>
                <a:gs pos="50000">
                  <a:srgbClr val="07AD99">
                    <a:gamma/>
                    <a:tint val="0"/>
                    <a:invGamma/>
                  </a:srgbClr>
                </a:gs>
                <a:gs pos="100000">
                  <a:srgbClr val="07AD99"/>
                </a:gs>
              </a:gsLst>
              <a:lin ang="5400000" scaled="1"/>
            </a:gradFill>
            <a:ln w="9525" algn="ctr">
              <a:solidFill>
                <a:schemeClr val="tx1"/>
              </a:solidFill>
              <a:miter lim="800000"/>
              <a:headEnd/>
              <a:tailEnd/>
            </a:ln>
            <a:effectLst>
              <a:outerShdw dist="107763" dir="2700000" algn="ctr" rotWithShape="0">
                <a:schemeClr val="bg2">
                  <a:alpha val="50000"/>
                </a:schemeClr>
              </a:outerShdw>
            </a:effectLst>
          </p:spPr>
          <p:txBody>
            <a:bodyPr wrap="none" lIns="90000" tIns="46800" rIns="90000" bIns="46800" anchor="ctr"/>
            <a:lstStyle/>
            <a:p>
              <a:pPr algn="ctr">
                <a:lnSpc>
                  <a:spcPct val="100000"/>
                </a:lnSpc>
                <a:buFontTx/>
                <a:buNone/>
              </a:pPr>
              <a:r>
                <a:rPr lang="zh-CN" altLang="en-US" sz="2000" b="1" dirty="0">
                  <a:latin typeface="Arial" panose="020B0604020202020204" pitchFamily="34" charset="0"/>
                  <a:ea typeface="微软雅黑" panose="020B0503020204020204" pitchFamily="34" charset="-122"/>
                </a:rPr>
                <a:t>文艺演出</a:t>
              </a:r>
            </a:p>
          </p:txBody>
        </p:sp>
        <p:sp>
          <p:nvSpPr>
            <p:cNvPr id="462852" name="Rectangle 4"/>
            <p:cNvSpPr>
              <a:spLocks noChangeArrowheads="1"/>
            </p:cNvSpPr>
            <p:nvPr/>
          </p:nvSpPr>
          <p:spPr bwMode="auto">
            <a:xfrm>
              <a:off x="685800" y="1981200"/>
              <a:ext cx="1752600" cy="457200"/>
            </a:xfrm>
            <a:prstGeom prst="rect">
              <a:avLst/>
            </a:prstGeom>
            <a:gradFill rotWithShape="1">
              <a:gsLst>
                <a:gs pos="0">
                  <a:srgbClr val="94059F"/>
                </a:gs>
                <a:gs pos="50000">
                  <a:srgbClr val="94059F">
                    <a:gamma/>
                    <a:tint val="0"/>
                    <a:invGamma/>
                  </a:srgbClr>
                </a:gs>
                <a:gs pos="100000">
                  <a:srgbClr val="94059F"/>
                </a:gs>
              </a:gsLst>
              <a:lin ang="5400000" scaled="1"/>
            </a:gradFill>
            <a:ln w="9525" algn="ctr">
              <a:solidFill>
                <a:schemeClr val="tx1"/>
              </a:solidFill>
              <a:miter lim="800000"/>
              <a:headEnd/>
              <a:tailEnd/>
            </a:ln>
            <a:effectLst>
              <a:outerShdw dist="107763" dir="2700000" algn="ctr" rotWithShape="0">
                <a:schemeClr val="bg2">
                  <a:alpha val="50000"/>
                </a:schemeClr>
              </a:outerShdw>
            </a:effectLst>
          </p:spPr>
          <p:txBody>
            <a:bodyPr wrap="none" lIns="90000" tIns="46800" rIns="90000" bIns="46800" anchor="ctr"/>
            <a:lstStyle/>
            <a:p>
              <a:pPr algn="ctr">
                <a:lnSpc>
                  <a:spcPct val="100000"/>
                </a:lnSpc>
                <a:buFontTx/>
                <a:buNone/>
              </a:pPr>
              <a:r>
                <a:rPr lang="zh-CN" altLang="en-US" sz="2000" b="1">
                  <a:latin typeface="Arial" panose="020B0604020202020204" pitchFamily="34" charset="0"/>
                  <a:ea typeface="微软雅黑" panose="020B0503020204020204" pitchFamily="34" charset="-122"/>
                </a:rPr>
                <a:t>节目</a:t>
              </a:r>
            </a:p>
          </p:txBody>
        </p:sp>
        <p:sp>
          <p:nvSpPr>
            <p:cNvPr id="462853" name="Rectangle 5"/>
            <p:cNvSpPr>
              <a:spLocks noChangeArrowheads="1"/>
            </p:cNvSpPr>
            <p:nvPr/>
          </p:nvSpPr>
          <p:spPr bwMode="auto">
            <a:xfrm>
              <a:off x="2667000" y="1981200"/>
              <a:ext cx="1752600" cy="457200"/>
            </a:xfrm>
            <a:prstGeom prst="rect">
              <a:avLst/>
            </a:prstGeom>
            <a:gradFill rotWithShape="1">
              <a:gsLst>
                <a:gs pos="0">
                  <a:srgbClr val="E79D31"/>
                </a:gs>
                <a:gs pos="50000">
                  <a:srgbClr val="E79D31">
                    <a:gamma/>
                    <a:tint val="0"/>
                    <a:invGamma/>
                  </a:srgbClr>
                </a:gs>
                <a:gs pos="100000">
                  <a:srgbClr val="E79D31"/>
                </a:gs>
              </a:gsLst>
              <a:lin ang="5400000" scaled="1"/>
            </a:gradFill>
            <a:ln w="9525" algn="ctr">
              <a:solidFill>
                <a:schemeClr val="tx1"/>
              </a:solidFill>
              <a:miter lim="800000"/>
              <a:headEnd/>
              <a:tailEnd/>
            </a:ln>
            <a:effectLst>
              <a:outerShdw dist="107763" dir="2700000" algn="ctr" rotWithShape="0">
                <a:schemeClr val="bg2">
                  <a:alpha val="50000"/>
                </a:schemeClr>
              </a:outerShdw>
            </a:effectLst>
          </p:spPr>
          <p:txBody>
            <a:bodyPr wrap="none" lIns="90000" tIns="46800" rIns="90000" bIns="46800" anchor="ctr"/>
            <a:lstStyle/>
            <a:p>
              <a:pPr algn="ctr">
                <a:lnSpc>
                  <a:spcPct val="100000"/>
                </a:lnSpc>
                <a:buFontTx/>
                <a:buNone/>
              </a:pPr>
              <a:r>
                <a:rPr lang="zh-CN" altLang="en-US" sz="2000" b="1">
                  <a:latin typeface="Arial" panose="020B0604020202020204" pitchFamily="34" charset="0"/>
                  <a:ea typeface="微软雅黑" panose="020B0503020204020204" pitchFamily="34" charset="-122"/>
                </a:rPr>
                <a:t>剧务</a:t>
              </a:r>
            </a:p>
          </p:txBody>
        </p:sp>
        <p:sp>
          <p:nvSpPr>
            <p:cNvPr id="462854" name="Rectangle 6"/>
            <p:cNvSpPr>
              <a:spLocks noChangeArrowheads="1"/>
            </p:cNvSpPr>
            <p:nvPr/>
          </p:nvSpPr>
          <p:spPr bwMode="auto">
            <a:xfrm>
              <a:off x="4648200" y="1981200"/>
              <a:ext cx="1752600" cy="457200"/>
            </a:xfrm>
            <a:prstGeom prst="rect">
              <a:avLst/>
            </a:prstGeom>
            <a:gradFill rotWithShape="1">
              <a:gsLst>
                <a:gs pos="0">
                  <a:srgbClr val="FF0000"/>
                </a:gs>
                <a:gs pos="50000">
                  <a:srgbClr val="FF0000">
                    <a:gamma/>
                    <a:tint val="0"/>
                    <a:invGamma/>
                  </a:srgbClr>
                </a:gs>
                <a:gs pos="100000">
                  <a:srgbClr val="FF0000"/>
                </a:gs>
              </a:gsLst>
              <a:lin ang="5400000" scaled="1"/>
            </a:gradFill>
            <a:ln w="9525" algn="ctr">
              <a:solidFill>
                <a:schemeClr val="tx1"/>
              </a:solidFill>
              <a:miter lim="800000"/>
              <a:headEnd/>
              <a:tailEnd/>
            </a:ln>
            <a:effectLst>
              <a:outerShdw dist="107763" dir="2700000" algn="ctr" rotWithShape="0">
                <a:schemeClr val="bg2">
                  <a:alpha val="50000"/>
                </a:schemeClr>
              </a:outerShdw>
            </a:effectLst>
          </p:spPr>
          <p:txBody>
            <a:bodyPr wrap="none" lIns="90000" tIns="46800" rIns="90000" bIns="46800" anchor="ctr"/>
            <a:lstStyle/>
            <a:p>
              <a:pPr algn="ctr">
                <a:lnSpc>
                  <a:spcPct val="100000"/>
                </a:lnSpc>
                <a:buFontTx/>
                <a:buNone/>
              </a:pPr>
              <a:r>
                <a:rPr lang="zh-CN" altLang="en-US" sz="2000" b="1" dirty="0">
                  <a:latin typeface="Arial" panose="020B0604020202020204" pitchFamily="34" charset="0"/>
                  <a:ea typeface="微软雅黑" panose="020B0503020204020204" pitchFamily="34" charset="-122"/>
                </a:rPr>
                <a:t>后勤</a:t>
              </a:r>
            </a:p>
          </p:txBody>
        </p:sp>
        <p:sp>
          <p:nvSpPr>
            <p:cNvPr id="462855" name="Rectangle 7"/>
            <p:cNvSpPr>
              <a:spLocks noChangeArrowheads="1"/>
            </p:cNvSpPr>
            <p:nvPr/>
          </p:nvSpPr>
          <p:spPr bwMode="auto">
            <a:xfrm>
              <a:off x="6629400" y="1981200"/>
              <a:ext cx="1752600" cy="457200"/>
            </a:xfrm>
            <a:prstGeom prst="rect">
              <a:avLst/>
            </a:prstGeom>
            <a:gradFill rotWithShape="1">
              <a:gsLst>
                <a:gs pos="0">
                  <a:srgbClr val="1106E4"/>
                </a:gs>
                <a:gs pos="50000">
                  <a:srgbClr val="1106E4">
                    <a:gamma/>
                    <a:tint val="0"/>
                    <a:invGamma/>
                  </a:srgbClr>
                </a:gs>
                <a:gs pos="100000">
                  <a:srgbClr val="1106E4"/>
                </a:gs>
              </a:gsLst>
              <a:lin ang="5400000" scaled="1"/>
            </a:gradFill>
            <a:ln w="9525" algn="ctr">
              <a:solidFill>
                <a:schemeClr val="tx1"/>
              </a:solidFill>
              <a:miter lim="800000"/>
              <a:headEnd/>
              <a:tailEnd/>
            </a:ln>
            <a:effectLst>
              <a:outerShdw dist="107763" dir="2700000" algn="ctr" rotWithShape="0">
                <a:schemeClr val="bg2">
                  <a:alpha val="50000"/>
                </a:schemeClr>
              </a:outerShdw>
            </a:effectLst>
          </p:spPr>
          <p:txBody>
            <a:bodyPr wrap="none" lIns="90000" tIns="46800" rIns="90000" bIns="46800" anchor="ctr"/>
            <a:lstStyle/>
            <a:p>
              <a:pPr algn="ctr">
                <a:lnSpc>
                  <a:spcPct val="100000"/>
                </a:lnSpc>
                <a:buFontTx/>
                <a:buNone/>
              </a:pPr>
              <a:r>
                <a:rPr lang="zh-CN" altLang="en-US" sz="2000" b="1">
                  <a:latin typeface="Arial" panose="020B0604020202020204" pitchFamily="34" charset="0"/>
                  <a:ea typeface="微软雅黑" panose="020B0503020204020204" pitchFamily="34" charset="-122"/>
                </a:rPr>
                <a:t>经营</a:t>
              </a:r>
            </a:p>
          </p:txBody>
        </p:sp>
        <p:sp>
          <p:nvSpPr>
            <p:cNvPr id="462856" name="Line 8"/>
            <p:cNvSpPr>
              <a:spLocks noChangeShapeType="1"/>
            </p:cNvSpPr>
            <p:nvPr/>
          </p:nvSpPr>
          <p:spPr bwMode="auto">
            <a:xfrm>
              <a:off x="1524000" y="1752600"/>
              <a:ext cx="6019800" cy="0"/>
            </a:xfrm>
            <a:prstGeom prst="line">
              <a:avLst/>
            </a:prstGeom>
            <a:noFill/>
            <a:ln w="9525">
              <a:solidFill>
                <a:schemeClr val="tx1"/>
              </a:solidFill>
              <a:round/>
              <a:headEnd/>
              <a:tailEnd/>
            </a:ln>
            <a:effectLst>
              <a:outerShdw dist="107763" dir="2700000" algn="ctr" rotWithShape="0">
                <a:schemeClr val="bg2">
                  <a:alpha val="50000"/>
                </a:schemeClr>
              </a:outer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ea typeface="微软雅黑" panose="020B0503020204020204" pitchFamily="34" charset="-122"/>
              </a:endParaRPr>
            </a:p>
          </p:txBody>
        </p:sp>
        <p:sp>
          <p:nvSpPr>
            <p:cNvPr id="462857" name="Line 9"/>
            <p:cNvSpPr>
              <a:spLocks noChangeShapeType="1"/>
            </p:cNvSpPr>
            <p:nvPr/>
          </p:nvSpPr>
          <p:spPr bwMode="auto">
            <a:xfrm>
              <a:off x="1524000" y="1752600"/>
              <a:ext cx="0" cy="228600"/>
            </a:xfrm>
            <a:prstGeom prst="line">
              <a:avLst/>
            </a:prstGeom>
            <a:noFill/>
            <a:ln w="9525">
              <a:solidFill>
                <a:schemeClr val="tx1"/>
              </a:solidFill>
              <a:round/>
              <a:headEnd/>
              <a:tailEnd type="triangle" w="med" len="med"/>
            </a:ln>
            <a:effectLst>
              <a:outerShdw dist="107763" dir="2700000" algn="ctr" rotWithShape="0">
                <a:schemeClr val="bg2">
                  <a:alpha val="50000"/>
                </a:schemeClr>
              </a:outer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ea typeface="微软雅黑" panose="020B0503020204020204" pitchFamily="34" charset="-122"/>
              </a:endParaRPr>
            </a:p>
          </p:txBody>
        </p:sp>
        <p:sp>
          <p:nvSpPr>
            <p:cNvPr id="462858" name="Line 10"/>
            <p:cNvSpPr>
              <a:spLocks noChangeShapeType="1"/>
            </p:cNvSpPr>
            <p:nvPr/>
          </p:nvSpPr>
          <p:spPr bwMode="auto">
            <a:xfrm>
              <a:off x="7543800" y="1752600"/>
              <a:ext cx="0" cy="228600"/>
            </a:xfrm>
            <a:prstGeom prst="line">
              <a:avLst/>
            </a:prstGeom>
            <a:noFill/>
            <a:ln w="9525">
              <a:solidFill>
                <a:schemeClr val="tx1"/>
              </a:solidFill>
              <a:round/>
              <a:headEnd/>
              <a:tailEnd type="triangle" w="med" len="med"/>
            </a:ln>
            <a:effectLst>
              <a:outerShdw dist="107763" dir="2700000" algn="ctr" rotWithShape="0">
                <a:schemeClr val="bg2">
                  <a:alpha val="50000"/>
                </a:schemeClr>
              </a:outer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ea typeface="微软雅黑" panose="020B0503020204020204" pitchFamily="34" charset="-122"/>
              </a:endParaRPr>
            </a:p>
          </p:txBody>
        </p:sp>
        <p:sp>
          <p:nvSpPr>
            <p:cNvPr id="462859" name="Line 11"/>
            <p:cNvSpPr>
              <a:spLocks noChangeShapeType="1"/>
            </p:cNvSpPr>
            <p:nvPr/>
          </p:nvSpPr>
          <p:spPr bwMode="auto">
            <a:xfrm>
              <a:off x="4572000" y="1371600"/>
              <a:ext cx="0" cy="381000"/>
            </a:xfrm>
            <a:prstGeom prst="line">
              <a:avLst/>
            </a:prstGeom>
            <a:noFill/>
            <a:ln w="9525">
              <a:solidFill>
                <a:schemeClr val="tx1"/>
              </a:solidFill>
              <a:round/>
              <a:headEnd/>
              <a:tailEnd/>
            </a:ln>
            <a:effectLst>
              <a:outerShdw dist="107763" dir="2700000" algn="ctr" rotWithShape="0">
                <a:schemeClr val="bg2">
                  <a:alpha val="50000"/>
                </a:schemeClr>
              </a:outer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ea typeface="微软雅黑" panose="020B0503020204020204" pitchFamily="34" charset="-122"/>
              </a:endParaRPr>
            </a:p>
          </p:txBody>
        </p:sp>
        <p:sp>
          <p:nvSpPr>
            <p:cNvPr id="462860" name="Line 12"/>
            <p:cNvSpPr>
              <a:spLocks noChangeShapeType="1"/>
            </p:cNvSpPr>
            <p:nvPr/>
          </p:nvSpPr>
          <p:spPr bwMode="auto">
            <a:xfrm>
              <a:off x="3505200" y="1752600"/>
              <a:ext cx="0" cy="228600"/>
            </a:xfrm>
            <a:prstGeom prst="line">
              <a:avLst/>
            </a:prstGeom>
            <a:noFill/>
            <a:ln w="9525">
              <a:solidFill>
                <a:schemeClr val="tx1"/>
              </a:solidFill>
              <a:round/>
              <a:headEnd/>
              <a:tailEnd type="triangle" w="med" len="med"/>
            </a:ln>
            <a:effectLst>
              <a:outerShdw dist="107763" dir="2700000" algn="ctr" rotWithShape="0">
                <a:schemeClr val="bg2">
                  <a:alpha val="50000"/>
                </a:schemeClr>
              </a:outer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ea typeface="微软雅黑" panose="020B0503020204020204" pitchFamily="34" charset="-122"/>
              </a:endParaRPr>
            </a:p>
          </p:txBody>
        </p:sp>
        <p:sp>
          <p:nvSpPr>
            <p:cNvPr id="462861" name="Line 13"/>
            <p:cNvSpPr>
              <a:spLocks noChangeShapeType="1"/>
            </p:cNvSpPr>
            <p:nvPr/>
          </p:nvSpPr>
          <p:spPr bwMode="auto">
            <a:xfrm>
              <a:off x="5562600" y="1752600"/>
              <a:ext cx="0" cy="228600"/>
            </a:xfrm>
            <a:prstGeom prst="line">
              <a:avLst/>
            </a:prstGeom>
            <a:noFill/>
            <a:ln w="9525">
              <a:solidFill>
                <a:schemeClr val="tx1"/>
              </a:solidFill>
              <a:round/>
              <a:headEnd/>
              <a:tailEnd type="triangle" w="med" len="med"/>
            </a:ln>
            <a:effectLst>
              <a:outerShdw dist="107763" dir="2700000" algn="ctr" rotWithShape="0">
                <a:schemeClr val="bg2">
                  <a:alpha val="50000"/>
                </a:schemeClr>
              </a:outer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ea typeface="微软雅黑" panose="020B0503020204020204" pitchFamily="34" charset="-122"/>
              </a:endParaRPr>
            </a:p>
          </p:txBody>
        </p:sp>
        <p:sp>
          <p:nvSpPr>
            <p:cNvPr id="462862" name="Rectangle 14"/>
            <p:cNvSpPr>
              <a:spLocks noChangeArrowheads="1"/>
            </p:cNvSpPr>
            <p:nvPr/>
          </p:nvSpPr>
          <p:spPr bwMode="auto">
            <a:xfrm>
              <a:off x="1066800" y="2667000"/>
              <a:ext cx="1524000" cy="457200"/>
            </a:xfrm>
            <a:prstGeom prst="rect">
              <a:avLst/>
            </a:prstGeom>
            <a:gradFill rotWithShape="1">
              <a:gsLst>
                <a:gs pos="0">
                  <a:srgbClr val="94059F"/>
                </a:gs>
                <a:gs pos="50000">
                  <a:srgbClr val="94059F">
                    <a:gamma/>
                    <a:tint val="0"/>
                    <a:invGamma/>
                  </a:srgbClr>
                </a:gs>
                <a:gs pos="100000">
                  <a:srgbClr val="94059F"/>
                </a:gs>
              </a:gsLst>
              <a:lin ang="5400000" scaled="1"/>
            </a:gradFill>
            <a:ln w="9525" algn="ctr">
              <a:solidFill>
                <a:schemeClr val="tx1"/>
              </a:solidFill>
              <a:miter lim="800000"/>
              <a:headEnd/>
              <a:tailEnd/>
            </a:ln>
            <a:effectLst>
              <a:outerShdw dist="107763" dir="2700000" algn="ctr" rotWithShape="0">
                <a:schemeClr val="bg2">
                  <a:alpha val="50000"/>
                </a:schemeClr>
              </a:outerShdw>
            </a:effectLst>
          </p:spPr>
          <p:txBody>
            <a:bodyPr wrap="none" lIns="90000" tIns="46800" rIns="90000" bIns="46800" anchor="ctr"/>
            <a:lstStyle/>
            <a:p>
              <a:pPr algn="ctr">
                <a:lnSpc>
                  <a:spcPct val="100000"/>
                </a:lnSpc>
                <a:buFontTx/>
                <a:buNone/>
              </a:pPr>
              <a:r>
                <a:rPr lang="zh-CN" altLang="en-US" sz="2000">
                  <a:effectLst>
                    <a:outerShdw blurRad="38100" dist="38100" dir="2700000" algn="tl">
                      <a:srgbClr val="FFFFFF"/>
                    </a:outerShdw>
                  </a:effectLst>
                  <a:latin typeface="Arial" panose="020B0604020202020204" pitchFamily="34" charset="0"/>
                  <a:ea typeface="微软雅黑" panose="020B0503020204020204" pitchFamily="34" charset="-122"/>
                </a:rPr>
                <a:t>策划</a:t>
              </a:r>
            </a:p>
          </p:txBody>
        </p:sp>
        <p:sp>
          <p:nvSpPr>
            <p:cNvPr id="462863" name="Rectangle 15"/>
            <p:cNvSpPr>
              <a:spLocks noChangeArrowheads="1"/>
            </p:cNvSpPr>
            <p:nvPr/>
          </p:nvSpPr>
          <p:spPr bwMode="auto">
            <a:xfrm>
              <a:off x="1066800" y="3276600"/>
              <a:ext cx="1524000" cy="457200"/>
            </a:xfrm>
            <a:prstGeom prst="rect">
              <a:avLst/>
            </a:prstGeom>
            <a:gradFill rotWithShape="1">
              <a:gsLst>
                <a:gs pos="0">
                  <a:srgbClr val="94059F"/>
                </a:gs>
                <a:gs pos="50000">
                  <a:srgbClr val="94059F">
                    <a:gamma/>
                    <a:tint val="0"/>
                    <a:invGamma/>
                  </a:srgbClr>
                </a:gs>
                <a:gs pos="100000">
                  <a:srgbClr val="94059F"/>
                </a:gs>
              </a:gsLst>
              <a:lin ang="5400000" scaled="1"/>
            </a:gradFill>
            <a:ln w="9525" algn="ctr">
              <a:solidFill>
                <a:schemeClr val="tx1"/>
              </a:solidFill>
              <a:miter lim="800000"/>
              <a:headEnd/>
              <a:tailEnd/>
            </a:ln>
            <a:effectLst>
              <a:outerShdw dist="107763" dir="2700000" algn="ctr" rotWithShape="0">
                <a:schemeClr val="bg2">
                  <a:alpha val="50000"/>
                </a:schemeClr>
              </a:outerShdw>
            </a:effectLst>
          </p:spPr>
          <p:txBody>
            <a:bodyPr wrap="none" lIns="90000" tIns="46800" rIns="90000" bIns="46800" anchor="ctr"/>
            <a:lstStyle/>
            <a:p>
              <a:pPr algn="ctr">
                <a:lnSpc>
                  <a:spcPct val="100000"/>
                </a:lnSpc>
                <a:buFontTx/>
                <a:buNone/>
              </a:pPr>
              <a:r>
                <a:rPr lang="zh-CN" altLang="en-US" sz="2000">
                  <a:effectLst>
                    <a:outerShdw blurRad="38100" dist="38100" dir="2700000" algn="tl">
                      <a:srgbClr val="FFFFFF"/>
                    </a:outerShdw>
                  </a:effectLst>
                  <a:latin typeface="Arial" panose="020B0604020202020204" pitchFamily="34" charset="0"/>
                  <a:ea typeface="微软雅黑" panose="020B0503020204020204" pitchFamily="34" charset="-122"/>
                </a:rPr>
                <a:t>编导</a:t>
              </a:r>
            </a:p>
          </p:txBody>
        </p:sp>
        <p:sp>
          <p:nvSpPr>
            <p:cNvPr id="462864" name="Rectangle 16"/>
            <p:cNvSpPr>
              <a:spLocks noChangeArrowheads="1"/>
            </p:cNvSpPr>
            <p:nvPr/>
          </p:nvSpPr>
          <p:spPr bwMode="auto">
            <a:xfrm>
              <a:off x="1066800" y="3886200"/>
              <a:ext cx="1524000" cy="457200"/>
            </a:xfrm>
            <a:prstGeom prst="rect">
              <a:avLst/>
            </a:prstGeom>
            <a:gradFill rotWithShape="1">
              <a:gsLst>
                <a:gs pos="0">
                  <a:srgbClr val="94059F"/>
                </a:gs>
                <a:gs pos="50000">
                  <a:srgbClr val="94059F">
                    <a:gamma/>
                    <a:tint val="0"/>
                    <a:invGamma/>
                  </a:srgbClr>
                </a:gs>
                <a:gs pos="100000">
                  <a:srgbClr val="94059F"/>
                </a:gs>
              </a:gsLst>
              <a:lin ang="5400000" scaled="1"/>
            </a:gradFill>
            <a:ln w="9525" algn="ctr">
              <a:solidFill>
                <a:schemeClr val="tx1"/>
              </a:solidFill>
              <a:miter lim="800000"/>
              <a:headEnd/>
              <a:tailEnd/>
            </a:ln>
            <a:effectLst>
              <a:outerShdw dist="107763" dir="2700000" algn="ctr" rotWithShape="0">
                <a:schemeClr val="bg2">
                  <a:alpha val="50000"/>
                </a:schemeClr>
              </a:outerShdw>
            </a:effectLst>
          </p:spPr>
          <p:txBody>
            <a:bodyPr wrap="none" lIns="90000" tIns="46800" rIns="90000" bIns="46800" anchor="ctr"/>
            <a:lstStyle/>
            <a:p>
              <a:pPr algn="ctr">
                <a:lnSpc>
                  <a:spcPct val="100000"/>
                </a:lnSpc>
                <a:buFontTx/>
                <a:buNone/>
              </a:pPr>
              <a:r>
                <a:rPr lang="zh-CN" altLang="en-US" sz="2000">
                  <a:effectLst>
                    <a:outerShdw blurRad="38100" dist="38100" dir="2700000" algn="tl">
                      <a:srgbClr val="FFFFFF"/>
                    </a:outerShdw>
                  </a:effectLst>
                  <a:latin typeface="Arial" panose="020B0604020202020204" pitchFamily="34" charset="0"/>
                  <a:ea typeface="微软雅黑" panose="020B0503020204020204" pitchFamily="34" charset="-122"/>
                </a:rPr>
                <a:t>排练</a:t>
              </a:r>
            </a:p>
          </p:txBody>
        </p:sp>
        <p:sp>
          <p:nvSpPr>
            <p:cNvPr id="462865" name="Rectangle 17"/>
            <p:cNvSpPr>
              <a:spLocks noChangeArrowheads="1"/>
            </p:cNvSpPr>
            <p:nvPr/>
          </p:nvSpPr>
          <p:spPr bwMode="auto">
            <a:xfrm>
              <a:off x="1066800" y="4495800"/>
              <a:ext cx="1524000" cy="457200"/>
            </a:xfrm>
            <a:prstGeom prst="rect">
              <a:avLst/>
            </a:prstGeom>
            <a:gradFill rotWithShape="1">
              <a:gsLst>
                <a:gs pos="0">
                  <a:srgbClr val="94059F"/>
                </a:gs>
                <a:gs pos="50000">
                  <a:srgbClr val="94059F">
                    <a:gamma/>
                    <a:tint val="0"/>
                    <a:invGamma/>
                  </a:srgbClr>
                </a:gs>
                <a:gs pos="100000">
                  <a:srgbClr val="94059F"/>
                </a:gs>
              </a:gsLst>
              <a:lin ang="5400000" scaled="1"/>
            </a:gradFill>
            <a:ln w="9525" algn="ctr">
              <a:solidFill>
                <a:schemeClr val="tx1"/>
              </a:solidFill>
              <a:miter lim="800000"/>
              <a:headEnd/>
              <a:tailEnd/>
            </a:ln>
            <a:effectLst>
              <a:outerShdw dist="107763" dir="2700000" algn="ctr" rotWithShape="0">
                <a:schemeClr val="bg2">
                  <a:alpha val="50000"/>
                </a:schemeClr>
              </a:outerShdw>
            </a:effectLst>
          </p:spPr>
          <p:txBody>
            <a:bodyPr wrap="none" lIns="90000" tIns="46800" rIns="90000" bIns="46800" anchor="ctr"/>
            <a:lstStyle/>
            <a:p>
              <a:pPr algn="ctr">
                <a:lnSpc>
                  <a:spcPct val="100000"/>
                </a:lnSpc>
                <a:buFontTx/>
                <a:buNone/>
              </a:pPr>
              <a:r>
                <a:rPr lang="zh-CN" altLang="en-US" sz="2000">
                  <a:effectLst>
                    <a:outerShdw blurRad="38100" dist="38100" dir="2700000" algn="tl">
                      <a:srgbClr val="FFFFFF"/>
                    </a:outerShdw>
                  </a:effectLst>
                  <a:latin typeface="Arial" panose="020B0604020202020204" pitchFamily="34" charset="0"/>
                  <a:ea typeface="微软雅黑" panose="020B0503020204020204" pitchFamily="34" charset="-122"/>
                </a:rPr>
                <a:t>表演</a:t>
              </a:r>
            </a:p>
          </p:txBody>
        </p:sp>
        <p:sp>
          <p:nvSpPr>
            <p:cNvPr id="462866" name="Line 18"/>
            <p:cNvSpPr>
              <a:spLocks noChangeShapeType="1"/>
            </p:cNvSpPr>
            <p:nvPr/>
          </p:nvSpPr>
          <p:spPr bwMode="auto">
            <a:xfrm>
              <a:off x="762000" y="2438400"/>
              <a:ext cx="0" cy="2286000"/>
            </a:xfrm>
            <a:prstGeom prst="line">
              <a:avLst/>
            </a:prstGeom>
            <a:noFill/>
            <a:ln w="9525">
              <a:solidFill>
                <a:schemeClr val="tx1"/>
              </a:solidFill>
              <a:round/>
              <a:headEnd/>
              <a:tailEnd/>
            </a:ln>
            <a:effectLst>
              <a:outerShdw dist="107763" dir="2700000" algn="ctr" rotWithShape="0">
                <a:schemeClr val="bg2">
                  <a:alpha val="50000"/>
                </a:schemeClr>
              </a:outer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ea typeface="微软雅黑" panose="020B0503020204020204" pitchFamily="34" charset="-122"/>
              </a:endParaRPr>
            </a:p>
          </p:txBody>
        </p:sp>
        <p:sp>
          <p:nvSpPr>
            <p:cNvPr id="462867" name="Line 19"/>
            <p:cNvSpPr>
              <a:spLocks noChangeShapeType="1"/>
            </p:cNvSpPr>
            <p:nvPr/>
          </p:nvSpPr>
          <p:spPr bwMode="auto">
            <a:xfrm>
              <a:off x="762000" y="4724400"/>
              <a:ext cx="304800" cy="0"/>
            </a:xfrm>
            <a:prstGeom prst="line">
              <a:avLst/>
            </a:prstGeom>
            <a:noFill/>
            <a:ln w="9525">
              <a:solidFill>
                <a:schemeClr val="tx1"/>
              </a:solidFill>
              <a:round/>
              <a:headEnd/>
              <a:tailEnd type="triangle" w="med" len="med"/>
            </a:ln>
            <a:effectLst>
              <a:outerShdw dist="107763" dir="2700000" algn="ctr" rotWithShape="0">
                <a:schemeClr val="bg2">
                  <a:alpha val="50000"/>
                </a:schemeClr>
              </a:outer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ea typeface="微软雅黑" panose="020B0503020204020204" pitchFamily="34" charset="-122"/>
              </a:endParaRPr>
            </a:p>
          </p:txBody>
        </p:sp>
        <p:sp>
          <p:nvSpPr>
            <p:cNvPr id="462868" name="Line 20"/>
            <p:cNvSpPr>
              <a:spLocks noChangeShapeType="1"/>
            </p:cNvSpPr>
            <p:nvPr/>
          </p:nvSpPr>
          <p:spPr bwMode="auto">
            <a:xfrm>
              <a:off x="762000" y="4114800"/>
              <a:ext cx="304800" cy="0"/>
            </a:xfrm>
            <a:prstGeom prst="line">
              <a:avLst/>
            </a:prstGeom>
            <a:noFill/>
            <a:ln w="9525">
              <a:solidFill>
                <a:schemeClr val="tx1"/>
              </a:solidFill>
              <a:round/>
              <a:headEnd/>
              <a:tailEnd type="triangle" w="med" len="med"/>
            </a:ln>
            <a:effectLst>
              <a:outerShdw dist="107763" dir="2700000" algn="ctr" rotWithShape="0">
                <a:schemeClr val="bg2">
                  <a:alpha val="50000"/>
                </a:schemeClr>
              </a:outer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ea typeface="微软雅黑" panose="020B0503020204020204" pitchFamily="34" charset="-122"/>
              </a:endParaRPr>
            </a:p>
          </p:txBody>
        </p:sp>
        <p:sp>
          <p:nvSpPr>
            <p:cNvPr id="462869" name="Line 21"/>
            <p:cNvSpPr>
              <a:spLocks noChangeShapeType="1"/>
            </p:cNvSpPr>
            <p:nvPr/>
          </p:nvSpPr>
          <p:spPr bwMode="auto">
            <a:xfrm>
              <a:off x="762000" y="3505200"/>
              <a:ext cx="304800" cy="0"/>
            </a:xfrm>
            <a:prstGeom prst="line">
              <a:avLst/>
            </a:prstGeom>
            <a:noFill/>
            <a:ln w="9525">
              <a:solidFill>
                <a:schemeClr val="tx1"/>
              </a:solidFill>
              <a:round/>
              <a:headEnd/>
              <a:tailEnd type="triangle" w="med" len="med"/>
            </a:ln>
            <a:effectLst>
              <a:outerShdw dist="107763" dir="2700000" algn="ctr" rotWithShape="0">
                <a:schemeClr val="bg2">
                  <a:alpha val="50000"/>
                </a:schemeClr>
              </a:outer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ea typeface="微软雅黑" panose="020B0503020204020204" pitchFamily="34" charset="-122"/>
              </a:endParaRPr>
            </a:p>
          </p:txBody>
        </p:sp>
        <p:sp>
          <p:nvSpPr>
            <p:cNvPr id="462870" name="Line 22"/>
            <p:cNvSpPr>
              <a:spLocks noChangeShapeType="1"/>
            </p:cNvSpPr>
            <p:nvPr/>
          </p:nvSpPr>
          <p:spPr bwMode="auto">
            <a:xfrm>
              <a:off x="762000" y="2895600"/>
              <a:ext cx="304800" cy="0"/>
            </a:xfrm>
            <a:prstGeom prst="line">
              <a:avLst/>
            </a:prstGeom>
            <a:noFill/>
            <a:ln w="9525">
              <a:solidFill>
                <a:schemeClr val="tx1"/>
              </a:solidFill>
              <a:round/>
              <a:headEnd/>
              <a:tailEnd type="triangle" w="med" len="med"/>
            </a:ln>
            <a:effectLst>
              <a:outerShdw dist="107763" dir="2700000" algn="ctr" rotWithShape="0">
                <a:schemeClr val="bg2">
                  <a:alpha val="50000"/>
                </a:schemeClr>
              </a:outer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ea typeface="微软雅黑" panose="020B0503020204020204" pitchFamily="34" charset="-122"/>
              </a:endParaRPr>
            </a:p>
          </p:txBody>
        </p:sp>
        <p:sp>
          <p:nvSpPr>
            <p:cNvPr id="462871" name="Rectangle 23"/>
            <p:cNvSpPr>
              <a:spLocks noChangeArrowheads="1"/>
            </p:cNvSpPr>
            <p:nvPr/>
          </p:nvSpPr>
          <p:spPr bwMode="auto">
            <a:xfrm>
              <a:off x="3048000" y="2667000"/>
              <a:ext cx="1524000" cy="457200"/>
            </a:xfrm>
            <a:prstGeom prst="rect">
              <a:avLst/>
            </a:prstGeom>
            <a:gradFill rotWithShape="1">
              <a:gsLst>
                <a:gs pos="0">
                  <a:srgbClr val="E79D31"/>
                </a:gs>
                <a:gs pos="50000">
                  <a:srgbClr val="E79D31">
                    <a:gamma/>
                    <a:tint val="0"/>
                    <a:invGamma/>
                  </a:srgbClr>
                </a:gs>
                <a:gs pos="100000">
                  <a:srgbClr val="E79D31"/>
                </a:gs>
              </a:gsLst>
              <a:lin ang="5400000" scaled="1"/>
            </a:gradFill>
            <a:ln w="9525" algn="ctr">
              <a:solidFill>
                <a:schemeClr val="tx1"/>
              </a:solidFill>
              <a:miter lim="800000"/>
              <a:headEnd/>
              <a:tailEnd/>
            </a:ln>
            <a:effectLst>
              <a:outerShdw dist="107763" dir="2700000" algn="ctr" rotWithShape="0">
                <a:schemeClr val="bg2">
                  <a:alpha val="50000"/>
                </a:schemeClr>
              </a:outerShdw>
            </a:effectLst>
          </p:spPr>
          <p:txBody>
            <a:bodyPr wrap="none" lIns="90000" tIns="46800" rIns="90000" bIns="46800" anchor="ctr"/>
            <a:lstStyle/>
            <a:p>
              <a:pPr algn="ctr">
                <a:lnSpc>
                  <a:spcPct val="100000"/>
                </a:lnSpc>
                <a:buFontTx/>
                <a:buNone/>
              </a:pPr>
              <a:r>
                <a:rPr lang="zh-CN" altLang="en-US" sz="2000">
                  <a:effectLst>
                    <a:outerShdw blurRad="38100" dist="38100" dir="2700000" algn="tl">
                      <a:srgbClr val="FFFFFF"/>
                    </a:outerShdw>
                  </a:effectLst>
                  <a:latin typeface="Arial" panose="020B0604020202020204" pitchFamily="34" charset="0"/>
                  <a:ea typeface="微软雅黑" panose="020B0503020204020204" pitchFamily="34" charset="-122"/>
                </a:rPr>
                <a:t>化妆</a:t>
              </a:r>
            </a:p>
          </p:txBody>
        </p:sp>
        <p:sp>
          <p:nvSpPr>
            <p:cNvPr id="462872" name="Rectangle 24"/>
            <p:cNvSpPr>
              <a:spLocks noChangeArrowheads="1"/>
            </p:cNvSpPr>
            <p:nvPr/>
          </p:nvSpPr>
          <p:spPr bwMode="auto">
            <a:xfrm>
              <a:off x="3048000" y="3276600"/>
              <a:ext cx="1524000" cy="457200"/>
            </a:xfrm>
            <a:prstGeom prst="rect">
              <a:avLst/>
            </a:prstGeom>
            <a:gradFill rotWithShape="1">
              <a:gsLst>
                <a:gs pos="0">
                  <a:srgbClr val="E79D31"/>
                </a:gs>
                <a:gs pos="50000">
                  <a:srgbClr val="E79D31">
                    <a:gamma/>
                    <a:tint val="0"/>
                    <a:invGamma/>
                  </a:srgbClr>
                </a:gs>
                <a:gs pos="100000">
                  <a:srgbClr val="E79D31"/>
                </a:gs>
              </a:gsLst>
              <a:lin ang="5400000" scaled="1"/>
            </a:gradFill>
            <a:ln w="9525" algn="ctr">
              <a:solidFill>
                <a:schemeClr val="tx1"/>
              </a:solidFill>
              <a:miter lim="800000"/>
              <a:headEnd/>
              <a:tailEnd/>
            </a:ln>
            <a:effectLst>
              <a:outerShdw dist="107763" dir="2700000" algn="ctr" rotWithShape="0">
                <a:schemeClr val="bg2">
                  <a:alpha val="50000"/>
                </a:schemeClr>
              </a:outerShdw>
            </a:effectLst>
          </p:spPr>
          <p:txBody>
            <a:bodyPr wrap="none" lIns="90000" tIns="46800" rIns="90000" bIns="46800" anchor="ctr"/>
            <a:lstStyle/>
            <a:p>
              <a:pPr algn="ctr">
                <a:lnSpc>
                  <a:spcPct val="100000"/>
                </a:lnSpc>
                <a:buFontTx/>
                <a:buNone/>
              </a:pPr>
              <a:r>
                <a:rPr lang="zh-CN" altLang="en-US" sz="2000">
                  <a:effectLst>
                    <a:outerShdw blurRad="38100" dist="38100" dir="2700000" algn="tl">
                      <a:srgbClr val="FFFFFF"/>
                    </a:outerShdw>
                  </a:effectLst>
                  <a:latin typeface="Arial" panose="020B0604020202020204" pitchFamily="34" charset="0"/>
                  <a:ea typeface="微软雅黑" panose="020B0503020204020204" pitchFamily="34" charset="-122"/>
                </a:rPr>
                <a:t>道具</a:t>
              </a:r>
            </a:p>
          </p:txBody>
        </p:sp>
        <p:sp>
          <p:nvSpPr>
            <p:cNvPr id="462873" name="Rectangle 25"/>
            <p:cNvSpPr>
              <a:spLocks noChangeArrowheads="1"/>
            </p:cNvSpPr>
            <p:nvPr/>
          </p:nvSpPr>
          <p:spPr bwMode="auto">
            <a:xfrm>
              <a:off x="3048000" y="3886200"/>
              <a:ext cx="1524000" cy="457200"/>
            </a:xfrm>
            <a:prstGeom prst="rect">
              <a:avLst/>
            </a:prstGeom>
            <a:gradFill rotWithShape="1">
              <a:gsLst>
                <a:gs pos="0">
                  <a:srgbClr val="E79D31"/>
                </a:gs>
                <a:gs pos="50000">
                  <a:srgbClr val="E79D31">
                    <a:gamma/>
                    <a:tint val="0"/>
                    <a:invGamma/>
                  </a:srgbClr>
                </a:gs>
                <a:gs pos="100000">
                  <a:srgbClr val="E79D31"/>
                </a:gs>
              </a:gsLst>
              <a:lin ang="5400000" scaled="1"/>
            </a:gradFill>
            <a:ln w="9525" algn="ctr">
              <a:solidFill>
                <a:schemeClr val="tx1"/>
              </a:solidFill>
              <a:miter lim="800000"/>
              <a:headEnd/>
              <a:tailEnd/>
            </a:ln>
            <a:effectLst>
              <a:outerShdw dist="107763" dir="2700000" algn="ctr" rotWithShape="0">
                <a:schemeClr val="bg2">
                  <a:alpha val="50000"/>
                </a:schemeClr>
              </a:outerShdw>
            </a:effectLst>
          </p:spPr>
          <p:txBody>
            <a:bodyPr wrap="none" lIns="90000" tIns="46800" rIns="90000" bIns="46800" anchor="ctr"/>
            <a:lstStyle/>
            <a:p>
              <a:pPr algn="ctr">
                <a:lnSpc>
                  <a:spcPct val="100000"/>
                </a:lnSpc>
                <a:buFontTx/>
                <a:buNone/>
              </a:pPr>
              <a:r>
                <a:rPr lang="zh-CN" altLang="en-US" sz="2000">
                  <a:effectLst>
                    <a:outerShdw blurRad="38100" dist="38100" dir="2700000" algn="tl">
                      <a:srgbClr val="FFFFFF"/>
                    </a:outerShdw>
                  </a:effectLst>
                  <a:latin typeface="Arial" panose="020B0604020202020204" pitchFamily="34" charset="0"/>
                  <a:ea typeface="微软雅黑" panose="020B0503020204020204" pitchFamily="34" charset="-122"/>
                </a:rPr>
                <a:t>灯光</a:t>
              </a:r>
            </a:p>
          </p:txBody>
        </p:sp>
        <p:sp>
          <p:nvSpPr>
            <p:cNvPr id="462874" name="Rectangle 26"/>
            <p:cNvSpPr>
              <a:spLocks noChangeArrowheads="1"/>
            </p:cNvSpPr>
            <p:nvPr/>
          </p:nvSpPr>
          <p:spPr bwMode="auto">
            <a:xfrm>
              <a:off x="3048000" y="4495800"/>
              <a:ext cx="1524000" cy="457200"/>
            </a:xfrm>
            <a:prstGeom prst="rect">
              <a:avLst/>
            </a:prstGeom>
            <a:gradFill rotWithShape="1">
              <a:gsLst>
                <a:gs pos="0">
                  <a:srgbClr val="E79D31"/>
                </a:gs>
                <a:gs pos="50000">
                  <a:srgbClr val="E79D31">
                    <a:gamma/>
                    <a:tint val="0"/>
                    <a:invGamma/>
                  </a:srgbClr>
                </a:gs>
                <a:gs pos="100000">
                  <a:srgbClr val="E79D31"/>
                </a:gs>
              </a:gsLst>
              <a:lin ang="5400000" scaled="1"/>
            </a:gradFill>
            <a:ln w="9525" algn="ctr">
              <a:solidFill>
                <a:schemeClr val="tx1"/>
              </a:solidFill>
              <a:miter lim="800000"/>
              <a:headEnd/>
              <a:tailEnd/>
            </a:ln>
            <a:effectLst>
              <a:outerShdw dist="107763" dir="2700000" algn="ctr" rotWithShape="0">
                <a:schemeClr val="bg2">
                  <a:alpha val="50000"/>
                </a:schemeClr>
              </a:outerShdw>
            </a:effectLst>
          </p:spPr>
          <p:txBody>
            <a:bodyPr wrap="none" lIns="90000" tIns="46800" rIns="90000" bIns="46800" anchor="ctr"/>
            <a:lstStyle/>
            <a:p>
              <a:pPr algn="ctr">
                <a:lnSpc>
                  <a:spcPct val="100000"/>
                </a:lnSpc>
                <a:buFontTx/>
                <a:buNone/>
              </a:pPr>
              <a:r>
                <a:rPr lang="zh-CN" altLang="en-US" sz="2000">
                  <a:effectLst>
                    <a:outerShdw blurRad="38100" dist="38100" dir="2700000" algn="tl">
                      <a:srgbClr val="FFFFFF"/>
                    </a:outerShdw>
                  </a:effectLst>
                  <a:latin typeface="Arial" panose="020B0604020202020204" pitchFamily="34" charset="0"/>
                  <a:ea typeface="微软雅黑" panose="020B0503020204020204" pitchFamily="34" charset="-122"/>
                </a:rPr>
                <a:t>音响</a:t>
              </a:r>
            </a:p>
          </p:txBody>
        </p:sp>
        <p:sp>
          <p:nvSpPr>
            <p:cNvPr id="462875" name="Line 27"/>
            <p:cNvSpPr>
              <a:spLocks noChangeShapeType="1"/>
            </p:cNvSpPr>
            <p:nvPr/>
          </p:nvSpPr>
          <p:spPr bwMode="auto">
            <a:xfrm>
              <a:off x="2743200" y="4724400"/>
              <a:ext cx="304800" cy="0"/>
            </a:xfrm>
            <a:prstGeom prst="line">
              <a:avLst/>
            </a:prstGeom>
            <a:noFill/>
            <a:ln w="9525">
              <a:solidFill>
                <a:schemeClr val="tx1"/>
              </a:solidFill>
              <a:round/>
              <a:headEnd/>
              <a:tailEnd type="triangle" w="med" len="med"/>
            </a:ln>
            <a:effectLst>
              <a:outerShdw dist="107763" dir="2700000" algn="ctr" rotWithShape="0">
                <a:schemeClr val="bg2">
                  <a:alpha val="50000"/>
                </a:schemeClr>
              </a:outer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ea typeface="微软雅黑" panose="020B0503020204020204" pitchFamily="34" charset="-122"/>
              </a:endParaRPr>
            </a:p>
          </p:txBody>
        </p:sp>
        <p:sp>
          <p:nvSpPr>
            <p:cNvPr id="462876" name="Line 28"/>
            <p:cNvSpPr>
              <a:spLocks noChangeShapeType="1"/>
            </p:cNvSpPr>
            <p:nvPr/>
          </p:nvSpPr>
          <p:spPr bwMode="auto">
            <a:xfrm>
              <a:off x="2743200" y="4114800"/>
              <a:ext cx="304800" cy="0"/>
            </a:xfrm>
            <a:prstGeom prst="line">
              <a:avLst/>
            </a:prstGeom>
            <a:noFill/>
            <a:ln w="9525">
              <a:solidFill>
                <a:schemeClr val="tx1"/>
              </a:solidFill>
              <a:round/>
              <a:headEnd/>
              <a:tailEnd type="triangle" w="med" len="med"/>
            </a:ln>
            <a:effectLst>
              <a:outerShdw dist="107763" dir="2700000" algn="ctr" rotWithShape="0">
                <a:schemeClr val="bg2">
                  <a:alpha val="50000"/>
                </a:schemeClr>
              </a:outer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ea typeface="微软雅黑" panose="020B0503020204020204" pitchFamily="34" charset="-122"/>
              </a:endParaRPr>
            </a:p>
          </p:txBody>
        </p:sp>
        <p:sp>
          <p:nvSpPr>
            <p:cNvPr id="462877" name="Line 29"/>
            <p:cNvSpPr>
              <a:spLocks noChangeShapeType="1"/>
            </p:cNvSpPr>
            <p:nvPr/>
          </p:nvSpPr>
          <p:spPr bwMode="auto">
            <a:xfrm>
              <a:off x="2743200" y="3505200"/>
              <a:ext cx="304800" cy="0"/>
            </a:xfrm>
            <a:prstGeom prst="line">
              <a:avLst/>
            </a:prstGeom>
            <a:noFill/>
            <a:ln w="9525">
              <a:solidFill>
                <a:schemeClr val="tx1"/>
              </a:solidFill>
              <a:round/>
              <a:headEnd/>
              <a:tailEnd type="triangle" w="med" len="med"/>
            </a:ln>
            <a:effectLst>
              <a:outerShdw dist="107763" dir="2700000" algn="ctr" rotWithShape="0">
                <a:schemeClr val="bg2">
                  <a:alpha val="50000"/>
                </a:schemeClr>
              </a:outer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ea typeface="微软雅黑" panose="020B0503020204020204" pitchFamily="34" charset="-122"/>
              </a:endParaRPr>
            </a:p>
          </p:txBody>
        </p:sp>
        <p:sp>
          <p:nvSpPr>
            <p:cNvPr id="462878" name="Line 30"/>
            <p:cNvSpPr>
              <a:spLocks noChangeShapeType="1"/>
            </p:cNvSpPr>
            <p:nvPr/>
          </p:nvSpPr>
          <p:spPr bwMode="auto">
            <a:xfrm>
              <a:off x="2743200" y="2895600"/>
              <a:ext cx="304800" cy="0"/>
            </a:xfrm>
            <a:prstGeom prst="line">
              <a:avLst/>
            </a:prstGeom>
            <a:noFill/>
            <a:ln w="9525">
              <a:solidFill>
                <a:schemeClr val="tx1"/>
              </a:solidFill>
              <a:round/>
              <a:headEnd/>
              <a:tailEnd type="triangle" w="med" len="med"/>
            </a:ln>
            <a:effectLst>
              <a:outerShdw dist="107763" dir="2700000" algn="ctr" rotWithShape="0">
                <a:schemeClr val="bg2">
                  <a:alpha val="50000"/>
                </a:schemeClr>
              </a:outer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ea typeface="微软雅黑" panose="020B0503020204020204" pitchFamily="34" charset="-122"/>
              </a:endParaRPr>
            </a:p>
          </p:txBody>
        </p:sp>
        <p:sp>
          <p:nvSpPr>
            <p:cNvPr id="462879" name="Rectangle 31"/>
            <p:cNvSpPr>
              <a:spLocks noChangeArrowheads="1"/>
            </p:cNvSpPr>
            <p:nvPr/>
          </p:nvSpPr>
          <p:spPr bwMode="auto">
            <a:xfrm>
              <a:off x="5105400" y="2667000"/>
              <a:ext cx="1524000" cy="457200"/>
            </a:xfrm>
            <a:prstGeom prst="rect">
              <a:avLst/>
            </a:prstGeom>
            <a:gradFill rotWithShape="1">
              <a:gsLst>
                <a:gs pos="0">
                  <a:srgbClr val="FF0000"/>
                </a:gs>
                <a:gs pos="50000">
                  <a:srgbClr val="FF0000">
                    <a:gamma/>
                    <a:tint val="0"/>
                    <a:invGamma/>
                  </a:srgbClr>
                </a:gs>
                <a:gs pos="100000">
                  <a:srgbClr val="FF0000"/>
                </a:gs>
              </a:gsLst>
              <a:lin ang="5400000" scaled="1"/>
            </a:gradFill>
            <a:ln w="9525" algn="ctr">
              <a:solidFill>
                <a:schemeClr val="tx1"/>
              </a:solidFill>
              <a:miter lim="800000"/>
              <a:headEnd/>
              <a:tailEnd/>
            </a:ln>
            <a:effectLst>
              <a:outerShdw dist="107763" dir="2700000" algn="ctr" rotWithShape="0">
                <a:schemeClr val="bg2">
                  <a:alpha val="50000"/>
                </a:schemeClr>
              </a:outerShdw>
            </a:effectLst>
          </p:spPr>
          <p:txBody>
            <a:bodyPr wrap="none" lIns="90000" tIns="46800" rIns="90000" bIns="46800" anchor="ctr"/>
            <a:lstStyle/>
            <a:p>
              <a:pPr algn="ctr">
                <a:lnSpc>
                  <a:spcPct val="100000"/>
                </a:lnSpc>
                <a:buFontTx/>
                <a:buNone/>
              </a:pPr>
              <a:r>
                <a:rPr lang="zh-CN" altLang="en-US" sz="2000">
                  <a:effectLst>
                    <a:outerShdw blurRad="38100" dist="38100" dir="2700000" algn="tl">
                      <a:srgbClr val="FFFFFF"/>
                    </a:outerShdw>
                  </a:effectLst>
                  <a:latin typeface="Arial" panose="020B0604020202020204" pitchFamily="34" charset="0"/>
                  <a:ea typeface="微软雅黑" panose="020B0503020204020204" pitchFamily="34" charset="-122"/>
                </a:rPr>
                <a:t>交通</a:t>
              </a:r>
            </a:p>
          </p:txBody>
        </p:sp>
        <p:sp>
          <p:nvSpPr>
            <p:cNvPr id="462880" name="Rectangle 32"/>
            <p:cNvSpPr>
              <a:spLocks noChangeArrowheads="1"/>
            </p:cNvSpPr>
            <p:nvPr/>
          </p:nvSpPr>
          <p:spPr bwMode="auto">
            <a:xfrm>
              <a:off x="5105400" y="3276600"/>
              <a:ext cx="1524000" cy="457200"/>
            </a:xfrm>
            <a:prstGeom prst="rect">
              <a:avLst/>
            </a:prstGeom>
            <a:gradFill rotWithShape="1">
              <a:gsLst>
                <a:gs pos="0">
                  <a:srgbClr val="FF0000"/>
                </a:gs>
                <a:gs pos="50000">
                  <a:srgbClr val="FF0000">
                    <a:gamma/>
                    <a:tint val="0"/>
                    <a:invGamma/>
                  </a:srgbClr>
                </a:gs>
                <a:gs pos="100000">
                  <a:srgbClr val="FF0000"/>
                </a:gs>
              </a:gsLst>
              <a:lin ang="5400000" scaled="1"/>
            </a:gradFill>
            <a:ln w="9525" algn="ctr">
              <a:solidFill>
                <a:schemeClr val="tx1"/>
              </a:solidFill>
              <a:miter lim="800000"/>
              <a:headEnd/>
              <a:tailEnd/>
            </a:ln>
            <a:effectLst>
              <a:outerShdw dist="107763" dir="2700000" algn="ctr" rotWithShape="0">
                <a:schemeClr val="bg2">
                  <a:alpha val="50000"/>
                </a:schemeClr>
              </a:outerShdw>
            </a:effectLst>
          </p:spPr>
          <p:txBody>
            <a:bodyPr wrap="none" lIns="90000" tIns="46800" rIns="90000" bIns="46800" anchor="ctr"/>
            <a:lstStyle/>
            <a:p>
              <a:pPr algn="ctr">
                <a:lnSpc>
                  <a:spcPct val="100000"/>
                </a:lnSpc>
                <a:buFontTx/>
                <a:buNone/>
              </a:pPr>
              <a:r>
                <a:rPr lang="zh-CN" altLang="en-US" sz="2000">
                  <a:effectLst>
                    <a:outerShdw blurRad="38100" dist="38100" dir="2700000" algn="tl">
                      <a:srgbClr val="FFFFFF"/>
                    </a:outerShdw>
                  </a:effectLst>
                  <a:latin typeface="Arial" panose="020B0604020202020204" pitchFamily="34" charset="0"/>
                  <a:ea typeface="微软雅黑" panose="020B0503020204020204" pitchFamily="34" charset="-122"/>
                </a:rPr>
                <a:t>就餐</a:t>
              </a:r>
            </a:p>
          </p:txBody>
        </p:sp>
        <p:sp>
          <p:nvSpPr>
            <p:cNvPr id="462881" name="Rectangle 33"/>
            <p:cNvSpPr>
              <a:spLocks noChangeArrowheads="1"/>
            </p:cNvSpPr>
            <p:nvPr/>
          </p:nvSpPr>
          <p:spPr bwMode="auto">
            <a:xfrm>
              <a:off x="5105400" y="3886200"/>
              <a:ext cx="1524000" cy="457200"/>
            </a:xfrm>
            <a:prstGeom prst="rect">
              <a:avLst/>
            </a:prstGeom>
            <a:gradFill rotWithShape="1">
              <a:gsLst>
                <a:gs pos="0">
                  <a:srgbClr val="FF0000"/>
                </a:gs>
                <a:gs pos="50000">
                  <a:srgbClr val="FF0000">
                    <a:gamma/>
                    <a:tint val="0"/>
                    <a:invGamma/>
                  </a:srgbClr>
                </a:gs>
                <a:gs pos="100000">
                  <a:srgbClr val="FF0000"/>
                </a:gs>
              </a:gsLst>
              <a:lin ang="5400000" scaled="1"/>
            </a:gradFill>
            <a:ln w="9525" algn="ctr">
              <a:solidFill>
                <a:schemeClr val="tx1"/>
              </a:solidFill>
              <a:miter lim="800000"/>
              <a:headEnd/>
              <a:tailEnd/>
            </a:ln>
            <a:effectLst>
              <a:outerShdw dist="107763" dir="2700000" algn="ctr" rotWithShape="0">
                <a:schemeClr val="bg2">
                  <a:alpha val="50000"/>
                </a:schemeClr>
              </a:outerShdw>
            </a:effectLst>
          </p:spPr>
          <p:txBody>
            <a:bodyPr wrap="none" lIns="90000" tIns="46800" rIns="90000" bIns="46800" anchor="ctr"/>
            <a:lstStyle/>
            <a:p>
              <a:pPr algn="ctr">
                <a:lnSpc>
                  <a:spcPct val="100000"/>
                </a:lnSpc>
                <a:buFontTx/>
                <a:buNone/>
              </a:pPr>
              <a:r>
                <a:rPr lang="zh-CN" altLang="en-US" sz="2000">
                  <a:effectLst>
                    <a:outerShdw blurRad="38100" dist="38100" dir="2700000" algn="tl">
                      <a:srgbClr val="FFFFFF"/>
                    </a:outerShdw>
                  </a:effectLst>
                  <a:latin typeface="Arial" panose="020B0604020202020204" pitchFamily="34" charset="0"/>
                  <a:ea typeface="微软雅黑" panose="020B0503020204020204" pitchFamily="34" charset="-122"/>
                </a:rPr>
                <a:t>住宿</a:t>
              </a:r>
            </a:p>
          </p:txBody>
        </p:sp>
        <p:sp>
          <p:nvSpPr>
            <p:cNvPr id="462882" name="Rectangle 34"/>
            <p:cNvSpPr>
              <a:spLocks noChangeArrowheads="1"/>
            </p:cNvSpPr>
            <p:nvPr/>
          </p:nvSpPr>
          <p:spPr bwMode="auto">
            <a:xfrm>
              <a:off x="5105400" y="4495800"/>
              <a:ext cx="1524000" cy="457200"/>
            </a:xfrm>
            <a:prstGeom prst="rect">
              <a:avLst/>
            </a:prstGeom>
            <a:gradFill rotWithShape="1">
              <a:gsLst>
                <a:gs pos="0">
                  <a:srgbClr val="FF0000"/>
                </a:gs>
                <a:gs pos="50000">
                  <a:srgbClr val="FF0000">
                    <a:gamma/>
                    <a:tint val="0"/>
                    <a:invGamma/>
                  </a:srgbClr>
                </a:gs>
                <a:gs pos="100000">
                  <a:srgbClr val="FF0000"/>
                </a:gs>
              </a:gsLst>
              <a:lin ang="5400000" scaled="1"/>
            </a:gradFill>
            <a:ln w="9525" algn="ctr">
              <a:solidFill>
                <a:schemeClr val="tx1"/>
              </a:solidFill>
              <a:miter lim="800000"/>
              <a:headEnd/>
              <a:tailEnd/>
            </a:ln>
            <a:effectLst>
              <a:outerShdw dist="107763" dir="2700000" algn="ctr" rotWithShape="0">
                <a:schemeClr val="bg2">
                  <a:alpha val="50000"/>
                </a:schemeClr>
              </a:outerShdw>
            </a:effectLst>
          </p:spPr>
          <p:txBody>
            <a:bodyPr wrap="none" lIns="90000" tIns="46800" rIns="90000" bIns="46800" anchor="ctr"/>
            <a:lstStyle/>
            <a:p>
              <a:pPr algn="ctr">
                <a:lnSpc>
                  <a:spcPct val="100000"/>
                </a:lnSpc>
                <a:buFontTx/>
                <a:buNone/>
              </a:pPr>
              <a:r>
                <a:rPr lang="zh-CN" altLang="en-US" sz="2000">
                  <a:effectLst>
                    <a:outerShdw blurRad="38100" dist="38100" dir="2700000" algn="tl">
                      <a:srgbClr val="FFFFFF"/>
                    </a:outerShdw>
                  </a:effectLst>
                  <a:latin typeface="Arial" panose="020B0604020202020204" pitchFamily="34" charset="0"/>
                  <a:ea typeface="微软雅黑" panose="020B0503020204020204" pitchFamily="34" charset="-122"/>
                </a:rPr>
                <a:t>安全</a:t>
              </a:r>
            </a:p>
          </p:txBody>
        </p:sp>
        <p:sp>
          <p:nvSpPr>
            <p:cNvPr id="462883" name="Line 35"/>
            <p:cNvSpPr>
              <a:spLocks noChangeShapeType="1"/>
            </p:cNvSpPr>
            <p:nvPr/>
          </p:nvSpPr>
          <p:spPr bwMode="auto">
            <a:xfrm>
              <a:off x="4800600" y="4724400"/>
              <a:ext cx="304800" cy="0"/>
            </a:xfrm>
            <a:prstGeom prst="line">
              <a:avLst/>
            </a:prstGeom>
            <a:noFill/>
            <a:ln w="9525">
              <a:solidFill>
                <a:schemeClr val="tx1"/>
              </a:solidFill>
              <a:round/>
              <a:headEnd/>
              <a:tailEnd type="triangle" w="med" len="med"/>
            </a:ln>
            <a:effectLst>
              <a:outerShdw dist="107763" dir="2700000" algn="ctr" rotWithShape="0">
                <a:schemeClr val="bg2">
                  <a:alpha val="50000"/>
                </a:schemeClr>
              </a:outer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ea typeface="微软雅黑" panose="020B0503020204020204" pitchFamily="34" charset="-122"/>
              </a:endParaRPr>
            </a:p>
          </p:txBody>
        </p:sp>
        <p:sp>
          <p:nvSpPr>
            <p:cNvPr id="462884" name="Line 36"/>
            <p:cNvSpPr>
              <a:spLocks noChangeShapeType="1"/>
            </p:cNvSpPr>
            <p:nvPr/>
          </p:nvSpPr>
          <p:spPr bwMode="auto">
            <a:xfrm>
              <a:off x="4800600" y="4114800"/>
              <a:ext cx="304800" cy="0"/>
            </a:xfrm>
            <a:prstGeom prst="line">
              <a:avLst/>
            </a:prstGeom>
            <a:noFill/>
            <a:ln w="9525">
              <a:solidFill>
                <a:schemeClr val="tx1"/>
              </a:solidFill>
              <a:round/>
              <a:headEnd/>
              <a:tailEnd type="triangle" w="med" len="med"/>
            </a:ln>
            <a:effectLst>
              <a:outerShdw dist="107763" dir="2700000" algn="ctr" rotWithShape="0">
                <a:schemeClr val="bg2">
                  <a:alpha val="50000"/>
                </a:schemeClr>
              </a:outer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ea typeface="微软雅黑" panose="020B0503020204020204" pitchFamily="34" charset="-122"/>
              </a:endParaRPr>
            </a:p>
          </p:txBody>
        </p:sp>
        <p:sp>
          <p:nvSpPr>
            <p:cNvPr id="462885" name="Line 37"/>
            <p:cNvSpPr>
              <a:spLocks noChangeShapeType="1"/>
            </p:cNvSpPr>
            <p:nvPr/>
          </p:nvSpPr>
          <p:spPr bwMode="auto">
            <a:xfrm>
              <a:off x="4800600" y="3505200"/>
              <a:ext cx="304800" cy="0"/>
            </a:xfrm>
            <a:prstGeom prst="line">
              <a:avLst/>
            </a:prstGeom>
            <a:noFill/>
            <a:ln w="9525">
              <a:solidFill>
                <a:schemeClr val="tx1"/>
              </a:solidFill>
              <a:round/>
              <a:headEnd/>
              <a:tailEnd type="triangle" w="med" len="med"/>
            </a:ln>
            <a:effectLst>
              <a:outerShdw dist="107763" dir="2700000" algn="ctr" rotWithShape="0">
                <a:schemeClr val="bg2">
                  <a:alpha val="50000"/>
                </a:schemeClr>
              </a:outer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ea typeface="微软雅黑" panose="020B0503020204020204" pitchFamily="34" charset="-122"/>
              </a:endParaRPr>
            </a:p>
          </p:txBody>
        </p:sp>
        <p:sp>
          <p:nvSpPr>
            <p:cNvPr id="462886" name="Line 38"/>
            <p:cNvSpPr>
              <a:spLocks noChangeShapeType="1"/>
            </p:cNvSpPr>
            <p:nvPr/>
          </p:nvSpPr>
          <p:spPr bwMode="auto">
            <a:xfrm>
              <a:off x="4800600" y="2895600"/>
              <a:ext cx="304800" cy="0"/>
            </a:xfrm>
            <a:prstGeom prst="line">
              <a:avLst/>
            </a:prstGeom>
            <a:noFill/>
            <a:ln w="9525">
              <a:solidFill>
                <a:schemeClr val="tx1"/>
              </a:solidFill>
              <a:round/>
              <a:headEnd/>
              <a:tailEnd type="triangle" w="med" len="med"/>
            </a:ln>
            <a:effectLst>
              <a:outerShdw dist="107763" dir="2700000" algn="ctr" rotWithShape="0">
                <a:schemeClr val="bg2">
                  <a:alpha val="50000"/>
                </a:schemeClr>
              </a:outer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ea typeface="微软雅黑" panose="020B0503020204020204" pitchFamily="34" charset="-122"/>
              </a:endParaRPr>
            </a:p>
          </p:txBody>
        </p:sp>
        <p:sp>
          <p:nvSpPr>
            <p:cNvPr id="462887" name="Rectangle 39"/>
            <p:cNvSpPr>
              <a:spLocks noChangeArrowheads="1"/>
            </p:cNvSpPr>
            <p:nvPr/>
          </p:nvSpPr>
          <p:spPr bwMode="auto">
            <a:xfrm>
              <a:off x="7162800" y="2667000"/>
              <a:ext cx="1524000" cy="457200"/>
            </a:xfrm>
            <a:prstGeom prst="rect">
              <a:avLst/>
            </a:prstGeom>
            <a:gradFill rotWithShape="1">
              <a:gsLst>
                <a:gs pos="0">
                  <a:srgbClr val="1106E4"/>
                </a:gs>
                <a:gs pos="50000">
                  <a:srgbClr val="1106E4">
                    <a:gamma/>
                    <a:tint val="0"/>
                    <a:invGamma/>
                  </a:srgbClr>
                </a:gs>
                <a:gs pos="100000">
                  <a:srgbClr val="1106E4"/>
                </a:gs>
              </a:gsLst>
              <a:lin ang="5400000" scaled="1"/>
            </a:gradFill>
            <a:ln w="9525" algn="ctr">
              <a:solidFill>
                <a:schemeClr val="tx1"/>
              </a:solidFill>
              <a:miter lim="800000"/>
              <a:headEnd/>
              <a:tailEnd/>
            </a:ln>
            <a:effectLst>
              <a:outerShdw dist="107763" dir="2700000" algn="ctr" rotWithShape="0">
                <a:schemeClr val="bg2">
                  <a:alpha val="50000"/>
                </a:schemeClr>
              </a:outerShdw>
            </a:effectLst>
          </p:spPr>
          <p:txBody>
            <a:bodyPr wrap="none" lIns="90000" tIns="46800" rIns="90000" bIns="46800" anchor="ctr"/>
            <a:lstStyle/>
            <a:p>
              <a:pPr algn="ctr">
                <a:lnSpc>
                  <a:spcPct val="100000"/>
                </a:lnSpc>
                <a:buFontTx/>
                <a:buNone/>
              </a:pPr>
              <a:r>
                <a:rPr lang="zh-CN" altLang="en-US" sz="2000">
                  <a:effectLst>
                    <a:outerShdw blurRad="38100" dist="38100" dir="2700000" algn="tl">
                      <a:srgbClr val="FFFFFF"/>
                    </a:outerShdw>
                  </a:effectLst>
                  <a:latin typeface="Arial" panose="020B0604020202020204" pitchFamily="34" charset="0"/>
                  <a:ea typeface="微软雅黑" panose="020B0503020204020204" pitchFamily="34" charset="-122"/>
                </a:rPr>
                <a:t>广告</a:t>
              </a:r>
            </a:p>
          </p:txBody>
        </p:sp>
        <p:sp>
          <p:nvSpPr>
            <p:cNvPr id="462888" name="Rectangle 40"/>
            <p:cNvSpPr>
              <a:spLocks noChangeArrowheads="1"/>
            </p:cNvSpPr>
            <p:nvPr/>
          </p:nvSpPr>
          <p:spPr bwMode="auto">
            <a:xfrm>
              <a:off x="7162800" y="3276600"/>
              <a:ext cx="1524000" cy="457200"/>
            </a:xfrm>
            <a:prstGeom prst="rect">
              <a:avLst/>
            </a:prstGeom>
            <a:gradFill rotWithShape="1">
              <a:gsLst>
                <a:gs pos="0">
                  <a:srgbClr val="1106E4"/>
                </a:gs>
                <a:gs pos="50000">
                  <a:srgbClr val="1106E4">
                    <a:gamma/>
                    <a:tint val="0"/>
                    <a:invGamma/>
                  </a:srgbClr>
                </a:gs>
                <a:gs pos="100000">
                  <a:srgbClr val="1106E4"/>
                </a:gs>
              </a:gsLst>
              <a:lin ang="5400000" scaled="1"/>
            </a:gradFill>
            <a:ln w="9525" algn="ctr">
              <a:solidFill>
                <a:schemeClr val="tx1"/>
              </a:solidFill>
              <a:miter lim="800000"/>
              <a:headEnd/>
              <a:tailEnd/>
            </a:ln>
            <a:effectLst>
              <a:outerShdw dist="107763" dir="2700000" algn="ctr" rotWithShape="0">
                <a:schemeClr val="bg2">
                  <a:alpha val="50000"/>
                </a:schemeClr>
              </a:outerShdw>
            </a:effectLst>
          </p:spPr>
          <p:txBody>
            <a:bodyPr wrap="none" lIns="90000" tIns="46800" rIns="90000" bIns="46800" anchor="ctr"/>
            <a:lstStyle/>
            <a:p>
              <a:pPr algn="ctr">
                <a:lnSpc>
                  <a:spcPct val="100000"/>
                </a:lnSpc>
                <a:buFontTx/>
                <a:buNone/>
              </a:pPr>
              <a:r>
                <a:rPr lang="zh-CN" altLang="en-US" sz="2000">
                  <a:effectLst>
                    <a:outerShdw blurRad="38100" dist="38100" dir="2700000" algn="tl">
                      <a:srgbClr val="FFFFFF"/>
                    </a:outerShdw>
                  </a:effectLst>
                  <a:latin typeface="Arial" panose="020B0604020202020204" pitchFamily="34" charset="0"/>
                  <a:ea typeface="微软雅黑" panose="020B0503020204020204" pitchFamily="34" charset="-122"/>
                </a:rPr>
                <a:t>销售</a:t>
              </a:r>
            </a:p>
          </p:txBody>
        </p:sp>
        <p:sp>
          <p:nvSpPr>
            <p:cNvPr id="462889" name="Rectangle 41"/>
            <p:cNvSpPr>
              <a:spLocks noChangeArrowheads="1"/>
            </p:cNvSpPr>
            <p:nvPr/>
          </p:nvSpPr>
          <p:spPr bwMode="auto">
            <a:xfrm>
              <a:off x="7162800" y="3886200"/>
              <a:ext cx="1524000" cy="457200"/>
            </a:xfrm>
            <a:prstGeom prst="rect">
              <a:avLst/>
            </a:prstGeom>
            <a:gradFill rotWithShape="1">
              <a:gsLst>
                <a:gs pos="0">
                  <a:srgbClr val="1106E4"/>
                </a:gs>
                <a:gs pos="50000">
                  <a:srgbClr val="1106E4">
                    <a:gamma/>
                    <a:tint val="0"/>
                    <a:invGamma/>
                  </a:srgbClr>
                </a:gs>
                <a:gs pos="100000">
                  <a:srgbClr val="1106E4"/>
                </a:gs>
              </a:gsLst>
              <a:lin ang="5400000" scaled="1"/>
            </a:gradFill>
            <a:ln w="9525" algn="ctr">
              <a:solidFill>
                <a:schemeClr val="tx1"/>
              </a:solidFill>
              <a:miter lim="800000"/>
              <a:headEnd/>
              <a:tailEnd/>
            </a:ln>
            <a:effectLst>
              <a:outerShdw dist="107763" dir="2700000" algn="ctr" rotWithShape="0">
                <a:schemeClr val="bg2">
                  <a:alpha val="50000"/>
                </a:schemeClr>
              </a:outerShdw>
            </a:effectLst>
          </p:spPr>
          <p:txBody>
            <a:bodyPr wrap="none" lIns="90000" tIns="46800" rIns="90000" bIns="46800" anchor="ctr"/>
            <a:lstStyle/>
            <a:p>
              <a:pPr algn="ctr">
                <a:lnSpc>
                  <a:spcPct val="100000"/>
                </a:lnSpc>
                <a:buFontTx/>
                <a:buNone/>
              </a:pPr>
              <a:r>
                <a:rPr lang="zh-CN" altLang="en-US" sz="2000">
                  <a:effectLst>
                    <a:outerShdw blurRad="38100" dist="38100" dir="2700000" algn="tl">
                      <a:srgbClr val="FFFFFF"/>
                    </a:outerShdw>
                  </a:effectLst>
                  <a:latin typeface="Arial" panose="020B0604020202020204" pitchFamily="34" charset="0"/>
                  <a:ea typeface="微软雅黑" panose="020B0503020204020204" pitchFamily="34" charset="-122"/>
                </a:rPr>
                <a:t>票务</a:t>
              </a:r>
            </a:p>
          </p:txBody>
        </p:sp>
        <p:sp>
          <p:nvSpPr>
            <p:cNvPr id="462890" name="Rectangle 42"/>
            <p:cNvSpPr>
              <a:spLocks noChangeArrowheads="1"/>
            </p:cNvSpPr>
            <p:nvPr/>
          </p:nvSpPr>
          <p:spPr bwMode="auto">
            <a:xfrm>
              <a:off x="7162800" y="4495800"/>
              <a:ext cx="1524000" cy="457200"/>
            </a:xfrm>
            <a:prstGeom prst="rect">
              <a:avLst/>
            </a:prstGeom>
            <a:gradFill rotWithShape="1">
              <a:gsLst>
                <a:gs pos="0">
                  <a:srgbClr val="1106E4"/>
                </a:gs>
                <a:gs pos="50000">
                  <a:srgbClr val="1106E4">
                    <a:gamma/>
                    <a:tint val="0"/>
                    <a:invGamma/>
                  </a:srgbClr>
                </a:gs>
                <a:gs pos="100000">
                  <a:srgbClr val="1106E4"/>
                </a:gs>
              </a:gsLst>
              <a:lin ang="5400000" scaled="1"/>
            </a:gradFill>
            <a:ln w="9525" algn="ctr">
              <a:solidFill>
                <a:schemeClr val="tx1"/>
              </a:solidFill>
              <a:miter lim="800000"/>
              <a:headEnd/>
              <a:tailEnd/>
            </a:ln>
            <a:effectLst>
              <a:outerShdw dist="107763" dir="2700000" algn="ctr" rotWithShape="0">
                <a:schemeClr val="bg2">
                  <a:alpha val="50000"/>
                </a:schemeClr>
              </a:outerShdw>
            </a:effectLst>
          </p:spPr>
          <p:txBody>
            <a:bodyPr wrap="none" lIns="90000" tIns="46800" rIns="90000" bIns="46800" anchor="ctr"/>
            <a:lstStyle/>
            <a:p>
              <a:pPr algn="ctr">
                <a:lnSpc>
                  <a:spcPct val="100000"/>
                </a:lnSpc>
                <a:buFontTx/>
                <a:buNone/>
              </a:pPr>
              <a:r>
                <a:rPr lang="zh-CN" altLang="en-US" sz="2000">
                  <a:effectLst>
                    <a:outerShdw blurRad="38100" dist="38100" dir="2700000" algn="tl">
                      <a:srgbClr val="FFFFFF"/>
                    </a:outerShdw>
                  </a:effectLst>
                  <a:latin typeface="Arial" panose="020B0604020202020204" pitchFamily="34" charset="0"/>
                  <a:ea typeface="微软雅黑" panose="020B0503020204020204" pitchFamily="34" charset="-122"/>
                </a:rPr>
                <a:t>财务</a:t>
              </a:r>
            </a:p>
          </p:txBody>
        </p:sp>
        <p:sp>
          <p:nvSpPr>
            <p:cNvPr id="462891" name="Line 43"/>
            <p:cNvSpPr>
              <a:spLocks noChangeShapeType="1"/>
            </p:cNvSpPr>
            <p:nvPr/>
          </p:nvSpPr>
          <p:spPr bwMode="auto">
            <a:xfrm>
              <a:off x="6858000" y="4724400"/>
              <a:ext cx="304800" cy="0"/>
            </a:xfrm>
            <a:prstGeom prst="line">
              <a:avLst/>
            </a:prstGeom>
            <a:noFill/>
            <a:ln w="9525">
              <a:solidFill>
                <a:schemeClr val="tx1"/>
              </a:solidFill>
              <a:round/>
              <a:headEnd/>
              <a:tailEnd type="triangle" w="med" len="med"/>
            </a:ln>
            <a:effectLst>
              <a:outerShdw dist="107763" dir="2700000" algn="ctr" rotWithShape="0">
                <a:schemeClr val="bg2">
                  <a:alpha val="50000"/>
                </a:schemeClr>
              </a:outer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ea typeface="微软雅黑" panose="020B0503020204020204" pitchFamily="34" charset="-122"/>
              </a:endParaRPr>
            </a:p>
          </p:txBody>
        </p:sp>
        <p:sp>
          <p:nvSpPr>
            <p:cNvPr id="462892" name="Line 44"/>
            <p:cNvSpPr>
              <a:spLocks noChangeShapeType="1"/>
            </p:cNvSpPr>
            <p:nvPr/>
          </p:nvSpPr>
          <p:spPr bwMode="auto">
            <a:xfrm>
              <a:off x="6858000" y="4114800"/>
              <a:ext cx="304800" cy="0"/>
            </a:xfrm>
            <a:prstGeom prst="line">
              <a:avLst/>
            </a:prstGeom>
            <a:noFill/>
            <a:ln w="9525">
              <a:solidFill>
                <a:schemeClr val="tx1"/>
              </a:solidFill>
              <a:round/>
              <a:headEnd/>
              <a:tailEnd type="triangle" w="med" len="med"/>
            </a:ln>
            <a:effectLst>
              <a:outerShdw dist="107763" dir="2700000" algn="ctr" rotWithShape="0">
                <a:schemeClr val="bg2">
                  <a:alpha val="50000"/>
                </a:schemeClr>
              </a:outer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ea typeface="微软雅黑" panose="020B0503020204020204" pitchFamily="34" charset="-122"/>
              </a:endParaRPr>
            </a:p>
          </p:txBody>
        </p:sp>
        <p:sp>
          <p:nvSpPr>
            <p:cNvPr id="462893" name="Line 45"/>
            <p:cNvSpPr>
              <a:spLocks noChangeShapeType="1"/>
            </p:cNvSpPr>
            <p:nvPr/>
          </p:nvSpPr>
          <p:spPr bwMode="auto">
            <a:xfrm>
              <a:off x="6858000" y="3505200"/>
              <a:ext cx="304800" cy="0"/>
            </a:xfrm>
            <a:prstGeom prst="line">
              <a:avLst/>
            </a:prstGeom>
            <a:noFill/>
            <a:ln w="9525">
              <a:solidFill>
                <a:schemeClr val="tx1"/>
              </a:solidFill>
              <a:round/>
              <a:headEnd/>
              <a:tailEnd type="triangle" w="med" len="med"/>
            </a:ln>
            <a:effectLst>
              <a:outerShdw dist="107763" dir="2700000" algn="ctr" rotWithShape="0">
                <a:schemeClr val="bg2">
                  <a:alpha val="50000"/>
                </a:schemeClr>
              </a:outer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ea typeface="微软雅黑" panose="020B0503020204020204" pitchFamily="34" charset="-122"/>
              </a:endParaRPr>
            </a:p>
          </p:txBody>
        </p:sp>
        <p:sp>
          <p:nvSpPr>
            <p:cNvPr id="462894" name="Line 46"/>
            <p:cNvSpPr>
              <a:spLocks noChangeShapeType="1"/>
            </p:cNvSpPr>
            <p:nvPr/>
          </p:nvSpPr>
          <p:spPr bwMode="auto">
            <a:xfrm>
              <a:off x="6858000" y="2895600"/>
              <a:ext cx="304800" cy="0"/>
            </a:xfrm>
            <a:prstGeom prst="line">
              <a:avLst/>
            </a:prstGeom>
            <a:noFill/>
            <a:ln w="9525">
              <a:solidFill>
                <a:schemeClr val="tx1"/>
              </a:solidFill>
              <a:round/>
              <a:headEnd/>
              <a:tailEnd type="triangle" w="med" len="med"/>
            </a:ln>
            <a:effectLst>
              <a:outerShdw dist="107763" dir="2700000" algn="ctr" rotWithShape="0">
                <a:schemeClr val="bg2">
                  <a:alpha val="50000"/>
                </a:schemeClr>
              </a:outer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ea typeface="微软雅黑" panose="020B0503020204020204" pitchFamily="34" charset="-122"/>
              </a:endParaRPr>
            </a:p>
          </p:txBody>
        </p:sp>
        <p:sp>
          <p:nvSpPr>
            <p:cNvPr id="462895" name="Line 47"/>
            <p:cNvSpPr>
              <a:spLocks noChangeShapeType="1"/>
            </p:cNvSpPr>
            <p:nvPr/>
          </p:nvSpPr>
          <p:spPr bwMode="auto">
            <a:xfrm>
              <a:off x="2743200" y="2438400"/>
              <a:ext cx="0" cy="2286000"/>
            </a:xfrm>
            <a:prstGeom prst="line">
              <a:avLst/>
            </a:prstGeom>
            <a:noFill/>
            <a:ln w="9525">
              <a:solidFill>
                <a:schemeClr val="tx1"/>
              </a:solidFill>
              <a:round/>
              <a:headEnd/>
              <a:tailEnd/>
            </a:ln>
            <a:effectLst>
              <a:outerShdw dist="107763" dir="2700000" algn="ctr" rotWithShape="0">
                <a:schemeClr val="bg2">
                  <a:alpha val="50000"/>
                </a:schemeClr>
              </a:outer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ea typeface="微软雅黑" panose="020B0503020204020204" pitchFamily="34" charset="-122"/>
              </a:endParaRPr>
            </a:p>
          </p:txBody>
        </p:sp>
        <p:sp>
          <p:nvSpPr>
            <p:cNvPr id="462896" name="Line 48"/>
            <p:cNvSpPr>
              <a:spLocks noChangeShapeType="1"/>
            </p:cNvSpPr>
            <p:nvPr/>
          </p:nvSpPr>
          <p:spPr bwMode="auto">
            <a:xfrm>
              <a:off x="4800600" y="2438400"/>
              <a:ext cx="0" cy="2286000"/>
            </a:xfrm>
            <a:prstGeom prst="line">
              <a:avLst/>
            </a:prstGeom>
            <a:noFill/>
            <a:ln w="9525">
              <a:solidFill>
                <a:schemeClr val="tx1"/>
              </a:solidFill>
              <a:round/>
              <a:headEnd/>
              <a:tailEnd/>
            </a:ln>
            <a:effectLst>
              <a:outerShdw dist="107763" dir="2700000" algn="ctr" rotWithShape="0">
                <a:schemeClr val="bg2">
                  <a:alpha val="50000"/>
                </a:schemeClr>
              </a:outer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ea typeface="微软雅黑" panose="020B0503020204020204" pitchFamily="34" charset="-122"/>
              </a:endParaRPr>
            </a:p>
          </p:txBody>
        </p:sp>
        <p:sp>
          <p:nvSpPr>
            <p:cNvPr id="462897" name="Line 49"/>
            <p:cNvSpPr>
              <a:spLocks noChangeShapeType="1"/>
            </p:cNvSpPr>
            <p:nvPr/>
          </p:nvSpPr>
          <p:spPr bwMode="auto">
            <a:xfrm>
              <a:off x="6858000" y="2438400"/>
              <a:ext cx="0" cy="2286000"/>
            </a:xfrm>
            <a:prstGeom prst="line">
              <a:avLst/>
            </a:prstGeom>
            <a:noFill/>
            <a:ln w="9525">
              <a:solidFill>
                <a:schemeClr val="tx1"/>
              </a:solidFill>
              <a:round/>
              <a:headEnd/>
              <a:tailEnd/>
            </a:ln>
            <a:effectLst>
              <a:outerShdw dist="107763" dir="2700000" algn="ctr" rotWithShape="0">
                <a:schemeClr val="bg2">
                  <a:alpha val="50000"/>
                </a:schemeClr>
              </a:outerShdw>
            </a:effectLst>
            <a:extLst>
              <a:ext uri="{909E8E84-426E-40DD-AFC4-6F175D3DCCD1}">
                <a14:hiddenFill xmlns:a14="http://schemas.microsoft.com/office/drawing/2010/main">
                  <a:noFill/>
                </a14:hiddenFill>
              </a:ext>
            </a:extLst>
          </p:spPr>
          <p:txBody>
            <a:bodyPr lIns="90000" tIns="46800" rIns="90000" bIns="46800" anchor="ctr"/>
            <a:lstStyle/>
            <a:p>
              <a:endParaRPr lang="zh-CN" altLang="en-US">
                <a:ea typeface="微软雅黑" panose="020B0503020204020204" pitchFamily="34" charset="-122"/>
              </a:endParaRPr>
            </a:p>
          </p:txBody>
        </p:sp>
      </p:grpSp>
    </p:spTree>
    <p:extLst>
      <p:ext uri="{BB962C8B-B14F-4D97-AF65-F5344CB8AC3E}">
        <p14:creationId xmlns:p14="http://schemas.microsoft.com/office/powerpoint/2010/main" val="174114571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分解原则</a:t>
            </a:r>
          </a:p>
        </p:txBody>
      </p:sp>
      <p:sp>
        <p:nvSpPr>
          <p:cNvPr id="3" name="内容占位符 2"/>
          <p:cNvSpPr>
            <a:spLocks noGrp="1"/>
          </p:cNvSpPr>
          <p:nvPr>
            <p:ph sz="quarter" idx="11"/>
          </p:nvPr>
        </p:nvSpPr>
        <p:spPr/>
        <p:txBody>
          <a:bodyPr>
            <a:normAutofit fontScale="85000" lnSpcReduction="10000"/>
          </a:bodyPr>
          <a:lstStyle/>
          <a:p>
            <a:r>
              <a:rPr lang="zh-CN" altLang="en-US" dirty="0"/>
              <a:t>不</a:t>
            </a:r>
            <a:r>
              <a:rPr lang="zh-CN" altLang="en-US" dirty="0" smtClean="0"/>
              <a:t>要混淆任务的成果（工作项）与任务</a:t>
            </a:r>
            <a:endParaRPr lang="en-US" altLang="zh-CN" dirty="0" smtClean="0"/>
          </a:p>
          <a:p>
            <a:pPr lvl="1"/>
            <a:r>
              <a:rPr lang="zh-CN" altLang="en-US" dirty="0" smtClean="0"/>
              <a:t>这</a:t>
            </a:r>
            <a:r>
              <a:rPr lang="zh-CN" altLang="en-US" dirty="0"/>
              <a:t>是在编制</a:t>
            </a:r>
            <a:r>
              <a:rPr lang="en-US" altLang="zh-CN" dirty="0"/>
              <a:t>WBS</a:t>
            </a:r>
            <a:r>
              <a:rPr lang="zh-CN" altLang="en-US" dirty="0"/>
              <a:t>时</a:t>
            </a:r>
            <a:r>
              <a:rPr lang="zh-CN" altLang="en-US" dirty="0">
                <a:solidFill>
                  <a:srgbClr val="C00000"/>
                </a:solidFill>
              </a:rPr>
              <a:t>最容易掉入的陷</a:t>
            </a:r>
            <a:r>
              <a:rPr lang="zh-CN" altLang="en-US" dirty="0" smtClean="0">
                <a:solidFill>
                  <a:srgbClr val="C00000"/>
                </a:solidFill>
              </a:rPr>
              <a:t>阱</a:t>
            </a:r>
            <a:r>
              <a:rPr lang="zh-CN" altLang="en-US" dirty="0" smtClean="0"/>
              <a:t>，例如：</a:t>
            </a:r>
            <a:endParaRPr lang="en-US" altLang="zh-CN" dirty="0" smtClean="0"/>
          </a:p>
          <a:p>
            <a:pPr lvl="1"/>
            <a:r>
              <a:rPr lang="zh-CN" altLang="en-US" b="1" dirty="0" smtClean="0"/>
              <a:t>节目项</a:t>
            </a:r>
            <a:r>
              <a:rPr lang="zh-CN" altLang="en-US" dirty="0"/>
              <a:t>下</a:t>
            </a:r>
            <a:r>
              <a:rPr lang="zh-CN" altLang="en-US" dirty="0" smtClean="0"/>
              <a:t>的任务分</a:t>
            </a:r>
            <a:r>
              <a:rPr lang="zh-CN" altLang="en-US" dirty="0"/>
              <a:t>解应该是策划、编导、排练、表</a:t>
            </a:r>
            <a:r>
              <a:rPr lang="zh-CN" altLang="en-US" dirty="0" smtClean="0"/>
              <a:t>演；</a:t>
            </a:r>
            <a:r>
              <a:rPr lang="en-US" altLang="zh-CN" dirty="0" smtClean="0"/>
              <a:t/>
            </a:r>
            <a:br>
              <a:rPr lang="en-US" altLang="zh-CN" dirty="0" smtClean="0"/>
            </a:br>
            <a:r>
              <a:rPr lang="zh-CN" altLang="en-US" dirty="0" smtClean="0"/>
              <a:t>而</a:t>
            </a:r>
            <a:r>
              <a:rPr lang="zh-CN" altLang="en-US" dirty="0"/>
              <a:t>不应该是独唱、舞蹈、相声、小</a:t>
            </a:r>
            <a:r>
              <a:rPr lang="zh-CN" altLang="en-US" dirty="0" smtClean="0"/>
              <a:t>品</a:t>
            </a:r>
            <a:endParaRPr lang="en-US" altLang="zh-CN" dirty="0" smtClean="0"/>
          </a:p>
          <a:p>
            <a:pPr lvl="1"/>
            <a:r>
              <a:rPr lang="zh-CN" altLang="en-US" b="1" dirty="0" smtClean="0"/>
              <a:t>一</a:t>
            </a:r>
            <a:r>
              <a:rPr lang="zh-CN" altLang="en-US" b="1" dirty="0"/>
              <a:t>个建筑项</a:t>
            </a:r>
            <a:r>
              <a:rPr lang="zh-CN" altLang="en-US" b="1" dirty="0" smtClean="0"/>
              <a:t>目</a:t>
            </a:r>
            <a:r>
              <a:rPr lang="zh-CN" altLang="en-US" dirty="0" smtClean="0"/>
              <a:t>任务分</a:t>
            </a:r>
            <a:r>
              <a:rPr lang="zh-CN" altLang="en-US" dirty="0"/>
              <a:t>解应该是规划、设计、建筑、装</a:t>
            </a:r>
            <a:r>
              <a:rPr lang="zh-CN" altLang="en-US" dirty="0" smtClean="0"/>
              <a:t>修；</a:t>
            </a:r>
            <a:r>
              <a:rPr lang="en-US" altLang="zh-CN" dirty="0" smtClean="0"/>
              <a:t/>
            </a:r>
            <a:br>
              <a:rPr lang="en-US" altLang="zh-CN" dirty="0" smtClean="0"/>
            </a:br>
            <a:r>
              <a:rPr lang="zh-CN" altLang="en-US" dirty="0" smtClean="0"/>
              <a:t>而</a:t>
            </a:r>
            <a:r>
              <a:rPr lang="zh-CN" altLang="en-US" dirty="0"/>
              <a:t>不应该是一楼、二楼、三楼、四</a:t>
            </a:r>
            <a:r>
              <a:rPr lang="zh-CN" altLang="en-US" dirty="0" smtClean="0"/>
              <a:t>楼</a:t>
            </a:r>
            <a:endParaRPr lang="zh-CN" altLang="en-US" dirty="0"/>
          </a:p>
          <a:p>
            <a:r>
              <a:rPr lang="zh-CN" altLang="en-US" dirty="0"/>
              <a:t>一</a:t>
            </a:r>
            <a:r>
              <a:rPr lang="zh-CN" altLang="en-US" dirty="0" smtClean="0"/>
              <a:t>个任</a:t>
            </a:r>
            <a:r>
              <a:rPr lang="zh-CN" altLang="en-US" dirty="0"/>
              <a:t>务只能在</a:t>
            </a:r>
            <a:r>
              <a:rPr lang="en-US" altLang="zh-CN" dirty="0"/>
              <a:t>WBS</a:t>
            </a:r>
            <a:r>
              <a:rPr lang="zh-CN" altLang="en-US" dirty="0"/>
              <a:t>中出现一</a:t>
            </a:r>
            <a:r>
              <a:rPr lang="zh-CN" altLang="en-US" dirty="0" smtClean="0"/>
              <a:t>次</a:t>
            </a:r>
            <a:endParaRPr lang="zh-CN" altLang="en-US" dirty="0"/>
          </a:p>
          <a:p>
            <a:r>
              <a:rPr lang="zh-CN" altLang="en-US" dirty="0"/>
              <a:t>一</a:t>
            </a:r>
            <a:r>
              <a:rPr lang="zh-CN" altLang="en-US" dirty="0" smtClean="0"/>
              <a:t>个任务是其下</a:t>
            </a:r>
            <a:r>
              <a:rPr lang="zh-CN" altLang="en-US" dirty="0"/>
              <a:t>一</a:t>
            </a:r>
            <a:r>
              <a:rPr lang="zh-CN" altLang="en-US" dirty="0" smtClean="0"/>
              <a:t>级任</a:t>
            </a:r>
            <a:r>
              <a:rPr lang="zh-CN" altLang="en-US" dirty="0"/>
              <a:t>务之</a:t>
            </a:r>
            <a:r>
              <a:rPr lang="zh-CN" altLang="en-US" dirty="0" smtClean="0"/>
              <a:t>和</a:t>
            </a:r>
            <a:endParaRPr lang="en-US" altLang="zh-CN" dirty="0" smtClean="0"/>
          </a:p>
          <a:p>
            <a:pPr lvl="1"/>
            <a:r>
              <a:rPr lang="zh-CN" altLang="en-US" dirty="0" smtClean="0"/>
              <a:t>例</a:t>
            </a:r>
            <a:r>
              <a:rPr lang="zh-CN" altLang="en-US" dirty="0"/>
              <a:t>如：化妆、灯光、道具、音响</a:t>
            </a:r>
            <a:r>
              <a:rPr lang="zh-CN" altLang="en-US" dirty="0" smtClean="0"/>
              <a:t>等子任务共</a:t>
            </a:r>
            <a:r>
              <a:rPr lang="zh-CN" altLang="en-US" dirty="0"/>
              <a:t>同组合</a:t>
            </a:r>
            <a:r>
              <a:rPr lang="zh-CN" altLang="en-US" dirty="0" smtClean="0"/>
              <a:t>成 “</a:t>
            </a:r>
            <a:r>
              <a:rPr lang="zh-CN" altLang="en-US" dirty="0"/>
              <a:t>剧务</a:t>
            </a:r>
            <a:r>
              <a:rPr lang="zh-CN" altLang="en-US" dirty="0" smtClean="0"/>
              <a:t>”，而这些子任</a:t>
            </a:r>
            <a:r>
              <a:rPr lang="zh-CN" altLang="en-US" dirty="0"/>
              <a:t>务占用的资源和时间之和</a:t>
            </a:r>
            <a:r>
              <a:rPr lang="zh-CN" altLang="en-US" dirty="0" smtClean="0"/>
              <a:t>，应刚</a:t>
            </a:r>
            <a:r>
              <a:rPr lang="zh-CN" altLang="en-US" dirty="0"/>
              <a:t>好等于“剧务”占用的时间和资</a:t>
            </a:r>
            <a:r>
              <a:rPr lang="zh-CN" altLang="en-US" dirty="0" smtClean="0"/>
              <a:t>源</a:t>
            </a:r>
            <a:endParaRPr lang="zh-CN" altLang="en-US" dirty="0"/>
          </a:p>
          <a:p>
            <a:r>
              <a:rPr lang="zh-CN" altLang="en-US" dirty="0" smtClean="0"/>
              <a:t>让</a:t>
            </a:r>
            <a:r>
              <a:rPr lang="zh-CN" altLang="en-US" dirty="0"/>
              <a:t>团队成</a:t>
            </a:r>
            <a:r>
              <a:rPr lang="zh-CN" altLang="en-US" dirty="0" smtClean="0"/>
              <a:t>员</a:t>
            </a:r>
            <a:r>
              <a:rPr lang="zh-CN" altLang="en-US" dirty="0"/>
              <a:t>参</a:t>
            </a:r>
            <a:r>
              <a:rPr lang="zh-CN" altLang="en-US" dirty="0" smtClean="0"/>
              <a:t>与分解</a:t>
            </a:r>
            <a:endParaRPr lang="zh-CN" altLang="en-US" dirty="0"/>
          </a:p>
          <a:p>
            <a:r>
              <a:rPr lang="en-US" altLang="zh-CN" dirty="0"/>
              <a:t>WBS</a:t>
            </a:r>
            <a:r>
              <a:rPr lang="zh-CN" altLang="en-US" dirty="0"/>
              <a:t>文件一旦形成</a:t>
            </a:r>
            <a:r>
              <a:rPr lang="zh-CN" altLang="en-US" dirty="0" smtClean="0"/>
              <a:t>，就应当具有相对的稳定性</a:t>
            </a:r>
            <a:endParaRPr lang="zh-CN" altLang="en-US" dirty="0"/>
          </a:p>
          <a:p>
            <a:r>
              <a:rPr lang="zh-CN" altLang="en-US" dirty="0" smtClean="0"/>
              <a:t>不轻易变更，但</a:t>
            </a:r>
            <a:r>
              <a:rPr lang="zh-CN" altLang="en-US" b="1" dirty="0" smtClean="0"/>
              <a:t>考虑到变更 </a:t>
            </a:r>
            <a:endParaRPr lang="zh-CN" altLang="en-US" b="1" dirty="0"/>
          </a:p>
          <a:p>
            <a:endParaRPr lang="zh-CN" altLang="en-US" dirty="0"/>
          </a:p>
        </p:txBody>
      </p:sp>
    </p:spTree>
    <p:extLst>
      <p:ext uri="{BB962C8B-B14F-4D97-AF65-F5344CB8AC3E}">
        <p14:creationId xmlns:p14="http://schemas.microsoft.com/office/powerpoint/2010/main" val="4030547202"/>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5925" name="Rectangle 5"/>
          <p:cNvSpPr>
            <a:spLocks noGrp="1" noChangeArrowheads="1"/>
          </p:cNvSpPr>
          <p:nvPr>
            <p:ph type="title"/>
          </p:nvPr>
        </p:nvSpPr>
        <p:spPr/>
        <p:txBody>
          <a:bodyPr/>
          <a:lstStyle/>
          <a:p>
            <a:r>
              <a:rPr lang="en-US" altLang="zh-CN" smtClean="0"/>
              <a:t>WBS</a:t>
            </a:r>
            <a:r>
              <a:rPr lang="zh-CN" altLang="en-US" smtClean="0"/>
              <a:t>示例</a:t>
            </a:r>
            <a:r>
              <a:rPr lang="en-US" altLang="zh-CN" smtClean="0"/>
              <a:t>3</a:t>
            </a:r>
            <a:r>
              <a:rPr lang="zh-CN" altLang="en-US" smtClean="0"/>
              <a:t>：工作分解结构词汇表</a:t>
            </a:r>
            <a:endParaRPr lang="zh-CN" altLang="en-US" dirty="0"/>
          </a:p>
        </p:txBody>
      </p:sp>
      <p:grpSp>
        <p:nvGrpSpPr>
          <p:cNvPr id="2" name="组合 1"/>
          <p:cNvGrpSpPr/>
          <p:nvPr/>
        </p:nvGrpSpPr>
        <p:grpSpPr>
          <a:xfrm>
            <a:off x="1357085" y="1123722"/>
            <a:ext cx="5885543" cy="5112657"/>
            <a:chOff x="1371600" y="1447800"/>
            <a:chExt cx="4495800" cy="4191000"/>
          </a:xfrm>
        </p:grpSpPr>
        <p:sp>
          <p:nvSpPr>
            <p:cNvPr id="465922" name="AutoShape 2" descr="信纸"/>
            <p:cNvSpPr>
              <a:spLocks noChangeArrowheads="1"/>
            </p:cNvSpPr>
            <p:nvPr/>
          </p:nvSpPr>
          <p:spPr bwMode="auto">
            <a:xfrm>
              <a:off x="1981200" y="2057400"/>
              <a:ext cx="3886200" cy="3581400"/>
            </a:xfrm>
            <a:prstGeom prst="flowChartDocument">
              <a:avLst/>
            </a:prstGeom>
            <a:blipFill dpi="0" rotWithShape="1">
              <a:blip r:embed="rId3"/>
              <a:srcRect/>
              <a:tile tx="0" ty="0" sx="100000" sy="100000" flip="none" algn="tl"/>
            </a:blipFill>
            <a:ln w="25400" algn="ctr">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lnSpc>
                  <a:spcPct val="100000"/>
                </a:lnSpc>
                <a:spcBef>
                  <a:spcPct val="0"/>
                </a:spcBef>
                <a:buFontTx/>
                <a:buNone/>
              </a:pPr>
              <a:r>
                <a:rPr lang="zh-CN" altLang="en-US" sz="1600">
                  <a:latin typeface="Arial" panose="020B0604020202020204" pitchFamily="34" charset="0"/>
                </a:rPr>
                <a:t>控制账户编码代号：</a:t>
              </a:r>
              <a:r>
                <a:rPr lang="en-US" altLang="zh-CN" sz="1600">
                  <a:latin typeface="Arial" panose="020B0604020202020204" pitchFamily="34" charset="0"/>
                </a:rPr>
                <a:t>SA12</a:t>
              </a:r>
            </a:p>
            <a:p>
              <a:pPr algn="l">
                <a:lnSpc>
                  <a:spcPct val="100000"/>
                </a:lnSpc>
                <a:spcBef>
                  <a:spcPct val="0"/>
                </a:spcBef>
                <a:buFontTx/>
                <a:buNone/>
              </a:pPr>
              <a:r>
                <a:rPr lang="zh-CN" altLang="en-US" sz="1600">
                  <a:latin typeface="Arial" panose="020B0604020202020204" pitchFamily="34" charset="0"/>
                </a:rPr>
                <a:t>工作说明书</a:t>
              </a:r>
            </a:p>
            <a:p>
              <a:pPr algn="l">
                <a:lnSpc>
                  <a:spcPct val="100000"/>
                </a:lnSpc>
                <a:spcBef>
                  <a:spcPct val="0"/>
                </a:spcBef>
                <a:buFontTx/>
                <a:buNone/>
              </a:pPr>
              <a:r>
                <a:rPr lang="zh-CN" altLang="en-US" sz="1600">
                  <a:latin typeface="Arial" panose="020B0604020202020204" pitchFamily="34" charset="0"/>
                </a:rPr>
                <a:t>       </a:t>
              </a:r>
              <a:r>
                <a:rPr lang="en-US" altLang="zh-CN" sz="1600">
                  <a:latin typeface="Arial" panose="020B0604020202020204" pitchFamily="34" charset="0"/>
                </a:rPr>
                <a:t>XXXXXXXXXXXXXXXXXXXXXXXX</a:t>
              </a:r>
            </a:p>
            <a:p>
              <a:pPr algn="l">
                <a:lnSpc>
                  <a:spcPct val="100000"/>
                </a:lnSpc>
                <a:spcBef>
                  <a:spcPct val="0"/>
                </a:spcBef>
                <a:buFontTx/>
                <a:buNone/>
              </a:pPr>
              <a:r>
                <a:rPr lang="zh-CN" altLang="en-US" sz="1600">
                  <a:latin typeface="Arial" panose="020B0604020202020204" pitchFamily="34" charset="0"/>
                </a:rPr>
                <a:t>负责人：张某</a:t>
              </a:r>
            </a:p>
            <a:p>
              <a:pPr algn="l">
                <a:lnSpc>
                  <a:spcPct val="100000"/>
                </a:lnSpc>
                <a:spcBef>
                  <a:spcPct val="0"/>
                </a:spcBef>
                <a:buFontTx/>
                <a:buNone/>
              </a:pPr>
              <a:r>
                <a:rPr lang="zh-CN" altLang="en-US" sz="1600">
                  <a:latin typeface="Arial" panose="020B0604020202020204" pitchFamily="34" charset="0"/>
                </a:rPr>
                <a:t>进度里程碑清单：</a:t>
              </a:r>
            </a:p>
            <a:p>
              <a:pPr algn="l">
                <a:lnSpc>
                  <a:spcPct val="100000"/>
                </a:lnSpc>
                <a:spcBef>
                  <a:spcPct val="0"/>
                </a:spcBef>
                <a:buFontTx/>
                <a:buNone/>
              </a:pPr>
              <a:r>
                <a:rPr lang="zh-CN" altLang="en-US" sz="1600">
                  <a:latin typeface="Arial" panose="020B0604020202020204" pitchFamily="34" charset="0"/>
                </a:rPr>
                <a:t>       </a:t>
              </a:r>
              <a:r>
                <a:rPr lang="en-US" altLang="zh-CN" sz="1600">
                  <a:latin typeface="Arial" panose="020B0604020202020204" pitchFamily="34" charset="0"/>
                </a:rPr>
                <a:t>2006</a:t>
              </a:r>
              <a:r>
                <a:rPr lang="zh-CN" altLang="en-US" sz="1600">
                  <a:latin typeface="Arial" panose="020B0604020202020204" pitchFamily="34" charset="0"/>
                </a:rPr>
                <a:t>年</a:t>
              </a:r>
              <a:r>
                <a:rPr lang="en-US" altLang="zh-CN" sz="1600">
                  <a:latin typeface="Arial" panose="020B0604020202020204" pitchFamily="34" charset="0"/>
                </a:rPr>
                <a:t>5</a:t>
              </a:r>
              <a:r>
                <a:rPr lang="zh-CN" altLang="en-US" sz="1600">
                  <a:latin typeface="Arial" panose="020B0604020202020204" pitchFamily="34" charset="0"/>
                </a:rPr>
                <a:t>月</a:t>
              </a:r>
              <a:r>
                <a:rPr lang="en-US" altLang="zh-CN" sz="1600">
                  <a:latin typeface="Arial" panose="020B0604020202020204" pitchFamily="34" charset="0"/>
                </a:rPr>
                <a:t>1</a:t>
              </a:r>
              <a:r>
                <a:rPr lang="zh-CN" altLang="en-US" sz="1600">
                  <a:latin typeface="Arial" panose="020B0604020202020204" pitchFamily="34" charset="0"/>
                </a:rPr>
                <a:t>日</a:t>
              </a:r>
              <a:r>
                <a:rPr lang="en-US" altLang="zh-CN" sz="1600">
                  <a:latin typeface="Arial" panose="020B0604020202020204" pitchFamily="34" charset="0"/>
                </a:rPr>
                <a:t>,</a:t>
              </a:r>
              <a:r>
                <a:rPr lang="zh-CN" altLang="en-US" sz="1600">
                  <a:latin typeface="Arial" panose="020B0604020202020204" pitchFamily="34" charset="0"/>
                </a:rPr>
                <a:t>完成</a:t>
              </a:r>
              <a:r>
                <a:rPr lang="en-US" altLang="zh-CN" sz="1600">
                  <a:latin typeface="Arial" panose="020B0604020202020204" pitchFamily="34" charset="0"/>
                </a:rPr>
                <a:t>….</a:t>
              </a:r>
            </a:p>
            <a:p>
              <a:pPr algn="l">
                <a:lnSpc>
                  <a:spcPct val="100000"/>
                </a:lnSpc>
                <a:spcBef>
                  <a:spcPct val="0"/>
                </a:spcBef>
                <a:buFontTx/>
                <a:buNone/>
              </a:pPr>
              <a:r>
                <a:rPr lang="en-US" altLang="zh-CN" sz="1600">
                  <a:latin typeface="Arial" panose="020B0604020202020204" pitchFamily="34" charset="0"/>
                </a:rPr>
                <a:t>       2006</a:t>
              </a:r>
              <a:r>
                <a:rPr lang="zh-CN" altLang="en-US" sz="1600">
                  <a:latin typeface="Arial" panose="020B0604020202020204" pitchFamily="34" charset="0"/>
                </a:rPr>
                <a:t>年</a:t>
              </a:r>
              <a:r>
                <a:rPr lang="en-US" altLang="zh-CN" sz="1600">
                  <a:latin typeface="Arial" panose="020B0604020202020204" pitchFamily="34" charset="0"/>
                </a:rPr>
                <a:t>10</a:t>
              </a:r>
              <a:r>
                <a:rPr lang="zh-CN" altLang="en-US" sz="1600">
                  <a:latin typeface="Arial" panose="020B0604020202020204" pitchFamily="34" charset="0"/>
                </a:rPr>
                <a:t>月</a:t>
              </a:r>
              <a:r>
                <a:rPr lang="en-US" altLang="zh-CN" sz="1600">
                  <a:latin typeface="Arial" panose="020B0604020202020204" pitchFamily="34" charset="0"/>
                </a:rPr>
                <a:t>1</a:t>
              </a:r>
              <a:r>
                <a:rPr lang="zh-CN" altLang="en-US" sz="1600">
                  <a:latin typeface="Arial" panose="020B0604020202020204" pitchFamily="34" charset="0"/>
                </a:rPr>
                <a:t>日，完成</a:t>
              </a:r>
              <a:r>
                <a:rPr lang="en-US" altLang="zh-CN" sz="1600">
                  <a:latin typeface="Arial" panose="020B0604020202020204" pitchFamily="34" charset="0"/>
                </a:rPr>
                <a:t>…</a:t>
              </a:r>
            </a:p>
            <a:p>
              <a:pPr algn="l">
                <a:lnSpc>
                  <a:spcPct val="100000"/>
                </a:lnSpc>
                <a:spcBef>
                  <a:spcPct val="0"/>
                </a:spcBef>
                <a:buFontTx/>
                <a:buNone/>
              </a:pPr>
              <a:r>
                <a:rPr lang="zh-CN" altLang="en-US" sz="1600">
                  <a:latin typeface="Arial" panose="020B0604020202020204" pitchFamily="34" charset="0"/>
                </a:rPr>
                <a:t>参考工作包：</a:t>
              </a:r>
            </a:p>
            <a:p>
              <a:pPr algn="l">
                <a:lnSpc>
                  <a:spcPct val="100000"/>
                </a:lnSpc>
                <a:spcBef>
                  <a:spcPct val="0"/>
                </a:spcBef>
                <a:buFontTx/>
                <a:buNone/>
              </a:pPr>
              <a:r>
                <a:rPr lang="zh-CN" altLang="en-US" sz="1600">
                  <a:latin typeface="Arial" panose="020B0604020202020204" pitchFamily="34" charset="0"/>
                </a:rPr>
                <a:t>       </a:t>
              </a:r>
              <a:r>
                <a:rPr lang="en-US" altLang="zh-CN" sz="1600">
                  <a:latin typeface="Arial" panose="020B0604020202020204" pitchFamily="34" charset="0"/>
                </a:rPr>
                <a:t>SA11</a:t>
              </a:r>
            </a:p>
            <a:p>
              <a:pPr algn="l">
                <a:lnSpc>
                  <a:spcPct val="100000"/>
                </a:lnSpc>
                <a:spcBef>
                  <a:spcPct val="0"/>
                </a:spcBef>
                <a:buFontTx/>
                <a:buNone/>
              </a:pPr>
              <a:r>
                <a:rPr lang="en-US" altLang="zh-CN" sz="1600">
                  <a:latin typeface="Arial" panose="020B0604020202020204" pitchFamily="34" charset="0"/>
                </a:rPr>
                <a:t>       SA13</a:t>
              </a:r>
            </a:p>
            <a:p>
              <a:pPr algn="l">
                <a:lnSpc>
                  <a:spcPct val="100000"/>
                </a:lnSpc>
                <a:spcBef>
                  <a:spcPct val="0"/>
                </a:spcBef>
                <a:buFontTx/>
                <a:buNone/>
              </a:pPr>
              <a:r>
                <a:rPr lang="zh-CN" altLang="en-US" sz="1600">
                  <a:latin typeface="Arial" panose="020B0604020202020204" pitchFamily="34" charset="0"/>
                </a:rPr>
                <a:t>参考技术文献：</a:t>
              </a:r>
            </a:p>
            <a:p>
              <a:pPr algn="l">
                <a:lnSpc>
                  <a:spcPct val="100000"/>
                </a:lnSpc>
                <a:spcBef>
                  <a:spcPct val="0"/>
                </a:spcBef>
                <a:buFontTx/>
                <a:buNone/>
              </a:pPr>
              <a:r>
                <a:rPr lang="zh-CN" altLang="en-US" sz="1600">
                  <a:latin typeface="Arial" panose="020B0604020202020204" pitchFamily="34" charset="0"/>
                </a:rPr>
                <a:t>       </a:t>
              </a:r>
              <a:r>
                <a:rPr lang="en-US" altLang="zh-CN" sz="1600">
                  <a:latin typeface="Arial" panose="020B0604020202020204" pitchFamily="34" charset="0"/>
                </a:rPr>
                <a:t>GB…..</a:t>
              </a:r>
            </a:p>
            <a:p>
              <a:pPr algn="l">
                <a:lnSpc>
                  <a:spcPct val="100000"/>
                </a:lnSpc>
                <a:spcBef>
                  <a:spcPct val="0"/>
                </a:spcBef>
                <a:buFontTx/>
                <a:buNone/>
              </a:pPr>
              <a:r>
                <a:rPr lang="en-US" altLang="zh-CN" sz="1600">
                  <a:latin typeface="Arial" panose="020B0604020202020204" pitchFamily="34" charset="0"/>
                </a:rPr>
                <a:t>       ISO….</a:t>
              </a:r>
            </a:p>
            <a:p>
              <a:pPr algn="l">
                <a:lnSpc>
                  <a:spcPct val="100000"/>
                </a:lnSpc>
                <a:spcBef>
                  <a:spcPct val="0"/>
                </a:spcBef>
                <a:buFontTx/>
                <a:buNone/>
              </a:pPr>
              <a:endParaRPr lang="en-US" altLang="zh-CN" sz="1600">
                <a:latin typeface="Arial" panose="020B0604020202020204" pitchFamily="34" charset="0"/>
              </a:endParaRPr>
            </a:p>
            <a:p>
              <a:pPr algn="l">
                <a:lnSpc>
                  <a:spcPct val="100000"/>
                </a:lnSpc>
                <a:spcBef>
                  <a:spcPct val="0"/>
                </a:spcBef>
                <a:buFontTx/>
                <a:buNone/>
              </a:pPr>
              <a:endParaRPr lang="en-US" altLang="zh-CN" sz="1600" b="0">
                <a:solidFill>
                  <a:srgbClr val="FF6600"/>
                </a:solidFill>
                <a:latin typeface="Arial" panose="020B0604020202020204" pitchFamily="34" charset="0"/>
              </a:endParaRPr>
            </a:p>
          </p:txBody>
        </p:sp>
        <p:sp>
          <p:nvSpPr>
            <p:cNvPr id="465923" name="AutoShape 3" descr="信纸"/>
            <p:cNvSpPr>
              <a:spLocks noChangeArrowheads="1"/>
            </p:cNvSpPr>
            <p:nvPr/>
          </p:nvSpPr>
          <p:spPr bwMode="auto">
            <a:xfrm>
              <a:off x="1828800" y="1905000"/>
              <a:ext cx="3886200" cy="3581400"/>
            </a:xfrm>
            <a:prstGeom prst="flowChartDocument">
              <a:avLst/>
            </a:prstGeom>
            <a:blipFill dpi="0" rotWithShape="1">
              <a:blip r:embed="rId3"/>
              <a:srcRect/>
              <a:tile tx="0" ty="0" sx="100000" sy="100000" flip="none" algn="tl"/>
            </a:blipFill>
            <a:ln w="25400" algn="ctr">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lnSpc>
                  <a:spcPct val="100000"/>
                </a:lnSpc>
                <a:spcBef>
                  <a:spcPct val="0"/>
                </a:spcBef>
                <a:buFontTx/>
                <a:buNone/>
              </a:pPr>
              <a:r>
                <a:rPr lang="zh-CN" altLang="en-US" sz="1600">
                  <a:latin typeface="Arial" panose="020B0604020202020204" pitchFamily="34" charset="0"/>
                </a:rPr>
                <a:t>控制账户编码代号：</a:t>
              </a:r>
              <a:r>
                <a:rPr lang="en-US" altLang="zh-CN" sz="1600">
                  <a:latin typeface="Arial" panose="020B0604020202020204" pitchFamily="34" charset="0"/>
                </a:rPr>
                <a:t>SA12</a:t>
              </a:r>
            </a:p>
            <a:p>
              <a:pPr algn="l">
                <a:lnSpc>
                  <a:spcPct val="100000"/>
                </a:lnSpc>
                <a:spcBef>
                  <a:spcPct val="0"/>
                </a:spcBef>
                <a:buFontTx/>
                <a:buNone/>
              </a:pPr>
              <a:r>
                <a:rPr lang="zh-CN" altLang="en-US" sz="1600">
                  <a:latin typeface="Arial" panose="020B0604020202020204" pitchFamily="34" charset="0"/>
                </a:rPr>
                <a:t>工作说明书</a:t>
              </a:r>
            </a:p>
            <a:p>
              <a:pPr algn="l">
                <a:lnSpc>
                  <a:spcPct val="100000"/>
                </a:lnSpc>
                <a:spcBef>
                  <a:spcPct val="0"/>
                </a:spcBef>
                <a:buFontTx/>
                <a:buNone/>
              </a:pPr>
              <a:r>
                <a:rPr lang="zh-CN" altLang="en-US" sz="1600">
                  <a:latin typeface="Arial" panose="020B0604020202020204" pitchFamily="34" charset="0"/>
                </a:rPr>
                <a:t>       </a:t>
              </a:r>
              <a:r>
                <a:rPr lang="en-US" altLang="zh-CN" sz="1600">
                  <a:latin typeface="Arial" panose="020B0604020202020204" pitchFamily="34" charset="0"/>
                </a:rPr>
                <a:t>XXXXXXXXXXXXXXXXXXXXXXXX</a:t>
              </a:r>
            </a:p>
            <a:p>
              <a:pPr algn="l">
                <a:lnSpc>
                  <a:spcPct val="100000"/>
                </a:lnSpc>
                <a:spcBef>
                  <a:spcPct val="0"/>
                </a:spcBef>
                <a:buFontTx/>
                <a:buNone/>
              </a:pPr>
              <a:r>
                <a:rPr lang="zh-CN" altLang="en-US" sz="1600">
                  <a:latin typeface="Arial" panose="020B0604020202020204" pitchFamily="34" charset="0"/>
                </a:rPr>
                <a:t>负责人：张某</a:t>
              </a:r>
            </a:p>
            <a:p>
              <a:pPr algn="l">
                <a:lnSpc>
                  <a:spcPct val="100000"/>
                </a:lnSpc>
                <a:spcBef>
                  <a:spcPct val="0"/>
                </a:spcBef>
                <a:buFontTx/>
                <a:buNone/>
              </a:pPr>
              <a:r>
                <a:rPr lang="zh-CN" altLang="en-US" sz="1600">
                  <a:latin typeface="Arial" panose="020B0604020202020204" pitchFamily="34" charset="0"/>
                </a:rPr>
                <a:t>进度里程碑清单：</a:t>
              </a:r>
            </a:p>
            <a:p>
              <a:pPr algn="l">
                <a:lnSpc>
                  <a:spcPct val="100000"/>
                </a:lnSpc>
                <a:spcBef>
                  <a:spcPct val="0"/>
                </a:spcBef>
                <a:buFontTx/>
                <a:buNone/>
              </a:pPr>
              <a:r>
                <a:rPr lang="zh-CN" altLang="en-US" sz="1600">
                  <a:latin typeface="Arial" panose="020B0604020202020204" pitchFamily="34" charset="0"/>
                </a:rPr>
                <a:t>       </a:t>
              </a:r>
              <a:r>
                <a:rPr lang="en-US" altLang="zh-CN" sz="1600">
                  <a:latin typeface="Arial" panose="020B0604020202020204" pitchFamily="34" charset="0"/>
                </a:rPr>
                <a:t>2006</a:t>
              </a:r>
              <a:r>
                <a:rPr lang="zh-CN" altLang="en-US" sz="1600">
                  <a:latin typeface="Arial" panose="020B0604020202020204" pitchFamily="34" charset="0"/>
                </a:rPr>
                <a:t>年</a:t>
              </a:r>
              <a:r>
                <a:rPr lang="en-US" altLang="zh-CN" sz="1600">
                  <a:latin typeface="Arial" panose="020B0604020202020204" pitchFamily="34" charset="0"/>
                </a:rPr>
                <a:t>5</a:t>
              </a:r>
              <a:r>
                <a:rPr lang="zh-CN" altLang="en-US" sz="1600">
                  <a:latin typeface="Arial" panose="020B0604020202020204" pitchFamily="34" charset="0"/>
                </a:rPr>
                <a:t>月</a:t>
              </a:r>
              <a:r>
                <a:rPr lang="en-US" altLang="zh-CN" sz="1600">
                  <a:latin typeface="Arial" panose="020B0604020202020204" pitchFamily="34" charset="0"/>
                </a:rPr>
                <a:t>1</a:t>
              </a:r>
              <a:r>
                <a:rPr lang="zh-CN" altLang="en-US" sz="1600">
                  <a:latin typeface="Arial" panose="020B0604020202020204" pitchFamily="34" charset="0"/>
                </a:rPr>
                <a:t>日</a:t>
              </a:r>
              <a:r>
                <a:rPr lang="en-US" altLang="zh-CN" sz="1600">
                  <a:latin typeface="Arial" panose="020B0604020202020204" pitchFamily="34" charset="0"/>
                </a:rPr>
                <a:t>,</a:t>
              </a:r>
              <a:r>
                <a:rPr lang="zh-CN" altLang="en-US" sz="1600">
                  <a:latin typeface="Arial" panose="020B0604020202020204" pitchFamily="34" charset="0"/>
                </a:rPr>
                <a:t>完成</a:t>
              </a:r>
              <a:r>
                <a:rPr lang="en-US" altLang="zh-CN" sz="1600">
                  <a:latin typeface="Arial" panose="020B0604020202020204" pitchFamily="34" charset="0"/>
                </a:rPr>
                <a:t>….</a:t>
              </a:r>
            </a:p>
            <a:p>
              <a:pPr algn="l">
                <a:lnSpc>
                  <a:spcPct val="100000"/>
                </a:lnSpc>
                <a:spcBef>
                  <a:spcPct val="0"/>
                </a:spcBef>
                <a:buFontTx/>
                <a:buNone/>
              </a:pPr>
              <a:r>
                <a:rPr lang="en-US" altLang="zh-CN" sz="1600">
                  <a:latin typeface="Arial" panose="020B0604020202020204" pitchFamily="34" charset="0"/>
                </a:rPr>
                <a:t>       2006</a:t>
              </a:r>
              <a:r>
                <a:rPr lang="zh-CN" altLang="en-US" sz="1600">
                  <a:latin typeface="Arial" panose="020B0604020202020204" pitchFamily="34" charset="0"/>
                </a:rPr>
                <a:t>年</a:t>
              </a:r>
              <a:r>
                <a:rPr lang="en-US" altLang="zh-CN" sz="1600">
                  <a:latin typeface="Arial" panose="020B0604020202020204" pitchFamily="34" charset="0"/>
                </a:rPr>
                <a:t>10</a:t>
              </a:r>
              <a:r>
                <a:rPr lang="zh-CN" altLang="en-US" sz="1600">
                  <a:latin typeface="Arial" panose="020B0604020202020204" pitchFamily="34" charset="0"/>
                </a:rPr>
                <a:t>月</a:t>
              </a:r>
              <a:r>
                <a:rPr lang="en-US" altLang="zh-CN" sz="1600">
                  <a:latin typeface="Arial" panose="020B0604020202020204" pitchFamily="34" charset="0"/>
                </a:rPr>
                <a:t>1</a:t>
              </a:r>
              <a:r>
                <a:rPr lang="zh-CN" altLang="en-US" sz="1600">
                  <a:latin typeface="Arial" panose="020B0604020202020204" pitchFamily="34" charset="0"/>
                </a:rPr>
                <a:t>日，完成</a:t>
              </a:r>
              <a:r>
                <a:rPr lang="en-US" altLang="zh-CN" sz="1600">
                  <a:latin typeface="Arial" panose="020B0604020202020204" pitchFamily="34" charset="0"/>
                </a:rPr>
                <a:t>…</a:t>
              </a:r>
            </a:p>
            <a:p>
              <a:pPr algn="l">
                <a:lnSpc>
                  <a:spcPct val="100000"/>
                </a:lnSpc>
                <a:spcBef>
                  <a:spcPct val="0"/>
                </a:spcBef>
                <a:buFontTx/>
                <a:buNone/>
              </a:pPr>
              <a:r>
                <a:rPr lang="zh-CN" altLang="en-US" sz="1600">
                  <a:latin typeface="Arial" panose="020B0604020202020204" pitchFamily="34" charset="0"/>
                </a:rPr>
                <a:t>参考工作包：</a:t>
              </a:r>
            </a:p>
            <a:p>
              <a:pPr algn="l">
                <a:lnSpc>
                  <a:spcPct val="100000"/>
                </a:lnSpc>
                <a:spcBef>
                  <a:spcPct val="0"/>
                </a:spcBef>
                <a:buFontTx/>
                <a:buNone/>
              </a:pPr>
              <a:r>
                <a:rPr lang="zh-CN" altLang="en-US" sz="1600">
                  <a:latin typeface="Arial" panose="020B0604020202020204" pitchFamily="34" charset="0"/>
                </a:rPr>
                <a:t>       </a:t>
              </a:r>
              <a:r>
                <a:rPr lang="en-US" altLang="zh-CN" sz="1600">
                  <a:latin typeface="Arial" panose="020B0604020202020204" pitchFamily="34" charset="0"/>
                </a:rPr>
                <a:t>SA11</a:t>
              </a:r>
            </a:p>
            <a:p>
              <a:pPr algn="l">
                <a:lnSpc>
                  <a:spcPct val="100000"/>
                </a:lnSpc>
                <a:spcBef>
                  <a:spcPct val="0"/>
                </a:spcBef>
                <a:buFontTx/>
                <a:buNone/>
              </a:pPr>
              <a:r>
                <a:rPr lang="en-US" altLang="zh-CN" sz="1600">
                  <a:latin typeface="Arial" panose="020B0604020202020204" pitchFamily="34" charset="0"/>
                </a:rPr>
                <a:t>       SA13</a:t>
              </a:r>
            </a:p>
            <a:p>
              <a:pPr algn="l">
                <a:lnSpc>
                  <a:spcPct val="100000"/>
                </a:lnSpc>
                <a:spcBef>
                  <a:spcPct val="0"/>
                </a:spcBef>
                <a:buFontTx/>
                <a:buNone/>
              </a:pPr>
              <a:r>
                <a:rPr lang="zh-CN" altLang="en-US" sz="1600">
                  <a:latin typeface="Arial" panose="020B0604020202020204" pitchFamily="34" charset="0"/>
                </a:rPr>
                <a:t>参考技术文献：</a:t>
              </a:r>
            </a:p>
            <a:p>
              <a:pPr algn="l">
                <a:lnSpc>
                  <a:spcPct val="100000"/>
                </a:lnSpc>
                <a:spcBef>
                  <a:spcPct val="0"/>
                </a:spcBef>
                <a:buFontTx/>
                <a:buNone/>
              </a:pPr>
              <a:r>
                <a:rPr lang="zh-CN" altLang="en-US" sz="1600">
                  <a:latin typeface="Arial" panose="020B0604020202020204" pitchFamily="34" charset="0"/>
                </a:rPr>
                <a:t>       </a:t>
              </a:r>
              <a:r>
                <a:rPr lang="en-US" altLang="zh-CN" sz="1600">
                  <a:latin typeface="Arial" panose="020B0604020202020204" pitchFamily="34" charset="0"/>
                </a:rPr>
                <a:t>GB…..</a:t>
              </a:r>
            </a:p>
            <a:p>
              <a:pPr algn="l">
                <a:lnSpc>
                  <a:spcPct val="100000"/>
                </a:lnSpc>
                <a:spcBef>
                  <a:spcPct val="0"/>
                </a:spcBef>
                <a:buFontTx/>
                <a:buNone/>
              </a:pPr>
              <a:r>
                <a:rPr lang="en-US" altLang="zh-CN" sz="1600">
                  <a:latin typeface="Arial" panose="020B0604020202020204" pitchFamily="34" charset="0"/>
                </a:rPr>
                <a:t>       ISO….</a:t>
              </a:r>
            </a:p>
            <a:p>
              <a:pPr algn="l">
                <a:lnSpc>
                  <a:spcPct val="100000"/>
                </a:lnSpc>
                <a:spcBef>
                  <a:spcPct val="0"/>
                </a:spcBef>
                <a:buFontTx/>
                <a:buNone/>
              </a:pPr>
              <a:endParaRPr lang="en-US" altLang="zh-CN" sz="1600">
                <a:latin typeface="Arial" panose="020B0604020202020204" pitchFamily="34" charset="0"/>
              </a:endParaRPr>
            </a:p>
            <a:p>
              <a:pPr algn="l">
                <a:lnSpc>
                  <a:spcPct val="100000"/>
                </a:lnSpc>
                <a:spcBef>
                  <a:spcPct val="0"/>
                </a:spcBef>
                <a:buFontTx/>
                <a:buNone/>
              </a:pPr>
              <a:endParaRPr lang="en-US" altLang="zh-CN" sz="1600" b="0">
                <a:solidFill>
                  <a:srgbClr val="FF6600"/>
                </a:solidFill>
                <a:latin typeface="Arial" panose="020B0604020202020204" pitchFamily="34" charset="0"/>
              </a:endParaRPr>
            </a:p>
          </p:txBody>
        </p:sp>
        <p:sp>
          <p:nvSpPr>
            <p:cNvPr id="465924" name="AutoShape 4" descr="信纸"/>
            <p:cNvSpPr>
              <a:spLocks noChangeArrowheads="1"/>
            </p:cNvSpPr>
            <p:nvPr/>
          </p:nvSpPr>
          <p:spPr bwMode="auto">
            <a:xfrm>
              <a:off x="1676400" y="1752600"/>
              <a:ext cx="3886200" cy="3581400"/>
            </a:xfrm>
            <a:prstGeom prst="flowChartDocument">
              <a:avLst/>
            </a:prstGeom>
            <a:blipFill dpi="0" rotWithShape="1">
              <a:blip r:embed="rId3"/>
              <a:srcRect/>
              <a:tile tx="0" ty="0" sx="100000" sy="100000" flip="none" algn="tl"/>
            </a:blipFill>
            <a:ln w="25400" algn="ctr">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lnSpc>
                  <a:spcPct val="100000"/>
                </a:lnSpc>
                <a:spcBef>
                  <a:spcPct val="0"/>
                </a:spcBef>
                <a:buFontTx/>
                <a:buNone/>
              </a:pPr>
              <a:r>
                <a:rPr lang="zh-CN" altLang="en-US" sz="1600">
                  <a:latin typeface="Arial" panose="020B0604020202020204" pitchFamily="34" charset="0"/>
                </a:rPr>
                <a:t>控制账户编码代号：</a:t>
              </a:r>
              <a:r>
                <a:rPr lang="en-US" altLang="zh-CN" sz="1600">
                  <a:latin typeface="Arial" panose="020B0604020202020204" pitchFamily="34" charset="0"/>
                </a:rPr>
                <a:t>SA12</a:t>
              </a:r>
            </a:p>
            <a:p>
              <a:pPr algn="l">
                <a:lnSpc>
                  <a:spcPct val="100000"/>
                </a:lnSpc>
                <a:spcBef>
                  <a:spcPct val="0"/>
                </a:spcBef>
                <a:buFontTx/>
                <a:buNone/>
              </a:pPr>
              <a:r>
                <a:rPr lang="zh-CN" altLang="en-US" sz="1600">
                  <a:latin typeface="Arial" panose="020B0604020202020204" pitchFamily="34" charset="0"/>
                </a:rPr>
                <a:t>工作说明书</a:t>
              </a:r>
            </a:p>
            <a:p>
              <a:pPr algn="l">
                <a:lnSpc>
                  <a:spcPct val="100000"/>
                </a:lnSpc>
                <a:spcBef>
                  <a:spcPct val="0"/>
                </a:spcBef>
                <a:buFontTx/>
                <a:buNone/>
              </a:pPr>
              <a:r>
                <a:rPr lang="zh-CN" altLang="en-US" sz="1600">
                  <a:latin typeface="Arial" panose="020B0604020202020204" pitchFamily="34" charset="0"/>
                </a:rPr>
                <a:t>       </a:t>
              </a:r>
              <a:r>
                <a:rPr lang="en-US" altLang="zh-CN" sz="1600">
                  <a:latin typeface="Arial" panose="020B0604020202020204" pitchFamily="34" charset="0"/>
                </a:rPr>
                <a:t>XXXXXXXXXXXXXXXXXXXXXXXX</a:t>
              </a:r>
            </a:p>
            <a:p>
              <a:pPr algn="l">
                <a:lnSpc>
                  <a:spcPct val="100000"/>
                </a:lnSpc>
                <a:spcBef>
                  <a:spcPct val="0"/>
                </a:spcBef>
                <a:buFontTx/>
                <a:buNone/>
              </a:pPr>
              <a:r>
                <a:rPr lang="zh-CN" altLang="en-US" sz="1600">
                  <a:latin typeface="Arial" panose="020B0604020202020204" pitchFamily="34" charset="0"/>
                </a:rPr>
                <a:t>负责人：张某</a:t>
              </a:r>
            </a:p>
            <a:p>
              <a:pPr algn="l">
                <a:lnSpc>
                  <a:spcPct val="100000"/>
                </a:lnSpc>
                <a:spcBef>
                  <a:spcPct val="0"/>
                </a:spcBef>
                <a:buFontTx/>
                <a:buNone/>
              </a:pPr>
              <a:r>
                <a:rPr lang="zh-CN" altLang="en-US" sz="1600">
                  <a:latin typeface="Arial" panose="020B0604020202020204" pitchFamily="34" charset="0"/>
                </a:rPr>
                <a:t>进度里程碑清单：</a:t>
              </a:r>
            </a:p>
            <a:p>
              <a:pPr algn="l">
                <a:lnSpc>
                  <a:spcPct val="100000"/>
                </a:lnSpc>
                <a:spcBef>
                  <a:spcPct val="0"/>
                </a:spcBef>
                <a:buFontTx/>
                <a:buNone/>
              </a:pPr>
              <a:r>
                <a:rPr lang="zh-CN" altLang="en-US" sz="1600">
                  <a:latin typeface="Arial" panose="020B0604020202020204" pitchFamily="34" charset="0"/>
                </a:rPr>
                <a:t>       </a:t>
              </a:r>
              <a:r>
                <a:rPr lang="en-US" altLang="zh-CN" sz="1600">
                  <a:latin typeface="Arial" panose="020B0604020202020204" pitchFamily="34" charset="0"/>
                </a:rPr>
                <a:t>2006</a:t>
              </a:r>
              <a:r>
                <a:rPr lang="zh-CN" altLang="en-US" sz="1600">
                  <a:latin typeface="Arial" panose="020B0604020202020204" pitchFamily="34" charset="0"/>
                </a:rPr>
                <a:t>年</a:t>
              </a:r>
              <a:r>
                <a:rPr lang="en-US" altLang="zh-CN" sz="1600">
                  <a:latin typeface="Arial" panose="020B0604020202020204" pitchFamily="34" charset="0"/>
                </a:rPr>
                <a:t>5</a:t>
              </a:r>
              <a:r>
                <a:rPr lang="zh-CN" altLang="en-US" sz="1600">
                  <a:latin typeface="Arial" panose="020B0604020202020204" pitchFamily="34" charset="0"/>
                </a:rPr>
                <a:t>月</a:t>
              </a:r>
              <a:r>
                <a:rPr lang="en-US" altLang="zh-CN" sz="1600">
                  <a:latin typeface="Arial" panose="020B0604020202020204" pitchFamily="34" charset="0"/>
                </a:rPr>
                <a:t>1</a:t>
              </a:r>
              <a:r>
                <a:rPr lang="zh-CN" altLang="en-US" sz="1600">
                  <a:latin typeface="Arial" panose="020B0604020202020204" pitchFamily="34" charset="0"/>
                </a:rPr>
                <a:t>日</a:t>
              </a:r>
              <a:r>
                <a:rPr lang="en-US" altLang="zh-CN" sz="1600">
                  <a:latin typeface="Arial" panose="020B0604020202020204" pitchFamily="34" charset="0"/>
                </a:rPr>
                <a:t>,</a:t>
              </a:r>
              <a:r>
                <a:rPr lang="zh-CN" altLang="en-US" sz="1600">
                  <a:latin typeface="Arial" panose="020B0604020202020204" pitchFamily="34" charset="0"/>
                </a:rPr>
                <a:t>完成</a:t>
              </a:r>
              <a:r>
                <a:rPr lang="en-US" altLang="zh-CN" sz="1600">
                  <a:latin typeface="Arial" panose="020B0604020202020204" pitchFamily="34" charset="0"/>
                </a:rPr>
                <a:t>….</a:t>
              </a:r>
            </a:p>
            <a:p>
              <a:pPr algn="l">
                <a:lnSpc>
                  <a:spcPct val="100000"/>
                </a:lnSpc>
                <a:spcBef>
                  <a:spcPct val="0"/>
                </a:spcBef>
                <a:buFontTx/>
                <a:buNone/>
              </a:pPr>
              <a:r>
                <a:rPr lang="en-US" altLang="zh-CN" sz="1600">
                  <a:latin typeface="Arial" panose="020B0604020202020204" pitchFamily="34" charset="0"/>
                </a:rPr>
                <a:t>       2006</a:t>
              </a:r>
              <a:r>
                <a:rPr lang="zh-CN" altLang="en-US" sz="1600">
                  <a:latin typeface="Arial" panose="020B0604020202020204" pitchFamily="34" charset="0"/>
                </a:rPr>
                <a:t>年</a:t>
              </a:r>
              <a:r>
                <a:rPr lang="en-US" altLang="zh-CN" sz="1600">
                  <a:latin typeface="Arial" panose="020B0604020202020204" pitchFamily="34" charset="0"/>
                </a:rPr>
                <a:t>10</a:t>
              </a:r>
              <a:r>
                <a:rPr lang="zh-CN" altLang="en-US" sz="1600">
                  <a:latin typeface="Arial" panose="020B0604020202020204" pitchFamily="34" charset="0"/>
                </a:rPr>
                <a:t>月</a:t>
              </a:r>
              <a:r>
                <a:rPr lang="en-US" altLang="zh-CN" sz="1600">
                  <a:latin typeface="Arial" panose="020B0604020202020204" pitchFamily="34" charset="0"/>
                </a:rPr>
                <a:t>1</a:t>
              </a:r>
              <a:r>
                <a:rPr lang="zh-CN" altLang="en-US" sz="1600">
                  <a:latin typeface="Arial" panose="020B0604020202020204" pitchFamily="34" charset="0"/>
                </a:rPr>
                <a:t>日，完成</a:t>
              </a:r>
              <a:r>
                <a:rPr lang="en-US" altLang="zh-CN" sz="1600">
                  <a:latin typeface="Arial" panose="020B0604020202020204" pitchFamily="34" charset="0"/>
                </a:rPr>
                <a:t>…</a:t>
              </a:r>
            </a:p>
            <a:p>
              <a:pPr algn="l">
                <a:lnSpc>
                  <a:spcPct val="100000"/>
                </a:lnSpc>
                <a:spcBef>
                  <a:spcPct val="0"/>
                </a:spcBef>
                <a:buFontTx/>
                <a:buNone/>
              </a:pPr>
              <a:r>
                <a:rPr lang="zh-CN" altLang="en-US" sz="1600">
                  <a:latin typeface="Arial" panose="020B0604020202020204" pitchFamily="34" charset="0"/>
                </a:rPr>
                <a:t>参考工作包：</a:t>
              </a:r>
            </a:p>
            <a:p>
              <a:pPr algn="l">
                <a:lnSpc>
                  <a:spcPct val="100000"/>
                </a:lnSpc>
                <a:spcBef>
                  <a:spcPct val="0"/>
                </a:spcBef>
                <a:buFontTx/>
                <a:buNone/>
              </a:pPr>
              <a:r>
                <a:rPr lang="zh-CN" altLang="en-US" sz="1600">
                  <a:latin typeface="Arial" panose="020B0604020202020204" pitchFamily="34" charset="0"/>
                </a:rPr>
                <a:t>       </a:t>
              </a:r>
              <a:r>
                <a:rPr lang="en-US" altLang="zh-CN" sz="1600">
                  <a:latin typeface="Arial" panose="020B0604020202020204" pitchFamily="34" charset="0"/>
                </a:rPr>
                <a:t>SA11</a:t>
              </a:r>
            </a:p>
            <a:p>
              <a:pPr algn="l">
                <a:lnSpc>
                  <a:spcPct val="100000"/>
                </a:lnSpc>
                <a:spcBef>
                  <a:spcPct val="0"/>
                </a:spcBef>
                <a:buFontTx/>
                <a:buNone/>
              </a:pPr>
              <a:r>
                <a:rPr lang="en-US" altLang="zh-CN" sz="1600">
                  <a:latin typeface="Arial" panose="020B0604020202020204" pitchFamily="34" charset="0"/>
                </a:rPr>
                <a:t>       SA13</a:t>
              </a:r>
            </a:p>
            <a:p>
              <a:pPr algn="l">
                <a:lnSpc>
                  <a:spcPct val="100000"/>
                </a:lnSpc>
                <a:spcBef>
                  <a:spcPct val="0"/>
                </a:spcBef>
                <a:buFontTx/>
                <a:buNone/>
              </a:pPr>
              <a:r>
                <a:rPr lang="zh-CN" altLang="en-US" sz="1600">
                  <a:latin typeface="Arial" panose="020B0604020202020204" pitchFamily="34" charset="0"/>
                </a:rPr>
                <a:t>参考技术文献：</a:t>
              </a:r>
            </a:p>
            <a:p>
              <a:pPr algn="l">
                <a:lnSpc>
                  <a:spcPct val="100000"/>
                </a:lnSpc>
                <a:spcBef>
                  <a:spcPct val="0"/>
                </a:spcBef>
                <a:buFontTx/>
                <a:buNone/>
              </a:pPr>
              <a:r>
                <a:rPr lang="zh-CN" altLang="en-US" sz="1600">
                  <a:latin typeface="Arial" panose="020B0604020202020204" pitchFamily="34" charset="0"/>
                </a:rPr>
                <a:t>       </a:t>
              </a:r>
              <a:r>
                <a:rPr lang="en-US" altLang="zh-CN" sz="1600">
                  <a:latin typeface="Arial" panose="020B0604020202020204" pitchFamily="34" charset="0"/>
                </a:rPr>
                <a:t>GB…..</a:t>
              </a:r>
            </a:p>
            <a:p>
              <a:pPr algn="l">
                <a:lnSpc>
                  <a:spcPct val="100000"/>
                </a:lnSpc>
                <a:spcBef>
                  <a:spcPct val="0"/>
                </a:spcBef>
                <a:buFontTx/>
                <a:buNone/>
              </a:pPr>
              <a:r>
                <a:rPr lang="en-US" altLang="zh-CN" sz="1600">
                  <a:latin typeface="Arial" panose="020B0604020202020204" pitchFamily="34" charset="0"/>
                </a:rPr>
                <a:t>       ISO….</a:t>
              </a:r>
            </a:p>
            <a:p>
              <a:pPr algn="l">
                <a:lnSpc>
                  <a:spcPct val="100000"/>
                </a:lnSpc>
                <a:spcBef>
                  <a:spcPct val="0"/>
                </a:spcBef>
                <a:buFontTx/>
                <a:buNone/>
              </a:pPr>
              <a:endParaRPr lang="en-US" altLang="zh-CN" sz="1600">
                <a:latin typeface="Arial" panose="020B0604020202020204" pitchFamily="34" charset="0"/>
              </a:endParaRPr>
            </a:p>
            <a:p>
              <a:pPr algn="l">
                <a:lnSpc>
                  <a:spcPct val="100000"/>
                </a:lnSpc>
                <a:spcBef>
                  <a:spcPct val="0"/>
                </a:spcBef>
                <a:buFontTx/>
                <a:buNone/>
              </a:pPr>
              <a:endParaRPr lang="en-US" altLang="zh-CN" sz="1600" b="0">
                <a:solidFill>
                  <a:srgbClr val="FF6600"/>
                </a:solidFill>
                <a:latin typeface="Arial" panose="020B0604020202020204" pitchFamily="34" charset="0"/>
              </a:endParaRPr>
            </a:p>
          </p:txBody>
        </p:sp>
        <p:sp>
          <p:nvSpPr>
            <p:cNvPr id="465926" name="AutoShape 6" descr="信纸"/>
            <p:cNvSpPr>
              <a:spLocks noChangeArrowheads="1"/>
            </p:cNvSpPr>
            <p:nvPr/>
          </p:nvSpPr>
          <p:spPr bwMode="auto">
            <a:xfrm>
              <a:off x="1524000" y="1600200"/>
              <a:ext cx="3886200" cy="3581400"/>
            </a:xfrm>
            <a:prstGeom prst="flowChartDocument">
              <a:avLst/>
            </a:prstGeom>
            <a:blipFill dpi="0" rotWithShape="1">
              <a:blip r:embed="rId3"/>
              <a:srcRect/>
              <a:tile tx="0" ty="0" sx="100000" sy="100000" flip="none" algn="tl"/>
            </a:blipFill>
            <a:ln w="25400" algn="ctr">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lnSpc>
                  <a:spcPct val="100000"/>
                </a:lnSpc>
                <a:spcBef>
                  <a:spcPct val="0"/>
                </a:spcBef>
                <a:buFontTx/>
                <a:buNone/>
              </a:pPr>
              <a:r>
                <a:rPr lang="zh-CN" altLang="en-US" sz="1600">
                  <a:latin typeface="Arial" panose="020B0604020202020204" pitchFamily="34" charset="0"/>
                </a:rPr>
                <a:t>控制账户编码代号：</a:t>
              </a:r>
              <a:r>
                <a:rPr lang="en-US" altLang="zh-CN" sz="1600">
                  <a:latin typeface="Arial" panose="020B0604020202020204" pitchFamily="34" charset="0"/>
                </a:rPr>
                <a:t>SA12</a:t>
              </a:r>
            </a:p>
            <a:p>
              <a:pPr algn="l">
                <a:lnSpc>
                  <a:spcPct val="100000"/>
                </a:lnSpc>
                <a:spcBef>
                  <a:spcPct val="0"/>
                </a:spcBef>
                <a:buFontTx/>
                <a:buNone/>
              </a:pPr>
              <a:r>
                <a:rPr lang="zh-CN" altLang="en-US" sz="1600">
                  <a:latin typeface="Arial" panose="020B0604020202020204" pitchFamily="34" charset="0"/>
                </a:rPr>
                <a:t>工作说明书</a:t>
              </a:r>
            </a:p>
            <a:p>
              <a:pPr algn="l">
                <a:lnSpc>
                  <a:spcPct val="100000"/>
                </a:lnSpc>
                <a:spcBef>
                  <a:spcPct val="0"/>
                </a:spcBef>
                <a:buFontTx/>
                <a:buNone/>
              </a:pPr>
              <a:r>
                <a:rPr lang="zh-CN" altLang="en-US" sz="1600">
                  <a:latin typeface="Arial" panose="020B0604020202020204" pitchFamily="34" charset="0"/>
                </a:rPr>
                <a:t>       </a:t>
              </a:r>
              <a:r>
                <a:rPr lang="en-US" altLang="zh-CN" sz="1600">
                  <a:latin typeface="Arial" panose="020B0604020202020204" pitchFamily="34" charset="0"/>
                </a:rPr>
                <a:t>XXXXXXXXXXXXXXXXXXXXXX</a:t>
              </a:r>
            </a:p>
            <a:p>
              <a:pPr algn="l">
                <a:lnSpc>
                  <a:spcPct val="100000"/>
                </a:lnSpc>
                <a:spcBef>
                  <a:spcPct val="0"/>
                </a:spcBef>
                <a:buFontTx/>
                <a:buNone/>
              </a:pPr>
              <a:r>
                <a:rPr lang="zh-CN" altLang="en-US" sz="1600">
                  <a:latin typeface="Arial" panose="020B0604020202020204" pitchFamily="34" charset="0"/>
                </a:rPr>
                <a:t>负责人：张某</a:t>
              </a:r>
            </a:p>
            <a:p>
              <a:pPr algn="l">
                <a:lnSpc>
                  <a:spcPct val="100000"/>
                </a:lnSpc>
                <a:spcBef>
                  <a:spcPct val="0"/>
                </a:spcBef>
                <a:buFontTx/>
                <a:buNone/>
              </a:pPr>
              <a:r>
                <a:rPr lang="zh-CN" altLang="en-US" sz="1600">
                  <a:latin typeface="Arial" panose="020B0604020202020204" pitchFamily="34" charset="0"/>
                </a:rPr>
                <a:t>进度里程碑清单：</a:t>
              </a:r>
            </a:p>
            <a:p>
              <a:pPr algn="l">
                <a:lnSpc>
                  <a:spcPct val="100000"/>
                </a:lnSpc>
                <a:spcBef>
                  <a:spcPct val="0"/>
                </a:spcBef>
                <a:buFontTx/>
                <a:buNone/>
              </a:pPr>
              <a:r>
                <a:rPr lang="zh-CN" altLang="en-US" sz="1600">
                  <a:latin typeface="Arial" panose="020B0604020202020204" pitchFamily="34" charset="0"/>
                </a:rPr>
                <a:t>       </a:t>
              </a:r>
              <a:r>
                <a:rPr lang="en-US" altLang="zh-CN" sz="1600">
                  <a:latin typeface="Arial" panose="020B0604020202020204" pitchFamily="34" charset="0"/>
                </a:rPr>
                <a:t>2006</a:t>
              </a:r>
              <a:r>
                <a:rPr lang="zh-CN" altLang="en-US" sz="1600">
                  <a:latin typeface="Arial" panose="020B0604020202020204" pitchFamily="34" charset="0"/>
                </a:rPr>
                <a:t>年</a:t>
              </a:r>
              <a:r>
                <a:rPr lang="en-US" altLang="zh-CN" sz="1600">
                  <a:latin typeface="Arial" panose="020B0604020202020204" pitchFamily="34" charset="0"/>
                </a:rPr>
                <a:t>5</a:t>
              </a:r>
              <a:r>
                <a:rPr lang="zh-CN" altLang="en-US" sz="1600">
                  <a:latin typeface="Arial" panose="020B0604020202020204" pitchFamily="34" charset="0"/>
                </a:rPr>
                <a:t>月</a:t>
              </a:r>
              <a:r>
                <a:rPr lang="en-US" altLang="zh-CN" sz="1600">
                  <a:latin typeface="Arial" panose="020B0604020202020204" pitchFamily="34" charset="0"/>
                </a:rPr>
                <a:t>1</a:t>
              </a:r>
              <a:r>
                <a:rPr lang="zh-CN" altLang="en-US" sz="1600">
                  <a:latin typeface="Arial" panose="020B0604020202020204" pitchFamily="34" charset="0"/>
                </a:rPr>
                <a:t>日</a:t>
              </a:r>
              <a:r>
                <a:rPr lang="en-US" altLang="zh-CN" sz="1600">
                  <a:latin typeface="Arial" panose="020B0604020202020204" pitchFamily="34" charset="0"/>
                </a:rPr>
                <a:t>,</a:t>
              </a:r>
              <a:r>
                <a:rPr lang="zh-CN" altLang="en-US" sz="1600">
                  <a:latin typeface="Arial" panose="020B0604020202020204" pitchFamily="34" charset="0"/>
                </a:rPr>
                <a:t>完成</a:t>
              </a:r>
              <a:r>
                <a:rPr lang="en-US" altLang="zh-CN" sz="1600">
                  <a:latin typeface="Arial" panose="020B0604020202020204" pitchFamily="34" charset="0"/>
                </a:rPr>
                <a:t>….</a:t>
              </a:r>
            </a:p>
            <a:p>
              <a:pPr algn="l">
                <a:lnSpc>
                  <a:spcPct val="100000"/>
                </a:lnSpc>
                <a:spcBef>
                  <a:spcPct val="0"/>
                </a:spcBef>
                <a:buFontTx/>
                <a:buNone/>
              </a:pPr>
              <a:r>
                <a:rPr lang="en-US" altLang="zh-CN" sz="1600">
                  <a:latin typeface="Arial" panose="020B0604020202020204" pitchFamily="34" charset="0"/>
                </a:rPr>
                <a:t>       2006</a:t>
              </a:r>
              <a:r>
                <a:rPr lang="zh-CN" altLang="en-US" sz="1600">
                  <a:latin typeface="Arial" panose="020B0604020202020204" pitchFamily="34" charset="0"/>
                </a:rPr>
                <a:t>年</a:t>
              </a:r>
              <a:r>
                <a:rPr lang="en-US" altLang="zh-CN" sz="1600">
                  <a:latin typeface="Arial" panose="020B0604020202020204" pitchFamily="34" charset="0"/>
                </a:rPr>
                <a:t>10</a:t>
              </a:r>
              <a:r>
                <a:rPr lang="zh-CN" altLang="en-US" sz="1600">
                  <a:latin typeface="Arial" panose="020B0604020202020204" pitchFamily="34" charset="0"/>
                </a:rPr>
                <a:t>月</a:t>
              </a:r>
              <a:r>
                <a:rPr lang="en-US" altLang="zh-CN" sz="1600">
                  <a:latin typeface="Arial" panose="020B0604020202020204" pitchFamily="34" charset="0"/>
                </a:rPr>
                <a:t>1</a:t>
              </a:r>
              <a:r>
                <a:rPr lang="zh-CN" altLang="en-US" sz="1600">
                  <a:latin typeface="Arial" panose="020B0604020202020204" pitchFamily="34" charset="0"/>
                </a:rPr>
                <a:t>日，完成</a:t>
              </a:r>
              <a:r>
                <a:rPr lang="en-US" altLang="zh-CN" sz="1600">
                  <a:latin typeface="Arial" panose="020B0604020202020204" pitchFamily="34" charset="0"/>
                </a:rPr>
                <a:t>…</a:t>
              </a:r>
            </a:p>
            <a:p>
              <a:pPr algn="l">
                <a:lnSpc>
                  <a:spcPct val="100000"/>
                </a:lnSpc>
                <a:spcBef>
                  <a:spcPct val="0"/>
                </a:spcBef>
                <a:buFontTx/>
                <a:buNone/>
              </a:pPr>
              <a:r>
                <a:rPr lang="zh-CN" altLang="en-US" sz="1600">
                  <a:latin typeface="Arial" panose="020B0604020202020204" pitchFamily="34" charset="0"/>
                </a:rPr>
                <a:t>参考工作包：</a:t>
              </a:r>
            </a:p>
            <a:p>
              <a:pPr algn="l">
                <a:lnSpc>
                  <a:spcPct val="100000"/>
                </a:lnSpc>
                <a:spcBef>
                  <a:spcPct val="0"/>
                </a:spcBef>
                <a:buFontTx/>
                <a:buNone/>
              </a:pPr>
              <a:r>
                <a:rPr lang="zh-CN" altLang="en-US" sz="1600">
                  <a:latin typeface="Arial" panose="020B0604020202020204" pitchFamily="34" charset="0"/>
                </a:rPr>
                <a:t>       </a:t>
              </a:r>
              <a:r>
                <a:rPr lang="en-US" altLang="zh-CN" sz="1600">
                  <a:latin typeface="Arial" panose="020B0604020202020204" pitchFamily="34" charset="0"/>
                </a:rPr>
                <a:t>SA11</a:t>
              </a:r>
            </a:p>
            <a:p>
              <a:pPr algn="l">
                <a:lnSpc>
                  <a:spcPct val="100000"/>
                </a:lnSpc>
                <a:spcBef>
                  <a:spcPct val="0"/>
                </a:spcBef>
                <a:buFontTx/>
                <a:buNone/>
              </a:pPr>
              <a:r>
                <a:rPr lang="en-US" altLang="zh-CN" sz="1600">
                  <a:latin typeface="Arial" panose="020B0604020202020204" pitchFamily="34" charset="0"/>
                </a:rPr>
                <a:t>       SA13</a:t>
              </a:r>
            </a:p>
            <a:p>
              <a:pPr algn="l">
                <a:lnSpc>
                  <a:spcPct val="100000"/>
                </a:lnSpc>
                <a:spcBef>
                  <a:spcPct val="0"/>
                </a:spcBef>
                <a:buFontTx/>
                <a:buNone/>
              </a:pPr>
              <a:r>
                <a:rPr lang="zh-CN" altLang="en-US" sz="1600">
                  <a:latin typeface="Arial" panose="020B0604020202020204" pitchFamily="34" charset="0"/>
                </a:rPr>
                <a:t>参考技术文献：</a:t>
              </a:r>
            </a:p>
            <a:p>
              <a:pPr algn="l">
                <a:lnSpc>
                  <a:spcPct val="100000"/>
                </a:lnSpc>
                <a:spcBef>
                  <a:spcPct val="0"/>
                </a:spcBef>
                <a:buFontTx/>
                <a:buNone/>
              </a:pPr>
              <a:r>
                <a:rPr lang="zh-CN" altLang="en-US" sz="1600">
                  <a:latin typeface="Arial" panose="020B0604020202020204" pitchFamily="34" charset="0"/>
                </a:rPr>
                <a:t>       </a:t>
              </a:r>
              <a:r>
                <a:rPr lang="en-US" altLang="zh-CN" sz="1600">
                  <a:latin typeface="Arial" panose="020B0604020202020204" pitchFamily="34" charset="0"/>
                </a:rPr>
                <a:t>GB…..</a:t>
              </a:r>
            </a:p>
            <a:p>
              <a:pPr algn="l">
                <a:lnSpc>
                  <a:spcPct val="100000"/>
                </a:lnSpc>
                <a:spcBef>
                  <a:spcPct val="0"/>
                </a:spcBef>
                <a:buFontTx/>
                <a:buNone/>
              </a:pPr>
              <a:r>
                <a:rPr lang="en-US" altLang="zh-CN" sz="1600">
                  <a:latin typeface="Arial" panose="020B0604020202020204" pitchFamily="34" charset="0"/>
                </a:rPr>
                <a:t>       ISO….</a:t>
              </a:r>
            </a:p>
            <a:p>
              <a:pPr algn="l">
                <a:lnSpc>
                  <a:spcPct val="100000"/>
                </a:lnSpc>
                <a:spcBef>
                  <a:spcPct val="0"/>
                </a:spcBef>
                <a:buFontTx/>
                <a:buNone/>
              </a:pPr>
              <a:endParaRPr lang="en-US" altLang="zh-CN" sz="1600">
                <a:latin typeface="Arial" panose="020B0604020202020204" pitchFamily="34" charset="0"/>
              </a:endParaRPr>
            </a:p>
            <a:p>
              <a:pPr algn="l">
                <a:lnSpc>
                  <a:spcPct val="100000"/>
                </a:lnSpc>
                <a:spcBef>
                  <a:spcPct val="0"/>
                </a:spcBef>
                <a:buFontTx/>
                <a:buNone/>
              </a:pPr>
              <a:endParaRPr lang="en-US" altLang="zh-CN" sz="1600" b="0">
                <a:solidFill>
                  <a:srgbClr val="FF6600"/>
                </a:solidFill>
                <a:latin typeface="Arial" panose="020B0604020202020204" pitchFamily="34" charset="0"/>
              </a:endParaRPr>
            </a:p>
          </p:txBody>
        </p:sp>
        <p:sp>
          <p:nvSpPr>
            <p:cNvPr id="465927" name="AutoShape 7" descr="信纸"/>
            <p:cNvSpPr>
              <a:spLocks noChangeArrowheads="1"/>
            </p:cNvSpPr>
            <p:nvPr/>
          </p:nvSpPr>
          <p:spPr bwMode="auto">
            <a:xfrm>
              <a:off x="1371600" y="1447800"/>
              <a:ext cx="3886200" cy="3581400"/>
            </a:xfrm>
            <a:prstGeom prst="flowChartDocument">
              <a:avLst/>
            </a:prstGeom>
            <a:blipFill dpi="0" rotWithShape="1">
              <a:blip r:embed="rId3"/>
              <a:srcRect/>
              <a:tile tx="0" ty="0" sx="100000" sy="100000" flip="none" algn="tl"/>
            </a:blipFill>
            <a:ln w="25400" algn="ctr">
              <a:solidFill>
                <a:srgbClr val="333399"/>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l">
                <a:lnSpc>
                  <a:spcPct val="100000"/>
                </a:lnSpc>
                <a:spcBef>
                  <a:spcPct val="0"/>
                </a:spcBef>
                <a:buFontTx/>
                <a:buNone/>
              </a:pPr>
              <a:r>
                <a:rPr lang="zh-CN" altLang="en-US" sz="2000" dirty="0">
                  <a:latin typeface="Arial" panose="020B0604020202020204" pitchFamily="34" charset="0"/>
                </a:rPr>
                <a:t>控制账户编码代号：</a:t>
              </a:r>
              <a:r>
                <a:rPr lang="en-US" altLang="zh-CN" sz="2000" dirty="0">
                  <a:latin typeface="Arial" panose="020B0604020202020204" pitchFamily="34" charset="0"/>
                </a:rPr>
                <a:t>SA12</a:t>
              </a:r>
            </a:p>
            <a:p>
              <a:pPr algn="l">
                <a:lnSpc>
                  <a:spcPct val="100000"/>
                </a:lnSpc>
                <a:spcBef>
                  <a:spcPct val="0"/>
                </a:spcBef>
                <a:buFontTx/>
                <a:buNone/>
              </a:pPr>
              <a:r>
                <a:rPr lang="zh-CN" altLang="en-US" sz="2000" dirty="0">
                  <a:latin typeface="Arial" panose="020B0604020202020204" pitchFamily="34" charset="0"/>
                </a:rPr>
                <a:t>工作说明书</a:t>
              </a:r>
            </a:p>
            <a:p>
              <a:pPr algn="l">
                <a:lnSpc>
                  <a:spcPct val="100000"/>
                </a:lnSpc>
                <a:spcBef>
                  <a:spcPct val="0"/>
                </a:spcBef>
                <a:buFontTx/>
                <a:buNone/>
              </a:pPr>
              <a:r>
                <a:rPr lang="zh-CN" altLang="en-US" sz="2000" dirty="0">
                  <a:latin typeface="Arial" panose="020B0604020202020204" pitchFamily="34" charset="0"/>
                </a:rPr>
                <a:t>       此任务工作内容包括</a:t>
              </a:r>
              <a:r>
                <a:rPr lang="en-US" altLang="zh-CN" sz="2000" dirty="0">
                  <a:latin typeface="Arial" panose="020B0604020202020204" pitchFamily="34" charset="0"/>
                </a:rPr>
                <a:t>…</a:t>
              </a:r>
            </a:p>
            <a:p>
              <a:pPr algn="l">
                <a:lnSpc>
                  <a:spcPct val="100000"/>
                </a:lnSpc>
                <a:spcBef>
                  <a:spcPct val="0"/>
                </a:spcBef>
                <a:buFontTx/>
                <a:buNone/>
              </a:pPr>
              <a:r>
                <a:rPr lang="zh-CN" altLang="en-US" sz="2000" dirty="0">
                  <a:latin typeface="Arial" panose="020B0604020202020204" pitchFamily="34" charset="0"/>
                </a:rPr>
                <a:t>负责人：张某，研发部</a:t>
              </a:r>
            </a:p>
            <a:p>
              <a:pPr algn="l">
                <a:lnSpc>
                  <a:spcPct val="100000"/>
                </a:lnSpc>
                <a:spcBef>
                  <a:spcPct val="0"/>
                </a:spcBef>
                <a:buFontTx/>
                <a:buNone/>
              </a:pPr>
              <a:r>
                <a:rPr lang="zh-CN" altLang="en-US" sz="2000" dirty="0">
                  <a:latin typeface="Arial" panose="020B0604020202020204" pitchFamily="34" charset="0"/>
                </a:rPr>
                <a:t>进度里程碑清单：</a:t>
              </a:r>
            </a:p>
            <a:p>
              <a:pPr algn="l">
                <a:lnSpc>
                  <a:spcPct val="100000"/>
                </a:lnSpc>
                <a:spcBef>
                  <a:spcPct val="0"/>
                </a:spcBef>
                <a:buFontTx/>
                <a:buNone/>
              </a:pPr>
              <a:r>
                <a:rPr lang="zh-CN" altLang="en-US" sz="2000" dirty="0">
                  <a:latin typeface="Arial" panose="020B0604020202020204" pitchFamily="34" charset="0"/>
                </a:rPr>
                <a:t>       </a:t>
              </a:r>
              <a:r>
                <a:rPr lang="en-US" altLang="zh-CN" sz="2000" dirty="0">
                  <a:latin typeface="Arial" panose="020B0604020202020204" pitchFamily="34" charset="0"/>
                </a:rPr>
                <a:t>2006</a:t>
              </a:r>
              <a:r>
                <a:rPr lang="zh-CN" altLang="en-US" sz="2000" dirty="0">
                  <a:latin typeface="Arial" panose="020B0604020202020204" pitchFamily="34" charset="0"/>
                </a:rPr>
                <a:t>年</a:t>
              </a:r>
              <a:r>
                <a:rPr lang="en-US" altLang="zh-CN" sz="2000" dirty="0">
                  <a:latin typeface="Arial" panose="020B0604020202020204" pitchFamily="34" charset="0"/>
                </a:rPr>
                <a:t>5</a:t>
              </a:r>
              <a:r>
                <a:rPr lang="zh-CN" altLang="en-US" sz="2000" dirty="0">
                  <a:latin typeface="Arial" panose="020B0604020202020204" pitchFamily="34" charset="0"/>
                </a:rPr>
                <a:t>月</a:t>
              </a:r>
              <a:r>
                <a:rPr lang="en-US" altLang="zh-CN" sz="2000" dirty="0">
                  <a:latin typeface="Arial" panose="020B0604020202020204" pitchFamily="34" charset="0"/>
                </a:rPr>
                <a:t>1</a:t>
              </a:r>
              <a:r>
                <a:rPr lang="zh-CN" altLang="en-US" sz="2000" dirty="0">
                  <a:latin typeface="Arial" panose="020B0604020202020204" pitchFamily="34" charset="0"/>
                </a:rPr>
                <a:t>日</a:t>
              </a:r>
              <a:r>
                <a:rPr lang="en-US" altLang="zh-CN" sz="2000" dirty="0">
                  <a:latin typeface="Arial" panose="020B0604020202020204" pitchFamily="34" charset="0"/>
                </a:rPr>
                <a:t>,</a:t>
              </a:r>
              <a:r>
                <a:rPr lang="zh-CN" altLang="en-US" sz="2000" dirty="0">
                  <a:latin typeface="Arial" panose="020B0604020202020204" pitchFamily="34" charset="0"/>
                </a:rPr>
                <a:t>完成</a:t>
              </a:r>
              <a:r>
                <a:rPr lang="en-US" altLang="zh-CN" sz="2000" dirty="0">
                  <a:latin typeface="Arial" panose="020B0604020202020204" pitchFamily="34" charset="0"/>
                </a:rPr>
                <a:t>….</a:t>
              </a:r>
            </a:p>
            <a:p>
              <a:pPr algn="l">
                <a:lnSpc>
                  <a:spcPct val="100000"/>
                </a:lnSpc>
                <a:spcBef>
                  <a:spcPct val="0"/>
                </a:spcBef>
                <a:buFontTx/>
                <a:buNone/>
              </a:pPr>
              <a:r>
                <a:rPr lang="en-US" altLang="zh-CN" sz="2000" dirty="0">
                  <a:latin typeface="Arial" panose="020B0604020202020204" pitchFamily="34" charset="0"/>
                </a:rPr>
                <a:t>       2006</a:t>
              </a:r>
              <a:r>
                <a:rPr lang="zh-CN" altLang="en-US" sz="2000" dirty="0">
                  <a:latin typeface="Arial" panose="020B0604020202020204" pitchFamily="34" charset="0"/>
                </a:rPr>
                <a:t>年</a:t>
              </a:r>
              <a:r>
                <a:rPr lang="en-US" altLang="zh-CN" sz="2000" dirty="0">
                  <a:latin typeface="Arial" panose="020B0604020202020204" pitchFamily="34" charset="0"/>
                </a:rPr>
                <a:t>10</a:t>
              </a:r>
              <a:r>
                <a:rPr lang="zh-CN" altLang="en-US" sz="2000" dirty="0">
                  <a:latin typeface="Arial" panose="020B0604020202020204" pitchFamily="34" charset="0"/>
                </a:rPr>
                <a:t>月</a:t>
              </a:r>
              <a:r>
                <a:rPr lang="en-US" altLang="zh-CN" sz="2000" dirty="0">
                  <a:latin typeface="Arial" panose="020B0604020202020204" pitchFamily="34" charset="0"/>
                </a:rPr>
                <a:t>1</a:t>
              </a:r>
              <a:r>
                <a:rPr lang="zh-CN" altLang="en-US" sz="2000" dirty="0">
                  <a:latin typeface="Arial" panose="020B0604020202020204" pitchFamily="34" charset="0"/>
                </a:rPr>
                <a:t>日，完成</a:t>
              </a:r>
              <a:r>
                <a:rPr lang="en-US" altLang="zh-CN" sz="2000" dirty="0">
                  <a:latin typeface="Arial" panose="020B0604020202020204" pitchFamily="34" charset="0"/>
                </a:rPr>
                <a:t>…</a:t>
              </a:r>
            </a:p>
            <a:p>
              <a:pPr algn="l">
                <a:lnSpc>
                  <a:spcPct val="100000"/>
                </a:lnSpc>
                <a:spcBef>
                  <a:spcPct val="0"/>
                </a:spcBef>
                <a:buFontTx/>
                <a:buNone/>
              </a:pPr>
              <a:r>
                <a:rPr lang="zh-CN" altLang="en-US" sz="2000" dirty="0">
                  <a:latin typeface="Arial" panose="020B0604020202020204" pitchFamily="34" charset="0"/>
                </a:rPr>
                <a:t>参考工作包：</a:t>
              </a:r>
            </a:p>
            <a:p>
              <a:pPr algn="l">
                <a:lnSpc>
                  <a:spcPct val="100000"/>
                </a:lnSpc>
                <a:spcBef>
                  <a:spcPct val="0"/>
                </a:spcBef>
                <a:buFontTx/>
                <a:buNone/>
              </a:pPr>
              <a:r>
                <a:rPr lang="zh-CN" altLang="en-US" sz="2000" dirty="0">
                  <a:latin typeface="Arial" panose="020B0604020202020204" pitchFamily="34" charset="0"/>
                </a:rPr>
                <a:t>       </a:t>
              </a:r>
              <a:r>
                <a:rPr lang="en-US" altLang="zh-CN" sz="2000" dirty="0">
                  <a:latin typeface="Arial" panose="020B0604020202020204" pitchFamily="34" charset="0"/>
                </a:rPr>
                <a:t>SA11</a:t>
              </a:r>
            </a:p>
            <a:p>
              <a:pPr algn="l">
                <a:lnSpc>
                  <a:spcPct val="100000"/>
                </a:lnSpc>
                <a:spcBef>
                  <a:spcPct val="0"/>
                </a:spcBef>
                <a:buFontTx/>
                <a:buNone/>
              </a:pPr>
              <a:r>
                <a:rPr lang="en-US" altLang="zh-CN" sz="2000" dirty="0">
                  <a:latin typeface="Arial" panose="020B0604020202020204" pitchFamily="34" charset="0"/>
                </a:rPr>
                <a:t>       SA13</a:t>
              </a:r>
            </a:p>
            <a:p>
              <a:pPr algn="l">
                <a:lnSpc>
                  <a:spcPct val="100000"/>
                </a:lnSpc>
                <a:spcBef>
                  <a:spcPct val="0"/>
                </a:spcBef>
                <a:buFontTx/>
                <a:buNone/>
              </a:pPr>
              <a:r>
                <a:rPr lang="zh-CN" altLang="en-US" sz="2000" dirty="0">
                  <a:latin typeface="Arial" panose="020B0604020202020204" pitchFamily="34" charset="0"/>
                </a:rPr>
                <a:t>参考技术文献：</a:t>
              </a:r>
            </a:p>
            <a:p>
              <a:pPr algn="l">
                <a:lnSpc>
                  <a:spcPct val="100000"/>
                </a:lnSpc>
                <a:spcBef>
                  <a:spcPct val="0"/>
                </a:spcBef>
                <a:buFontTx/>
                <a:buNone/>
              </a:pPr>
              <a:r>
                <a:rPr lang="zh-CN" altLang="en-US" sz="2000" dirty="0">
                  <a:latin typeface="Arial" panose="020B0604020202020204" pitchFamily="34" charset="0"/>
                </a:rPr>
                <a:t>       </a:t>
              </a:r>
              <a:r>
                <a:rPr lang="en-US" altLang="zh-CN" sz="2000" dirty="0">
                  <a:latin typeface="Arial" panose="020B0604020202020204" pitchFamily="34" charset="0"/>
                </a:rPr>
                <a:t>GB…..</a:t>
              </a:r>
            </a:p>
            <a:p>
              <a:pPr algn="l">
                <a:lnSpc>
                  <a:spcPct val="100000"/>
                </a:lnSpc>
                <a:spcBef>
                  <a:spcPct val="0"/>
                </a:spcBef>
                <a:buFontTx/>
                <a:buNone/>
              </a:pPr>
              <a:r>
                <a:rPr lang="en-US" altLang="zh-CN" sz="2000" dirty="0">
                  <a:latin typeface="Arial" panose="020B0604020202020204" pitchFamily="34" charset="0"/>
                </a:rPr>
                <a:t>       ISO….</a:t>
              </a:r>
            </a:p>
            <a:p>
              <a:pPr algn="l">
                <a:lnSpc>
                  <a:spcPct val="100000"/>
                </a:lnSpc>
                <a:spcBef>
                  <a:spcPct val="0"/>
                </a:spcBef>
                <a:buFontTx/>
                <a:buNone/>
              </a:pPr>
              <a:endParaRPr lang="en-US" altLang="zh-CN" sz="1600" dirty="0">
                <a:latin typeface="Arial" panose="020B0604020202020204" pitchFamily="34" charset="0"/>
              </a:endParaRPr>
            </a:p>
            <a:p>
              <a:pPr algn="l">
                <a:lnSpc>
                  <a:spcPct val="100000"/>
                </a:lnSpc>
                <a:spcBef>
                  <a:spcPct val="0"/>
                </a:spcBef>
                <a:buFontTx/>
                <a:buNone/>
              </a:pPr>
              <a:endParaRPr lang="en-US" altLang="zh-CN" sz="1600" b="0" dirty="0">
                <a:solidFill>
                  <a:srgbClr val="FF6600"/>
                </a:solidFill>
                <a:latin typeface="Arial" panose="020B0604020202020204" pitchFamily="34" charset="0"/>
              </a:endParaRPr>
            </a:p>
          </p:txBody>
        </p:sp>
      </p:grpSp>
    </p:spTree>
    <p:extLst>
      <p:ext uri="{BB962C8B-B14F-4D97-AF65-F5344CB8AC3E}">
        <p14:creationId xmlns:p14="http://schemas.microsoft.com/office/powerpoint/2010/main" val="10557591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mtClean="0"/>
              <a:t>2. </a:t>
            </a:r>
            <a:r>
              <a:rPr lang="zh-CN" altLang="en-US" smtClean="0"/>
              <a:t>进度计划</a:t>
            </a:r>
            <a:r>
              <a:rPr lang="en-US" altLang="zh-CN" smtClean="0"/>
              <a:t>——</a:t>
            </a:r>
            <a:r>
              <a:rPr lang="zh-CN" altLang="en-US" smtClean="0"/>
              <a:t>甘特图</a:t>
            </a:r>
            <a:endParaRPr lang="zh-CN" altLang="en-US" dirty="0"/>
          </a:p>
        </p:txBody>
      </p:sp>
      <p:sp>
        <p:nvSpPr>
          <p:cNvPr id="3" name="内容占位符 2"/>
          <p:cNvSpPr>
            <a:spLocks noGrp="1"/>
          </p:cNvSpPr>
          <p:nvPr>
            <p:ph idx="4294967295"/>
          </p:nvPr>
        </p:nvSpPr>
        <p:spPr>
          <a:xfrm>
            <a:off x="303213" y="1158875"/>
            <a:ext cx="8840787" cy="5189538"/>
          </a:xfrm>
        </p:spPr>
        <p:txBody>
          <a:bodyPr/>
          <a:lstStyle/>
          <a:p>
            <a:r>
              <a:rPr lang="zh-CN" altLang="en-US" dirty="0"/>
              <a:t>以图示的方式通过</a:t>
            </a:r>
            <a:r>
              <a:rPr lang="zh-CN" altLang="en-US" dirty="0">
                <a:solidFill>
                  <a:srgbClr val="C00000"/>
                </a:solidFill>
              </a:rPr>
              <a:t>活动列表</a:t>
            </a:r>
            <a:r>
              <a:rPr lang="zh-CN" altLang="en-US" dirty="0"/>
              <a:t>和</a:t>
            </a:r>
            <a:r>
              <a:rPr lang="zh-CN" altLang="en-US" dirty="0">
                <a:solidFill>
                  <a:srgbClr val="C00000"/>
                </a:solidFill>
              </a:rPr>
              <a:t>时间刻度</a:t>
            </a:r>
            <a:r>
              <a:rPr lang="zh-CN" altLang="en-US" dirty="0"/>
              <a:t>形象地表示</a:t>
            </a:r>
            <a:r>
              <a:rPr lang="zh-CN" altLang="en-US" dirty="0" smtClean="0"/>
              <a:t>出项</a:t>
            </a:r>
            <a:r>
              <a:rPr lang="zh-CN" altLang="en-US" dirty="0"/>
              <a:t>目的活动顺序与持续时间</a:t>
            </a:r>
            <a:endParaRPr lang="en-US" altLang="zh-CN" dirty="0" smtClean="0"/>
          </a:p>
          <a:p>
            <a:pPr lvl="1"/>
            <a:r>
              <a:rPr lang="zh-CN" altLang="en-US" dirty="0" smtClean="0"/>
              <a:t>纵向：活动列表</a:t>
            </a:r>
            <a:endParaRPr lang="en-US" altLang="zh-CN" dirty="0" smtClean="0"/>
          </a:p>
          <a:p>
            <a:pPr lvl="1"/>
            <a:r>
              <a:rPr lang="zh-CN" altLang="en-US" dirty="0"/>
              <a:t>横</a:t>
            </a:r>
            <a:r>
              <a:rPr lang="zh-CN" altLang="en-US" dirty="0" smtClean="0"/>
              <a:t>向：时间刻度</a:t>
            </a:r>
            <a:endParaRPr lang="en-US" altLang="zh-CN" dirty="0" smtClean="0"/>
          </a:p>
          <a:p>
            <a:r>
              <a:rPr lang="zh-CN" altLang="en-US" dirty="0"/>
              <a:t>绘制</a:t>
            </a:r>
            <a:r>
              <a:rPr lang="zh-CN" altLang="en-US" dirty="0" smtClean="0"/>
              <a:t>工</a:t>
            </a:r>
            <a:r>
              <a:rPr lang="zh-CN" altLang="en-US" dirty="0"/>
              <a:t>具</a:t>
            </a:r>
            <a:endParaRPr lang="en-US" altLang="zh-CN" dirty="0" smtClean="0"/>
          </a:p>
          <a:p>
            <a:pPr lvl="1"/>
            <a:r>
              <a:rPr lang="en-US" altLang="zh-CN" dirty="0" smtClean="0"/>
              <a:t>Microsoft Office Project</a:t>
            </a:r>
          </a:p>
          <a:p>
            <a:pPr lvl="1"/>
            <a:r>
              <a:rPr lang="en-US" altLang="zh-CN" dirty="0" smtClean="0"/>
              <a:t>Excel</a:t>
            </a:r>
            <a:r>
              <a:rPr lang="zh-CN" altLang="en-US" dirty="0" smtClean="0"/>
              <a:t>专业制表工具</a:t>
            </a:r>
            <a:endParaRPr lang="en-US" altLang="zh-CN" dirty="0" smtClean="0"/>
          </a:p>
          <a:p>
            <a:pPr lvl="1"/>
            <a:r>
              <a:rPr lang="en-US" altLang="zh-CN" dirty="0" smtClean="0"/>
              <a:t>Word</a:t>
            </a:r>
            <a:r>
              <a:rPr lang="zh-CN" altLang="en-US" dirty="0" smtClean="0"/>
              <a:t>、</a:t>
            </a:r>
            <a:r>
              <a:rPr lang="en-US" altLang="zh-CN" dirty="0" smtClean="0"/>
              <a:t>PowerPoint</a:t>
            </a:r>
            <a:r>
              <a:rPr lang="zh-CN" altLang="en-US" dirty="0" smtClean="0"/>
              <a:t>等任意可制表工具</a:t>
            </a:r>
            <a:endParaRPr lang="en-US" altLang="zh-CN" dirty="0"/>
          </a:p>
        </p:txBody>
      </p:sp>
    </p:spTree>
    <p:extLst>
      <p:ext uri="{BB962C8B-B14F-4D97-AF65-F5344CB8AC3E}">
        <p14:creationId xmlns:p14="http://schemas.microsoft.com/office/powerpoint/2010/main" val="1198659333"/>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a:t>
            </a:r>
            <a:r>
              <a:rPr lang="zh-CN" altLang="en-US" dirty="0" smtClean="0"/>
              <a:t>示例</a:t>
            </a:r>
            <a:r>
              <a:rPr lang="en-US" altLang="zh-CN" dirty="0" smtClean="0"/>
              <a:t>】PowerPoint</a:t>
            </a:r>
            <a:r>
              <a:rPr lang="zh-CN" altLang="en-US" dirty="0" smtClean="0"/>
              <a:t>绘制甘特图</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125964739"/>
              </p:ext>
            </p:extLst>
          </p:nvPr>
        </p:nvGraphicFramePr>
        <p:xfrm>
          <a:off x="153988" y="1183692"/>
          <a:ext cx="8847133" cy="4288193"/>
        </p:xfrm>
        <a:graphic>
          <a:graphicData uri="http://schemas.openxmlformats.org/drawingml/2006/table">
            <a:tbl>
              <a:tblPr firstRow="1" bandRow="1">
                <a:tableStyleId>{46F890A9-2807-4EBB-B81D-B2AA78EC7F39}</a:tableStyleId>
              </a:tblPr>
              <a:tblGrid>
                <a:gridCol w="3486547"/>
                <a:gridCol w="487326"/>
                <a:gridCol w="487326"/>
                <a:gridCol w="487326"/>
                <a:gridCol w="487326"/>
                <a:gridCol w="487326"/>
                <a:gridCol w="487326"/>
                <a:gridCol w="487326"/>
                <a:gridCol w="487326"/>
                <a:gridCol w="487326"/>
                <a:gridCol w="487326"/>
                <a:gridCol w="487326"/>
              </a:tblGrid>
              <a:tr h="329861">
                <a:tc rowSpan="2">
                  <a:txBody>
                    <a:bodyPr/>
                    <a:lstStyle/>
                    <a:p>
                      <a:pPr algn="ctr"/>
                      <a:r>
                        <a:rPr lang="zh-CN" altLang="en-US" sz="1800" dirty="0" smtClean="0"/>
                        <a:t>任务</a:t>
                      </a:r>
                      <a:endParaRPr lang="zh-CN" altLang="en-US" sz="1800" dirty="0"/>
                    </a:p>
                  </a:txBody>
                  <a:tcPr marL="0" marR="0" marT="0" marB="0" anchor="ctr"/>
                </a:tc>
                <a:tc gridSpan="11">
                  <a:txBody>
                    <a:bodyPr/>
                    <a:lstStyle/>
                    <a:p>
                      <a:pPr algn="ctr"/>
                      <a:r>
                        <a:rPr lang="zh-CN" altLang="en-US" sz="1800" dirty="0" smtClean="0"/>
                        <a:t>周次</a:t>
                      </a:r>
                      <a:endParaRPr lang="zh-CN" altLang="en-US" sz="1800" dirty="0"/>
                    </a:p>
                  </a:txBody>
                  <a:tcPr marL="0" marR="0" marT="0" marB="0" anchor="ctr"/>
                </a:tc>
                <a:tc hMerge="1">
                  <a:txBody>
                    <a:bodyPr/>
                    <a:lstStyle/>
                    <a:p>
                      <a:endParaRPr lang="zh-CN" altLang="en-US" dirty="0"/>
                    </a:p>
                  </a:txBody>
                  <a:tcPr marL="0" marR="0" marT="0" marB="0" anchor="ctr"/>
                </a:tc>
                <a:tc hMerge="1">
                  <a:txBody>
                    <a:bodyPr/>
                    <a:lstStyle/>
                    <a:p>
                      <a:endParaRPr lang="zh-CN" altLang="en-US" dirty="0"/>
                    </a:p>
                  </a:txBody>
                  <a:tcPr marL="0" marR="0" marT="0" marB="0" anchor="ctr"/>
                </a:tc>
                <a:tc hMerge="1">
                  <a:txBody>
                    <a:bodyPr/>
                    <a:lstStyle/>
                    <a:p>
                      <a:endParaRPr lang="zh-CN" altLang="en-US" dirty="0"/>
                    </a:p>
                  </a:txBody>
                  <a:tcPr marL="0" marR="0" marT="0" marB="0" anchor="ctr"/>
                </a:tc>
                <a:tc hMerge="1">
                  <a:txBody>
                    <a:bodyPr/>
                    <a:lstStyle/>
                    <a:p>
                      <a:endParaRPr lang="zh-CN" altLang="en-US" dirty="0"/>
                    </a:p>
                  </a:txBody>
                  <a:tcPr marL="0" marR="0" marT="0" marB="0" anchor="ctr"/>
                </a:tc>
                <a:tc hMerge="1">
                  <a:txBody>
                    <a:bodyPr/>
                    <a:lstStyle/>
                    <a:p>
                      <a:endParaRPr lang="zh-CN" altLang="en-US" dirty="0"/>
                    </a:p>
                  </a:txBody>
                  <a:tcPr marL="0" marR="0" marT="0" marB="0" anchor="ctr"/>
                </a:tc>
                <a:tc hMerge="1">
                  <a:txBody>
                    <a:bodyPr/>
                    <a:lstStyle/>
                    <a:p>
                      <a:endParaRPr lang="zh-CN" altLang="en-US" dirty="0"/>
                    </a:p>
                  </a:txBody>
                  <a:tcPr marL="0" marR="0" marT="0" marB="0" anchor="ctr"/>
                </a:tc>
                <a:tc hMerge="1">
                  <a:txBody>
                    <a:bodyPr/>
                    <a:lstStyle/>
                    <a:p>
                      <a:endParaRPr lang="zh-CN" altLang="en-US" dirty="0"/>
                    </a:p>
                  </a:txBody>
                  <a:tcPr marL="0" marR="0" marT="0" marB="0" anchor="ctr"/>
                </a:tc>
                <a:tc hMerge="1">
                  <a:txBody>
                    <a:bodyPr/>
                    <a:lstStyle/>
                    <a:p>
                      <a:endParaRPr lang="zh-CN" altLang="en-US" dirty="0"/>
                    </a:p>
                  </a:txBody>
                  <a:tcPr marL="0" marR="0" marT="0" marB="0" anchor="ctr"/>
                </a:tc>
                <a:tc hMerge="1">
                  <a:txBody>
                    <a:bodyPr/>
                    <a:lstStyle/>
                    <a:p>
                      <a:endParaRPr lang="zh-CN" altLang="en-US" dirty="0"/>
                    </a:p>
                  </a:txBody>
                  <a:tcPr marL="0" marR="0" marT="0" marB="0" anchor="ctr"/>
                </a:tc>
                <a:tc hMerge="1">
                  <a:txBody>
                    <a:bodyPr/>
                    <a:lstStyle/>
                    <a:p>
                      <a:endParaRPr lang="zh-CN" altLang="en-US" dirty="0"/>
                    </a:p>
                  </a:txBody>
                  <a:tcPr marL="0" marR="0" marT="0" marB="0" anchor="ctr"/>
                </a:tc>
              </a:tr>
              <a:tr h="329861">
                <a:tc vMerge="1">
                  <a:txBody>
                    <a:bodyPr/>
                    <a:lstStyle/>
                    <a:p>
                      <a:endParaRPr lang="zh-CN" altLang="en-US" dirty="0"/>
                    </a:p>
                  </a:txBody>
                  <a:tcPr marL="0" marR="0" marT="0" marB="0"/>
                </a:tc>
                <a:tc>
                  <a:txBody>
                    <a:bodyPr/>
                    <a:lstStyle/>
                    <a:p>
                      <a:pPr algn="ctr"/>
                      <a:r>
                        <a:rPr lang="en-US" altLang="zh-CN" sz="1800" dirty="0" smtClean="0">
                          <a:solidFill>
                            <a:schemeClr val="bg1"/>
                          </a:solidFill>
                        </a:rPr>
                        <a:t>5</a:t>
                      </a:r>
                      <a:endParaRPr lang="zh-CN" altLang="en-US" sz="1800" dirty="0">
                        <a:solidFill>
                          <a:schemeClr val="bg1"/>
                        </a:solidFill>
                      </a:endParaRPr>
                    </a:p>
                  </a:txBody>
                  <a:tcPr marL="0" marR="0" marT="0" marB="0" anchor="ctr">
                    <a:solidFill>
                      <a:schemeClr val="accent6"/>
                    </a:solidFill>
                  </a:tcPr>
                </a:tc>
                <a:tc>
                  <a:txBody>
                    <a:bodyPr/>
                    <a:lstStyle/>
                    <a:p>
                      <a:pPr algn="ctr"/>
                      <a:r>
                        <a:rPr lang="en-US" altLang="zh-CN" sz="1800" dirty="0" smtClean="0">
                          <a:solidFill>
                            <a:schemeClr val="bg1"/>
                          </a:solidFill>
                        </a:rPr>
                        <a:t>6</a:t>
                      </a:r>
                      <a:endParaRPr lang="zh-CN" altLang="en-US" sz="1800" dirty="0">
                        <a:solidFill>
                          <a:schemeClr val="bg1"/>
                        </a:solidFill>
                      </a:endParaRPr>
                    </a:p>
                  </a:txBody>
                  <a:tcPr marL="0" marR="0" marT="0" marB="0" anchor="ctr">
                    <a:solidFill>
                      <a:schemeClr val="accent6"/>
                    </a:solidFill>
                  </a:tcPr>
                </a:tc>
                <a:tc>
                  <a:txBody>
                    <a:bodyPr/>
                    <a:lstStyle/>
                    <a:p>
                      <a:pPr algn="ctr"/>
                      <a:r>
                        <a:rPr lang="en-US" altLang="zh-CN" sz="1800" dirty="0" smtClean="0">
                          <a:solidFill>
                            <a:schemeClr val="bg1"/>
                          </a:solidFill>
                        </a:rPr>
                        <a:t>7</a:t>
                      </a:r>
                      <a:endParaRPr lang="zh-CN" altLang="en-US" sz="1800" dirty="0">
                        <a:solidFill>
                          <a:schemeClr val="bg1"/>
                        </a:solidFill>
                      </a:endParaRPr>
                    </a:p>
                  </a:txBody>
                  <a:tcPr marL="0" marR="0" marT="0" marB="0" anchor="ctr">
                    <a:solidFill>
                      <a:schemeClr val="accent6"/>
                    </a:solidFill>
                  </a:tcPr>
                </a:tc>
                <a:tc>
                  <a:txBody>
                    <a:bodyPr/>
                    <a:lstStyle/>
                    <a:p>
                      <a:pPr algn="ctr"/>
                      <a:r>
                        <a:rPr lang="en-US" altLang="zh-CN" sz="1800" dirty="0" smtClean="0">
                          <a:solidFill>
                            <a:schemeClr val="bg1"/>
                          </a:solidFill>
                        </a:rPr>
                        <a:t>8</a:t>
                      </a:r>
                      <a:endParaRPr lang="zh-CN" altLang="en-US" sz="1800" dirty="0">
                        <a:solidFill>
                          <a:schemeClr val="bg1"/>
                        </a:solidFill>
                      </a:endParaRPr>
                    </a:p>
                  </a:txBody>
                  <a:tcPr marL="0" marR="0" marT="0" marB="0" anchor="ctr">
                    <a:solidFill>
                      <a:schemeClr val="accent6"/>
                    </a:solidFill>
                  </a:tcPr>
                </a:tc>
                <a:tc>
                  <a:txBody>
                    <a:bodyPr/>
                    <a:lstStyle/>
                    <a:p>
                      <a:pPr algn="ctr"/>
                      <a:r>
                        <a:rPr lang="en-US" altLang="zh-CN" sz="1800" dirty="0" smtClean="0">
                          <a:solidFill>
                            <a:schemeClr val="bg1"/>
                          </a:solidFill>
                        </a:rPr>
                        <a:t>9</a:t>
                      </a:r>
                      <a:endParaRPr lang="zh-CN" altLang="en-US" sz="1800" dirty="0">
                        <a:solidFill>
                          <a:schemeClr val="bg1"/>
                        </a:solidFill>
                      </a:endParaRPr>
                    </a:p>
                  </a:txBody>
                  <a:tcPr marL="0" marR="0" marT="0" marB="0" anchor="ctr">
                    <a:solidFill>
                      <a:schemeClr val="accent6"/>
                    </a:solidFill>
                  </a:tcPr>
                </a:tc>
                <a:tc>
                  <a:txBody>
                    <a:bodyPr/>
                    <a:lstStyle/>
                    <a:p>
                      <a:pPr algn="ctr"/>
                      <a:r>
                        <a:rPr lang="en-US" altLang="zh-CN" sz="1800" dirty="0" smtClean="0">
                          <a:solidFill>
                            <a:schemeClr val="bg1"/>
                          </a:solidFill>
                        </a:rPr>
                        <a:t>10</a:t>
                      </a:r>
                      <a:endParaRPr lang="zh-CN" altLang="en-US" sz="1800" dirty="0">
                        <a:solidFill>
                          <a:schemeClr val="bg1"/>
                        </a:solidFill>
                      </a:endParaRPr>
                    </a:p>
                  </a:txBody>
                  <a:tcPr marL="0" marR="0" marT="0" marB="0" anchor="ctr">
                    <a:solidFill>
                      <a:schemeClr val="accent6"/>
                    </a:solidFill>
                  </a:tcPr>
                </a:tc>
                <a:tc>
                  <a:txBody>
                    <a:bodyPr/>
                    <a:lstStyle/>
                    <a:p>
                      <a:pPr algn="ctr"/>
                      <a:r>
                        <a:rPr lang="en-US" altLang="zh-CN" sz="1800" dirty="0" smtClean="0">
                          <a:solidFill>
                            <a:schemeClr val="bg1"/>
                          </a:solidFill>
                        </a:rPr>
                        <a:t>11</a:t>
                      </a:r>
                      <a:endParaRPr lang="zh-CN" altLang="en-US" sz="1800" dirty="0">
                        <a:solidFill>
                          <a:schemeClr val="bg1"/>
                        </a:solidFill>
                      </a:endParaRPr>
                    </a:p>
                  </a:txBody>
                  <a:tcPr marL="0" marR="0" marT="0" marB="0" anchor="ctr">
                    <a:solidFill>
                      <a:schemeClr val="accent6"/>
                    </a:solidFill>
                  </a:tcPr>
                </a:tc>
                <a:tc>
                  <a:txBody>
                    <a:bodyPr/>
                    <a:lstStyle/>
                    <a:p>
                      <a:pPr algn="ctr"/>
                      <a:r>
                        <a:rPr lang="en-US" altLang="zh-CN" sz="1800" dirty="0" smtClean="0">
                          <a:solidFill>
                            <a:schemeClr val="bg1"/>
                          </a:solidFill>
                        </a:rPr>
                        <a:t>12</a:t>
                      </a:r>
                      <a:endParaRPr lang="zh-CN" altLang="en-US" sz="1800" dirty="0">
                        <a:solidFill>
                          <a:schemeClr val="bg1"/>
                        </a:solidFill>
                      </a:endParaRPr>
                    </a:p>
                  </a:txBody>
                  <a:tcPr marL="0" marR="0" marT="0" marB="0" anchor="ctr">
                    <a:solidFill>
                      <a:schemeClr val="accent6"/>
                    </a:solidFill>
                  </a:tcPr>
                </a:tc>
                <a:tc>
                  <a:txBody>
                    <a:bodyPr/>
                    <a:lstStyle/>
                    <a:p>
                      <a:pPr algn="ctr"/>
                      <a:r>
                        <a:rPr lang="en-US" altLang="zh-CN" sz="1800" dirty="0" smtClean="0">
                          <a:solidFill>
                            <a:schemeClr val="bg1"/>
                          </a:solidFill>
                        </a:rPr>
                        <a:t>13</a:t>
                      </a:r>
                      <a:endParaRPr lang="zh-CN" altLang="en-US" sz="1800" dirty="0">
                        <a:solidFill>
                          <a:schemeClr val="bg1"/>
                        </a:solidFill>
                      </a:endParaRPr>
                    </a:p>
                  </a:txBody>
                  <a:tcPr marL="0" marR="0" marT="0" marB="0" anchor="ctr">
                    <a:solidFill>
                      <a:schemeClr val="accent6"/>
                    </a:solidFill>
                  </a:tcPr>
                </a:tc>
                <a:tc>
                  <a:txBody>
                    <a:bodyPr/>
                    <a:lstStyle/>
                    <a:p>
                      <a:pPr algn="ctr"/>
                      <a:r>
                        <a:rPr lang="en-US" altLang="zh-CN" sz="1800" dirty="0" smtClean="0">
                          <a:solidFill>
                            <a:schemeClr val="bg1"/>
                          </a:solidFill>
                        </a:rPr>
                        <a:t>14</a:t>
                      </a:r>
                      <a:endParaRPr lang="zh-CN" altLang="en-US" sz="1800" dirty="0">
                        <a:solidFill>
                          <a:schemeClr val="bg1"/>
                        </a:solidFill>
                      </a:endParaRPr>
                    </a:p>
                  </a:txBody>
                  <a:tcPr marL="0" marR="0" marT="0" marB="0" anchor="ctr">
                    <a:solidFill>
                      <a:schemeClr val="accent6"/>
                    </a:solidFill>
                  </a:tcPr>
                </a:tc>
                <a:tc>
                  <a:txBody>
                    <a:bodyPr/>
                    <a:lstStyle/>
                    <a:p>
                      <a:pPr algn="ctr"/>
                      <a:r>
                        <a:rPr lang="en-US" altLang="zh-CN" sz="1800" dirty="0" smtClean="0">
                          <a:solidFill>
                            <a:schemeClr val="bg1"/>
                          </a:solidFill>
                        </a:rPr>
                        <a:t>15</a:t>
                      </a:r>
                      <a:endParaRPr lang="zh-CN" altLang="en-US" sz="1800" dirty="0">
                        <a:solidFill>
                          <a:schemeClr val="bg1"/>
                        </a:solidFill>
                      </a:endParaRPr>
                    </a:p>
                  </a:txBody>
                  <a:tcPr marL="0" marR="0" marT="0" marB="0" anchor="ctr">
                    <a:solidFill>
                      <a:schemeClr val="accent6"/>
                    </a:solidFill>
                  </a:tcPr>
                </a:tc>
              </a:tr>
              <a:tr h="329861">
                <a:tc rowSpan="2">
                  <a:txBody>
                    <a:bodyPr/>
                    <a:lstStyle/>
                    <a:p>
                      <a:r>
                        <a:rPr lang="en-US" altLang="zh-CN" sz="1800" b="0" dirty="0" smtClean="0"/>
                        <a:t>1.</a:t>
                      </a:r>
                      <a:r>
                        <a:rPr lang="zh-CN" altLang="en-US" sz="1800" b="0" dirty="0" smtClean="0"/>
                        <a:t>搭建</a:t>
                      </a:r>
                      <a:r>
                        <a:rPr lang="en-US" altLang="zh-CN" sz="1800" b="0" dirty="0" smtClean="0"/>
                        <a:t>android</a:t>
                      </a:r>
                      <a:r>
                        <a:rPr lang="zh-CN" altLang="en-US" sz="1800" b="0" dirty="0" smtClean="0"/>
                        <a:t>开发环境</a:t>
                      </a:r>
                    </a:p>
                  </a:txBody>
                  <a:tcPr marL="0" marR="0" marT="0" marB="0" anchor="ctr"/>
                </a:tc>
                <a:tc>
                  <a:txBody>
                    <a:bodyPr/>
                    <a:lstStyle/>
                    <a:p>
                      <a:endParaRPr lang="zh-CN" altLang="en-US" sz="1800" dirty="0"/>
                    </a:p>
                  </a:txBody>
                  <a:tcPr marL="0" marR="0" marT="0" marB="0">
                    <a:solidFill>
                      <a:srgbClr val="0070C0"/>
                    </a:solidFill>
                  </a:tcPr>
                </a:tc>
                <a:tc>
                  <a:txBody>
                    <a:bodyPr/>
                    <a:lstStyle/>
                    <a:p>
                      <a:endParaRPr lang="zh-CN" altLang="en-US" sz="1800" dirty="0"/>
                    </a:p>
                  </a:txBody>
                  <a:tcPr marL="0" marR="0" marT="0" marB="0">
                    <a:solidFill>
                      <a:schemeClr val="bg1"/>
                    </a:solidFill>
                  </a:tcPr>
                </a:tc>
                <a:tc>
                  <a:txBody>
                    <a:bodyPr/>
                    <a:lstStyle/>
                    <a:p>
                      <a:endParaRPr lang="zh-CN" altLang="en-US" sz="1800" dirty="0"/>
                    </a:p>
                  </a:txBody>
                  <a:tcPr marL="0" marR="0" marT="0" marB="0">
                    <a:solidFill>
                      <a:schemeClr val="bg1"/>
                    </a:solidFill>
                  </a:tcPr>
                </a:tc>
                <a:tc>
                  <a:txBody>
                    <a:bodyPr/>
                    <a:lstStyle/>
                    <a:p>
                      <a:endParaRPr lang="zh-CN" altLang="en-US" sz="1800" dirty="0"/>
                    </a:p>
                  </a:txBody>
                  <a:tcPr marL="0" marR="0" marT="0" marB="0">
                    <a:solidFill>
                      <a:schemeClr val="bg1"/>
                    </a:solidFill>
                  </a:tcPr>
                </a:tc>
                <a:tc>
                  <a:txBody>
                    <a:bodyPr/>
                    <a:lstStyle/>
                    <a:p>
                      <a:endParaRPr lang="zh-CN" altLang="en-US" sz="1800" dirty="0"/>
                    </a:p>
                  </a:txBody>
                  <a:tcPr marL="0" marR="0" marT="0" marB="0">
                    <a:solidFill>
                      <a:schemeClr val="bg1"/>
                    </a:solidFill>
                  </a:tcPr>
                </a:tc>
                <a:tc>
                  <a:txBody>
                    <a:bodyPr/>
                    <a:lstStyle/>
                    <a:p>
                      <a:endParaRPr lang="zh-CN" altLang="en-US" sz="1800" dirty="0"/>
                    </a:p>
                  </a:txBody>
                  <a:tcPr marL="0" marR="0" marT="0" marB="0">
                    <a:solidFill>
                      <a:schemeClr val="bg1"/>
                    </a:solidFill>
                  </a:tcPr>
                </a:tc>
                <a:tc>
                  <a:txBody>
                    <a:bodyPr/>
                    <a:lstStyle/>
                    <a:p>
                      <a:endParaRPr lang="zh-CN" altLang="en-US" sz="1800" dirty="0"/>
                    </a:p>
                  </a:txBody>
                  <a:tcPr marL="0" marR="0" marT="0" marB="0">
                    <a:solidFill>
                      <a:schemeClr val="bg1"/>
                    </a:solidFill>
                  </a:tcPr>
                </a:tc>
                <a:tc>
                  <a:txBody>
                    <a:bodyPr/>
                    <a:lstStyle/>
                    <a:p>
                      <a:endParaRPr lang="zh-CN" altLang="en-US" sz="1800" dirty="0"/>
                    </a:p>
                  </a:txBody>
                  <a:tcPr marL="0" marR="0" marT="0" marB="0">
                    <a:solidFill>
                      <a:schemeClr val="bg1"/>
                    </a:solidFill>
                  </a:tcPr>
                </a:tc>
                <a:tc>
                  <a:txBody>
                    <a:bodyPr/>
                    <a:lstStyle/>
                    <a:p>
                      <a:endParaRPr lang="zh-CN" altLang="en-US" sz="1800" dirty="0"/>
                    </a:p>
                  </a:txBody>
                  <a:tcPr marL="0" marR="0" marT="0" marB="0">
                    <a:solidFill>
                      <a:schemeClr val="bg1"/>
                    </a:solidFill>
                  </a:tcPr>
                </a:tc>
                <a:tc>
                  <a:txBody>
                    <a:bodyPr/>
                    <a:lstStyle/>
                    <a:p>
                      <a:endParaRPr lang="zh-CN" altLang="en-US" sz="1800" dirty="0"/>
                    </a:p>
                  </a:txBody>
                  <a:tcPr marL="0" marR="0" marT="0" marB="0">
                    <a:solidFill>
                      <a:schemeClr val="bg1"/>
                    </a:solidFill>
                  </a:tcPr>
                </a:tc>
                <a:tc>
                  <a:txBody>
                    <a:bodyPr/>
                    <a:lstStyle/>
                    <a:p>
                      <a:endParaRPr lang="zh-CN" altLang="en-US" sz="1800" dirty="0"/>
                    </a:p>
                  </a:txBody>
                  <a:tcPr marL="0" marR="0" marT="0" marB="0">
                    <a:solidFill>
                      <a:schemeClr val="bg1"/>
                    </a:solidFill>
                  </a:tcPr>
                </a:tc>
              </a:tr>
              <a:tr h="329861">
                <a:tc vMerge="1">
                  <a:txBody>
                    <a:bodyPr/>
                    <a:lstStyle/>
                    <a:p>
                      <a:endParaRPr lang="zh-CN" altLang="en-US" sz="1800" dirty="0"/>
                    </a:p>
                  </a:txBody>
                  <a:tcPr marL="0" marR="0" marT="0" marB="0" anchor="ctr"/>
                </a:tc>
                <a:tc>
                  <a:txBody>
                    <a:bodyPr/>
                    <a:lstStyle/>
                    <a:p>
                      <a:endParaRPr lang="zh-CN" altLang="en-US" sz="1800" dirty="0"/>
                    </a:p>
                  </a:txBody>
                  <a:tcPr marL="0" marR="0" marT="0" marB="0">
                    <a:solidFill>
                      <a:srgbClr val="FF0000"/>
                    </a:solidFill>
                  </a:tcPr>
                </a:tc>
                <a:tc>
                  <a:txBody>
                    <a:bodyPr/>
                    <a:lstStyle/>
                    <a:p>
                      <a:endParaRPr lang="zh-CN" altLang="en-US" sz="1800" dirty="0"/>
                    </a:p>
                  </a:txBody>
                  <a:tcPr marL="0" marR="0" marT="0" marB="0">
                    <a:solidFill>
                      <a:srgbClr val="FF0000"/>
                    </a:solidFill>
                  </a:tcPr>
                </a:tc>
                <a:tc>
                  <a:txBody>
                    <a:bodyPr/>
                    <a:lstStyle/>
                    <a:p>
                      <a:endParaRPr lang="zh-CN" altLang="en-US" sz="1800" dirty="0"/>
                    </a:p>
                  </a:txBody>
                  <a:tcPr marL="0" marR="0" marT="0" marB="0">
                    <a:solidFill>
                      <a:schemeClr val="bg1"/>
                    </a:solidFill>
                  </a:tcPr>
                </a:tc>
                <a:tc>
                  <a:txBody>
                    <a:bodyPr/>
                    <a:lstStyle/>
                    <a:p>
                      <a:endParaRPr lang="zh-CN" altLang="en-US" sz="1800" dirty="0"/>
                    </a:p>
                  </a:txBody>
                  <a:tcPr marL="0" marR="0" marT="0" marB="0">
                    <a:solidFill>
                      <a:schemeClr val="bg1"/>
                    </a:solidFill>
                  </a:tcPr>
                </a:tc>
                <a:tc>
                  <a:txBody>
                    <a:bodyPr/>
                    <a:lstStyle/>
                    <a:p>
                      <a:endParaRPr lang="zh-CN" altLang="en-US" sz="1800" dirty="0"/>
                    </a:p>
                  </a:txBody>
                  <a:tcPr marL="0" marR="0" marT="0" marB="0">
                    <a:solidFill>
                      <a:schemeClr val="bg1"/>
                    </a:solidFill>
                  </a:tcPr>
                </a:tc>
                <a:tc>
                  <a:txBody>
                    <a:bodyPr/>
                    <a:lstStyle/>
                    <a:p>
                      <a:endParaRPr lang="zh-CN" altLang="en-US" sz="1800" dirty="0"/>
                    </a:p>
                  </a:txBody>
                  <a:tcPr marL="0" marR="0" marT="0" marB="0">
                    <a:solidFill>
                      <a:schemeClr val="bg1"/>
                    </a:solidFill>
                  </a:tcPr>
                </a:tc>
                <a:tc>
                  <a:txBody>
                    <a:bodyPr/>
                    <a:lstStyle/>
                    <a:p>
                      <a:endParaRPr lang="zh-CN" altLang="en-US" sz="1800" dirty="0"/>
                    </a:p>
                  </a:txBody>
                  <a:tcPr marL="0" marR="0" marT="0" marB="0">
                    <a:solidFill>
                      <a:schemeClr val="bg1"/>
                    </a:solidFill>
                  </a:tcPr>
                </a:tc>
                <a:tc>
                  <a:txBody>
                    <a:bodyPr/>
                    <a:lstStyle/>
                    <a:p>
                      <a:endParaRPr lang="zh-CN" altLang="en-US" sz="1800" dirty="0"/>
                    </a:p>
                  </a:txBody>
                  <a:tcPr marL="0" marR="0" marT="0" marB="0">
                    <a:solidFill>
                      <a:schemeClr val="bg1"/>
                    </a:solidFill>
                  </a:tcPr>
                </a:tc>
                <a:tc>
                  <a:txBody>
                    <a:bodyPr/>
                    <a:lstStyle/>
                    <a:p>
                      <a:endParaRPr lang="zh-CN" altLang="en-US" sz="1800" dirty="0"/>
                    </a:p>
                  </a:txBody>
                  <a:tcPr marL="0" marR="0" marT="0" marB="0">
                    <a:solidFill>
                      <a:schemeClr val="bg1"/>
                    </a:solidFill>
                  </a:tcPr>
                </a:tc>
                <a:tc>
                  <a:txBody>
                    <a:bodyPr/>
                    <a:lstStyle/>
                    <a:p>
                      <a:endParaRPr lang="zh-CN" altLang="en-US" sz="1800" dirty="0"/>
                    </a:p>
                  </a:txBody>
                  <a:tcPr marL="0" marR="0" marT="0" marB="0">
                    <a:solidFill>
                      <a:schemeClr val="bg1"/>
                    </a:solidFill>
                  </a:tcPr>
                </a:tc>
                <a:tc>
                  <a:txBody>
                    <a:bodyPr/>
                    <a:lstStyle/>
                    <a:p>
                      <a:endParaRPr lang="zh-CN" altLang="en-US" sz="1800" dirty="0"/>
                    </a:p>
                  </a:txBody>
                  <a:tcPr marL="0" marR="0" marT="0" marB="0">
                    <a:solidFill>
                      <a:schemeClr val="bg1"/>
                    </a:solidFill>
                  </a:tcPr>
                </a:tc>
              </a:tr>
              <a:tr h="329861">
                <a:tc row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dirty="0" smtClean="0"/>
                        <a:t>2.</a:t>
                      </a:r>
                      <a:r>
                        <a:rPr lang="zh-CN" altLang="en-US" sz="1800" dirty="0" smtClean="0"/>
                        <a:t>实现位置服务</a:t>
                      </a:r>
                      <a:endParaRPr lang="zh-CN" altLang="en-US" sz="1800" dirty="0"/>
                    </a:p>
                  </a:txBody>
                  <a:tcPr marL="0" marR="0" marT="0" marB="0" anchor="ctr">
                    <a:solidFill>
                      <a:srgbClr val="E4E9F1"/>
                    </a:solidFill>
                  </a:tcPr>
                </a:tc>
                <a:tc>
                  <a:txBody>
                    <a:bodyPr/>
                    <a:lstStyle/>
                    <a:p>
                      <a:endParaRPr lang="zh-CN" altLang="en-US" sz="1800" dirty="0"/>
                    </a:p>
                  </a:txBody>
                  <a:tcPr marL="0" marR="0" marT="0" marB="0">
                    <a:solidFill>
                      <a:schemeClr val="bg1"/>
                    </a:solidFill>
                  </a:tcPr>
                </a:tc>
                <a:tc>
                  <a:txBody>
                    <a:bodyPr/>
                    <a:lstStyle/>
                    <a:p>
                      <a:endParaRPr lang="zh-CN" altLang="en-US" sz="1800" dirty="0"/>
                    </a:p>
                  </a:txBody>
                  <a:tcPr marL="0" marR="0" marT="0" marB="0">
                    <a:solidFill>
                      <a:srgbClr val="0070C0"/>
                    </a:solidFill>
                  </a:tcPr>
                </a:tc>
                <a:tc>
                  <a:txBody>
                    <a:bodyPr/>
                    <a:lstStyle/>
                    <a:p>
                      <a:endParaRPr lang="zh-CN" altLang="en-US" sz="1800" dirty="0"/>
                    </a:p>
                  </a:txBody>
                  <a:tcPr marL="0" marR="0" marT="0" marB="0">
                    <a:solidFill>
                      <a:srgbClr val="0070C0"/>
                    </a:solidFill>
                  </a:tcPr>
                </a:tc>
                <a:tc>
                  <a:txBody>
                    <a:bodyPr/>
                    <a:lstStyle/>
                    <a:p>
                      <a:endParaRPr lang="zh-CN" altLang="en-US" sz="1800" dirty="0"/>
                    </a:p>
                  </a:txBody>
                  <a:tcPr marL="0" marR="0" marT="0" marB="0">
                    <a:solidFill>
                      <a:schemeClr val="bg1"/>
                    </a:solidFill>
                  </a:tcPr>
                </a:tc>
                <a:tc>
                  <a:txBody>
                    <a:bodyPr/>
                    <a:lstStyle/>
                    <a:p>
                      <a:endParaRPr lang="zh-CN" altLang="en-US" sz="1800" dirty="0"/>
                    </a:p>
                  </a:txBody>
                  <a:tcPr marL="0" marR="0" marT="0" marB="0">
                    <a:solidFill>
                      <a:schemeClr val="bg1"/>
                    </a:solidFill>
                  </a:tcPr>
                </a:tc>
                <a:tc>
                  <a:txBody>
                    <a:bodyPr/>
                    <a:lstStyle/>
                    <a:p>
                      <a:endParaRPr lang="zh-CN" altLang="en-US" sz="1800" dirty="0"/>
                    </a:p>
                  </a:txBody>
                  <a:tcPr marL="0" marR="0" marT="0" marB="0">
                    <a:solidFill>
                      <a:schemeClr val="bg1"/>
                    </a:solidFill>
                  </a:tcPr>
                </a:tc>
                <a:tc>
                  <a:txBody>
                    <a:bodyPr/>
                    <a:lstStyle/>
                    <a:p>
                      <a:endParaRPr lang="zh-CN" altLang="en-US" sz="1800" dirty="0"/>
                    </a:p>
                  </a:txBody>
                  <a:tcPr marL="0" marR="0" marT="0" marB="0">
                    <a:solidFill>
                      <a:schemeClr val="bg1"/>
                    </a:solidFill>
                  </a:tcPr>
                </a:tc>
                <a:tc>
                  <a:txBody>
                    <a:bodyPr/>
                    <a:lstStyle/>
                    <a:p>
                      <a:endParaRPr lang="zh-CN" altLang="en-US" sz="1800" dirty="0"/>
                    </a:p>
                  </a:txBody>
                  <a:tcPr marL="0" marR="0" marT="0" marB="0">
                    <a:solidFill>
                      <a:schemeClr val="bg1"/>
                    </a:solidFill>
                  </a:tcPr>
                </a:tc>
                <a:tc>
                  <a:txBody>
                    <a:bodyPr/>
                    <a:lstStyle/>
                    <a:p>
                      <a:endParaRPr lang="zh-CN" altLang="en-US" sz="1800" dirty="0"/>
                    </a:p>
                  </a:txBody>
                  <a:tcPr marL="0" marR="0" marT="0" marB="0">
                    <a:solidFill>
                      <a:schemeClr val="bg1"/>
                    </a:solidFill>
                  </a:tcPr>
                </a:tc>
                <a:tc>
                  <a:txBody>
                    <a:bodyPr/>
                    <a:lstStyle/>
                    <a:p>
                      <a:endParaRPr lang="zh-CN" altLang="en-US" sz="1800" dirty="0"/>
                    </a:p>
                  </a:txBody>
                  <a:tcPr marL="0" marR="0" marT="0" marB="0">
                    <a:solidFill>
                      <a:schemeClr val="bg1"/>
                    </a:solidFill>
                  </a:tcPr>
                </a:tc>
                <a:tc>
                  <a:txBody>
                    <a:bodyPr/>
                    <a:lstStyle/>
                    <a:p>
                      <a:endParaRPr lang="zh-CN" altLang="en-US" sz="1800" dirty="0"/>
                    </a:p>
                  </a:txBody>
                  <a:tcPr marL="0" marR="0" marT="0" marB="0">
                    <a:solidFill>
                      <a:schemeClr val="bg1"/>
                    </a:solidFill>
                  </a:tcPr>
                </a:tc>
              </a:tr>
              <a:tr h="329861">
                <a:tc vMerge="1">
                  <a:txBody>
                    <a:bodyPr/>
                    <a:lstStyle/>
                    <a:p>
                      <a:endParaRPr lang="zh-CN" altLang="en-US" sz="1800" dirty="0"/>
                    </a:p>
                  </a:txBody>
                  <a:tcPr marL="0" marR="0" marT="0" marB="0"/>
                </a:tc>
                <a:tc>
                  <a:txBody>
                    <a:bodyPr/>
                    <a:lstStyle/>
                    <a:p>
                      <a:endParaRPr lang="zh-CN" altLang="en-US" sz="1800"/>
                    </a:p>
                  </a:txBody>
                  <a:tcPr marL="0" marR="0" marT="0" marB="0">
                    <a:solidFill>
                      <a:schemeClr val="bg1"/>
                    </a:solidFill>
                  </a:tcPr>
                </a:tc>
                <a:tc>
                  <a:txBody>
                    <a:bodyPr/>
                    <a:lstStyle/>
                    <a:p>
                      <a:endParaRPr lang="zh-CN" altLang="en-US" sz="1800" dirty="0"/>
                    </a:p>
                  </a:txBody>
                  <a:tcPr marL="0" marR="0" marT="0" marB="0">
                    <a:solidFill>
                      <a:schemeClr val="bg1"/>
                    </a:solidFill>
                  </a:tcPr>
                </a:tc>
                <a:tc>
                  <a:txBody>
                    <a:bodyPr/>
                    <a:lstStyle/>
                    <a:p>
                      <a:endParaRPr lang="zh-CN" altLang="en-US" sz="1800" dirty="0"/>
                    </a:p>
                  </a:txBody>
                  <a:tcPr marL="0" marR="0" marT="0" marB="0">
                    <a:solidFill>
                      <a:srgbClr val="FF0000"/>
                    </a:solidFill>
                  </a:tcPr>
                </a:tc>
                <a:tc>
                  <a:txBody>
                    <a:bodyPr/>
                    <a:lstStyle/>
                    <a:p>
                      <a:endParaRPr lang="zh-CN" altLang="en-US" sz="1800" dirty="0"/>
                    </a:p>
                  </a:txBody>
                  <a:tcPr marL="0" marR="0" marT="0" marB="0">
                    <a:solidFill>
                      <a:srgbClr val="FF0000"/>
                    </a:solidFill>
                  </a:tcPr>
                </a:tc>
                <a:tc>
                  <a:txBody>
                    <a:bodyPr/>
                    <a:lstStyle/>
                    <a:p>
                      <a:endParaRPr lang="zh-CN" altLang="en-US" sz="1800" dirty="0"/>
                    </a:p>
                  </a:txBody>
                  <a:tcPr marL="0" marR="0" marT="0" marB="0">
                    <a:solidFill>
                      <a:schemeClr val="bg1"/>
                    </a:solidFill>
                  </a:tcPr>
                </a:tc>
                <a:tc>
                  <a:txBody>
                    <a:bodyPr/>
                    <a:lstStyle/>
                    <a:p>
                      <a:endParaRPr lang="zh-CN" altLang="en-US" sz="1800" dirty="0"/>
                    </a:p>
                  </a:txBody>
                  <a:tcPr marL="0" marR="0" marT="0" marB="0">
                    <a:solidFill>
                      <a:schemeClr val="bg1"/>
                    </a:solidFill>
                  </a:tcPr>
                </a:tc>
                <a:tc>
                  <a:txBody>
                    <a:bodyPr/>
                    <a:lstStyle/>
                    <a:p>
                      <a:endParaRPr lang="zh-CN" altLang="en-US" sz="1800" dirty="0"/>
                    </a:p>
                  </a:txBody>
                  <a:tcPr marL="0" marR="0" marT="0" marB="0">
                    <a:solidFill>
                      <a:schemeClr val="bg1"/>
                    </a:solidFill>
                  </a:tcPr>
                </a:tc>
                <a:tc>
                  <a:txBody>
                    <a:bodyPr/>
                    <a:lstStyle/>
                    <a:p>
                      <a:endParaRPr lang="zh-CN" altLang="en-US" sz="1800"/>
                    </a:p>
                  </a:txBody>
                  <a:tcPr marL="0" marR="0" marT="0" marB="0">
                    <a:solidFill>
                      <a:schemeClr val="bg1"/>
                    </a:solidFill>
                  </a:tcPr>
                </a:tc>
                <a:tc>
                  <a:txBody>
                    <a:bodyPr/>
                    <a:lstStyle/>
                    <a:p>
                      <a:endParaRPr lang="zh-CN" altLang="en-US" sz="1800"/>
                    </a:p>
                  </a:txBody>
                  <a:tcPr marL="0" marR="0" marT="0" marB="0">
                    <a:solidFill>
                      <a:schemeClr val="bg1"/>
                    </a:solidFill>
                  </a:tcPr>
                </a:tc>
                <a:tc>
                  <a:txBody>
                    <a:bodyPr/>
                    <a:lstStyle/>
                    <a:p>
                      <a:endParaRPr lang="zh-CN" altLang="en-US" sz="1800"/>
                    </a:p>
                  </a:txBody>
                  <a:tcPr marL="0" marR="0" marT="0" marB="0">
                    <a:solidFill>
                      <a:schemeClr val="bg1"/>
                    </a:solidFill>
                  </a:tcPr>
                </a:tc>
                <a:tc>
                  <a:txBody>
                    <a:bodyPr/>
                    <a:lstStyle/>
                    <a:p>
                      <a:endParaRPr lang="zh-CN" altLang="en-US" sz="1800" dirty="0"/>
                    </a:p>
                  </a:txBody>
                  <a:tcPr marL="0" marR="0" marT="0" marB="0">
                    <a:solidFill>
                      <a:schemeClr val="bg1"/>
                    </a:solidFill>
                  </a:tcPr>
                </a:tc>
              </a:tr>
              <a:tr h="329861">
                <a:tc rowSpan="2">
                  <a:txBody>
                    <a:bodyPr/>
                    <a:lstStyle/>
                    <a:p>
                      <a:r>
                        <a:rPr lang="en-US" altLang="zh-CN" sz="1800" dirty="0" smtClean="0"/>
                        <a:t>3.</a:t>
                      </a:r>
                      <a:r>
                        <a:rPr lang="zh-CN" altLang="en-US" sz="1800" dirty="0" smtClean="0"/>
                        <a:t>实现地图缩放、平移、旋转、改变视角等操作</a:t>
                      </a:r>
                      <a:endParaRPr lang="zh-CN" altLang="en-US" sz="1800" dirty="0"/>
                    </a:p>
                  </a:txBody>
                  <a:tcPr marL="0" marR="0" marT="0" marB="0" anchor="ctr"/>
                </a:tc>
                <a:tc>
                  <a:txBody>
                    <a:bodyPr/>
                    <a:lstStyle/>
                    <a:p>
                      <a:endParaRPr lang="zh-CN" altLang="en-US" sz="1800"/>
                    </a:p>
                  </a:txBody>
                  <a:tcPr marL="0" marR="0" marT="0" marB="0">
                    <a:solidFill>
                      <a:schemeClr val="bg1"/>
                    </a:solidFill>
                  </a:tcPr>
                </a:tc>
                <a:tc>
                  <a:txBody>
                    <a:bodyPr/>
                    <a:lstStyle/>
                    <a:p>
                      <a:endParaRPr lang="zh-CN" altLang="en-US" sz="1800"/>
                    </a:p>
                  </a:txBody>
                  <a:tcPr marL="0" marR="0" marT="0" marB="0">
                    <a:solidFill>
                      <a:schemeClr val="bg1"/>
                    </a:solidFill>
                  </a:tcPr>
                </a:tc>
                <a:tc>
                  <a:txBody>
                    <a:bodyPr/>
                    <a:lstStyle/>
                    <a:p>
                      <a:endParaRPr lang="zh-CN" altLang="en-US" sz="1800"/>
                    </a:p>
                  </a:txBody>
                  <a:tcPr marL="0" marR="0" marT="0" marB="0">
                    <a:solidFill>
                      <a:schemeClr val="bg1"/>
                    </a:solidFill>
                  </a:tcPr>
                </a:tc>
                <a:tc>
                  <a:txBody>
                    <a:bodyPr/>
                    <a:lstStyle/>
                    <a:p>
                      <a:endParaRPr lang="zh-CN" altLang="en-US"/>
                    </a:p>
                  </a:txBody>
                  <a:tcPr marL="0" marR="0" marT="0" marB="0">
                    <a:solidFill>
                      <a:srgbClr val="0070C0"/>
                    </a:solidFill>
                  </a:tcPr>
                </a:tc>
                <a:tc>
                  <a:txBody>
                    <a:bodyPr/>
                    <a:lstStyle/>
                    <a:p>
                      <a:endParaRPr lang="zh-CN" altLang="en-US" dirty="0"/>
                    </a:p>
                  </a:txBody>
                  <a:tcPr marL="0" marR="0" marT="0" marB="0">
                    <a:solidFill>
                      <a:srgbClr val="0070C0"/>
                    </a:solidFill>
                  </a:tcPr>
                </a:tc>
                <a:tc>
                  <a:txBody>
                    <a:bodyPr/>
                    <a:lstStyle/>
                    <a:p>
                      <a:endParaRPr lang="zh-CN" altLang="en-US" sz="1800" dirty="0"/>
                    </a:p>
                  </a:txBody>
                  <a:tcPr marL="0" marR="0" marT="0" marB="0">
                    <a:solidFill>
                      <a:srgbClr val="0070C0"/>
                    </a:solidFill>
                  </a:tcPr>
                </a:tc>
                <a:tc>
                  <a:txBody>
                    <a:bodyPr/>
                    <a:lstStyle/>
                    <a:p>
                      <a:endParaRPr lang="zh-CN" altLang="en-US" sz="1800" dirty="0"/>
                    </a:p>
                  </a:txBody>
                  <a:tcPr marL="0" marR="0" marT="0" marB="0">
                    <a:solidFill>
                      <a:schemeClr val="bg1"/>
                    </a:solidFill>
                  </a:tcPr>
                </a:tc>
                <a:tc>
                  <a:txBody>
                    <a:bodyPr/>
                    <a:lstStyle/>
                    <a:p>
                      <a:endParaRPr lang="zh-CN" altLang="en-US" sz="1800" dirty="0"/>
                    </a:p>
                  </a:txBody>
                  <a:tcPr marL="0" marR="0" marT="0" marB="0">
                    <a:solidFill>
                      <a:schemeClr val="bg1"/>
                    </a:solidFill>
                  </a:tcPr>
                </a:tc>
                <a:tc>
                  <a:txBody>
                    <a:bodyPr/>
                    <a:lstStyle/>
                    <a:p>
                      <a:endParaRPr lang="zh-CN" altLang="en-US" sz="1800" dirty="0"/>
                    </a:p>
                  </a:txBody>
                  <a:tcPr marL="0" marR="0" marT="0" marB="0">
                    <a:solidFill>
                      <a:schemeClr val="bg1"/>
                    </a:solidFill>
                  </a:tcPr>
                </a:tc>
                <a:tc>
                  <a:txBody>
                    <a:bodyPr/>
                    <a:lstStyle/>
                    <a:p>
                      <a:endParaRPr lang="zh-CN" altLang="en-US" sz="1800" dirty="0"/>
                    </a:p>
                  </a:txBody>
                  <a:tcPr marL="0" marR="0" marT="0" marB="0">
                    <a:solidFill>
                      <a:schemeClr val="bg1"/>
                    </a:solidFill>
                  </a:tcPr>
                </a:tc>
                <a:tc>
                  <a:txBody>
                    <a:bodyPr/>
                    <a:lstStyle/>
                    <a:p>
                      <a:endParaRPr lang="zh-CN" altLang="en-US" sz="1800" dirty="0"/>
                    </a:p>
                  </a:txBody>
                  <a:tcPr marL="0" marR="0" marT="0" marB="0">
                    <a:solidFill>
                      <a:schemeClr val="bg1"/>
                    </a:solidFill>
                  </a:tcPr>
                </a:tc>
              </a:tr>
              <a:tr h="329861">
                <a:tc vMerge="1">
                  <a:txBody>
                    <a:bodyPr/>
                    <a:lstStyle/>
                    <a:p>
                      <a:endParaRPr lang="zh-CN" altLang="en-US" sz="1800" dirty="0">
                        <a:solidFill>
                          <a:schemeClr val="bg1">
                            <a:lumMod val="50000"/>
                          </a:schemeClr>
                        </a:solidFill>
                      </a:endParaRPr>
                    </a:p>
                  </a:txBody>
                  <a:tcPr marL="0" marR="0" marT="0" marB="0"/>
                </a:tc>
                <a:tc>
                  <a:txBody>
                    <a:bodyPr/>
                    <a:lstStyle/>
                    <a:p>
                      <a:endParaRPr lang="zh-CN" altLang="en-US" sz="1800" dirty="0"/>
                    </a:p>
                  </a:txBody>
                  <a:tcPr marL="0" marR="0" marT="0" marB="0">
                    <a:solidFill>
                      <a:schemeClr val="bg1"/>
                    </a:solidFill>
                  </a:tcPr>
                </a:tc>
                <a:tc>
                  <a:txBody>
                    <a:bodyPr/>
                    <a:lstStyle/>
                    <a:p>
                      <a:endParaRPr lang="zh-CN" altLang="en-US" sz="1800"/>
                    </a:p>
                  </a:txBody>
                  <a:tcPr marL="0" marR="0" marT="0" marB="0">
                    <a:solidFill>
                      <a:schemeClr val="bg1"/>
                    </a:solidFill>
                  </a:tcPr>
                </a:tc>
                <a:tc>
                  <a:txBody>
                    <a:bodyPr/>
                    <a:lstStyle/>
                    <a:p>
                      <a:endParaRPr lang="zh-CN" altLang="en-US" sz="1800"/>
                    </a:p>
                  </a:txBody>
                  <a:tcPr marL="0" marR="0" marT="0" marB="0">
                    <a:solidFill>
                      <a:schemeClr val="bg1"/>
                    </a:solidFill>
                  </a:tcPr>
                </a:tc>
                <a:tc>
                  <a:txBody>
                    <a:bodyPr/>
                    <a:lstStyle/>
                    <a:p>
                      <a:endParaRPr lang="zh-CN" altLang="en-US" sz="1800"/>
                    </a:p>
                  </a:txBody>
                  <a:tcPr marL="0" marR="0" marT="0" marB="0">
                    <a:solidFill>
                      <a:schemeClr val="bg1"/>
                    </a:solidFill>
                  </a:tcPr>
                </a:tc>
                <a:tc>
                  <a:txBody>
                    <a:bodyPr/>
                    <a:lstStyle/>
                    <a:p>
                      <a:endParaRPr lang="zh-CN" altLang="en-US" sz="1800" dirty="0"/>
                    </a:p>
                  </a:txBody>
                  <a:tcPr marL="0" marR="0" marT="0" marB="0">
                    <a:solidFill>
                      <a:srgbClr val="FF0000"/>
                    </a:solidFill>
                  </a:tcPr>
                </a:tc>
                <a:tc>
                  <a:txBody>
                    <a:bodyPr/>
                    <a:lstStyle/>
                    <a:p>
                      <a:endParaRPr lang="zh-CN" altLang="en-US" sz="1800" dirty="0"/>
                    </a:p>
                  </a:txBody>
                  <a:tcPr marL="0" marR="0" marT="0" marB="0">
                    <a:solidFill>
                      <a:srgbClr val="FF0000"/>
                    </a:solidFill>
                  </a:tcPr>
                </a:tc>
                <a:tc>
                  <a:txBody>
                    <a:bodyPr/>
                    <a:lstStyle/>
                    <a:p>
                      <a:endParaRPr lang="zh-CN" altLang="en-US" sz="1800"/>
                    </a:p>
                  </a:txBody>
                  <a:tcPr marL="0" marR="0" marT="0" marB="0">
                    <a:solidFill>
                      <a:schemeClr val="bg1"/>
                    </a:solidFill>
                  </a:tcPr>
                </a:tc>
                <a:tc>
                  <a:txBody>
                    <a:bodyPr/>
                    <a:lstStyle/>
                    <a:p>
                      <a:endParaRPr lang="zh-CN" altLang="en-US" sz="1800" dirty="0"/>
                    </a:p>
                  </a:txBody>
                  <a:tcPr marL="0" marR="0" marT="0" marB="0">
                    <a:solidFill>
                      <a:schemeClr val="bg1"/>
                    </a:solidFill>
                  </a:tcPr>
                </a:tc>
                <a:tc>
                  <a:txBody>
                    <a:bodyPr/>
                    <a:lstStyle/>
                    <a:p>
                      <a:endParaRPr lang="zh-CN" altLang="en-US" sz="1800"/>
                    </a:p>
                  </a:txBody>
                  <a:tcPr marL="0" marR="0" marT="0" marB="0">
                    <a:solidFill>
                      <a:schemeClr val="bg1"/>
                    </a:solidFill>
                  </a:tcPr>
                </a:tc>
                <a:tc>
                  <a:txBody>
                    <a:bodyPr/>
                    <a:lstStyle/>
                    <a:p>
                      <a:endParaRPr lang="zh-CN" altLang="en-US" sz="1800"/>
                    </a:p>
                  </a:txBody>
                  <a:tcPr marL="0" marR="0" marT="0" marB="0">
                    <a:solidFill>
                      <a:schemeClr val="bg1"/>
                    </a:solidFill>
                  </a:tcPr>
                </a:tc>
                <a:tc>
                  <a:txBody>
                    <a:bodyPr/>
                    <a:lstStyle/>
                    <a:p>
                      <a:endParaRPr lang="zh-CN" altLang="en-US" sz="1800" dirty="0"/>
                    </a:p>
                  </a:txBody>
                  <a:tcPr marL="0" marR="0" marT="0" marB="0">
                    <a:solidFill>
                      <a:schemeClr val="bg1"/>
                    </a:solidFill>
                  </a:tcPr>
                </a:tc>
              </a:tr>
              <a:tr h="329861">
                <a:tc rowSpan="2">
                  <a:txBody>
                    <a:bodyPr/>
                    <a:lstStyle/>
                    <a:p>
                      <a:r>
                        <a:rPr lang="en-US" altLang="zh-CN" sz="1800" b="0" dirty="0" smtClean="0"/>
                        <a:t>4. ……</a:t>
                      </a:r>
                    </a:p>
                    <a:p>
                      <a:endParaRPr lang="zh-CN" altLang="en-US" sz="1800" b="0" dirty="0"/>
                    </a:p>
                  </a:txBody>
                  <a:tcPr marL="0" marR="0" marT="0" marB="0">
                    <a:solidFill>
                      <a:srgbClr val="E4E9F1"/>
                    </a:solidFill>
                  </a:tcPr>
                </a:tc>
                <a:tc>
                  <a:txBody>
                    <a:bodyPr/>
                    <a:lstStyle/>
                    <a:p>
                      <a:endParaRPr lang="zh-CN" altLang="en-US" sz="1800" dirty="0"/>
                    </a:p>
                  </a:txBody>
                  <a:tcPr marL="0" marR="0" marT="0" marB="0">
                    <a:solidFill>
                      <a:schemeClr val="bg1"/>
                    </a:solidFill>
                  </a:tcPr>
                </a:tc>
                <a:tc>
                  <a:txBody>
                    <a:bodyPr/>
                    <a:lstStyle/>
                    <a:p>
                      <a:endParaRPr lang="zh-CN" altLang="en-US" sz="1800"/>
                    </a:p>
                  </a:txBody>
                  <a:tcPr marL="0" marR="0" marT="0" marB="0">
                    <a:solidFill>
                      <a:schemeClr val="bg1"/>
                    </a:solidFill>
                  </a:tcPr>
                </a:tc>
                <a:tc>
                  <a:txBody>
                    <a:bodyPr/>
                    <a:lstStyle/>
                    <a:p>
                      <a:endParaRPr lang="zh-CN" altLang="en-US" sz="1800" dirty="0"/>
                    </a:p>
                  </a:txBody>
                  <a:tcPr marL="0" marR="0" marT="0" marB="0">
                    <a:solidFill>
                      <a:schemeClr val="bg1"/>
                    </a:solidFill>
                  </a:tcPr>
                </a:tc>
                <a:tc>
                  <a:txBody>
                    <a:bodyPr/>
                    <a:lstStyle/>
                    <a:p>
                      <a:endParaRPr lang="zh-CN" altLang="en-US" sz="1800" dirty="0"/>
                    </a:p>
                  </a:txBody>
                  <a:tcPr marL="0" marR="0" marT="0" marB="0">
                    <a:solidFill>
                      <a:schemeClr val="bg1"/>
                    </a:solidFill>
                  </a:tcPr>
                </a:tc>
                <a:tc>
                  <a:txBody>
                    <a:bodyPr/>
                    <a:lstStyle/>
                    <a:p>
                      <a:endParaRPr lang="zh-CN" altLang="en-US" sz="1800"/>
                    </a:p>
                  </a:txBody>
                  <a:tcPr marL="0" marR="0" marT="0" marB="0">
                    <a:solidFill>
                      <a:schemeClr val="bg1"/>
                    </a:solidFill>
                  </a:tcPr>
                </a:tc>
                <a:tc>
                  <a:txBody>
                    <a:bodyPr/>
                    <a:lstStyle/>
                    <a:p>
                      <a:endParaRPr lang="zh-CN" altLang="en-US" sz="1800"/>
                    </a:p>
                  </a:txBody>
                  <a:tcPr marL="0" marR="0" marT="0" marB="0">
                    <a:solidFill>
                      <a:schemeClr val="bg1"/>
                    </a:solidFill>
                  </a:tcPr>
                </a:tc>
                <a:tc>
                  <a:txBody>
                    <a:bodyPr/>
                    <a:lstStyle/>
                    <a:p>
                      <a:endParaRPr lang="zh-CN" altLang="en-US" sz="1800" dirty="0"/>
                    </a:p>
                  </a:txBody>
                  <a:tcPr marL="0" marR="0" marT="0" marB="0">
                    <a:solidFill>
                      <a:schemeClr val="bg1"/>
                    </a:solidFill>
                  </a:tcPr>
                </a:tc>
                <a:tc>
                  <a:txBody>
                    <a:bodyPr/>
                    <a:lstStyle/>
                    <a:p>
                      <a:endParaRPr lang="zh-CN" altLang="en-US" sz="1800" dirty="0"/>
                    </a:p>
                  </a:txBody>
                  <a:tcPr marL="0" marR="0" marT="0" marB="0">
                    <a:solidFill>
                      <a:schemeClr val="bg1"/>
                    </a:solidFill>
                  </a:tcPr>
                </a:tc>
                <a:tc>
                  <a:txBody>
                    <a:bodyPr/>
                    <a:lstStyle/>
                    <a:p>
                      <a:endParaRPr lang="zh-CN" altLang="en-US" sz="1800" dirty="0"/>
                    </a:p>
                  </a:txBody>
                  <a:tcPr marL="0" marR="0" marT="0" marB="0">
                    <a:solidFill>
                      <a:schemeClr val="bg1"/>
                    </a:solidFill>
                  </a:tcPr>
                </a:tc>
                <a:tc>
                  <a:txBody>
                    <a:bodyPr/>
                    <a:lstStyle/>
                    <a:p>
                      <a:endParaRPr lang="zh-CN" altLang="en-US" sz="1800" dirty="0"/>
                    </a:p>
                  </a:txBody>
                  <a:tcPr marL="0" marR="0" marT="0" marB="0">
                    <a:solidFill>
                      <a:schemeClr val="bg1"/>
                    </a:solidFill>
                  </a:tcPr>
                </a:tc>
                <a:tc>
                  <a:txBody>
                    <a:bodyPr/>
                    <a:lstStyle/>
                    <a:p>
                      <a:endParaRPr lang="zh-CN" altLang="en-US" sz="1800" dirty="0"/>
                    </a:p>
                  </a:txBody>
                  <a:tcPr marL="0" marR="0" marT="0" marB="0">
                    <a:solidFill>
                      <a:schemeClr val="bg1"/>
                    </a:solidFill>
                  </a:tcPr>
                </a:tc>
              </a:tr>
              <a:tr h="329861">
                <a:tc vMerge="1">
                  <a:txBody>
                    <a:bodyPr/>
                    <a:lstStyle/>
                    <a:p>
                      <a:endParaRPr lang="zh-CN" altLang="en-US" sz="1800" dirty="0"/>
                    </a:p>
                  </a:txBody>
                  <a:tcPr marL="0" marR="0" marT="0" marB="0"/>
                </a:tc>
                <a:tc>
                  <a:txBody>
                    <a:bodyPr/>
                    <a:lstStyle/>
                    <a:p>
                      <a:endParaRPr lang="zh-CN" altLang="en-US" sz="1800"/>
                    </a:p>
                  </a:txBody>
                  <a:tcPr marL="0" marR="0" marT="0" marB="0">
                    <a:solidFill>
                      <a:schemeClr val="bg1"/>
                    </a:solidFill>
                  </a:tcPr>
                </a:tc>
                <a:tc>
                  <a:txBody>
                    <a:bodyPr/>
                    <a:lstStyle/>
                    <a:p>
                      <a:endParaRPr lang="zh-CN" altLang="en-US" sz="1800" dirty="0"/>
                    </a:p>
                  </a:txBody>
                  <a:tcPr marL="0" marR="0" marT="0" marB="0">
                    <a:solidFill>
                      <a:schemeClr val="bg1"/>
                    </a:solidFill>
                  </a:tcPr>
                </a:tc>
                <a:tc>
                  <a:txBody>
                    <a:bodyPr/>
                    <a:lstStyle/>
                    <a:p>
                      <a:endParaRPr lang="zh-CN" altLang="en-US" sz="1800"/>
                    </a:p>
                  </a:txBody>
                  <a:tcPr marL="0" marR="0" marT="0" marB="0">
                    <a:solidFill>
                      <a:schemeClr val="bg1"/>
                    </a:solidFill>
                  </a:tcPr>
                </a:tc>
                <a:tc>
                  <a:txBody>
                    <a:bodyPr/>
                    <a:lstStyle/>
                    <a:p>
                      <a:endParaRPr lang="zh-CN" altLang="en-US" sz="1800" dirty="0"/>
                    </a:p>
                  </a:txBody>
                  <a:tcPr marL="0" marR="0" marT="0" marB="0">
                    <a:solidFill>
                      <a:schemeClr val="bg1"/>
                    </a:solidFill>
                  </a:tcPr>
                </a:tc>
                <a:tc>
                  <a:txBody>
                    <a:bodyPr/>
                    <a:lstStyle/>
                    <a:p>
                      <a:endParaRPr lang="zh-CN" altLang="en-US" sz="1800" dirty="0"/>
                    </a:p>
                  </a:txBody>
                  <a:tcPr marL="0" marR="0" marT="0" marB="0">
                    <a:solidFill>
                      <a:schemeClr val="bg1"/>
                    </a:solidFill>
                  </a:tcPr>
                </a:tc>
                <a:tc>
                  <a:txBody>
                    <a:bodyPr/>
                    <a:lstStyle/>
                    <a:p>
                      <a:endParaRPr lang="zh-CN" altLang="en-US" sz="1800" dirty="0"/>
                    </a:p>
                  </a:txBody>
                  <a:tcPr marL="0" marR="0" marT="0" marB="0">
                    <a:solidFill>
                      <a:schemeClr val="bg1"/>
                    </a:solidFill>
                  </a:tcPr>
                </a:tc>
                <a:tc>
                  <a:txBody>
                    <a:bodyPr/>
                    <a:lstStyle/>
                    <a:p>
                      <a:endParaRPr lang="zh-CN" altLang="en-US" sz="1800" dirty="0"/>
                    </a:p>
                  </a:txBody>
                  <a:tcPr marL="0" marR="0" marT="0" marB="0">
                    <a:solidFill>
                      <a:schemeClr val="bg1"/>
                    </a:solidFill>
                  </a:tcPr>
                </a:tc>
                <a:tc>
                  <a:txBody>
                    <a:bodyPr/>
                    <a:lstStyle/>
                    <a:p>
                      <a:endParaRPr lang="zh-CN" altLang="en-US" sz="1800" dirty="0"/>
                    </a:p>
                  </a:txBody>
                  <a:tcPr marL="0" marR="0" marT="0" marB="0">
                    <a:solidFill>
                      <a:schemeClr val="bg1"/>
                    </a:solidFill>
                  </a:tcPr>
                </a:tc>
                <a:tc>
                  <a:txBody>
                    <a:bodyPr/>
                    <a:lstStyle/>
                    <a:p>
                      <a:endParaRPr lang="zh-CN" altLang="en-US" sz="1800" dirty="0"/>
                    </a:p>
                  </a:txBody>
                  <a:tcPr marL="0" marR="0" marT="0" marB="0">
                    <a:solidFill>
                      <a:schemeClr val="bg1"/>
                    </a:solidFill>
                  </a:tcPr>
                </a:tc>
                <a:tc>
                  <a:txBody>
                    <a:bodyPr/>
                    <a:lstStyle/>
                    <a:p>
                      <a:endParaRPr lang="zh-CN" altLang="en-US" sz="1800" dirty="0"/>
                    </a:p>
                  </a:txBody>
                  <a:tcPr marL="0" marR="0" marT="0" marB="0">
                    <a:solidFill>
                      <a:schemeClr val="bg1"/>
                    </a:solidFill>
                  </a:tcPr>
                </a:tc>
                <a:tc>
                  <a:txBody>
                    <a:bodyPr/>
                    <a:lstStyle/>
                    <a:p>
                      <a:endParaRPr lang="zh-CN" altLang="en-US" sz="1800" dirty="0"/>
                    </a:p>
                  </a:txBody>
                  <a:tcPr marL="0" marR="0" marT="0" marB="0">
                    <a:solidFill>
                      <a:schemeClr val="bg1"/>
                    </a:solidFill>
                  </a:tcPr>
                </a:tc>
              </a:tr>
              <a:tr h="329861">
                <a:tc rowSpan="2">
                  <a:txBody>
                    <a:bodyPr/>
                    <a:lstStyle/>
                    <a:p>
                      <a:r>
                        <a:rPr lang="en-US" altLang="zh-CN" sz="1800" dirty="0" smtClean="0"/>
                        <a:t>n. </a:t>
                      </a:r>
                      <a:r>
                        <a:rPr lang="zh-CN" altLang="en-US" sz="1800" dirty="0" smtClean="0"/>
                        <a:t>项目管理</a:t>
                      </a:r>
                      <a:endParaRPr lang="zh-CN" altLang="en-US" sz="1800" dirty="0"/>
                    </a:p>
                  </a:txBody>
                  <a:tcPr marL="0" marR="0" marT="0" marB="0"/>
                </a:tc>
                <a:tc>
                  <a:txBody>
                    <a:bodyPr/>
                    <a:lstStyle/>
                    <a:p>
                      <a:endParaRPr lang="zh-CN" altLang="en-US" sz="1800" dirty="0"/>
                    </a:p>
                  </a:txBody>
                  <a:tcPr marL="0" marR="0" marT="0" marB="0">
                    <a:solidFill>
                      <a:srgbClr val="0070C0"/>
                    </a:solidFill>
                  </a:tcPr>
                </a:tc>
                <a:tc>
                  <a:txBody>
                    <a:bodyPr/>
                    <a:lstStyle/>
                    <a:p>
                      <a:endParaRPr lang="zh-CN" altLang="en-US" sz="1800" dirty="0"/>
                    </a:p>
                  </a:txBody>
                  <a:tcPr marL="0" marR="0" marT="0" marB="0">
                    <a:solidFill>
                      <a:srgbClr val="0070C0"/>
                    </a:solidFill>
                  </a:tcPr>
                </a:tc>
                <a:tc>
                  <a:txBody>
                    <a:bodyPr/>
                    <a:lstStyle/>
                    <a:p>
                      <a:endParaRPr lang="zh-CN" altLang="en-US" sz="1800" dirty="0"/>
                    </a:p>
                  </a:txBody>
                  <a:tcPr marL="0" marR="0" marT="0" marB="0">
                    <a:solidFill>
                      <a:srgbClr val="0070C0"/>
                    </a:solidFill>
                  </a:tcPr>
                </a:tc>
                <a:tc>
                  <a:txBody>
                    <a:bodyPr/>
                    <a:lstStyle/>
                    <a:p>
                      <a:endParaRPr lang="zh-CN" altLang="en-US" sz="1800" dirty="0"/>
                    </a:p>
                  </a:txBody>
                  <a:tcPr marL="0" marR="0" marT="0" marB="0">
                    <a:solidFill>
                      <a:srgbClr val="0070C0"/>
                    </a:solidFill>
                  </a:tcPr>
                </a:tc>
                <a:tc>
                  <a:txBody>
                    <a:bodyPr/>
                    <a:lstStyle/>
                    <a:p>
                      <a:endParaRPr lang="zh-CN" altLang="en-US" sz="1800" dirty="0"/>
                    </a:p>
                  </a:txBody>
                  <a:tcPr marL="0" marR="0" marT="0" marB="0">
                    <a:solidFill>
                      <a:srgbClr val="0070C0"/>
                    </a:solidFill>
                  </a:tcPr>
                </a:tc>
                <a:tc>
                  <a:txBody>
                    <a:bodyPr/>
                    <a:lstStyle/>
                    <a:p>
                      <a:endParaRPr lang="zh-CN" altLang="en-US" sz="1800" dirty="0"/>
                    </a:p>
                  </a:txBody>
                  <a:tcPr marL="0" marR="0" marT="0" marB="0">
                    <a:solidFill>
                      <a:srgbClr val="0070C0"/>
                    </a:solidFill>
                  </a:tcPr>
                </a:tc>
                <a:tc>
                  <a:txBody>
                    <a:bodyPr/>
                    <a:lstStyle/>
                    <a:p>
                      <a:endParaRPr lang="zh-CN" altLang="en-US" sz="1800" dirty="0"/>
                    </a:p>
                  </a:txBody>
                  <a:tcPr marL="0" marR="0" marT="0" marB="0">
                    <a:solidFill>
                      <a:srgbClr val="0070C0"/>
                    </a:solidFill>
                  </a:tcPr>
                </a:tc>
                <a:tc>
                  <a:txBody>
                    <a:bodyPr/>
                    <a:lstStyle/>
                    <a:p>
                      <a:endParaRPr lang="zh-CN" altLang="en-US" sz="1800" dirty="0"/>
                    </a:p>
                  </a:txBody>
                  <a:tcPr marL="0" marR="0" marT="0" marB="0">
                    <a:solidFill>
                      <a:srgbClr val="0070C0"/>
                    </a:solidFill>
                  </a:tcPr>
                </a:tc>
                <a:tc>
                  <a:txBody>
                    <a:bodyPr/>
                    <a:lstStyle/>
                    <a:p>
                      <a:endParaRPr lang="zh-CN" altLang="en-US" sz="1800" dirty="0"/>
                    </a:p>
                  </a:txBody>
                  <a:tcPr marL="0" marR="0" marT="0" marB="0">
                    <a:solidFill>
                      <a:srgbClr val="0070C0"/>
                    </a:solidFill>
                  </a:tcPr>
                </a:tc>
                <a:tc>
                  <a:txBody>
                    <a:bodyPr/>
                    <a:lstStyle/>
                    <a:p>
                      <a:endParaRPr lang="zh-CN" altLang="en-US" sz="1800" dirty="0"/>
                    </a:p>
                  </a:txBody>
                  <a:tcPr marL="0" marR="0" marT="0" marB="0">
                    <a:solidFill>
                      <a:srgbClr val="0070C0"/>
                    </a:solidFill>
                  </a:tcPr>
                </a:tc>
                <a:tc>
                  <a:txBody>
                    <a:bodyPr/>
                    <a:lstStyle/>
                    <a:p>
                      <a:endParaRPr lang="zh-CN" altLang="en-US" sz="1800" dirty="0"/>
                    </a:p>
                  </a:txBody>
                  <a:tcPr marL="0" marR="0" marT="0" marB="0">
                    <a:solidFill>
                      <a:srgbClr val="0070C0"/>
                    </a:solidFill>
                  </a:tcPr>
                </a:tc>
              </a:tr>
              <a:tr h="329861">
                <a:tc vMerge="1">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zh-CN" altLang="en-US" sz="1800" b="1" kern="1200" dirty="0" smtClean="0">
                        <a:solidFill>
                          <a:schemeClr val="dk1"/>
                        </a:solidFill>
                        <a:latin typeface="+mn-lt"/>
                        <a:ea typeface="+mn-ea"/>
                        <a:cs typeface="+mn-cs"/>
                      </a:endParaRPr>
                    </a:p>
                  </a:txBody>
                  <a:tcPr marL="0" marR="0" marT="0" marB="0"/>
                </a:tc>
                <a:tc>
                  <a:txBody>
                    <a:bodyPr/>
                    <a:lstStyle/>
                    <a:p>
                      <a:endParaRPr lang="zh-CN" altLang="en-US" sz="1800" dirty="0"/>
                    </a:p>
                  </a:txBody>
                  <a:tcPr marL="0" marR="0" marT="0" marB="0">
                    <a:solidFill>
                      <a:srgbClr val="FF0000"/>
                    </a:solidFill>
                  </a:tcPr>
                </a:tc>
                <a:tc>
                  <a:txBody>
                    <a:bodyPr/>
                    <a:lstStyle/>
                    <a:p>
                      <a:endParaRPr lang="zh-CN" altLang="en-US" sz="1800" dirty="0"/>
                    </a:p>
                  </a:txBody>
                  <a:tcPr marL="0" marR="0" marT="0" marB="0">
                    <a:solidFill>
                      <a:srgbClr val="FF0000"/>
                    </a:solidFill>
                  </a:tcPr>
                </a:tc>
                <a:tc>
                  <a:txBody>
                    <a:bodyPr/>
                    <a:lstStyle/>
                    <a:p>
                      <a:endParaRPr lang="zh-CN" altLang="en-US" sz="1800" dirty="0"/>
                    </a:p>
                  </a:txBody>
                  <a:tcPr marL="0" marR="0" marT="0" marB="0">
                    <a:solidFill>
                      <a:schemeClr val="bg1"/>
                    </a:solidFill>
                  </a:tcPr>
                </a:tc>
                <a:tc>
                  <a:txBody>
                    <a:bodyPr/>
                    <a:lstStyle/>
                    <a:p>
                      <a:endParaRPr lang="zh-CN" altLang="en-US" sz="1800" dirty="0"/>
                    </a:p>
                  </a:txBody>
                  <a:tcPr marL="0" marR="0" marT="0" marB="0">
                    <a:solidFill>
                      <a:schemeClr val="bg1"/>
                    </a:solidFill>
                  </a:tcPr>
                </a:tc>
                <a:tc>
                  <a:txBody>
                    <a:bodyPr/>
                    <a:lstStyle/>
                    <a:p>
                      <a:endParaRPr lang="zh-CN" altLang="en-US" sz="1800" dirty="0"/>
                    </a:p>
                  </a:txBody>
                  <a:tcPr marL="0" marR="0" marT="0" marB="0">
                    <a:solidFill>
                      <a:schemeClr val="bg1"/>
                    </a:solidFill>
                  </a:tcPr>
                </a:tc>
                <a:tc>
                  <a:txBody>
                    <a:bodyPr/>
                    <a:lstStyle/>
                    <a:p>
                      <a:endParaRPr lang="zh-CN" altLang="en-US" sz="1800" dirty="0"/>
                    </a:p>
                  </a:txBody>
                  <a:tcPr marL="0" marR="0" marT="0" marB="0">
                    <a:solidFill>
                      <a:schemeClr val="bg1"/>
                    </a:solidFill>
                  </a:tcPr>
                </a:tc>
                <a:tc>
                  <a:txBody>
                    <a:bodyPr/>
                    <a:lstStyle/>
                    <a:p>
                      <a:endParaRPr lang="zh-CN" altLang="en-US" sz="1800" dirty="0"/>
                    </a:p>
                  </a:txBody>
                  <a:tcPr marL="0" marR="0" marT="0" marB="0">
                    <a:solidFill>
                      <a:schemeClr val="bg1"/>
                    </a:solidFill>
                  </a:tcPr>
                </a:tc>
                <a:tc>
                  <a:txBody>
                    <a:bodyPr/>
                    <a:lstStyle/>
                    <a:p>
                      <a:endParaRPr lang="zh-CN" altLang="en-US" sz="1800" dirty="0"/>
                    </a:p>
                  </a:txBody>
                  <a:tcPr marL="0" marR="0" marT="0" marB="0">
                    <a:solidFill>
                      <a:schemeClr val="bg1"/>
                    </a:solidFill>
                  </a:tcPr>
                </a:tc>
                <a:tc>
                  <a:txBody>
                    <a:bodyPr/>
                    <a:lstStyle/>
                    <a:p>
                      <a:endParaRPr lang="zh-CN" altLang="en-US" sz="1800" dirty="0"/>
                    </a:p>
                  </a:txBody>
                  <a:tcPr marL="0" marR="0" marT="0" marB="0">
                    <a:solidFill>
                      <a:schemeClr val="bg1"/>
                    </a:solidFill>
                  </a:tcPr>
                </a:tc>
                <a:tc>
                  <a:txBody>
                    <a:bodyPr/>
                    <a:lstStyle/>
                    <a:p>
                      <a:endParaRPr lang="zh-CN" altLang="en-US" sz="1800" dirty="0"/>
                    </a:p>
                  </a:txBody>
                  <a:tcPr marL="0" marR="0" marT="0" marB="0">
                    <a:solidFill>
                      <a:schemeClr val="bg1"/>
                    </a:solidFill>
                  </a:tcPr>
                </a:tc>
                <a:tc>
                  <a:txBody>
                    <a:bodyPr/>
                    <a:lstStyle/>
                    <a:p>
                      <a:endParaRPr lang="zh-CN" altLang="en-US" sz="1800" dirty="0"/>
                    </a:p>
                  </a:txBody>
                  <a:tcPr marL="0" marR="0" marT="0" marB="0">
                    <a:solidFill>
                      <a:schemeClr val="bg1"/>
                    </a:solidFill>
                  </a:tcPr>
                </a:tc>
              </a:tr>
              <a:tr h="329861">
                <a:tc>
                  <a:txBody>
                    <a:bodyPr/>
                    <a:lstStyle/>
                    <a:p>
                      <a:endParaRPr lang="zh-CN" altLang="en-US" sz="1800" dirty="0"/>
                    </a:p>
                  </a:txBody>
                  <a:tcPr marL="0" marR="0" marT="0" marB="0"/>
                </a:tc>
                <a:tc>
                  <a:txBody>
                    <a:bodyPr/>
                    <a:lstStyle/>
                    <a:p>
                      <a:endParaRPr lang="zh-CN" altLang="en-US" sz="1800" dirty="0"/>
                    </a:p>
                  </a:txBody>
                  <a:tcPr marL="0" marR="0" marT="0" marB="0"/>
                </a:tc>
                <a:tc>
                  <a:txBody>
                    <a:bodyPr/>
                    <a:lstStyle/>
                    <a:p>
                      <a:endParaRPr lang="zh-CN" altLang="en-US" sz="1800" dirty="0"/>
                    </a:p>
                  </a:txBody>
                  <a:tcPr marL="0" marR="0" marT="0" marB="0"/>
                </a:tc>
                <a:tc>
                  <a:txBody>
                    <a:bodyPr/>
                    <a:lstStyle/>
                    <a:p>
                      <a:endParaRPr lang="zh-CN" altLang="en-US" sz="1800" dirty="0"/>
                    </a:p>
                  </a:txBody>
                  <a:tcPr marL="0" marR="0" marT="0" marB="0"/>
                </a:tc>
                <a:tc>
                  <a:txBody>
                    <a:bodyPr/>
                    <a:lstStyle/>
                    <a:p>
                      <a:endParaRPr lang="zh-CN" altLang="en-US" sz="1800" dirty="0"/>
                    </a:p>
                  </a:txBody>
                  <a:tcPr marL="0" marR="0" marT="0" marB="0"/>
                </a:tc>
                <a:tc>
                  <a:txBody>
                    <a:bodyPr/>
                    <a:lstStyle/>
                    <a:p>
                      <a:endParaRPr lang="zh-CN" altLang="en-US" sz="1800" dirty="0"/>
                    </a:p>
                  </a:txBody>
                  <a:tcPr marL="0" marR="0" marT="0" marB="0"/>
                </a:tc>
                <a:tc>
                  <a:txBody>
                    <a:bodyPr/>
                    <a:lstStyle/>
                    <a:p>
                      <a:endParaRPr lang="zh-CN" altLang="en-US" sz="1800" dirty="0"/>
                    </a:p>
                  </a:txBody>
                  <a:tcPr marL="0" marR="0" marT="0" marB="0"/>
                </a:tc>
                <a:tc>
                  <a:txBody>
                    <a:bodyPr/>
                    <a:lstStyle/>
                    <a:p>
                      <a:endParaRPr lang="zh-CN" altLang="en-US" sz="1800" dirty="0"/>
                    </a:p>
                  </a:txBody>
                  <a:tcPr marL="0" marR="0" marT="0" marB="0"/>
                </a:tc>
                <a:tc>
                  <a:txBody>
                    <a:bodyPr/>
                    <a:lstStyle/>
                    <a:p>
                      <a:endParaRPr lang="zh-CN" altLang="en-US" sz="1800" dirty="0"/>
                    </a:p>
                  </a:txBody>
                  <a:tcPr marL="0" marR="0" marT="0" marB="0"/>
                </a:tc>
                <a:tc>
                  <a:txBody>
                    <a:bodyPr/>
                    <a:lstStyle/>
                    <a:p>
                      <a:endParaRPr lang="zh-CN" altLang="en-US" sz="1800" dirty="0"/>
                    </a:p>
                  </a:txBody>
                  <a:tcPr marL="0" marR="0" marT="0" marB="0"/>
                </a:tc>
                <a:tc>
                  <a:txBody>
                    <a:bodyPr/>
                    <a:lstStyle/>
                    <a:p>
                      <a:endParaRPr lang="zh-CN" altLang="en-US" sz="1800" dirty="0"/>
                    </a:p>
                  </a:txBody>
                  <a:tcPr marL="0" marR="0" marT="0" marB="0"/>
                </a:tc>
                <a:tc>
                  <a:txBody>
                    <a:bodyPr/>
                    <a:lstStyle/>
                    <a:p>
                      <a:endParaRPr lang="zh-CN" altLang="en-US" sz="1800" dirty="0"/>
                    </a:p>
                  </a:txBody>
                  <a:tcPr marL="0" marR="0" marT="0" marB="0"/>
                </a:tc>
              </a:tr>
            </a:tbl>
          </a:graphicData>
        </a:graphic>
      </p:graphicFrame>
      <p:sp>
        <p:nvSpPr>
          <p:cNvPr id="4" name="矩形 6"/>
          <p:cNvSpPr>
            <a:spLocks noChangeArrowheads="1"/>
          </p:cNvSpPr>
          <p:nvPr/>
        </p:nvSpPr>
        <p:spPr bwMode="auto">
          <a:xfrm>
            <a:off x="153988" y="5681889"/>
            <a:ext cx="719138" cy="123825"/>
          </a:xfrm>
          <a:prstGeom prst="rect">
            <a:avLst/>
          </a:prstGeom>
          <a:solidFill>
            <a:schemeClr val="accent1"/>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5" name="矩形 7"/>
          <p:cNvSpPr>
            <a:spLocks noChangeArrowheads="1"/>
          </p:cNvSpPr>
          <p:nvPr/>
        </p:nvSpPr>
        <p:spPr bwMode="auto">
          <a:xfrm>
            <a:off x="153988" y="5885089"/>
            <a:ext cx="719138" cy="123825"/>
          </a:xfrm>
          <a:prstGeom prst="rect">
            <a:avLst/>
          </a:prstGeom>
          <a:solidFill>
            <a:srgbClr val="FF0000"/>
          </a:solidFill>
          <a:ln>
            <a:noFill/>
          </a:ln>
          <a:extLst>
            <a:ext uri="{91240B29-F687-4F45-9708-019B960494DF}">
              <a14:hiddenLine xmlns:a14="http://schemas.microsoft.com/office/drawing/2010/main" w="9525" algn="ctr">
                <a:solidFill>
                  <a:srgbClr val="000000"/>
                </a:solidFill>
                <a:round/>
                <a:headEnd/>
                <a:tailEnd/>
              </a14:hiddenLine>
            </a:ext>
          </a:extLst>
        </p:spPr>
        <p:txBody>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pPr>
              <a:buFont typeface="Arial" panose="020B0604020202020204" pitchFamily="34" charset="0"/>
              <a:buNone/>
            </a:pPr>
            <a:endParaRPr lang="zh-CN" altLang="en-US"/>
          </a:p>
        </p:txBody>
      </p:sp>
      <p:sp>
        <p:nvSpPr>
          <p:cNvPr id="6" name="矩形 8"/>
          <p:cNvSpPr>
            <a:spLocks noChangeArrowheads="1"/>
          </p:cNvSpPr>
          <p:nvPr/>
        </p:nvSpPr>
        <p:spPr bwMode="auto">
          <a:xfrm>
            <a:off x="873126" y="5559652"/>
            <a:ext cx="64611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a:solidFill>
                  <a:srgbClr val="0070C0"/>
                </a:solidFill>
              </a:rPr>
              <a:t>计划</a:t>
            </a:r>
          </a:p>
        </p:txBody>
      </p:sp>
      <p:sp>
        <p:nvSpPr>
          <p:cNvPr id="7" name="矩形 9"/>
          <p:cNvSpPr>
            <a:spLocks noChangeArrowheads="1"/>
          </p:cNvSpPr>
          <p:nvPr/>
        </p:nvSpPr>
        <p:spPr bwMode="auto">
          <a:xfrm>
            <a:off x="873126" y="5783489"/>
            <a:ext cx="646112"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Calibri" panose="020F0502020204030204" pitchFamily="34" charset="0"/>
                <a:ea typeface="宋体" panose="02010600030101010101" pitchFamily="2" charset="-122"/>
              </a:defRPr>
            </a:lvl1pPr>
            <a:lvl2pPr marL="742950" indent="-285750">
              <a:defRPr>
                <a:solidFill>
                  <a:schemeClr val="tx1"/>
                </a:solidFill>
                <a:latin typeface="Calibri" panose="020F0502020204030204" pitchFamily="34" charset="0"/>
                <a:ea typeface="宋体" panose="02010600030101010101" pitchFamily="2" charset="-122"/>
              </a:defRPr>
            </a:lvl2pPr>
            <a:lvl3pPr marL="1143000" indent="-228600">
              <a:defRPr>
                <a:solidFill>
                  <a:schemeClr val="tx1"/>
                </a:solidFill>
                <a:latin typeface="Calibri" panose="020F0502020204030204" pitchFamily="34" charset="0"/>
                <a:ea typeface="宋体" panose="02010600030101010101" pitchFamily="2" charset="-122"/>
              </a:defRPr>
            </a:lvl3pPr>
            <a:lvl4pPr marL="1600200" indent="-228600">
              <a:defRPr>
                <a:solidFill>
                  <a:schemeClr val="tx1"/>
                </a:solidFill>
                <a:latin typeface="Calibri" panose="020F0502020204030204" pitchFamily="34" charset="0"/>
                <a:ea typeface="宋体" panose="02010600030101010101" pitchFamily="2" charset="-122"/>
              </a:defRPr>
            </a:lvl4pPr>
            <a:lvl5pPr marL="2057400" indent="-228600">
              <a:defRPr>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Calibri" panose="020F0502020204030204" pitchFamily="34" charset="0"/>
                <a:ea typeface="宋体" panose="02010600030101010101" pitchFamily="2" charset="-122"/>
              </a:defRPr>
            </a:lvl9pPr>
          </a:lstStyle>
          <a:p>
            <a:r>
              <a:rPr lang="zh-CN" altLang="en-US">
                <a:solidFill>
                  <a:srgbClr val="FF0000"/>
                </a:solidFill>
              </a:rPr>
              <a:t>实际</a:t>
            </a:r>
          </a:p>
        </p:txBody>
      </p:sp>
    </p:spTree>
    <p:extLst>
      <p:ext uri="{BB962C8B-B14F-4D97-AF65-F5344CB8AC3E}">
        <p14:creationId xmlns:p14="http://schemas.microsoft.com/office/powerpoint/2010/main" val="286954024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171" y="1036638"/>
            <a:ext cx="7649029" cy="53996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标题 4"/>
          <p:cNvSpPr>
            <a:spLocks noGrp="1"/>
          </p:cNvSpPr>
          <p:nvPr>
            <p:ph type="title"/>
          </p:nvPr>
        </p:nvSpPr>
        <p:spPr/>
        <p:txBody>
          <a:bodyPr/>
          <a:lstStyle/>
          <a:p>
            <a:r>
              <a:rPr lang="en-US" altLang="zh-CN" dirty="0" smtClean="0"/>
              <a:t>【</a:t>
            </a:r>
            <a:r>
              <a:rPr lang="zh-CN" altLang="en-US" dirty="0"/>
              <a:t>示例</a:t>
            </a:r>
            <a:r>
              <a:rPr lang="en-US" altLang="zh-CN" dirty="0" smtClean="0"/>
              <a:t>】Microsoft </a:t>
            </a:r>
            <a:r>
              <a:rPr lang="en-US" altLang="zh-CN" dirty="0"/>
              <a:t>Project</a:t>
            </a:r>
            <a:r>
              <a:rPr lang="zh-CN" altLang="en-US" dirty="0"/>
              <a:t>界面</a:t>
            </a:r>
          </a:p>
        </p:txBody>
      </p:sp>
    </p:spTree>
    <p:extLst>
      <p:ext uri="{BB962C8B-B14F-4D97-AF65-F5344CB8AC3E}">
        <p14:creationId xmlns:p14="http://schemas.microsoft.com/office/powerpoint/2010/main" val="86209972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r>
              <a:rPr lang="zh-CN" altLang="en-US" b="1" dirty="0" smtClean="0"/>
              <a:t>项目管理过程</a:t>
            </a:r>
            <a:r>
              <a:rPr lang="zh-CN" altLang="en-US" dirty="0" smtClean="0"/>
              <a:t>中的位置和任务</a:t>
            </a:r>
            <a:endParaRPr lang="en-US" altLang="zh-CN" dirty="0" smtClean="0"/>
          </a:p>
        </p:txBody>
      </p:sp>
      <p:sp>
        <p:nvSpPr>
          <p:cNvPr id="8195" name="TextBox 289"/>
          <p:cNvSpPr txBox="1">
            <a:spLocks noChangeArrowheads="1"/>
          </p:cNvSpPr>
          <p:nvPr/>
        </p:nvSpPr>
        <p:spPr bwMode="auto">
          <a:xfrm>
            <a:off x="7251700" y="5588000"/>
            <a:ext cx="1730375" cy="258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en-US" altLang="zh-CN" sz="1200" i="1">
                <a:latin typeface="Franklin Gothic Heavy" pitchFamily="34" charset="0"/>
              </a:rPr>
              <a:t>Copy Right @ DJ Ning</a:t>
            </a:r>
            <a:endParaRPr lang="zh-CN" altLang="en-US" sz="1200" i="1">
              <a:latin typeface="Franklin Gothic Heavy" pitchFamily="34" charset="0"/>
            </a:endParaRPr>
          </a:p>
        </p:txBody>
      </p:sp>
      <p:grpSp>
        <p:nvGrpSpPr>
          <p:cNvPr id="8196" name="组合 474"/>
          <p:cNvGrpSpPr>
            <a:grpSpLocks/>
          </p:cNvGrpSpPr>
          <p:nvPr/>
        </p:nvGrpSpPr>
        <p:grpSpPr bwMode="auto">
          <a:xfrm>
            <a:off x="7453313" y="4606925"/>
            <a:ext cx="1441450" cy="769938"/>
            <a:chOff x="5533238" y="5374185"/>
            <a:chExt cx="1442654" cy="769949"/>
          </a:xfrm>
        </p:grpSpPr>
        <p:grpSp>
          <p:nvGrpSpPr>
            <p:cNvPr id="3" name="组合 227"/>
            <p:cNvGrpSpPr/>
            <p:nvPr/>
          </p:nvGrpSpPr>
          <p:grpSpPr>
            <a:xfrm>
              <a:off x="5661566" y="5374185"/>
              <a:ext cx="1314326" cy="579945"/>
              <a:chOff x="-162182" y="5583111"/>
              <a:chExt cx="1314326" cy="579945"/>
            </a:xfrm>
            <a:solidFill>
              <a:srgbClr val="FFFFCC"/>
            </a:solidFill>
          </p:grpSpPr>
          <p:sp>
            <p:nvSpPr>
              <p:cNvPr id="197" name="AutoShape 325"/>
              <p:cNvSpPr>
                <a:spLocks noChangeArrowheads="1"/>
              </p:cNvSpPr>
              <p:nvPr/>
            </p:nvSpPr>
            <p:spPr bwMode="auto">
              <a:xfrm>
                <a:off x="0" y="5583111"/>
                <a:ext cx="1152144" cy="366585"/>
              </a:xfrm>
              <a:prstGeom prst="foldedCorner">
                <a:avLst>
                  <a:gd name="adj" fmla="val 47491"/>
                </a:avLst>
              </a:prstGeom>
              <a:grp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p>
                <a:pPr algn="ctr">
                  <a:lnSpc>
                    <a:spcPct val="90000"/>
                  </a:lnSpc>
                  <a:spcBef>
                    <a:spcPct val="25000"/>
                  </a:spcBef>
                  <a:buClr>
                    <a:schemeClr val="accent2"/>
                  </a:buClr>
                  <a:buFont typeface="Wingdings" pitchFamily="2" charset="2"/>
                  <a:buNone/>
                  <a:defRPr/>
                </a:pPr>
                <a:r>
                  <a:rPr lang="zh-CN" altLang="en-US" sz="1200" dirty="0">
                    <a:solidFill>
                      <a:srgbClr val="C00000"/>
                    </a:solidFill>
                  </a:rPr>
                  <a:t>安装包</a:t>
                </a:r>
              </a:p>
            </p:txBody>
          </p:sp>
          <p:sp>
            <p:nvSpPr>
              <p:cNvPr id="200" name="AutoShape 325"/>
              <p:cNvSpPr>
                <a:spLocks noChangeArrowheads="1"/>
              </p:cNvSpPr>
              <p:nvPr/>
            </p:nvSpPr>
            <p:spPr bwMode="auto">
              <a:xfrm>
                <a:off x="-162182" y="5796471"/>
                <a:ext cx="1188000" cy="366585"/>
              </a:xfrm>
              <a:prstGeom prst="foldedCorner">
                <a:avLst>
                  <a:gd name="adj" fmla="val 47491"/>
                </a:avLst>
              </a:prstGeom>
              <a:grp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p>
                <a:pPr algn="ctr">
                  <a:lnSpc>
                    <a:spcPct val="90000"/>
                  </a:lnSpc>
                  <a:spcBef>
                    <a:spcPct val="25000"/>
                  </a:spcBef>
                  <a:buClr>
                    <a:schemeClr val="accent2"/>
                  </a:buClr>
                  <a:buFont typeface="Wingdings" pitchFamily="2" charset="2"/>
                  <a:buNone/>
                  <a:defRPr/>
                </a:pPr>
                <a:r>
                  <a:rPr lang="zh-CN" altLang="en-US" sz="1200" dirty="0">
                    <a:solidFill>
                      <a:srgbClr val="C00000"/>
                    </a:solidFill>
                  </a:rPr>
                  <a:t>培训资料</a:t>
                </a:r>
              </a:p>
            </p:txBody>
          </p:sp>
        </p:grpSp>
        <p:sp>
          <p:nvSpPr>
            <p:cNvPr id="196" name="AutoShape 325"/>
            <p:cNvSpPr>
              <a:spLocks noChangeArrowheads="1"/>
            </p:cNvSpPr>
            <p:nvPr/>
          </p:nvSpPr>
          <p:spPr bwMode="auto">
            <a:xfrm>
              <a:off x="5533238" y="5777416"/>
              <a:ext cx="1188442" cy="366718"/>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solidFill>
                    <a:srgbClr val="C00000"/>
                  </a:solidFill>
                  <a:ea typeface="宋体" panose="02010600030101010101" pitchFamily="2" charset="-122"/>
                </a:rPr>
                <a:t>运维手册</a:t>
              </a:r>
            </a:p>
          </p:txBody>
        </p:sp>
      </p:grpSp>
      <p:grpSp>
        <p:nvGrpSpPr>
          <p:cNvPr id="8197" name="组合 217"/>
          <p:cNvGrpSpPr>
            <a:grpSpLocks/>
          </p:cNvGrpSpPr>
          <p:nvPr/>
        </p:nvGrpSpPr>
        <p:grpSpPr bwMode="auto">
          <a:xfrm>
            <a:off x="512763" y="4606925"/>
            <a:ext cx="1204912" cy="719138"/>
            <a:chOff x="438912" y="4345941"/>
            <a:chExt cx="1205992" cy="719645"/>
          </a:xfrm>
        </p:grpSpPr>
        <p:sp>
          <p:nvSpPr>
            <p:cNvPr id="177" name="AutoShape 325"/>
            <p:cNvSpPr>
              <a:spLocks noChangeArrowheads="1"/>
            </p:cNvSpPr>
            <p:nvPr/>
          </p:nvSpPr>
          <p:spPr bwMode="auto">
            <a:xfrm>
              <a:off x="987090" y="4345941"/>
              <a:ext cx="657814" cy="366972"/>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solidFill>
                    <a:srgbClr val="C00000"/>
                  </a:solidFill>
                  <a:ea typeface="宋体" panose="02010600030101010101" pitchFamily="2" charset="-122"/>
                </a:rPr>
                <a:t>项建书</a:t>
              </a:r>
            </a:p>
          </p:txBody>
        </p:sp>
        <p:sp>
          <p:nvSpPr>
            <p:cNvPr id="178" name="AutoShape 325"/>
            <p:cNvSpPr>
              <a:spLocks noChangeArrowheads="1"/>
            </p:cNvSpPr>
            <p:nvPr/>
          </p:nvSpPr>
          <p:spPr bwMode="auto">
            <a:xfrm>
              <a:off x="578737" y="4509569"/>
              <a:ext cx="859607" cy="366971"/>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solidFill>
                    <a:srgbClr val="C00000"/>
                  </a:solidFill>
                  <a:ea typeface="宋体" panose="02010600030101010101" pitchFamily="2" charset="-122"/>
                </a:rPr>
                <a:t>客户需求</a:t>
              </a:r>
            </a:p>
          </p:txBody>
        </p:sp>
        <p:sp>
          <p:nvSpPr>
            <p:cNvPr id="217" name="AutoShape 325"/>
            <p:cNvSpPr>
              <a:spLocks noChangeArrowheads="1"/>
            </p:cNvSpPr>
            <p:nvPr/>
          </p:nvSpPr>
          <p:spPr bwMode="auto">
            <a:xfrm>
              <a:off x="438912" y="4698614"/>
              <a:ext cx="859607" cy="366972"/>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solidFill>
                    <a:srgbClr val="C00000"/>
                  </a:solidFill>
                  <a:ea typeface="宋体" panose="02010600030101010101" pitchFamily="2" charset="-122"/>
                </a:rPr>
                <a:t>项目 计划</a:t>
              </a:r>
            </a:p>
          </p:txBody>
        </p:sp>
      </p:grpSp>
      <p:grpSp>
        <p:nvGrpSpPr>
          <p:cNvPr id="8198" name="组合 228"/>
          <p:cNvGrpSpPr>
            <a:grpSpLocks/>
          </p:cNvGrpSpPr>
          <p:nvPr/>
        </p:nvGrpSpPr>
        <p:grpSpPr bwMode="auto">
          <a:xfrm>
            <a:off x="3170238" y="4606925"/>
            <a:ext cx="1965325" cy="1196975"/>
            <a:chOff x="3096769" y="4346131"/>
            <a:chExt cx="1965451" cy="1196784"/>
          </a:xfrm>
        </p:grpSpPr>
        <p:sp>
          <p:nvSpPr>
            <p:cNvPr id="209" name="AutoShape 325"/>
            <p:cNvSpPr>
              <a:spLocks noChangeArrowheads="1"/>
            </p:cNvSpPr>
            <p:nvPr/>
          </p:nvSpPr>
          <p:spPr bwMode="auto">
            <a:xfrm>
              <a:off x="4074732" y="4346131"/>
              <a:ext cx="987488" cy="366654"/>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solidFill>
                    <a:srgbClr val="C00000"/>
                  </a:solidFill>
                  <a:ea typeface="宋体" panose="02010600030101010101" pitchFamily="2" charset="-122"/>
                </a:rPr>
                <a:t>架构文档</a:t>
              </a:r>
            </a:p>
          </p:txBody>
        </p:sp>
        <p:grpSp>
          <p:nvGrpSpPr>
            <p:cNvPr id="6" name="组合 227"/>
            <p:cNvGrpSpPr/>
            <p:nvPr/>
          </p:nvGrpSpPr>
          <p:grpSpPr bwMode="auto">
            <a:xfrm>
              <a:off x="3595243" y="4559570"/>
              <a:ext cx="1331869" cy="580019"/>
              <a:chOff x="-129032" y="5583111"/>
              <a:chExt cx="1331984" cy="579945"/>
            </a:xfrm>
            <a:solidFill>
              <a:srgbClr val="FFFFCC"/>
            </a:solidFill>
          </p:grpSpPr>
          <p:sp>
            <p:nvSpPr>
              <p:cNvPr id="212" name="AutoShape 325"/>
              <p:cNvSpPr>
                <a:spLocks noChangeArrowheads="1"/>
              </p:cNvSpPr>
              <p:nvPr/>
            </p:nvSpPr>
            <p:spPr bwMode="auto">
              <a:xfrm>
                <a:off x="50808" y="5583111"/>
                <a:ext cx="1152144" cy="366585"/>
              </a:xfrm>
              <a:prstGeom prst="foldedCorner">
                <a:avLst>
                  <a:gd name="adj" fmla="val 47491"/>
                </a:avLst>
              </a:prstGeom>
              <a:grp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p>
                <a:pPr algn="ctr">
                  <a:lnSpc>
                    <a:spcPct val="90000"/>
                  </a:lnSpc>
                  <a:spcBef>
                    <a:spcPct val="25000"/>
                  </a:spcBef>
                  <a:buClr>
                    <a:schemeClr val="accent2"/>
                  </a:buClr>
                  <a:buFont typeface="Wingdings" pitchFamily="2" charset="2"/>
                  <a:buNone/>
                  <a:defRPr/>
                </a:pPr>
                <a:r>
                  <a:rPr lang="zh-CN" altLang="en-US" sz="1200" dirty="0">
                    <a:solidFill>
                      <a:srgbClr val="C00000"/>
                    </a:solidFill>
                  </a:rPr>
                  <a:t>迭代计划</a:t>
                </a:r>
              </a:p>
            </p:txBody>
          </p:sp>
          <p:sp>
            <p:nvSpPr>
              <p:cNvPr id="216" name="AutoShape 325"/>
              <p:cNvSpPr>
                <a:spLocks noChangeArrowheads="1"/>
              </p:cNvSpPr>
              <p:nvPr/>
            </p:nvSpPr>
            <p:spPr bwMode="auto">
              <a:xfrm>
                <a:off x="-129032" y="5796471"/>
                <a:ext cx="1188000" cy="366585"/>
              </a:xfrm>
              <a:prstGeom prst="foldedCorner">
                <a:avLst>
                  <a:gd name="adj" fmla="val 47491"/>
                </a:avLst>
              </a:prstGeom>
              <a:grp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p>
                <a:pPr algn="ctr">
                  <a:lnSpc>
                    <a:spcPct val="90000"/>
                  </a:lnSpc>
                  <a:spcBef>
                    <a:spcPct val="25000"/>
                  </a:spcBef>
                  <a:buClr>
                    <a:schemeClr val="accent2"/>
                  </a:buClr>
                  <a:buFont typeface="Wingdings" pitchFamily="2" charset="2"/>
                  <a:buNone/>
                  <a:defRPr/>
                </a:pPr>
                <a:r>
                  <a:rPr lang="zh-CN" altLang="en-US" sz="1200" dirty="0">
                    <a:solidFill>
                      <a:srgbClr val="C00000"/>
                    </a:solidFill>
                  </a:rPr>
                  <a:t>更新的产品订单</a:t>
                </a:r>
              </a:p>
            </p:txBody>
          </p:sp>
        </p:grpSp>
        <p:sp>
          <p:nvSpPr>
            <p:cNvPr id="219" name="AutoShape 325"/>
            <p:cNvSpPr>
              <a:spLocks noChangeArrowheads="1"/>
            </p:cNvSpPr>
            <p:nvPr/>
          </p:nvSpPr>
          <p:spPr bwMode="auto">
            <a:xfrm>
              <a:off x="3357136" y="4977855"/>
              <a:ext cx="1257381" cy="366654"/>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solidFill>
                    <a:srgbClr val="C00000"/>
                  </a:solidFill>
                  <a:ea typeface="宋体" panose="02010600030101010101" pitchFamily="2" charset="-122"/>
                </a:rPr>
                <a:t>风险和问题列表</a:t>
              </a:r>
            </a:p>
          </p:txBody>
        </p:sp>
        <p:sp>
          <p:nvSpPr>
            <p:cNvPr id="211" name="AutoShape 325"/>
            <p:cNvSpPr>
              <a:spLocks noChangeArrowheads="1"/>
            </p:cNvSpPr>
            <p:nvPr/>
          </p:nvSpPr>
          <p:spPr bwMode="auto">
            <a:xfrm>
              <a:off x="3096769" y="5176262"/>
              <a:ext cx="1336761" cy="366653"/>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solidFill>
                    <a:srgbClr val="C00000"/>
                  </a:solidFill>
                  <a:ea typeface="宋体" panose="02010600030101010101" pitchFamily="2" charset="-122"/>
                </a:rPr>
                <a:t>功能增量或发布版</a:t>
              </a:r>
            </a:p>
          </p:txBody>
        </p:sp>
      </p:grpSp>
      <p:grpSp>
        <p:nvGrpSpPr>
          <p:cNvPr id="8199" name="组合 234"/>
          <p:cNvGrpSpPr>
            <a:grpSpLocks/>
          </p:cNvGrpSpPr>
          <p:nvPr/>
        </p:nvGrpSpPr>
        <p:grpSpPr bwMode="auto">
          <a:xfrm>
            <a:off x="5400675" y="4606925"/>
            <a:ext cx="1846263" cy="1154113"/>
            <a:chOff x="5327903" y="4346130"/>
            <a:chExt cx="1845690" cy="1154113"/>
          </a:xfrm>
        </p:grpSpPr>
        <p:grpSp>
          <p:nvGrpSpPr>
            <p:cNvPr id="8300" name="组合 434"/>
            <p:cNvGrpSpPr>
              <a:grpSpLocks/>
            </p:cNvGrpSpPr>
            <p:nvPr/>
          </p:nvGrpSpPr>
          <p:grpSpPr bwMode="auto">
            <a:xfrm>
              <a:off x="5757543" y="4346130"/>
              <a:ext cx="1416050" cy="768922"/>
              <a:chOff x="5610100" y="5361485"/>
              <a:chExt cx="1416592" cy="769546"/>
            </a:xfrm>
          </p:grpSpPr>
          <p:grpSp>
            <p:nvGrpSpPr>
              <p:cNvPr id="9" name="组合 227"/>
              <p:cNvGrpSpPr/>
              <p:nvPr/>
            </p:nvGrpSpPr>
            <p:grpSpPr>
              <a:xfrm>
                <a:off x="5750466" y="5361485"/>
                <a:ext cx="1276226" cy="567245"/>
                <a:chOff x="-124082" y="5583111"/>
                <a:chExt cx="1276226" cy="567245"/>
              </a:xfrm>
              <a:solidFill>
                <a:srgbClr val="FFFFCC"/>
              </a:solidFill>
            </p:grpSpPr>
            <p:sp>
              <p:nvSpPr>
                <p:cNvPr id="205" name="AutoShape 325"/>
                <p:cNvSpPr>
                  <a:spLocks noChangeArrowheads="1"/>
                </p:cNvSpPr>
                <p:nvPr/>
              </p:nvSpPr>
              <p:spPr bwMode="auto">
                <a:xfrm>
                  <a:off x="0" y="5583111"/>
                  <a:ext cx="1152144" cy="366585"/>
                </a:xfrm>
                <a:prstGeom prst="foldedCorner">
                  <a:avLst>
                    <a:gd name="adj" fmla="val 47491"/>
                  </a:avLst>
                </a:prstGeom>
                <a:grp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p>
                  <a:pPr algn="ctr">
                    <a:lnSpc>
                      <a:spcPct val="90000"/>
                    </a:lnSpc>
                    <a:spcBef>
                      <a:spcPct val="25000"/>
                    </a:spcBef>
                    <a:buClr>
                      <a:schemeClr val="accent2"/>
                    </a:buClr>
                    <a:buFont typeface="Wingdings" pitchFamily="2" charset="2"/>
                    <a:buNone/>
                    <a:defRPr/>
                  </a:pPr>
                  <a:r>
                    <a:rPr lang="zh-CN" altLang="en-US" sz="1200" dirty="0">
                      <a:solidFill>
                        <a:srgbClr val="C00000"/>
                      </a:solidFill>
                    </a:rPr>
                    <a:t>监控报告</a:t>
                  </a:r>
                </a:p>
              </p:txBody>
            </p:sp>
            <p:sp>
              <p:nvSpPr>
                <p:cNvPr id="207" name="AutoShape 325"/>
                <p:cNvSpPr>
                  <a:spLocks noChangeArrowheads="1"/>
                </p:cNvSpPr>
                <p:nvPr/>
              </p:nvSpPr>
              <p:spPr bwMode="auto">
                <a:xfrm>
                  <a:off x="-124082" y="5783771"/>
                  <a:ext cx="1188000" cy="366585"/>
                </a:xfrm>
                <a:prstGeom prst="foldedCorner">
                  <a:avLst>
                    <a:gd name="adj" fmla="val 47491"/>
                  </a:avLst>
                </a:prstGeom>
                <a:grp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p>
                  <a:pPr algn="ctr">
                    <a:lnSpc>
                      <a:spcPct val="90000"/>
                    </a:lnSpc>
                    <a:spcBef>
                      <a:spcPct val="25000"/>
                    </a:spcBef>
                    <a:buClr>
                      <a:schemeClr val="accent2"/>
                    </a:buClr>
                    <a:buFont typeface="Wingdings" pitchFamily="2" charset="2"/>
                    <a:buNone/>
                    <a:defRPr/>
                  </a:pPr>
                  <a:r>
                    <a:rPr lang="zh-CN" altLang="en-US" sz="1200" dirty="0">
                      <a:solidFill>
                        <a:srgbClr val="C00000"/>
                      </a:solidFill>
                    </a:rPr>
                    <a:t>新功能增量</a:t>
                  </a:r>
                </a:p>
              </p:txBody>
            </p:sp>
          </p:grpSp>
          <p:sp>
            <p:nvSpPr>
              <p:cNvPr id="203" name="AutoShape 325"/>
              <p:cNvSpPr>
                <a:spLocks noChangeArrowheads="1"/>
              </p:cNvSpPr>
              <p:nvPr/>
            </p:nvSpPr>
            <p:spPr bwMode="auto">
              <a:xfrm>
                <a:off x="5610540" y="5763449"/>
                <a:ext cx="1187536" cy="367010"/>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solidFill>
                      <a:srgbClr val="C00000"/>
                    </a:solidFill>
                    <a:ea typeface="宋体" panose="02010600030101010101" pitchFamily="2" charset="-122"/>
                  </a:rPr>
                  <a:t>更新的产品订单</a:t>
                </a:r>
              </a:p>
            </p:txBody>
          </p:sp>
        </p:grpSp>
        <p:sp>
          <p:nvSpPr>
            <p:cNvPr id="220" name="AutoShape 325"/>
            <p:cNvSpPr>
              <a:spLocks noChangeArrowheads="1"/>
            </p:cNvSpPr>
            <p:nvPr/>
          </p:nvSpPr>
          <p:spPr bwMode="auto">
            <a:xfrm>
              <a:off x="5521518" y="4935093"/>
              <a:ext cx="1256910" cy="366712"/>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solidFill>
                    <a:srgbClr val="C00000"/>
                  </a:solidFill>
                  <a:ea typeface="宋体" panose="02010600030101010101" pitchFamily="2" charset="-122"/>
                </a:rPr>
                <a:t>风险和问题列表</a:t>
              </a:r>
            </a:p>
          </p:txBody>
        </p:sp>
        <p:sp>
          <p:nvSpPr>
            <p:cNvPr id="221" name="AutoShape 325"/>
            <p:cNvSpPr>
              <a:spLocks noChangeArrowheads="1"/>
            </p:cNvSpPr>
            <p:nvPr/>
          </p:nvSpPr>
          <p:spPr bwMode="auto">
            <a:xfrm>
              <a:off x="5327903" y="5133530"/>
              <a:ext cx="1269606" cy="366713"/>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solidFill>
                    <a:srgbClr val="C00000"/>
                  </a:solidFill>
                  <a:ea typeface="宋体" panose="02010600030101010101" pitchFamily="2" charset="-122"/>
                </a:rPr>
                <a:t>功能增量发布版</a:t>
              </a:r>
            </a:p>
          </p:txBody>
        </p:sp>
      </p:grpSp>
      <p:grpSp>
        <p:nvGrpSpPr>
          <p:cNvPr id="8200" name="组合 227"/>
          <p:cNvGrpSpPr>
            <a:grpSpLocks/>
          </p:cNvGrpSpPr>
          <p:nvPr/>
        </p:nvGrpSpPr>
        <p:grpSpPr bwMode="auto">
          <a:xfrm>
            <a:off x="1352550" y="4606925"/>
            <a:ext cx="1870075" cy="1150938"/>
            <a:chOff x="1279144" y="4345941"/>
            <a:chExt cx="1870456" cy="1151445"/>
          </a:xfrm>
        </p:grpSpPr>
        <p:grpSp>
          <p:nvGrpSpPr>
            <p:cNvPr id="11" name="组合 227"/>
            <p:cNvGrpSpPr/>
            <p:nvPr/>
          </p:nvGrpSpPr>
          <p:grpSpPr>
            <a:xfrm>
              <a:off x="1997456" y="4345941"/>
              <a:ext cx="1152144" cy="579945"/>
              <a:chOff x="0" y="5583111"/>
              <a:chExt cx="1152144" cy="579945"/>
            </a:xfrm>
            <a:solidFill>
              <a:srgbClr val="FFFFCC"/>
            </a:solidFill>
          </p:grpSpPr>
          <p:sp>
            <p:nvSpPr>
              <p:cNvPr id="184" name="AutoShape 325"/>
              <p:cNvSpPr>
                <a:spLocks noChangeArrowheads="1"/>
              </p:cNvSpPr>
              <p:nvPr/>
            </p:nvSpPr>
            <p:spPr bwMode="auto">
              <a:xfrm>
                <a:off x="0" y="5583111"/>
                <a:ext cx="1152144" cy="366585"/>
              </a:xfrm>
              <a:prstGeom prst="foldedCorner">
                <a:avLst>
                  <a:gd name="adj" fmla="val 47491"/>
                </a:avLst>
              </a:prstGeom>
              <a:grp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p>
                <a:pPr algn="ctr">
                  <a:lnSpc>
                    <a:spcPct val="90000"/>
                  </a:lnSpc>
                  <a:spcBef>
                    <a:spcPct val="25000"/>
                  </a:spcBef>
                  <a:buClr>
                    <a:schemeClr val="accent2"/>
                  </a:buClr>
                  <a:buFont typeface="Wingdings" pitchFamily="2" charset="2"/>
                  <a:buNone/>
                  <a:defRPr/>
                </a:pPr>
                <a:r>
                  <a:rPr lang="zh-CN" altLang="en-US" sz="1200" dirty="0">
                    <a:solidFill>
                      <a:srgbClr val="C00000"/>
                    </a:solidFill>
                  </a:rPr>
                  <a:t>已批准的项建书</a:t>
                </a:r>
              </a:p>
            </p:txBody>
          </p:sp>
          <p:sp>
            <p:nvSpPr>
              <p:cNvPr id="186" name="AutoShape 325"/>
              <p:cNvSpPr>
                <a:spLocks noChangeArrowheads="1"/>
              </p:cNvSpPr>
              <p:nvPr/>
            </p:nvSpPr>
            <p:spPr bwMode="auto">
              <a:xfrm>
                <a:off x="36068" y="5796471"/>
                <a:ext cx="987552" cy="366585"/>
              </a:xfrm>
              <a:prstGeom prst="foldedCorner">
                <a:avLst>
                  <a:gd name="adj" fmla="val 47491"/>
                </a:avLst>
              </a:prstGeom>
              <a:grp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p>
                <a:pPr algn="ctr">
                  <a:lnSpc>
                    <a:spcPct val="90000"/>
                  </a:lnSpc>
                  <a:spcBef>
                    <a:spcPct val="25000"/>
                  </a:spcBef>
                  <a:buClr>
                    <a:schemeClr val="accent2"/>
                  </a:buClr>
                  <a:buFont typeface="Wingdings" pitchFamily="2" charset="2"/>
                  <a:buNone/>
                  <a:defRPr/>
                </a:pPr>
                <a:r>
                  <a:rPr lang="zh-CN" altLang="en-US" sz="1200" dirty="0">
                    <a:solidFill>
                      <a:srgbClr val="C00000"/>
                    </a:solidFill>
                  </a:rPr>
                  <a:t>产品订单</a:t>
                </a:r>
              </a:p>
            </p:txBody>
          </p:sp>
        </p:grpSp>
        <p:sp>
          <p:nvSpPr>
            <p:cNvPr id="182" name="AutoShape 325"/>
            <p:cNvSpPr>
              <a:spLocks noChangeArrowheads="1"/>
            </p:cNvSpPr>
            <p:nvPr/>
          </p:nvSpPr>
          <p:spPr bwMode="auto">
            <a:xfrm>
              <a:off x="1904746" y="4722345"/>
              <a:ext cx="987626" cy="366874"/>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solidFill>
                    <a:srgbClr val="C00000"/>
                  </a:solidFill>
                  <a:ea typeface="宋体" panose="02010600030101010101" pitchFamily="2" charset="-122"/>
                </a:rPr>
                <a:t>发布计划</a:t>
              </a:r>
            </a:p>
          </p:txBody>
        </p:sp>
        <p:sp>
          <p:nvSpPr>
            <p:cNvPr id="223" name="AutoShape 325"/>
            <p:cNvSpPr>
              <a:spLocks noChangeArrowheads="1"/>
            </p:cNvSpPr>
            <p:nvPr/>
          </p:nvSpPr>
          <p:spPr bwMode="auto">
            <a:xfrm>
              <a:off x="1633229" y="4925634"/>
              <a:ext cx="1100361" cy="366874"/>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solidFill>
                    <a:srgbClr val="C00000"/>
                  </a:solidFill>
                  <a:ea typeface="宋体" panose="02010600030101010101" pitchFamily="2" charset="-122"/>
                </a:rPr>
                <a:t>高层架构文档</a:t>
              </a:r>
            </a:p>
          </p:txBody>
        </p:sp>
        <p:sp>
          <p:nvSpPr>
            <p:cNvPr id="183" name="AutoShape 325"/>
            <p:cNvSpPr>
              <a:spLocks noChangeArrowheads="1"/>
            </p:cNvSpPr>
            <p:nvPr/>
          </p:nvSpPr>
          <p:spPr bwMode="auto">
            <a:xfrm>
              <a:off x="1279144" y="5130511"/>
              <a:ext cx="1257556" cy="366875"/>
            </a:xfrm>
            <a:prstGeom prst="foldedCorner">
              <a:avLst>
                <a:gd name="adj" fmla="val 47491"/>
              </a:avLst>
            </a:prstGeom>
            <a:solidFill>
              <a:srgbClr val="FFFFCC"/>
            </a:solidFill>
            <a:ln>
              <a:headEnd/>
              <a:tailEnd/>
            </a:ln>
          </p:spPr>
          <p:style>
            <a:lnRef idx="1">
              <a:schemeClr val="accent1"/>
            </a:lnRef>
            <a:fillRef idx="2">
              <a:schemeClr val="accent1"/>
            </a:fillRef>
            <a:effectRef idx="1">
              <a:schemeClr val="accent1"/>
            </a:effectRef>
            <a:fontRef idx="minor">
              <a:schemeClr val="dk1"/>
            </a:fontRef>
          </p:style>
          <p:txBody>
            <a:bodyPr lIns="36000" tIns="72000" rIns="36000" bIns="0" anchor="b"/>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solidFill>
                    <a:srgbClr val="C00000"/>
                  </a:solidFill>
                  <a:ea typeface="宋体" panose="02010600030101010101" pitchFamily="2" charset="-122"/>
                </a:rPr>
                <a:t>风险和问题列表</a:t>
              </a:r>
            </a:p>
          </p:txBody>
        </p:sp>
      </p:grpSp>
      <p:grpSp>
        <p:nvGrpSpPr>
          <p:cNvPr id="8201" name="组合 90"/>
          <p:cNvGrpSpPr>
            <a:grpSpLocks/>
          </p:cNvGrpSpPr>
          <p:nvPr/>
        </p:nvGrpSpPr>
        <p:grpSpPr bwMode="auto">
          <a:xfrm>
            <a:off x="0" y="1190625"/>
            <a:ext cx="8924925" cy="2806700"/>
            <a:chOff x="1" y="1190624"/>
            <a:chExt cx="8924924" cy="2806700"/>
          </a:xfrm>
        </p:grpSpPr>
        <p:sp>
          <p:nvSpPr>
            <p:cNvPr id="206" name="剪去同侧角的矩形 205"/>
            <p:cNvSpPr/>
            <p:nvPr/>
          </p:nvSpPr>
          <p:spPr bwMode="auto">
            <a:xfrm rot="16200000">
              <a:off x="3053147" y="-1862522"/>
              <a:ext cx="2714689" cy="8820981"/>
            </a:xfrm>
            <a:prstGeom prst="snip2SameRect">
              <a:avLst>
                <a:gd name="adj1" fmla="val 5680"/>
                <a:gd name="adj2" fmla="val 0"/>
              </a:avLst>
            </a:prstGeom>
            <a:solidFill>
              <a:schemeClr val="accent3"/>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0"/>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300"/>
                <a:t>                            </a:t>
              </a:r>
            </a:p>
          </p:txBody>
        </p:sp>
        <p:sp>
          <p:nvSpPr>
            <p:cNvPr id="166" name="剪去同侧角的矩形 165"/>
            <p:cNvSpPr/>
            <p:nvPr/>
          </p:nvSpPr>
          <p:spPr bwMode="auto">
            <a:xfrm rot="16200000">
              <a:off x="3091205" y="-1824532"/>
              <a:ext cx="2714689" cy="8820981"/>
            </a:xfrm>
            <a:prstGeom prst="snip2SameRect">
              <a:avLst>
                <a:gd name="adj1" fmla="val 5680"/>
                <a:gd name="adj2" fmla="val 0"/>
              </a:avLst>
            </a:prstGeom>
            <a:solidFill>
              <a:schemeClr val="accent3"/>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0"/>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300"/>
                <a:t>                            </a:t>
              </a:r>
            </a:p>
          </p:txBody>
        </p:sp>
        <p:sp>
          <p:nvSpPr>
            <p:cNvPr id="167" name="剪去同侧角的矩形 166"/>
            <p:cNvSpPr/>
            <p:nvPr/>
          </p:nvSpPr>
          <p:spPr bwMode="auto">
            <a:xfrm rot="16200000">
              <a:off x="3120446" y="-1798552"/>
              <a:ext cx="2714689" cy="8820981"/>
            </a:xfrm>
            <a:prstGeom prst="snip2SameRect">
              <a:avLst>
                <a:gd name="adj1" fmla="val 5680"/>
                <a:gd name="adj2" fmla="val 0"/>
              </a:avLst>
            </a:prstGeom>
            <a:solidFill>
              <a:schemeClr val="accent3"/>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0"/>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300"/>
                <a:t>                            </a:t>
              </a:r>
            </a:p>
          </p:txBody>
        </p:sp>
        <p:sp>
          <p:nvSpPr>
            <p:cNvPr id="168" name="剪去同侧角的矩形 167"/>
            <p:cNvSpPr/>
            <p:nvPr/>
          </p:nvSpPr>
          <p:spPr bwMode="auto">
            <a:xfrm rot="16200000">
              <a:off x="3157091" y="-1770510"/>
              <a:ext cx="2714687" cy="8820981"/>
            </a:xfrm>
            <a:prstGeom prst="snip2SameRect">
              <a:avLst>
                <a:gd name="adj1" fmla="val 5680"/>
                <a:gd name="adj2" fmla="val 0"/>
              </a:avLst>
            </a:prstGeom>
            <a:solidFill>
              <a:schemeClr val="accent3"/>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0"/>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300"/>
                <a:t>                            </a:t>
              </a:r>
            </a:p>
          </p:txBody>
        </p:sp>
      </p:grpSp>
      <p:grpSp>
        <p:nvGrpSpPr>
          <p:cNvPr id="8202" name="组合 435"/>
          <p:cNvGrpSpPr>
            <a:grpSpLocks/>
          </p:cNvGrpSpPr>
          <p:nvPr/>
        </p:nvGrpSpPr>
        <p:grpSpPr bwMode="auto">
          <a:xfrm>
            <a:off x="546100" y="4087813"/>
            <a:ext cx="8316913" cy="358775"/>
            <a:chOff x="487152" y="4813599"/>
            <a:chExt cx="7982927" cy="356680"/>
          </a:xfrm>
        </p:grpSpPr>
        <p:grpSp>
          <p:nvGrpSpPr>
            <p:cNvPr id="8274" name="组合 271"/>
            <p:cNvGrpSpPr>
              <a:grpSpLocks/>
            </p:cNvGrpSpPr>
            <p:nvPr/>
          </p:nvGrpSpPr>
          <p:grpSpPr bwMode="auto">
            <a:xfrm>
              <a:off x="487152" y="4813599"/>
              <a:ext cx="7982927" cy="351138"/>
              <a:chOff x="773190" y="5536483"/>
              <a:chExt cx="7639675" cy="351138"/>
            </a:xfrm>
          </p:grpSpPr>
          <p:sp>
            <p:nvSpPr>
              <p:cNvPr id="117" name="矩形 116"/>
              <p:cNvSpPr/>
              <p:nvPr/>
            </p:nvSpPr>
            <p:spPr bwMode="auto">
              <a:xfrm>
                <a:off x="773190" y="5536483"/>
                <a:ext cx="1835914" cy="184653"/>
              </a:xfrm>
              <a:prstGeom prst="rect">
                <a:avLst/>
              </a:prstGeom>
              <a:solidFill>
                <a:schemeClr val="tx2">
                  <a:lumMod val="20000"/>
                  <a:lumOff val="80000"/>
                </a:schemeClr>
              </a:solidFill>
              <a:ln w="12700" cap="flat" cmpd="sng" algn="ctr">
                <a:solidFill>
                  <a:schemeClr val="tx1"/>
                </a:solidFill>
                <a:prstDash val="solid"/>
                <a:round/>
                <a:headEnd type="none" w="med" len="med"/>
                <a:tailEnd type="none" w="med" len="med"/>
              </a:ln>
              <a:effectLst/>
            </p:spPr>
            <p:txBody>
              <a:bodyPr wrap="none" tIns="36000" bIns="0"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300"/>
                  <a:t>先启</a:t>
                </a:r>
              </a:p>
            </p:txBody>
          </p:sp>
          <p:sp>
            <p:nvSpPr>
              <p:cNvPr id="118" name="矩形 117"/>
              <p:cNvSpPr/>
              <p:nvPr/>
            </p:nvSpPr>
            <p:spPr bwMode="auto">
              <a:xfrm>
                <a:off x="2610562" y="5536483"/>
                <a:ext cx="1834455" cy="184653"/>
              </a:xfrm>
              <a:prstGeom prst="rect">
                <a:avLst/>
              </a:prstGeom>
              <a:solidFill>
                <a:schemeClr val="accent1">
                  <a:lumMod val="40000"/>
                  <a:lumOff val="60000"/>
                </a:schemeClr>
              </a:solidFill>
              <a:ln w="12700" cap="flat" cmpd="sng" algn="ctr">
                <a:solidFill>
                  <a:schemeClr val="tx1"/>
                </a:solidFill>
                <a:prstDash val="solid"/>
                <a:round/>
                <a:headEnd type="none" w="med" len="med"/>
                <a:tailEnd type="none" w="med" len="med"/>
              </a:ln>
              <a:effectLst/>
            </p:spPr>
            <p:txBody>
              <a:bodyPr wrap="none" tIns="36000" bIns="0"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300"/>
                  <a:t>精化</a:t>
                </a:r>
              </a:p>
            </p:txBody>
          </p:sp>
          <p:sp>
            <p:nvSpPr>
              <p:cNvPr id="119" name="矩形 118"/>
              <p:cNvSpPr/>
              <p:nvPr/>
            </p:nvSpPr>
            <p:spPr bwMode="auto">
              <a:xfrm>
                <a:off x="4445017" y="5536483"/>
                <a:ext cx="2069231" cy="184653"/>
              </a:xfrm>
              <a:prstGeom prst="rect">
                <a:avLst/>
              </a:prstGeom>
              <a:solidFill>
                <a:schemeClr val="accent1">
                  <a:lumMod val="60000"/>
                  <a:lumOff val="40000"/>
                </a:schemeClr>
              </a:solidFill>
              <a:ln w="12700" cap="flat" cmpd="sng" algn="ctr">
                <a:solidFill>
                  <a:schemeClr val="tx1"/>
                </a:solidFill>
                <a:prstDash val="solid"/>
                <a:round/>
                <a:headEnd type="none" w="med" len="med"/>
                <a:tailEnd type="none" w="med" len="med"/>
              </a:ln>
              <a:effectLst/>
            </p:spPr>
            <p:txBody>
              <a:bodyPr wrap="none" tIns="36000" bIns="0"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300"/>
                  <a:t>构造</a:t>
                </a:r>
              </a:p>
            </p:txBody>
          </p:sp>
          <p:sp>
            <p:nvSpPr>
              <p:cNvPr id="8279" name="矩形 120"/>
              <p:cNvSpPr>
                <a:spLocks noChangeArrowheads="1"/>
              </p:cNvSpPr>
              <p:nvPr/>
            </p:nvSpPr>
            <p:spPr bwMode="auto">
              <a:xfrm>
                <a:off x="6517353" y="5536483"/>
                <a:ext cx="1835913" cy="185351"/>
              </a:xfrm>
              <a:prstGeom prst="rect">
                <a:avLst/>
              </a:prstGeom>
              <a:solidFill>
                <a:schemeClr val="accent1"/>
              </a:solidFill>
              <a:ln w="12700" algn="ctr">
                <a:solidFill>
                  <a:schemeClr val="tx1"/>
                </a:solidFill>
                <a:round/>
                <a:headEnd/>
                <a:tailEnd/>
              </a:ln>
            </p:spPr>
            <p:txBody>
              <a:bodyPr wrap="none" tIns="36000" bIns="0"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300"/>
                  <a:t>移交</a:t>
                </a:r>
              </a:p>
            </p:txBody>
          </p:sp>
          <p:sp>
            <p:nvSpPr>
              <p:cNvPr id="8280" name="等腰三角形 121"/>
              <p:cNvSpPr>
                <a:spLocks noChangeArrowheads="1"/>
              </p:cNvSpPr>
              <p:nvPr/>
            </p:nvSpPr>
            <p:spPr bwMode="auto">
              <a:xfrm>
                <a:off x="2547004" y="5714627"/>
                <a:ext cx="126033" cy="172994"/>
              </a:xfrm>
              <a:prstGeom prst="triangle">
                <a:avLst>
                  <a:gd name="adj" fmla="val 50000"/>
                </a:avLst>
              </a:prstGeom>
              <a:solidFill>
                <a:srgbClr val="C00000"/>
              </a:solidFill>
              <a:ln w="12700" algn="ctr">
                <a:solidFill>
                  <a:schemeClr val="tx1"/>
                </a:solidFill>
                <a:round/>
                <a:headEnd/>
                <a:tailEnd/>
              </a:ln>
            </p:spPr>
            <p:txBody>
              <a:bodyPr wrap="none" tIns="36000" bIns="0"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endParaRPr lang="zh-CN" altLang="en-US" sz="1300"/>
              </a:p>
            </p:txBody>
          </p:sp>
          <p:sp>
            <p:nvSpPr>
              <p:cNvPr id="8281" name="等腰三角形 122"/>
              <p:cNvSpPr>
                <a:spLocks noChangeArrowheads="1"/>
              </p:cNvSpPr>
              <p:nvPr/>
            </p:nvSpPr>
            <p:spPr bwMode="auto">
              <a:xfrm>
                <a:off x="4383021" y="5714627"/>
                <a:ext cx="126033" cy="172994"/>
              </a:xfrm>
              <a:prstGeom prst="triangle">
                <a:avLst>
                  <a:gd name="adj" fmla="val 50000"/>
                </a:avLst>
              </a:prstGeom>
              <a:solidFill>
                <a:srgbClr val="C00000"/>
              </a:solidFill>
              <a:ln w="12700" algn="ctr">
                <a:solidFill>
                  <a:schemeClr val="tx1"/>
                </a:solidFill>
                <a:round/>
                <a:headEnd/>
                <a:tailEnd/>
              </a:ln>
            </p:spPr>
            <p:txBody>
              <a:bodyPr wrap="none" tIns="36000" bIns="0"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endParaRPr lang="zh-CN" altLang="en-US" sz="1300"/>
              </a:p>
            </p:txBody>
          </p:sp>
          <p:sp>
            <p:nvSpPr>
              <p:cNvPr id="8282" name="等腰三角形 123"/>
              <p:cNvSpPr>
                <a:spLocks noChangeArrowheads="1"/>
              </p:cNvSpPr>
              <p:nvPr/>
            </p:nvSpPr>
            <p:spPr bwMode="auto">
              <a:xfrm>
                <a:off x="6422931" y="5714627"/>
                <a:ext cx="126033" cy="172994"/>
              </a:xfrm>
              <a:prstGeom prst="triangle">
                <a:avLst>
                  <a:gd name="adj" fmla="val 50000"/>
                </a:avLst>
              </a:prstGeom>
              <a:solidFill>
                <a:srgbClr val="C00000"/>
              </a:solidFill>
              <a:ln w="12700" algn="ctr">
                <a:solidFill>
                  <a:schemeClr val="tx1"/>
                </a:solidFill>
                <a:round/>
                <a:headEnd/>
                <a:tailEnd/>
              </a:ln>
            </p:spPr>
            <p:txBody>
              <a:bodyPr wrap="none" tIns="36000" bIns="0"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endParaRPr lang="zh-CN" altLang="en-US" sz="1300"/>
              </a:p>
            </p:txBody>
          </p:sp>
          <p:sp>
            <p:nvSpPr>
              <p:cNvPr id="8283" name="等腰三角形 124"/>
              <p:cNvSpPr>
                <a:spLocks noChangeArrowheads="1"/>
              </p:cNvSpPr>
              <p:nvPr/>
            </p:nvSpPr>
            <p:spPr bwMode="auto">
              <a:xfrm>
                <a:off x="8286832" y="5714627"/>
                <a:ext cx="126033" cy="172994"/>
              </a:xfrm>
              <a:prstGeom prst="triangle">
                <a:avLst>
                  <a:gd name="adj" fmla="val 50000"/>
                </a:avLst>
              </a:prstGeom>
              <a:solidFill>
                <a:srgbClr val="C00000"/>
              </a:solidFill>
              <a:ln w="12700" algn="ctr">
                <a:solidFill>
                  <a:schemeClr val="tx1"/>
                </a:solidFill>
                <a:round/>
                <a:headEnd/>
                <a:tailEnd/>
              </a:ln>
            </p:spPr>
            <p:txBody>
              <a:bodyPr wrap="none" tIns="36000" bIns="0"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endParaRPr lang="zh-CN" altLang="en-US" sz="1300"/>
              </a:p>
            </p:txBody>
          </p:sp>
        </p:grpSp>
        <p:sp>
          <p:nvSpPr>
            <p:cNvPr id="8275" name="等腰三角形 430"/>
            <p:cNvSpPr>
              <a:spLocks noChangeArrowheads="1"/>
            </p:cNvSpPr>
            <p:nvPr/>
          </p:nvSpPr>
          <p:spPr bwMode="auto">
            <a:xfrm>
              <a:off x="1172264" y="4997285"/>
              <a:ext cx="131696" cy="172994"/>
            </a:xfrm>
            <a:prstGeom prst="triangle">
              <a:avLst>
                <a:gd name="adj" fmla="val 50000"/>
              </a:avLst>
            </a:prstGeom>
            <a:solidFill>
              <a:srgbClr val="C00000"/>
            </a:solidFill>
            <a:ln w="12700" algn="ctr">
              <a:solidFill>
                <a:schemeClr val="tx1"/>
              </a:solidFill>
              <a:round/>
              <a:headEnd/>
              <a:tailEnd/>
            </a:ln>
          </p:spPr>
          <p:txBody>
            <a:bodyPr wrap="none" tIns="36000" bIns="0"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endParaRPr lang="zh-CN" altLang="en-US" sz="1300"/>
            </a:p>
          </p:txBody>
        </p:sp>
      </p:grpSp>
      <p:cxnSp>
        <p:nvCxnSpPr>
          <p:cNvPr id="8203" name="直接连接符 253"/>
          <p:cNvCxnSpPr>
            <a:cxnSpLocks noChangeShapeType="1"/>
            <a:stCxn id="8272" idx="1"/>
            <a:endCxn id="118" idx="1"/>
          </p:cNvCxnSpPr>
          <p:nvPr/>
        </p:nvCxnSpPr>
        <p:spPr bwMode="auto">
          <a:xfrm rot="10800000" flipH="1" flipV="1">
            <a:off x="2536825" y="1471613"/>
            <a:ext cx="9525" cy="2709862"/>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cxnSp>
        <p:nvCxnSpPr>
          <p:cNvPr id="8204" name="直接连接符 254"/>
          <p:cNvCxnSpPr>
            <a:cxnSpLocks noChangeShapeType="1"/>
            <a:stCxn id="8273" idx="1"/>
            <a:endCxn id="119" idx="3"/>
          </p:cNvCxnSpPr>
          <p:nvPr/>
        </p:nvCxnSpPr>
        <p:spPr bwMode="auto">
          <a:xfrm rot="10800000" flipH="1" flipV="1">
            <a:off x="6788150" y="1471613"/>
            <a:ext cx="7938" cy="2709862"/>
          </a:xfrm>
          <a:prstGeom prst="line">
            <a:avLst/>
          </a:prstGeom>
          <a:noFill/>
          <a:ln w="12700" algn="ctr">
            <a:solidFill>
              <a:schemeClr val="tx1"/>
            </a:solidFill>
            <a:round/>
            <a:headEnd/>
            <a:tailEnd/>
          </a:ln>
          <a:extLst>
            <a:ext uri="{909E8E84-426E-40DD-AFC4-6F175D3DCCD1}">
              <a14:hiddenFill xmlns:a14="http://schemas.microsoft.com/office/drawing/2010/main">
                <a:noFill/>
              </a14:hiddenFill>
            </a:ext>
          </a:extLst>
        </p:spPr>
      </p:cxnSp>
      <p:grpSp>
        <p:nvGrpSpPr>
          <p:cNvPr id="8205" name="组合 89"/>
          <p:cNvGrpSpPr>
            <a:grpSpLocks/>
          </p:cNvGrpSpPr>
          <p:nvPr/>
        </p:nvGrpSpPr>
        <p:grpSpPr bwMode="auto">
          <a:xfrm>
            <a:off x="522288" y="1377950"/>
            <a:ext cx="8280400" cy="2314575"/>
            <a:chOff x="522288" y="1377950"/>
            <a:chExt cx="8280400" cy="2314575"/>
          </a:xfrm>
        </p:grpSpPr>
        <p:grpSp>
          <p:nvGrpSpPr>
            <p:cNvPr id="8226" name="组合 404"/>
            <p:cNvGrpSpPr>
              <a:grpSpLocks/>
            </p:cNvGrpSpPr>
            <p:nvPr/>
          </p:nvGrpSpPr>
          <p:grpSpPr bwMode="auto">
            <a:xfrm>
              <a:off x="522288" y="1377950"/>
              <a:ext cx="8280400" cy="185709"/>
              <a:chOff x="535432" y="1126041"/>
              <a:chExt cx="7885434" cy="185351"/>
            </a:xfrm>
          </p:grpSpPr>
          <p:sp>
            <p:nvSpPr>
              <p:cNvPr id="8271" name="矩形 273"/>
              <p:cNvSpPr>
                <a:spLocks noChangeArrowheads="1"/>
              </p:cNvSpPr>
              <p:nvPr/>
            </p:nvSpPr>
            <p:spPr bwMode="auto">
              <a:xfrm>
                <a:off x="535432" y="1126041"/>
                <a:ext cx="1918400" cy="185351"/>
              </a:xfrm>
              <a:prstGeom prst="rect">
                <a:avLst/>
              </a:prstGeom>
              <a:solidFill>
                <a:srgbClr val="66FF99"/>
              </a:solidFill>
              <a:ln w="12700" algn="ctr">
                <a:solidFill>
                  <a:schemeClr val="tx1"/>
                </a:solidFill>
                <a:round/>
                <a:headEnd/>
                <a:tailEnd/>
              </a:ln>
            </p:spPr>
            <p:txBody>
              <a:bodyPr wrap="none" tIns="36000" bIns="0"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300"/>
                  <a:t>项目启动</a:t>
                </a:r>
              </a:p>
            </p:txBody>
          </p:sp>
          <p:sp>
            <p:nvSpPr>
              <p:cNvPr id="8272" name="矩形 274"/>
              <p:cNvSpPr>
                <a:spLocks noChangeArrowheads="1"/>
              </p:cNvSpPr>
              <p:nvPr/>
            </p:nvSpPr>
            <p:spPr bwMode="auto">
              <a:xfrm>
                <a:off x="2454405" y="1126041"/>
                <a:ext cx="4050000" cy="185351"/>
              </a:xfrm>
              <a:prstGeom prst="rect">
                <a:avLst/>
              </a:prstGeom>
              <a:solidFill>
                <a:srgbClr val="92D050"/>
              </a:solidFill>
              <a:ln w="12700" algn="ctr">
                <a:solidFill>
                  <a:schemeClr val="tx1"/>
                </a:solidFill>
                <a:round/>
                <a:headEnd/>
                <a:tailEnd/>
              </a:ln>
            </p:spPr>
            <p:txBody>
              <a:bodyPr wrap="none" tIns="36000" bIns="0"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300"/>
                  <a:t>项目实施</a:t>
                </a:r>
              </a:p>
            </p:txBody>
          </p:sp>
          <p:sp>
            <p:nvSpPr>
              <p:cNvPr id="8273" name="矩形 276"/>
              <p:cNvSpPr>
                <a:spLocks noChangeArrowheads="1"/>
              </p:cNvSpPr>
              <p:nvPr/>
            </p:nvSpPr>
            <p:spPr bwMode="auto">
              <a:xfrm>
                <a:off x="6502466" y="1126041"/>
                <a:ext cx="1918400" cy="185351"/>
              </a:xfrm>
              <a:prstGeom prst="rect">
                <a:avLst/>
              </a:prstGeom>
              <a:solidFill>
                <a:srgbClr val="00B050"/>
              </a:solidFill>
              <a:ln w="12700" algn="ctr">
                <a:solidFill>
                  <a:schemeClr val="tx1"/>
                </a:solidFill>
                <a:round/>
                <a:headEnd/>
                <a:tailEnd/>
              </a:ln>
            </p:spPr>
            <p:txBody>
              <a:bodyPr wrap="none" tIns="36000" bIns="0"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300"/>
                  <a:t>项目收尾</a:t>
                </a:r>
              </a:p>
            </p:txBody>
          </p:sp>
        </p:grpSp>
        <p:grpSp>
          <p:nvGrpSpPr>
            <p:cNvPr id="8227" name="组合 88"/>
            <p:cNvGrpSpPr>
              <a:grpSpLocks/>
            </p:cNvGrpSpPr>
            <p:nvPr/>
          </p:nvGrpSpPr>
          <p:grpSpPr bwMode="auto">
            <a:xfrm>
              <a:off x="1816672" y="2148789"/>
              <a:ext cx="6945773" cy="1543736"/>
              <a:chOff x="1816672" y="2148789"/>
              <a:chExt cx="6945773" cy="1543736"/>
            </a:xfrm>
          </p:grpSpPr>
          <p:grpSp>
            <p:nvGrpSpPr>
              <p:cNvPr id="8228" name="组合 201"/>
              <p:cNvGrpSpPr>
                <a:grpSpLocks/>
              </p:cNvGrpSpPr>
              <p:nvPr/>
            </p:nvGrpSpPr>
            <p:grpSpPr bwMode="auto">
              <a:xfrm>
                <a:off x="2139179" y="2912895"/>
                <a:ext cx="1200641" cy="779630"/>
                <a:chOff x="2180791" y="5143499"/>
                <a:chExt cx="1200583" cy="779749"/>
              </a:xfrm>
            </p:grpSpPr>
            <p:sp>
              <p:nvSpPr>
                <p:cNvPr id="185" name="剪去同侧角的矩形 184"/>
                <p:cNvSpPr/>
                <p:nvPr/>
              </p:nvSpPr>
              <p:spPr bwMode="auto">
                <a:xfrm>
                  <a:off x="2180791" y="5143499"/>
                  <a:ext cx="1200583" cy="779749"/>
                </a:xfrm>
                <a:prstGeom prst="snip2SameRect">
                  <a:avLst>
                    <a:gd name="adj1" fmla="val 0"/>
                    <a:gd name="adj2" fmla="val 0"/>
                  </a:avLst>
                </a:prstGeom>
                <a:solidFill>
                  <a:srgbClr val="FFFF99"/>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72000"/>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r>
                    <a:rPr lang="zh-CN" altLang="en-US" sz="1300"/>
                    <a:t>规划迭代</a:t>
                  </a:r>
                </a:p>
              </p:txBody>
            </p:sp>
            <p:sp>
              <p:nvSpPr>
                <p:cNvPr id="188" name="矩形 187"/>
                <p:cNvSpPr/>
                <p:nvPr/>
              </p:nvSpPr>
              <p:spPr bwMode="auto">
                <a:xfrm>
                  <a:off x="2315447" y="5520647"/>
                  <a:ext cx="936625" cy="28816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b="1" dirty="0">
                      <a:solidFill>
                        <a:srgbClr val="7030A0"/>
                      </a:solidFill>
                    </a:rPr>
                    <a:t>迭代规划会议</a:t>
                  </a:r>
                </a:p>
              </p:txBody>
            </p:sp>
          </p:grpSp>
          <p:grpSp>
            <p:nvGrpSpPr>
              <p:cNvPr id="8229" name="组合 200"/>
              <p:cNvGrpSpPr>
                <a:grpSpLocks/>
              </p:cNvGrpSpPr>
              <p:nvPr/>
            </p:nvGrpSpPr>
            <p:grpSpPr bwMode="auto">
              <a:xfrm>
                <a:off x="3674902" y="2912895"/>
                <a:ext cx="2016097" cy="779630"/>
                <a:chOff x="3733367" y="5153023"/>
                <a:chExt cx="2016000" cy="779749"/>
              </a:xfrm>
            </p:grpSpPr>
            <p:sp>
              <p:nvSpPr>
                <p:cNvPr id="191" name="剪去同侧角的矩形 190"/>
                <p:cNvSpPr/>
                <p:nvPr/>
              </p:nvSpPr>
              <p:spPr bwMode="auto">
                <a:xfrm>
                  <a:off x="3733367" y="5153023"/>
                  <a:ext cx="2016000" cy="779749"/>
                </a:xfrm>
                <a:prstGeom prst="snip2SameRect">
                  <a:avLst>
                    <a:gd name="adj1" fmla="val 0"/>
                    <a:gd name="adj2" fmla="val 0"/>
                  </a:avLst>
                </a:prstGeom>
                <a:solidFill>
                  <a:srgbClr val="FFFF99"/>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72000"/>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r>
                    <a:rPr lang="zh-CN" altLang="en-US" sz="1300"/>
                    <a:t>管理迭代</a:t>
                  </a:r>
                </a:p>
              </p:txBody>
            </p:sp>
            <p:sp>
              <p:nvSpPr>
                <p:cNvPr id="192" name="矩形 191"/>
                <p:cNvSpPr/>
                <p:nvPr/>
              </p:nvSpPr>
              <p:spPr bwMode="auto">
                <a:xfrm>
                  <a:off x="3784588" y="5530171"/>
                  <a:ext cx="936000" cy="270554"/>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b="1" dirty="0">
                      <a:solidFill>
                        <a:srgbClr val="7030A0"/>
                      </a:solidFill>
                    </a:rPr>
                    <a:t>迭代执行</a:t>
                  </a:r>
                </a:p>
              </p:txBody>
            </p:sp>
            <p:sp>
              <p:nvSpPr>
                <p:cNvPr id="198" name="矩形 197"/>
                <p:cNvSpPr/>
                <p:nvPr/>
              </p:nvSpPr>
              <p:spPr bwMode="auto">
                <a:xfrm>
                  <a:off x="4765663" y="5511121"/>
                  <a:ext cx="936000" cy="270554"/>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b="1" dirty="0">
                      <a:solidFill>
                        <a:srgbClr val="7030A0"/>
                      </a:solidFill>
                    </a:rPr>
                    <a:t>迭代监控</a:t>
                  </a:r>
                </a:p>
              </p:txBody>
            </p:sp>
          </p:grpSp>
          <p:grpSp>
            <p:nvGrpSpPr>
              <p:cNvPr id="8230" name="组合 199"/>
              <p:cNvGrpSpPr>
                <a:grpSpLocks/>
              </p:cNvGrpSpPr>
              <p:nvPr/>
            </p:nvGrpSpPr>
            <p:grpSpPr bwMode="auto">
              <a:xfrm>
                <a:off x="6026082" y="2576695"/>
                <a:ext cx="1200641" cy="1115830"/>
                <a:chOff x="6133666" y="5153023"/>
                <a:chExt cx="1200583" cy="1116000"/>
              </a:xfrm>
            </p:grpSpPr>
            <p:sp>
              <p:nvSpPr>
                <p:cNvPr id="194" name="剪去同侧角的矩形 193"/>
                <p:cNvSpPr/>
                <p:nvPr/>
              </p:nvSpPr>
              <p:spPr bwMode="auto">
                <a:xfrm>
                  <a:off x="6133666" y="5153023"/>
                  <a:ext cx="1200583" cy="1116000"/>
                </a:xfrm>
                <a:prstGeom prst="snip2SameRect">
                  <a:avLst>
                    <a:gd name="adj1" fmla="val 0"/>
                    <a:gd name="adj2" fmla="val 0"/>
                  </a:avLst>
                </a:prstGeom>
                <a:solidFill>
                  <a:srgbClr val="FFFF99"/>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72000"/>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r>
                    <a:rPr lang="zh-CN" altLang="en-US" sz="1300"/>
                    <a:t>评估结果</a:t>
                  </a:r>
                </a:p>
              </p:txBody>
            </p:sp>
            <p:sp>
              <p:nvSpPr>
                <p:cNvPr id="195" name="矩形 194"/>
                <p:cNvSpPr/>
                <p:nvPr/>
              </p:nvSpPr>
              <p:spPr bwMode="auto">
                <a:xfrm>
                  <a:off x="6268322" y="5530172"/>
                  <a:ext cx="936625" cy="28816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b="1" dirty="0">
                      <a:solidFill>
                        <a:srgbClr val="7030A0"/>
                      </a:solidFill>
                    </a:rPr>
                    <a:t>复审会议</a:t>
                  </a:r>
                </a:p>
              </p:txBody>
            </p:sp>
            <p:sp>
              <p:nvSpPr>
                <p:cNvPr id="199" name="矩形 198"/>
                <p:cNvSpPr/>
                <p:nvPr/>
              </p:nvSpPr>
              <p:spPr bwMode="auto">
                <a:xfrm>
                  <a:off x="6277847" y="5882597"/>
                  <a:ext cx="936625" cy="28816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b="1" dirty="0">
                      <a:solidFill>
                        <a:srgbClr val="7030A0"/>
                      </a:solidFill>
                    </a:rPr>
                    <a:t>回顾会议</a:t>
                  </a:r>
                </a:p>
              </p:txBody>
            </p:sp>
          </p:grpSp>
          <p:grpSp>
            <p:nvGrpSpPr>
              <p:cNvPr id="8231" name="组合 211"/>
              <p:cNvGrpSpPr>
                <a:grpSpLocks/>
              </p:cNvGrpSpPr>
              <p:nvPr/>
            </p:nvGrpSpPr>
            <p:grpSpPr bwMode="auto">
              <a:xfrm>
                <a:off x="7561804" y="2576695"/>
                <a:ext cx="1200641" cy="1115830"/>
                <a:chOff x="6133666" y="5153023"/>
                <a:chExt cx="1200583" cy="1116000"/>
              </a:xfrm>
            </p:grpSpPr>
            <p:sp>
              <p:nvSpPr>
                <p:cNvPr id="213" name="剪去同侧角的矩形 212"/>
                <p:cNvSpPr/>
                <p:nvPr/>
              </p:nvSpPr>
              <p:spPr bwMode="auto">
                <a:xfrm>
                  <a:off x="6133666" y="5153023"/>
                  <a:ext cx="1200583" cy="1116000"/>
                </a:xfrm>
                <a:prstGeom prst="snip2SameRect">
                  <a:avLst>
                    <a:gd name="adj1" fmla="val 0"/>
                    <a:gd name="adj2" fmla="val 0"/>
                  </a:avLst>
                </a:prstGeom>
                <a:solidFill>
                  <a:srgbClr val="FFFF99"/>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72000"/>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r>
                    <a:rPr lang="zh-CN" altLang="en-US" sz="1300"/>
                    <a:t>项目收尾</a:t>
                  </a:r>
                </a:p>
              </p:txBody>
            </p:sp>
            <p:sp>
              <p:nvSpPr>
                <p:cNvPr id="214" name="矩形 213"/>
                <p:cNvSpPr/>
                <p:nvPr/>
              </p:nvSpPr>
              <p:spPr bwMode="auto">
                <a:xfrm>
                  <a:off x="6268322" y="5530172"/>
                  <a:ext cx="936625" cy="28816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t>发布管理</a:t>
                  </a:r>
                </a:p>
              </p:txBody>
            </p:sp>
            <p:sp>
              <p:nvSpPr>
                <p:cNvPr id="215" name="矩形 214"/>
                <p:cNvSpPr/>
                <p:nvPr/>
              </p:nvSpPr>
              <p:spPr bwMode="auto">
                <a:xfrm>
                  <a:off x="6277847" y="5882597"/>
                  <a:ext cx="936625" cy="28816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a:t>项目验收</a:t>
                  </a:r>
                </a:p>
              </p:txBody>
            </p:sp>
          </p:grpSp>
          <p:cxnSp>
            <p:nvCxnSpPr>
              <p:cNvPr id="8232" name="直接箭头连接符 171"/>
              <p:cNvCxnSpPr>
                <a:cxnSpLocks noChangeShapeType="1"/>
              </p:cNvCxnSpPr>
              <p:nvPr/>
            </p:nvCxnSpPr>
            <p:spPr bwMode="auto">
              <a:xfrm>
                <a:off x="1816672" y="3287928"/>
                <a:ext cx="324016" cy="2593"/>
              </a:xfrm>
              <a:prstGeom prst="straightConnector1">
                <a:avLst/>
              </a:prstGeom>
              <a:noFill/>
              <a:ln w="25400"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8233" name="直接箭头连接符 173"/>
              <p:cNvCxnSpPr>
                <a:cxnSpLocks noChangeShapeType="1"/>
              </p:cNvCxnSpPr>
              <p:nvPr/>
            </p:nvCxnSpPr>
            <p:spPr bwMode="auto">
              <a:xfrm>
                <a:off x="3346841" y="3287928"/>
                <a:ext cx="324016" cy="2593"/>
              </a:xfrm>
              <a:prstGeom prst="straightConnector1">
                <a:avLst/>
              </a:prstGeom>
              <a:noFill/>
              <a:ln w="25400"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8234" name="直接箭头连接符 174"/>
              <p:cNvCxnSpPr>
                <a:cxnSpLocks noChangeShapeType="1"/>
              </p:cNvCxnSpPr>
              <p:nvPr/>
            </p:nvCxnSpPr>
            <p:spPr bwMode="auto">
              <a:xfrm>
                <a:off x="5700011" y="3287928"/>
                <a:ext cx="324016" cy="2593"/>
              </a:xfrm>
              <a:prstGeom prst="straightConnector1">
                <a:avLst/>
              </a:prstGeom>
              <a:noFill/>
              <a:ln w="25400"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8235" name="直接箭头连接符 175"/>
              <p:cNvCxnSpPr>
                <a:cxnSpLocks noChangeShapeType="1"/>
              </p:cNvCxnSpPr>
              <p:nvPr/>
            </p:nvCxnSpPr>
            <p:spPr bwMode="auto">
              <a:xfrm>
                <a:off x="7224085" y="3287928"/>
                <a:ext cx="324016" cy="2593"/>
              </a:xfrm>
              <a:prstGeom prst="straightConnector1">
                <a:avLst/>
              </a:prstGeom>
              <a:noFill/>
              <a:ln w="25400" algn="ctr">
                <a:solidFill>
                  <a:schemeClr val="tx1"/>
                </a:solidFill>
                <a:round/>
                <a:headEnd/>
                <a:tailEnd type="triangle" w="lg" len="lg"/>
              </a:ln>
              <a:extLst>
                <a:ext uri="{909E8E84-426E-40DD-AFC4-6F175D3DCCD1}">
                  <a14:hiddenFill xmlns:a14="http://schemas.microsoft.com/office/drawing/2010/main">
                    <a:noFill/>
                  </a14:hiddenFill>
                </a:ext>
              </a:extLst>
            </p:spPr>
          </p:cxnSp>
          <p:cxnSp>
            <p:nvCxnSpPr>
              <p:cNvPr id="8236" name="肘形连接符 188"/>
              <p:cNvCxnSpPr>
                <a:cxnSpLocks noChangeShapeType="1"/>
              </p:cNvCxnSpPr>
              <p:nvPr/>
            </p:nvCxnSpPr>
            <p:spPr bwMode="auto">
              <a:xfrm flipH="1" flipV="1">
                <a:off x="2739500" y="2912895"/>
                <a:ext cx="4487223" cy="221715"/>
              </a:xfrm>
              <a:prstGeom prst="bentConnector4">
                <a:avLst>
                  <a:gd name="adj1" fmla="val -5097"/>
                  <a:gd name="adj2" fmla="val 316236"/>
                </a:avLst>
              </a:prstGeom>
              <a:noFill/>
              <a:ln w="25400" algn="ctr">
                <a:solidFill>
                  <a:schemeClr val="tx1"/>
                </a:solidFill>
                <a:round/>
                <a:headEnd/>
                <a:tailEnd type="triangle" w="lg" len="lg"/>
              </a:ln>
              <a:extLst>
                <a:ext uri="{909E8E84-426E-40DD-AFC4-6F175D3DCCD1}">
                  <a14:hiddenFill xmlns:a14="http://schemas.microsoft.com/office/drawing/2010/main">
                    <a:noFill/>
                  </a14:hiddenFill>
                </a:ext>
              </a:extLst>
            </p:spPr>
          </p:cxnSp>
          <p:sp>
            <p:nvSpPr>
              <p:cNvPr id="8237" name="矩形 281"/>
              <p:cNvSpPr>
                <a:spLocks noChangeArrowheads="1"/>
              </p:cNvSpPr>
              <p:nvPr/>
            </p:nvSpPr>
            <p:spPr bwMode="auto">
              <a:xfrm>
                <a:off x="4495218" y="2148789"/>
                <a:ext cx="846571" cy="272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300"/>
                  <a:t>迭代</a:t>
                </a:r>
                <a:r>
                  <a:rPr lang="en-US" altLang="zh-CN" sz="1300"/>
                  <a:t>1</a:t>
                </a:r>
                <a:r>
                  <a:rPr lang="zh-CN" altLang="en-US" sz="1300"/>
                  <a:t>～</a:t>
                </a:r>
                <a:r>
                  <a:rPr lang="en-US" altLang="zh-CN" sz="1300"/>
                  <a:t>n</a:t>
                </a:r>
                <a:endParaRPr lang="zh-CN" altLang="en-US" sz="1300"/>
              </a:p>
            </p:txBody>
          </p:sp>
        </p:grpSp>
      </p:grpSp>
      <p:sp>
        <p:nvSpPr>
          <p:cNvPr id="8206" name="TextBox 262"/>
          <p:cNvSpPr txBox="1">
            <a:spLocks noChangeArrowheads="1"/>
          </p:cNvSpPr>
          <p:nvPr/>
        </p:nvSpPr>
        <p:spPr bwMode="auto">
          <a:xfrm>
            <a:off x="25400" y="1527175"/>
            <a:ext cx="458788" cy="2398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r>
              <a:rPr lang="zh-CN" altLang="en-US"/>
              <a:t>项目管理过程</a:t>
            </a:r>
          </a:p>
        </p:txBody>
      </p:sp>
      <p:grpSp>
        <p:nvGrpSpPr>
          <p:cNvPr id="8207" name="组合 87"/>
          <p:cNvGrpSpPr>
            <a:grpSpLocks/>
          </p:cNvGrpSpPr>
          <p:nvPr/>
        </p:nvGrpSpPr>
        <p:grpSpPr bwMode="auto">
          <a:xfrm>
            <a:off x="603250" y="1722438"/>
            <a:ext cx="1200150" cy="1970087"/>
            <a:chOff x="603456" y="1722453"/>
            <a:chExt cx="1200641" cy="1970072"/>
          </a:xfrm>
        </p:grpSpPr>
        <p:sp>
          <p:nvSpPr>
            <p:cNvPr id="181" name="剪去同侧角的矩形 180"/>
            <p:cNvSpPr/>
            <p:nvPr/>
          </p:nvSpPr>
          <p:spPr bwMode="auto">
            <a:xfrm>
              <a:off x="603456" y="1722453"/>
              <a:ext cx="1200641" cy="1970072"/>
            </a:xfrm>
            <a:prstGeom prst="snip2SameRect">
              <a:avLst>
                <a:gd name="adj1" fmla="val 0"/>
                <a:gd name="adj2" fmla="val 0"/>
              </a:avLst>
            </a:prstGeom>
            <a:solidFill>
              <a:srgbClr val="FFFF99"/>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tIns="72000"/>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r>
                <a:rPr lang="zh-CN" altLang="en-US" sz="1300"/>
                <a:t>项目启动</a:t>
              </a:r>
            </a:p>
          </p:txBody>
        </p:sp>
        <p:sp>
          <p:nvSpPr>
            <p:cNvPr id="400" name="矩形 399"/>
            <p:cNvSpPr/>
            <p:nvPr/>
          </p:nvSpPr>
          <p:spPr bwMode="auto">
            <a:xfrm>
              <a:off x="738119" y="2087064"/>
              <a:ext cx="936670" cy="25200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dirty="0"/>
                <a:t>干系人分析</a:t>
              </a:r>
            </a:p>
          </p:txBody>
        </p:sp>
        <p:sp>
          <p:nvSpPr>
            <p:cNvPr id="401" name="矩形 400"/>
            <p:cNvSpPr/>
            <p:nvPr/>
          </p:nvSpPr>
          <p:spPr bwMode="auto">
            <a:xfrm>
              <a:off x="738119" y="2387794"/>
              <a:ext cx="936670" cy="25200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dirty="0"/>
                <a:t>开发项建书</a:t>
              </a:r>
            </a:p>
          </p:txBody>
        </p:sp>
        <p:sp>
          <p:nvSpPr>
            <p:cNvPr id="402" name="矩形 401"/>
            <p:cNvSpPr/>
            <p:nvPr/>
          </p:nvSpPr>
          <p:spPr bwMode="auto">
            <a:xfrm>
              <a:off x="738119" y="3289986"/>
              <a:ext cx="936670" cy="25200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dirty="0"/>
                <a:t>组建项目团队</a:t>
              </a:r>
            </a:p>
          </p:txBody>
        </p:sp>
        <p:sp>
          <p:nvSpPr>
            <p:cNvPr id="403" name="矩形 402"/>
            <p:cNvSpPr/>
            <p:nvPr/>
          </p:nvSpPr>
          <p:spPr bwMode="auto">
            <a:xfrm>
              <a:off x="738119" y="2688524"/>
              <a:ext cx="936670" cy="25200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dirty="0"/>
                <a:t>项目规划</a:t>
              </a:r>
            </a:p>
          </p:txBody>
        </p:sp>
        <p:sp>
          <p:nvSpPr>
            <p:cNvPr id="87" name="矩形 86"/>
            <p:cNvSpPr/>
            <p:nvPr/>
          </p:nvSpPr>
          <p:spPr bwMode="auto">
            <a:xfrm>
              <a:off x="738119" y="2989254"/>
              <a:ext cx="936670" cy="252000"/>
            </a:xfrm>
            <a:prstGeom prst="rect">
              <a:avLst/>
            </a:prstGeom>
            <a:solidFill>
              <a:schemeClr val="accent1">
                <a:lumMod val="20000"/>
                <a:lumOff val="80000"/>
              </a:schemeClr>
            </a:solidFill>
            <a:ln w="12700" cap="flat" cmpd="sng" algn="ctr">
              <a:solidFill>
                <a:schemeClr val="tx1"/>
              </a:solidFill>
              <a:prstDash val="solid"/>
              <a:round/>
              <a:headEnd type="none" w="med" len="med"/>
              <a:tailEnd type="none" w="med" len="med"/>
            </a:ln>
            <a:effectLst>
              <a:glow rad="63500">
                <a:schemeClr val="accent2">
                  <a:satMod val="175000"/>
                  <a:alpha val="40000"/>
                </a:schemeClr>
              </a:glow>
            </a:effec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buClr>
                  <a:schemeClr val="accent2"/>
                </a:buClr>
              </a:pPr>
              <a:r>
                <a:rPr lang="zh-CN" altLang="en-US" sz="1200" dirty="0"/>
                <a:t>准备项目环境</a:t>
              </a:r>
            </a:p>
          </p:txBody>
        </p:sp>
      </p:grpSp>
      <p:sp>
        <p:nvSpPr>
          <p:cNvPr id="89" name="Rectangle 4"/>
          <p:cNvSpPr>
            <a:spLocks noChangeArrowheads="1"/>
          </p:cNvSpPr>
          <p:nvPr/>
        </p:nvSpPr>
        <p:spPr bwMode="auto">
          <a:xfrm>
            <a:off x="2543730" y="975818"/>
            <a:ext cx="4266817" cy="5265736"/>
          </a:xfrm>
          <a:prstGeom prst="rect">
            <a:avLst/>
          </a:prstGeom>
          <a:solidFill>
            <a:schemeClr val="accent1">
              <a:lumMod val="40000"/>
              <a:lumOff val="60000"/>
              <a:alpha val="40000"/>
            </a:schemeClr>
          </a:solidFill>
          <a:ln w="22225">
            <a:noFill/>
            <a:prstDash val="solid"/>
            <a:miter lim="800000"/>
            <a:headEnd/>
            <a:tailEnd/>
          </a:ln>
          <a:extLst/>
        </p:spPr>
        <p:txBody>
          <a:bodyPr wrap="none" anchor="ct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pPr eaLnBrk="1" hangingPunct="1"/>
            <a:endParaRPr lang="zh-CN" altLang="en-US" sz="2000">
              <a:latin typeface="Arial Unicode MS" panose="020B0604020202020204" pitchFamily="34" charset="-122"/>
              <a:ea typeface="微软雅黑" panose="020B0503020204020204" pitchFamily="34" charset="-122"/>
            </a:endParaRPr>
          </a:p>
        </p:txBody>
      </p:sp>
    </p:spTree>
    <p:extLst>
      <p:ext uri="{BB962C8B-B14F-4D97-AF65-F5344CB8AC3E}">
        <p14:creationId xmlns:p14="http://schemas.microsoft.com/office/powerpoint/2010/main" val="4263439172"/>
      </p:ext>
    </p:extLst>
  </p:cSld>
  <p:clrMapOvr>
    <a:masterClrMapping/>
  </p:clrMapOvr>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zh-CN" altLang="en-US" smtClean="0"/>
              <a:t>小结</a:t>
            </a:r>
            <a:endParaRPr lang="en-US" altLang="zh-CN" smtClean="0"/>
          </a:p>
        </p:txBody>
      </p:sp>
      <p:sp>
        <p:nvSpPr>
          <p:cNvPr id="76803" name="Rectangle 3"/>
          <p:cNvSpPr>
            <a:spLocks noGrp="1" noChangeArrowheads="1"/>
          </p:cNvSpPr>
          <p:nvPr>
            <p:ph sz="quarter" idx="11"/>
          </p:nvPr>
        </p:nvSpPr>
        <p:spPr/>
        <p:txBody>
          <a:bodyPr>
            <a:normAutofit/>
          </a:bodyPr>
          <a:lstStyle/>
          <a:p>
            <a:r>
              <a:rPr lang="zh-CN" altLang="en-US" sz="2400" dirty="0"/>
              <a:t>迭代规划的输出是</a:t>
            </a:r>
            <a:r>
              <a:rPr lang="zh-CN" altLang="en-US" sz="2400" dirty="0">
                <a:solidFill>
                  <a:schemeClr val="tx2"/>
                </a:solidFill>
              </a:rPr>
              <a:t>迭代计划</a:t>
            </a:r>
            <a:r>
              <a:rPr lang="zh-CN" altLang="en-US" sz="2400" dirty="0"/>
              <a:t>（冲刺订单）</a:t>
            </a:r>
          </a:p>
          <a:p>
            <a:r>
              <a:rPr lang="zh-CN" altLang="en-US" sz="2400" dirty="0">
                <a:solidFill>
                  <a:srgbClr val="C00000"/>
                </a:solidFill>
              </a:rPr>
              <a:t>甘特图</a:t>
            </a:r>
            <a:r>
              <a:rPr lang="en-US" altLang="zh-CN" sz="2400" dirty="0">
                <a:solidFill>
                  <a:srgbClr val="C00000"/>
                </a:solidFill>
              </a:rPr>
              <a:t>(Gantt chart)</a:t>
            </a:r>
            <a:r>
              <a:rPr lang="zh-CN" altLang="en-US" sz="2400" dirty="0">
                <a:solidFill>
                  <a:schemeClr val="tx1">
                    <a:lumMod val="95000"/>
                    <a:lumOff val="5000"/>
                  </a:schemeClr>
                </a:solidFill>
              </a:rPr>
              <a:t>、</a:t>
            </a:r>
            <a:r>
              <a:rPr lang="zh-CN" altLang="en-US" sz="2400" dirty="0">
                <a:solidFill>
                  <a:srgbClr val="C00000"/>
                </a:solidFill>
              </a:rPr>
              <a:t>迭代任务列表</a:t>
            </a:r>
            <a:r>
              <a:rPr lang="en-US" altLang="zh-CN" sz="2400" dirty="0">
                <a:solidFill>
                  <a:srgbClr val="C00000"/>
                </a:solidFill>
              </a:rPr>
              <a:t>(Task lists)</a:t>
            </a:r>
            <a:r>
              <a:rPr lang="zh-CN" altLang="en-US" sz="2400" dirty="0">
                <a:solidFill>
                  <a:schemeClr val="tx1">
                    <a:lumMod val="95000"/>
                    <a:lumOff val="5000"/>
                  </a:schemeClr>
                </a:solidFill>
              </a:rPr>
              <a:t>、</a:t>
            </a:r>
            <a:r>
              <a:rPr lang="zh-CN" altLang="en-US" sz="2400" dirty="0">
                <a:solidFill>
                  <a:srgbClr val="C00000"/>
                </a:solidFill>
              </a:rPr>
              <a:t>任务板</a:t>
            </a:r>
            <a:r>
              <a:rPr lang="en-US" altLang="zh-CN" sz="2400" dirty="0">
                <a:solidFill>
                  <a:srgbClr val="C00000"/>
                </a:solidFill>
              </a:rPr>
              <a:t>(Task board)</a:t>
            </a:r>
            <a:r>
              <a:rPr lang="zh-CN" altLang="en-US" sz="2400" dirty="0"/>
              <a:t>是三种常见的规划任务的方法</a:t>
            </a:r>
          </a:p>
          <a:p>
            <a:r>
              <a:rPr lang="zh-CN" altLang="en-US" sz="2400" dirty="0"/>
              <a:t>活动有</a:t>
            </a:r>
            <a:r>
              <a:rPr lang="zh-CN" altLang="en-US" sz="2400" dirty="0">
                <a:solidFill>
                  <a:srgbClr val="C00000"/>
                </a:solidFill>
              </a:rPr>
              <a:t>硬逻辑</a:t>
            </a:r>
            <a:r>
              <a:rPr lang="zh-CN" altLang="en-US" sz="2400" dirty="0"/>
              <a:t>、</a:t>
            </a:r>
            <a:r>
              <a:rPr lang="zh-CN" altLang="en-US" sz="2400" dirty="0">
                <a:solidFill>
                  <a:srgbClr val="C00000"/>
                </a:solidFill>
              </a:rPr>
              <a:t>外部逻辑</a:t>
            </a:r>
            <a:r>
              <a:rPr lang="zh-CN" altLang="en-US" sz="2400" dirty="0"/>
              <a:t>和</a:t>
            </a:r>
            <a:r>
              <a:rPr lang="zh-CN" altLang="en-US" sz="2400" dirty="0">
                <a:solidFill>
                  <a:srgbClr val="C00000"/>
                </a:solidFill>
              </a:rPr>
              <a:t>软逻辑</a:t>
            </a:r>
            <a:r>
              <a:rPr lang="zh-CN" altLang="en-US" sz="2400" dirty="0"/>
              <a:t>三种依赖关系</a:t>
            </a:r>
          </a:p>
          <a:p>
            <a:r>
              <a:rPr lang="zh-CN" altLang="en-US" sz="2400" dirty="0">
                <a:solidFill>
                  <a:srgbClr val="C00000"/>
                </a:solidFill>
              </a:rPr>
              <a:t>关键路径法</a:t>
            </a:r>
            <a:r>
              <a:rPr lang="en-US" altLang="zh-CN" sz="2400" dirty="0">
                <a:solidFill>
                  <a:srgbClr val="C00000"/>
                </a:solidFill>
              </a:rPr>
              <a:t>CPM</a:t>
            </a:r>
            <a:r>
              <a:rPr lang="zh-CN" altLang="en-US" sz="2400" dirty="0"/>
              <a:t>可以帮助确定活动优先级</a:t>
            </a:r>
          </a:p>
          <a:p>
            <a:r>
              <a:rPr lang="zh-CN" altLang="en-US" sz="2400" dirty="0">
                <a:solidFill>
                  <a:srgbClr val="C00000"/>
                </a:solidFill>
              </a:rPr>
              <a:t>关键链法</a:t>
            </a:r>
            <a:r>
              <a:rPr lang="zh-CN" altLang="en-US" sz="2400" dirty="0"/>
              <a:t>可以帮助保障活动的进展</a:t>
            </a:r>
          </a:p>
          <a:p>
            <a:r>
              <a:rPr lang="zh-CN" altLang="en-US" sz="2400" dirty="0"/>
              <a:t>复审会议</a:t>
            </a:r>
            <a:r>
              <a:rPr lang="zh-CN" altLang="en-US" sz="2400" dirty="0">
                <a:solidFill>
                  <a:schemeClr val="tx2"/>
                </a:solidFill>
              </a:rPr>
              <a:t>重在演示</a:t>
            </a:r>
          </a:p>
          <a:p>
            <a:r>
              <a:rPr lang="zh-CN" altLang="en-US" sz="2400" dirty="0">
                <a:solidFill>
                  <a:srgbClr val="C00000"/>
                </a:solidFill>
              </a:rPr>
              <a:t>政治</a:t>
            </a:r>
            <a:r>
              <a:rPr lang="zh-CN" altLang="en-US" sz="2400" dirty="0"/>
              <a:t>、</a:t>
            </a:r>
            <a:r>
              <a:rPr lang="zh-CN" altLang="en-US" sz="2400" dirty="0">
                <a:solidFill>
                  <a:srgbClr val="C00000"/>
                </a:solidFill>
              </a:rPr>
              <a:t>功能</a:t>
            </a:r>
            <a:r>
              <a:rPr lang="zh-CN" altLang="en-US" sz="2400" dirty="0"/>
              <a:t>、</a:t>
            </a:r>
            <a:r>
              <a:rPr lang="zh-CN" altLang="en-US" sz="2400" dirty="0">
                <a:solidFill>
                  <a:srgbClr val="C00000"/>
                </a:solidFill>
              </a:rPr>
              <a:t>经济</a:t>
            </a:r>
            <a:r>
              <a:rPr lang="zh-CN" altLang="en-US" sz="2400" dirty="0"/>
              <a:t>风险可以用价值驱动法解决</a:t>
            </a:r>
          </a:p>
          <a:p>
            <a:r>
              <a:rPr lang="zh-CN" altLang="en-US" sz="2400" dirty="0">
                <a:solidFill>
                  <a:srgbClr val="C00000"/>
                </a:solidFill>
              </a:rPr>
              <a:t>需求</a:t>
            </a:r>
            <a:r>
              <a:rPr lang="zh-CN" altLang="en-US" sz="2400" dirty="0"/>
              <a:t>、</a:t>
            </a:r>
            <a:r>
              <a:rPr lang="zh-CN" altLang="en-US" sz="2400" dirty="0">
                <a:solidFill>
                  <a:srgbClr val="C00000"/>
                </a:solidFill>
              </a:rPr>
              <a:t>技术</a:t>
            </a:r>
            <a:r>
              <a:rPr lang="zh-CN" altLang="en-US" sz="2400" dirty="0"/>
              <a:t>、</a:t>
            </a:r>
            <a:r>
              <a:rPr lang="zh-CN" altLang="en-US" sz="2400" dirty="0">
                <a:solidFill>
                  <a:srgbClr val="C00000"/>
                </a:solidFill>
              </a:rPr>
              <a:t>管理</a:t>
            </a:r>
            <a:r>
              <a:rPr lang="zh-CN" altLang="en-US" sz="2400" dirty="0"/>
              <a:t>风险可以用风险</a:t>
            </a:r>
            <a:r>
              <a:rPr lang="en-US" altLang="zh-CN" sz="2400" dirty="0"/>
              <a:t>-</a:t>
            </a:r>
            <a:r>
              <a:rPr lang="zh-CN" altLang="en-US" sz="2400" dirty="0"/>
              <a:t>价值驱动法解决</a:t>
            </a:r>
          </a:p>
          <a:p>
            <a:r>
              <a:rPr lang="en-US" altLang="zh-CN" sz="2400" dirty="0">
                <a:solidFill>
                  <a:srgbClr val="C00000"/>
                </a:solidFill>
              </a:rPr>
              <a:t>WBS</a:t>
            </a:r>
            <a:r>
              <a:rPr lang="zh-CN" altLang="en-US" sz="2400" dirty="0"/>
              <a:t>分解时不要混淆工作项与任务</a:t>
            </a:r>
          </a:p>
        </p:txBody>
      </p:sp>
    </p:spTree>
    <p:custDataLst>
      <p:tags r:id="rId1"/>
    </p:custData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5778" name="Picture 2" descr="review_arrow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1006" y="3293913"/>
            <a:ext cx="3120118" cy="30530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779" name="Rectangle 3"/>
          <p:cNvSpPr>
            <a:spLocks noGrp="1" noChangeArrowheads="1"/>
          </p:cNvSpPr>
          <p:nvPr>
            <p:ph type="title"/>
          </p:nvPr>
        </p:nvSpPr>
        <p:spPr/>
        <p:txBody>
          <a:bodyPr/>
          <a:lstStyle/>
          <a:p>
            <a:r>
              <a:rPr lang="zh-CN" altLang="en-US" dirty="0"/>
              <a:t>思考</a:t>
            </a:r>
            <a:endParaRPr lang="zh-CN" altLang="en-US" dirty="0" smtClean="0"/>
          </a:p>
        </p:txBody>
      </p:sp>
      <p:sp>
        <p:nvSpPr>
          <p:cNvPr id="75780" name="Rectangle 4"/>
          <p:cNvSpPr>
            <a:spLocks noGrp="1" noChangeArrowheads="1"/>
          </p:cNvSpPr>
          <p:nvPr>
            <p:ph sz="quarter" idx="11"/>
          </p:nvPr>
        </p:nvSpPr>
        <p:spPr>
          <a:xfrm>
            <a:off x="153987" y="1142814"/>
            <a:ext cx="8847137" cy="3458216"/>
          </a:xfrm>
        </p:spPr>
        <p:txBody>
          <a:bodyPr>
            <a:normAutofit/>
          </a:bodyPr>
          <a:lstStyle/>
          <a:p>
            <a:r>
              <a:rPr lang="zh-CN" altLang="en-US" sz="2400" dirty="0"/>
              <a:t>试分析甘特图</a:t>
            </a:r>
            <a:r>
              <a:rPr lang="en-US" altLang="zh-CN" sz="2400" dirty="0"/>
              <a:t>(Gantt chart)</a:t>
            </a:r>
            <a:r>
              <a:rPr lang="zh-CN" altLang="en-US" sz="2400" dirty="0"/>
              <a:t>、迭代任务列表</a:t>
            </a:r>
            <a:r>
              <a:rPr lang="en-US" altLang="zh-CN" sz="2400" dirty="0"/>
              <a:t>(Task lists)</a:t>
            </a:r>
            <a:r>
              <a:rPr lang="zh-CN" altLang="en-US" sz="2400" dirty="0"/>
              <a:t>、任务板</a:t>
            </a:r>
            <a:r>
              <a:rPr lang="en-US" altLang="zh-CN" sz="2400" dirty="0"/>
              <a:t>(Task board)</a:t>
            </a:r>
            <a:r>
              <a:rPr lang="zh-CN" altLang="en-US" sz="2400" dirty="0"/>
              <a:t>三种任务规划方法的优缺</a:t>
            </a:r>
            <a:r>
              <a:rPr lang="zh-CN" altLang="en-US" sz="2400" dirty="0" smtClean="0"/>
              <a:t>点。</a:t>
            </a:r>
            <a:endParaRPr lang="zh-CN" altLang="en-US" sz="2400" dirty="0"/>
          </a:p>
          <a:p>
            <a:r>
              <a:rPr lang="zh-CN" altLang="en-US" sz="2400" dirty="0"/>
              <a:t>“工作总是拖延到它所能够允许最迟完成的那一天</a:t>
            </a:r>
            <a:r>
              <a:rPr lang="zh-CN" altLang="en-US" sz="2400" dirty="0" smtClean="0"/>
              <a:t>”是帕金森定律之</a:t>
            </a:r>
            <a:r>
              <a:rPr lang="zh-CN" altLang="en-US" sz="2400" dirty="0"/>
              <a:t>一，为什么会这样？如何解决？</a:t>
            </a:r>
          </a:p>
          <a:p>
            <a:r>
              <a:rPr lang="zh-CN" altLang="en-US" sz="2400" dirty="0"/>
              <a:t>每次迭代“可交付”意味着什么？有什么好处？</a:t>
            </a:r>
          </a:p>
          <a:p>
            <a:r>
              <a:rPr lang="zh-CN" altLang="en-US" sz="2400" dirty="0"/>
              <a:t>如果在上次迭代中某个关键工作项没有完成，应该怎样解决？</a:t>
            </a:r>
          </a:p>
          <a:p>
            <a:r>
              <a:rPr lang="zh-CN" altLang="en-US" sz="2400" dirty="0"/>
              <a:t>列举项目团队可能遇到的潜在的风</a:t>
            </a:r>
            <a:r>
              <a:rPr lang="zh-CN" altLang="en-US" sz="2400" dirty="0" smtClean="0"/>
              <a:t>险</a:t>
            </a:r>
            <a:r>
              <a:rPr lang="zh-CN" altLang="en-US" sz="2400" dirty="0"/>
              <a:t>。</a:t>
            </a: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例题</a:t>
            </a:r>
            <a:endParaRPr lang="zh-CN" altLang="en-US" dirty="0"/>
          </a:p>
        </p:txBody>
      </p:sp>
      <p:sp>
        <p:nvSpPr>
          <p:cNvPr id="3" name="内容占位符 2"/>
          <p:cNvSpPr>
            <a:spLocks noGrp="1"/>
          </p:cNvSpPr>
          <p:nvPr>
            <p:ph sz="quarter" idx="11"/>
          </p:nvPr>
        </p:nvSpPr>
        <p:spPr/>
        <p:txBody>
          <a:bodyPr>
            <a:normAutofit lnSpcReduction="10000"/>
          </a:bodyPr>
          <a:lstStyle/>
          <a:p>
            <a:r>
              <a:rPr lang="zh-CN" altLang="en-US" dirty="0"/>
              <a:t>你的团队正在开发一套面向高校的电子商务网站，在本次迭代涉及到的主要活动及工期包括：</a:t>
            </a:r>
          </a:p>
          <a:p>
            <a:pPr marL="344488" lvl="1" indent="0">
              <a:buNone/>
            </a:pPr>
            <a:r>
              <a:rPr lang="en-US" altLang="zh-CN" dirty="0"/>
              <a:t>a.</a:t>
            </a:r>
            <a:r>
              <a:rPr lang="zh-CN" altLang="en-US" dirty="0"/>
              <a:t>门户站点美工</a:t>
            </a:r>
            <a:r>
              <a:rPr lang="en-US" altLang="zh-CN" dirty="0"/>
              <a:t>(7</a:t>
            </a:r>
            <a:r>
              <a:rPr lang="zh-CN" altLang="en-US" dirty="0"/>
              <a:t>天</a:t>
            </a:r>
            <a:r>
              <a:rPr lang="en-US" altLang="zh-CN" dirty="0"/>
              <a:t>)</a:t>
            </a:r>
            <a:r>
              <a:rPr lang="zh-CN" altLang="en-US" dirty="0" smtClean="0"/>
              <a:t>；</a:t>
            </a:r>
            <a:endParaRPr lang="en-US" altLang="zh-CN" dirty="0" smtClean="0"/>
          </a:p>
          <a:p>
            <a:pPr marL="344488" lvl="1" indent="0">
              <a:buNone/>
            </a:pPr>
            <a:r>
              <a:rPr lang="en-US" altLang="zh-CN" dirty="0" smtClean="0"/>
              <a:t>b</a:t>
            </a:r>
            <a:r>
              <a:rPr lang="en-US" altLang="zh-CN" dirty="0"/>
              <a:t>.</a:t>
            </a:r>
            <a:r>
              <a:rPr lang="zh-CN" altLang="en-US" dirty="0"/>
              <a:t>用户信息管理</a:t>
            </a:r>
            <a:r>
              <a:rPr lang="en-US" altLang="zh-CN" dirty="0"/>
              <a:t>(4</a:t>
            </a:r>
            <a:r>
              <a:rPr lang="zh-CN" altLang="en-US" dirty="0"/>
              <a:t>天</a:t>
            </a:r>
            <a:r>
              <a:rPr lang="en-US" altLang="zh-CN" dirty="0"/>
              <a:t>)</a:t>
            </a:r>
            <a:r>
              <a:rPr lang="zh-CN" altLang="en-US" dirty="0" smtClean="0"/>
              <a:t>；</a:t>
            </a:r>
            <a:endParaRPr lang="en-US" altLang="zh-CN" dirty="0" smtClean="0"/>
          </a:p>
          <a:p>
            <a:pPr marL="344488" lvl="1" indent="0">
              <a:buNone/>
            </a:pPr>
            <a:r>
              <a:rPr lang="en-US" altLang="zh-CN" dirty="0" smtClean="0"/>
              <a:t>c</a:t>
            </a:r>
            <a:r>
              <a:rPr lang="en-US" altLang="zh-CN" dirty="0"/>
              <a:t>.</a:t>
            </a:r>
            <a:r>
              <a:rPr lang="zh-CN" altLang="en-US" dirty="0"/>
              <a:t>购物车</a:t>
            </a:r>
            <a:r>
              <a:rPr lang="en-US" altLang="zh-CN" dirty="0"/>
              <a:t>(2</a:t>
            </a:r>
            <a:r>
              <a:rPr lang="zh-CN" altLang="en-US" dirty="0"/>
              <a:t>天</a:t>
            </a:r>
            <a:r>
              <a:rPr lang="en-US" altLang="zh-CN" dirty="0"/>
              <a:t>)</a:t>
            </a:r>
            <a:r>
              <a:rPr lang="zh-CN" altLang="en-US" dirty="0" smtClean="0"/>
              <a:t>；</a:t>
            </a:r>
            <a:endParaRPr lang="en-US" altLang="zh-CN" dirty="0" smtClean="0"/>
          </a:p>
          <a:p>
            <a:pPr marL="344488" lvl="1" indent="0">
              <a:buNone/>
            </a:pPr>
            <a:r>
              <a:rPr lang="en-US" altLang="zh-CN" dirty="0" smtClean="0"/>
              <a:t>d</a:t>
            </a:r>
            <a:r>
              <a:rPr lang="en-US" altLang="zh-CN" dirty="0"/>
              <a:t>.</a:t>
            </a:r>
            <a:r>
              <a:rPr lang="zh-CN" altLang="en-US" dirty="0"/>
              <a:t>用户登录</a:t>
            </a:r>
            <a:r>
              <a:rPr lang="en-US" altLang="zh-CN" dirty="0"/>
              <a:t>(1</a:t>
            </a:r>
            <a:r>
              <a:rPr lang="zh-CN" altLang="en-US" dirty="0"/>
              <a:t>天</a:t>
            </a:r>
            <a:r>
              <a:rPr lang="en-US" altLang="zh-CN" dirty="0"/>
              <a:t>)</a:t>
            </a:r>
            <a:r>
              <a:rPr lang="zh-CN" altLang="en-US" dirty="0" smtClean="0"/>
              <a:t>；</a:t>
            </a:r>
            <a:endParaRPr lang="en-US" altLang="zh-CN" dirty="0" smtClean="0"/>
          </a:p>
          <a:p>
            <a:pPr marL="344488" lvl="1" indent="0">
              <a:buNone/>
            </a:pPr>
            <a:r>
              <a:rPr lang="en-US" altLang="zh-CN" dirty="0" smtClean="0"/>
              <a:t>e</a:t>
            </a:r>
            <a:r>
              <a:rPr lang="en-US" altLang="zh-CN" dirty="0"/>
              <a:t>.</a:t>
            </a:r>
            <a:r>
              <a:rPr lang="zh-CN" altLang="en-US" dirty="0"/>
              <a:t>订单与支付管理</a:t>
            </a:r>
            <a:r>
              <a:rPr lang="en-US" altLang="zh-CN" dirty="0"/>
              <a:t>(8</a:t>
            </a:r>
            <a:r>
              <a:rPr lang="zh-CN" altLang="en-US" dirty="0"/>
              <a:t>天</a:t>
            </a:r>
            <a:r>
              <a:rPr lang="en-US" altLang="zh-CN" dirty="0"/>
              <a:t>)</a:t>
            </a:r>
            <a:r>
              <a:rPr lang="zh-CN" altLang="en-US" dirty="0" smtClean="0"/>
              <a:t>；</a:t>
            </a:r>
            <a:endParaRPr lang="en-US" altLang="zh-CN" dirty="0" smtClean="0"/>
          </a:p>
          <a:p>
            <a:pPr marL="344488" lvl="1" indent="0">
              <a:buNone/>
            </a:pPr>
            <a:r>
              <a:rPr lang="en-US" altLang="zh-CN" dirty="0" smtClean="0"/>
              <a:t>f</a:t>
            </a:r>
            <a:r>
              <a:rPr lang="en-US" altLang="zh-CN" dirty="0"/>
              <a:t>.</a:t>
            </a:r>
            <a:r>
              <a:rPr lang="zh-CN" altLang="en-US" dirty="0"/>
              <a:t>账户管理</a:t>
            </a:r>
            <a:r>
              <a:rPr lang="en-US" altLang="zh-CN" dirty="0"/>
              <a:t>(6</a:t>
            </a:r>
            <a:r>
              <a:rPr lang="zh-CN" altLang="en-US" dirty="0"/>
              <a:t>天</a:t>
            </a:r>
            <a:r>
              <a:rPr lang="en-US" altLang="zh-CN" dirty="0"/>
              <a:t>)</a:t>
            </a:r>
          </a:p>
          <a:p>
            <a:r>
              <a:rPr lang="zh-CN" altLang="en-US" dirty="0"/>
              <a:t>其中</a:t>
            </a:r>
            <a:r>
              <a:rPr lang="en-US" altLang="zh-CN" dirty="0"/>
              <a:t>a, b</a:t>
            </a:r>
            <a:r>
              <a:rPr lang="zh-CN" altLang="en-US" dirty="0"/>
              <a:t>都是起始活动，</a:t>
            </a:r>
            <a:r>
              <a:rPr lang="en-US" altLang="zh-CN" dirty="0"/>
              <a:t>c</a:t>
            </a:r>
            <a:r>
              <a:rPr lang="zh-CN" altLang="en-US" dirty="0"/>
              <a:t>的前置活动是</a:t>
            </a:r>
            <a:r>
              <a:rPr lang="en-US" altLang="zh-CN" dirty="0"/>
              <a:t>b</a:t>
            </a:r>
            <a:r>
              <a:rPr lang="zh-CN" altLang="en-US" dirty="0"/>
              <a:t>；</a:t>
            </a:r>
            <a:r>
              <a:rPr lang="en-US" altLang="zh-CN" dirty="0"/>
              <a:t>d</a:t>
            </a:r>
            <a:r>
              <a:rPr lang="zh-CN" altLang="en-US" dirty="0"/>
              <a:t>的前置活动是</a:t>
            </a:r>
            <a:r>
              <a:rPr lang="en-US" altLang="zh-CN" dirty="0"/>
              <a:t>a, b</a:t>
            </a:r>
            <a:r>
              <a:rPr lang="zh-CN" altLang="en-US" dirty="0"/>
              <a:t>；</a:t>
            </a:r>
            <a:r>
              <a:rPr lang="en-US" altLang="zh-CN" dirty="0"/>
              <a:t>e</a:t>
            </a:r>
            <a:r>
              <a:rPr lang="zh-CN" altLang="en-US" dirty="0"/>
              <a:t>的前置活动是</a:t>
            </a:r>
            <a:r>
              <a:rPr lang="en-US" altLang="zh-CN" dirty="0"/>
              <a:t>c, d</a:t>
            </a:r>
            <a:r>
              <a:rPr lang="zh-CN" altLang="en-US" dirty="0"/>
              <a:t>；</a:t>
            </a:r>
            <a:r>
              <a:rPr lang="en-US" altLang="zh-CN" dirty="0"/>
              <a:t>f</a:t>
            </a:r>
            <a:r>
              <a:rPr lang="zh-CN" altLang="en-US" dirty="0"/>
              <a:t>的前置活动是</a:t>
            </a:r>
            <a:r>
              <a:rPr lang="en-US" altLang="zh-CN" dirty="0"/>
              <a:t>d</a:t>
            </a:r>
            <a:r>
              <a:rPr lang="zh-CN" altLang="en-US" dirty="0"/>
              <a:t>。所有活动完成后结束。</a:t>
            </a:r>
          </a:p>
        </p:txBody>
      </p:sp>
    </p:spTree>
    <p:extLst>
      <p:ext uri="{BB962C8B-B14F-4D97-AF65-F5344CB8AC3E}">
        <p14:creationId xmlns:p14="http://schemas.microsoft.com/office/powerpoint/2010/main" val="161205936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组合 37"/>
          <p:cNvGrpSpPr/>
          <p:nvPr/>
        </p:nvGrpSpPr>
        <p:grpSpPr>
          <a:xfrm>
            <a:off x="302873" y="587688"/>
            <a:ext cx="8549365" cy="2483054"/>
            <a:chOff x="399372" y="2256832"/>
            <a:chExt cx="8549365" cy="2483054"/>
          </a:xfrm>
        </p:grpSpPr>
        <p:sp>
          <p:nvSpPr>
            <p:cNvPr id="4" name="矩形 3"/>
            <p:cNvSpPr/>
            <p:nvPr/>
          </p:nvSpPr>
          <p:spPr>
            <a:xfrm>
              <a:off x="1862672" y="2261337"/>
              <a:ext cx="1116485" cy="659162"/>
            </a:xfrm>
            <a:prstGeom prst="rect">
              <a:avLst/>
            </a:prstGeom>
            <a:noFill/>
            <a:ln w="25400" cap="flat" cmpd="sng" algn="ctr">
              <a:solidFill>
                <a:srgbClr val="200B5B"/>
              </a:solidFill>
              <a:prstDash val="solid"/>
            </a:ln>
            <a:effectLst/>
          </p:spPr>
          <p:txBody>
            <a:bodyPr lIns="0" tIns="0" rIns="0" bIns="0" rtlCol="0" anchor="t"/>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4000"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a</a:t>
              </a:r>
              <a:endParaRPr kumimoji="0" lang="zh-CN" altLang="en-US" sz="4000" i="0" u="none" strike="noStrike" kern="0" cap="none" spc="0" normalizeH="0" baseline="0" noProof="0" dirty="0">
                <a:ln>
                  <a:noFill/>
                </a:ln>
                <a:solidFill>
                  <a:srgbClr val="000000"/>
                </a:solidFill>
                <a:effectLst/>
                <a:uLnTx/>
                <a:uFillTx/>
                <a:latin typeface="Verdana" panose="020B0604030504040204" pitchFamily="34" charset="0"/>
                <a:ea typeface="微软雅黑" panose="020B0503020204020204" pitchFamily="34" charset="-122"/>
                <a:cs typeface="Verdana" panose="020B0604030504040204" pitchFamily="34" charset="0"/>
              </a:endParaRPr>
            </a:p>
          </p:txBody>
        </p:sp>
        <p:grpSp>
          <p:nvGrpSpPr>
            <p:cNvPr id="5" name="组合 4"/>
            <p:cNvGrpSpPr/>
            <p:nvPr/>
          </p:nvGrpSpPr>
          <p:grpSpPr>
            <a:xfrm>
              <a:off x="399372" y="3274209"/>
              <a:ext cx="719749" cy="855658"/>
              <a:chOff x="544515" y="1445410"/>
              <a:chExt cx="719749" cy="855658"/>
            </a:xfrm>
          </p:grpSpPr>
          <p:sp>
            <p:nvSpPr>
              <p:cNvPr id="6" name="椭圆 5"/>
              <p:cNvSpPr/>
              <p:nvPr/>
            </p:nvSpPr>
            <p:spPr>
              <a:xfrm>
                <a:off x="698416" y="1445410"/>
                <a:ext cx="432048" cy="432048"/>
              </a:xfrm>
              <a:prstGeom prst="ellipse">
                <a:avLst/>
              </a:prstGeom>
              <a:noFill/>
              <a:ln w="25400" cap="flat" cmpd="sng" algn="ctr">
                <a:solidFill>
                  <a:srgbClr val="200B5B"/>
                </a:solidFill>
                <a:prstDash val="solid"/>
              </a:ln>
              <a:effectLst/>
            </p:spPr>
            <p:txBody>
              <a:bodyPr lIns="0" tIns="3600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zh-CN" altLang="en-US" sz="32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sp>
            <p:nvSpPr>
              <p:cNvPr id="7" name="文本框 6"/>
              <p:cNvSpPr txBox="1"/>
              <p:nvPr/>
            </p:nvSpPr>
            <p:spPr>
              <a:xfrm>
                <a:off x="544515" y="1931736"/>
                <a:ext cx="719749" cy="369332"/>
              </a:xfrm>
              <a:prstGeom prst="rect">
                <a:avLst/>
              </a:prstGeom>
              <a:noFill/>
            </p:spPr>
            <p:txBody>
              <a:bodyPr wrap="none" lIns="0" tIns="0" rIns="0" bIns="0"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altLang="zh-CN" sz="2400" kern="0" dirty="0" smtClean="0">
                    <a:solidFill>
                      <a:srgbClr val="002060"/>
                    </a:solidFill>
                    <a:latin typeface="Verdana" panose="020B0604030504040204" pitchFamily="34" charset="0"/>
                    <a:ea typeface="微软雅黑" panose="020B0503020204020204" pitchFamily="34" charset="-122"/>
                  </a:rPr>
                  <a:t>start</a:t>
                </a:r>
                <a:endParaRPr kumimoji="0" lang="en-US" altLang="zh-CN" sz="2400" b="0" i="0" u="none" strike="noStrike" kern="0" cap="none" spc="0" normalizeH="0" baseline="0" noProof="0" dirty="0" smtClean="0">
                  <a:ln>
                    <a:noFill/>
                  </a:ln>
                  <a:solidFill>
                    <a:srgbClr val="002060"/>
                  </a:solidFill>
                  <a:effectLst/>
                  <a:uLnTx/>
                  <a:uFillTx/>
                  <a:latin typeface="Verdana" panose="020B0604030504040204" pitchFamily="34" charset="0"/>
                  <a:ea typeface="微软雅黑" panose="020B0503020204020204" pitchFamily="34" charset="-122"/>
                </a:endParaRPr>
              </a:p>
            </p:txBody>
          </p:sp>
        </p:grpSp>
        <p:grpSp>
          <p:nvGrpSpPr>
            <p:cNvPr id="8" name="组合 7"/>
            <p:cNvGrpSpPr/>
            <p:nvPr/>
          </p:nvGrpSpPr>
          <p:grpSpPr>
            <a:xfrm>
              <a:off x="8378067" y="3338970"/>
              <a:ext cx="570670" cy="855658"/>
              <a:chOff x="619054" y="1445410"/>
              <a:chExt cx="570670" cy="855658"/>
            </a:xfrm>
          </p:grpSpPr>
          <p:sp>
            <p:nvSpPr>
              <p:cNvPr id="9" name="椭圆 8"/>
              <p:cNvSpPr/>
              <p:nvPr/>
            </p:nvSpPr>
            <p:spPr>
              <a:xfrm>
                <a:off x="698416" y="1445410"/>
                <a:ext cx="432048" cy="432048"/>
              </a:xfrm>
              <a:prstGeom prst="ellipse">
                <a:avLst/>
              </a:prstGeom>
              <a:noFill/>
              <a:ln w="25400" cap="flat" cmpd="sng" algn="ctr">
                <a:solidFill>
                  <a:srgbClr val="200B5B"/>
                </a:solidFill>
                <a:prstDash val="solid"/>
              </a:ln>
              <a:effectLst/>
            </p:spPr>
            <p:txBody>
              <a:bodyPr lIns="0" tIns="36000" rIns="0" bIns="0" rtlCol="0"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zh-CN" altLang="en-US" sz="3200" b="1" i="0" u="none" strike="noStrike" kern="0" cap="none" spc="0" normalizeH="0" baseline="0" noProof="0" dirty="0">
                  <a:ln>
                    <a:noFill/>
                  </a:ln>
                  <a:solidFill>
                    <a:srgbClr val="000000"/>
                  </a:solidFill>
                  <a:effectLst/>
                  <a:uLnTx/>
                  <a:uFillTx/>
                  <a:latin typeface="Times New Roman" panose="02020603050405020304" pitchFamily="18" charset="0"/>
                  <a:ea typeface="微软雅黑" panose="020B0503020204020204" pitchFamily="34" charset="-122"/>
                  <a:cs typeface="+mn-cs"/>
                </a:endParaRPr>
              </a:p>
            </p:txBody>
          </p:sp>
          <p:sp>
            <p:nvSpPr>
              <p:cNvPr id="10" name="文本框 9"/>
              <p:cNvSpPr txBox="1"/>
              <p:nvPr/>
            </p:nvSpPr>
            <p:spPr>
              <a:xfrm>
                <a:off x="619054" y="1931736"/>
                <a:ext cx="570670" cy="369332"/>
              </a:xfrm>
              <a:prstGeom prst="rect">
                <a:avLst/>
              </a:prstGeom>
              <a:noFill/>
            </p:spPr>
            <p:txBody>
              <a:bodyPr wrap="none" lIns="0" tIns="0" rIns="0" bIns="0" rtlCol="0">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lang="en-US" altLang="zh-CN" sz="2400" kern="0" dirty="0" smtClean="0">
                    <a:solidFill>
                      <a:srgbClr val="002060"/>
                    </a:solidFill>
                    <a:latin typeface="Verdana" panose="020B0604030504040204" pitchFamily="34" charset="0"/>
                    <a:ea typeface="微软雅黑" panose="020B0503020204020204" pitchFamily="34" charset="-122"/>
                  </a:rPr>
                  <a:t>end</a:t>
                </a:r>
                <a:endParaRPr kumimoji="0" lang="en-US" altLang="zh-CN" sz="2400" b="0" i="0" u="none" strike="noStrike" kern="0" cap="none" spc="0" normalizeH="0" baseline="0" noProof="0" dirty="0" smtClean="0">
                  <a:ln>
                    <a:noFill/>
                  </a:ln>
                  <a:solidFill>
                    <a:srgbClr val="002060"/>
                  </a:solidFill>
                  <a:effectLst/>
                  <a:uLnTx/>
                  <a:uFillTx/>
                  <a:latin typeface="Verdana" panose="020B0604030504040204" pitchFamily="34" charset="0"/>
                  <a:ea typeface="微软雅黑" panose="020B0503020204020204" pitchFamily="34" charset="-122"/>
                </a:endParaRPr>
              </a:p>
            </p:txBody>
          </p:sp>
        </p:grpSp>
        <p:cxnSp>
          <p:nvCxnSpPr>
            <p:cNvPr id="11" name="直接箭头连接符 10"/>
            <p:cNvCxnSpPr>
              <a:endCxn id="9" idx="1"/>
            </p:cNvCxnSpPr>
            <p:nvPr/>
          </p:nvCxnSpPr>
          <p:spPr>
            <a:xfrm>
              <a:off x="7265698" y="2586414"/>
              <a:ext cx="1255003" cy="815828"/>
            </a:xfrm>
            <a:prstGeom prst="straightConnector1">
              <a:avLst/>
            </a:prstGeom>
            <a:ln w="25400">
              <a:solidFill>
                <a:srgbClr val="7030A0"/>
              </a:solidFill>
              <a:headEnd w="lg" len="lg"/>
              <a:tailEnd type="triangle" w="lg" len="lg"/>
            </a:ln>
            <a:effectLst/>
          </p:spPr>
          <p:style>
            <a:lnRef idx="1">
              <a:schemeClr val="accent1"/>
            </a:lnRef>
            <a:fillRef idx="0">
              <a:schemeClr val="accent1"/>
            </a:fillRef>
            <a:effectRef idx="0">
              <a:schemeClr val="accent1"/>
            </a:effectRef>
            <a:fontRef idx="minor">
              <a:schemeClr val="tx1"/>
            </a:fontRef>
          </p:style>
        </p:cxnSp>
        <p:sp>
          <p:nvSpPr>
            <p:cNvPr id="12" name="矩形 82"/>
            <p:cNvSpPr/>
            <p:nvPr/>
          </p:nvSpPr>
          <p:spPr>
            <a:xfrm>
              <a:off x="1862672" y="4080724"/>
              <a:ext cx="1116485" cy="659162"/>
            </a:xfrm>
            <a:custGeom>
              <a:avLst/>
              <a:gdLst>
                <a:gd name="connsiteX0" fmla="*/ 0 w 1116485"/>
                <a:gd name="connsiteY0" fmla="*/ 0 h 659162"/>
                <a:gd name="connsiteX1" fmla="*/ 1116485 w 1116485"/>
                <a:gd name="connsiteY1" fmla="*/ 0 h 659162"/>
                <a:gd name="connsiteX2" fmla="*/ 1116485 w 1116485"/>
                <a:gd name="connsiteY2" fmla="*/ 659162 h 659162"/>
                <a:gd name="connsiteX3" fmla="*/ 0 w 1116485"/>
                <a:gd name="connsiteY3" fmla="*/ 659162 h 659162"/>
                <a:gd name="connsiteX4" fmla="*/ 0 w 1116485"/>
                <a:gd name="connsiteY4" fmla="*/ 0 h 659162"/>
                <a:gd name="connsiteX0" fmla="*/ 0 w 1116485"/>
                <a:gd name="connsiteY0" fmla="*/ 0 h 659162"/>
                <a:gd name="connsiteX1" fmla="*/ 1116485 w 1116485"/>
                <a:gd name="connsiteY1" fmla="*/ 0 h 659162"/>
                <a:gd name="connsiteX2" fmla="*/ 1112756 w 1116485"/>
                <a:gd name="connsiteY2" fmla="*/ 113904 h 659162"/>
                <a:gd name="connsiteX3" fmla="*/ 1116485 w 1116485"/>
                <a:gd name="connsiteY3" fmla="*/ 659162 h 659162"/>
                <a:gd name="connsiteX4" fmla="*/ 0 w 1116485"/>
                <a:gd name="connsiteY4" fmla="*/ 659162 h 659162"/>
                <a:gd name="connsiteX5" fmla="*/ 0 w 1116485"/>
                <a:gd name="connsiteY5" fmla="*/ 0 h 65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116485" h="659162">
                  <a:moveTo>
                    <a:pt x="0" y="0"/>
                  </a:moveTo>
                  <a:lnTo>
                    <a:pt x="1116485" y="0"/>
                  </a:lnTo>
                  <a:lnTo>
                    <a:pt x="1112756" y="113904"/>
                  </a:lnTo>
                  <a:lnTo>
                    <a:pt x="1116485" y="659162"/>
                  </a:lnTo>
                  <a:lnTo>
                    <a:pt x="0" y="659162"/>
                  </a:lnTo>
                  <a:lnTo>
                    <a:pt x="0" y="0"/>
                  </a:lnTo>
                  <a:close/>
                </a:path>
              </a:pathLst>
            </a:custGeom>
            <a:noFill/>
            <a:ln w="25400" cap="flat" cmpd="sng" algn="ctr">
              <a:solidFill>
                <a:srgbClr val="200B5B"/>
              </a:solidFill>
              <a:prstDash val="solid"/>
            </a:ln>
            <a:effectLst/>
          </p:spPr>
          <p:txBody>
            <a:bodyPr lIns="0" tIns="0" rIns="0" bIns="0" rtlCol="0" anchor="t"/>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4000"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b</a:t>
              </a:r>
              <a:endParaRPr kumimoji="0" lang="zh-CN" altLang="en-US" sz="4000" i="0" u="none" strike="noStrike" kern="0" cap="none" spc="0" normalizeH="0" baseline="0" noProof="0" dirty="0">
                <a:ln>
                  <a:noFill/>
                </a:ln>
                <a:solidFill>
                  <a:srgbClr val="000000"/>
                </a:solidFill>
                <a:effectLst/>
                <a:uLnTx/>
                <a:uFillTx/>
                <a:latin typeface="Verdana" panose="020B0604030504040204" pitchFamily="34" charset="0"/>
                <a:ea typeface="微软雅黑" panose="020B0503020204020204" pitchFamily="34" charset="-122"/>
                <a:cs typeface="Verdana" panose="020B0604030504040204" pitchFamily="34" charset="0"/>
              </a:endParaRPr>
            </a:p>
          </p:txBody>
        </p:sp>
        <p:cxnSp>
          <p:nvCxnSpPr>
            <p:cNvPr id="13" name="直接箭头连接符 12"/>
            <p:cNvCxnSpPr/>
            <p:nvPr/>
          </p:nvCxnSpPr>
          <p:spPr>
            <a:xfrm>
              <a:off x="5054894" y="2735613"/>
              <a:ext cx="1093933" cy="1326377"/>
            </a:xfrm>
            <a:prstGeom prst="straightConnector1">
              <a:avLst/>
            </a:prstGeom>
            <a:ln w="25400">
              <a:solidFill>
                <a:srgbClr val="7030A0"/>
              </a:solidFill>
              <a:headEnd w="lg" len="lg"/>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14" name="直接箭头连接符 13"/>
            <p:cNvCxnSpPr/>
            <p:nvPr/>
          </p:nvCxnSpPr>
          <p:spPr>
            <a:xfrm>
              <a:off x="2979157" y="4393753"/>
              <a:ext cx="940623" cy="16552"/>
            </a:xfrm>
            <a:prstGeom prst="straightConnector1">
              <a:avLst/>
            </a:prstGeom>
            <a:ln w="25400">
              <a:solidFill>
                <a:srgbClr val="7030A0"/>
              </a:solidFill>
              <a:headEnd w="lg" len="lg"/>
              <a:tailEnd type="triangle" w="lg" len="lg"/>
            </a:ln>
            <a:effectLst/>
          </p:spPr>
          <p:style>
            <a:lnRef idx="1">
              <a:schemeClr val="accent1"/>
            </a:lnRef>
            <a:fillRef idx="0">
              <a:schemeClr val="accent1"/>
            </a:fillRef>
            <a:effectRef idx="0">
              <a:schemeClr val="accent1"/>
            </a:effectRef>
            <a:fontRef idx="minor">
              <a:schemeClr val="tx1"/>
            </a:fontRef>
          </p:style>
        </p:cxnSp>
        <p:sp>
          <p:nvSpPr>
            <p:cNvPr id="15" name="矩形 14"/>
            <p:cNvSpPr/>
            <p:nvPr/>
          </p:nvSpPr>
          <p:spPr>
            <a:xfrm>
              <a:off x="3919780" y="4061990"/>
              <a:ext cx="1116485" cy="659162"/>
            </a:xfrm>
            <a:prstGeom prst="rect">
              <a:avLst/>
            </a:prstGeom>
            <a:noFill/>
            <a:ln w="25400" cap="flat" cmpd="sng" algn="ctr">
              <a:solidFill>
                <a:srgbClr val="200B5B"/>
              </a:solidFill>
              <a:prstDash val="solid"/>
            </a:ln>
            <a:effectLst/>
          </p:spPr>
          <p:txBody>
            <a:bodyPr lIns="0" tIns="0" rIns="0" bIns="0" rtlCol="0" anchor="t"/>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4000"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c</a:t>
              </a:r>
              <a:endParaRPr kumimoji="0" lang="zh-CN" altLang="en-US" sz="4000" i="0" u="none" strike="noStrike" kern="0" cap="none" spc="0" normalizeH="0" baseline="0" noProof="0" dirty="0">
                <a:ln>
                  <a:noFill/>
                </a:ln>
                <a:solidFill>
                  <a:srgbClr val="000000"/>
                </a:solidFill>
                <a:effectLst/>
                <a:uLnTx/>
                <a:uFillTx/>
                <a:latin typeface="Verdana" panose="020B0604030504040204" pitchFamily="34" charset="0"/>
                <a:ea typeface="微软雅黑" panose="020B0503020204020204" pitchFamily="34" charset="-122"/>
                <a:cs typeface="Verdana" panose="020B0604030504040204" pitchFamily="34" charset="0"/>
              </a:endParaRPr>
            </a:p>
          </p:txBody>
        </p:sp>
        <p:sp>
          <p:nvSpPr>
            <p:cNvPr id="16" name="矩形 96"/>
            <p:cNvSpPr/>
            <p:nvPr/>
          </p:nvSpPr>
          <p:spPr>
            <a:xfrm>
              <a:off x="3918858" y="2261337"/>
              <a:ext cx="1117600" cy="659162"/>
            </a:xfrm>
            <a:custGeom>
              <a:avLst/>
              <a:gdLst>
                <a:gd name="connsiteX0" fmla="*/ 0 w 1116485"/>
                <a:gd name="connsiteY0" fmla="*/ 0 h 659162"/>
                <a:gd name="connsiteX1" fmla="*/ 1116485 w 1116485"/>
                <a:gd name="connsiteY1" fmla="*/ 0 h 659162"/>
                <a:gd name="connsiteX2" fmla="*/ 1116485 w 1116485"/>
                <a:gd name="connsiteY2" fmla="*/ 659162 h 659162"/>
                <a:gd name="connsiteX3" fmla="*/ 0 w 1116485"/>
                <a:gd name="connsiteY3" fmla="*/ 659162 h 659162"/>
                <a:gd name="connsiteX4" fmla="*/ 0 w 1116485"/>
                <a:gd name="connsiteY4" fmla="*/ 0 h 659162"/>
                <a:gd name="connsiteX0" fmla="*/ 922 w 1117407"/>
                <a:gd name="connsiteY0" fmla="*/ 0 h 659162"/>
                <a:gd name="connsiteX1" fmla="*/ 1117407 w 1117407"/>
                <a:gd name="connsiteY1" fmla="*/ 0 h 659162"/>
                <a:gd name="connsiteX2" fmla="*/ 1117407 w 1117407"/>
                <a:gd name="connsiteY2" fmla="*/ 659162 h 659162"/>
                <a:gd name="connsiteX3" fmla="*/ 922 w 1117407"/>
                <a:gd name="connsiteY3" fmla="*/ 659162 h 659162"/>
                <a:gd name="connsiteX4" fmla="*/ 0 w 1117407"/>
                <a:gd name="connsiteY4" fmla="*/ 452834 h 659162"/>
                <a:gd name="connsiteX5" fmla="*/ 922 w 1117407"/>
                <a:gd name="connsiteY5" fmla="*/ 0 h 659162"/>
                <a:gd name="connsiteX0" fmla="*/ 922 w 1117600"/>
                <a:gd name="connsiteY0" fmla="*/ 0 h 659162"/>
                <a:gd name="connsiteX1" fmla="*/ 1117407 w 1117600"/>
                <a:gd name="connsiteY1" fmla="*/ 0 h 659162"/>
                <a:gd name="connsiteX2" fmla="*/ 1117600 w 1117600"/>
                <a:gd name="connsiteY2" fmla="*/ 423805 h 659162"/>
                <a:gd name="connsiteX3" fmla="*/ 1117407 w 1117600"/>
                <a:gd name="connsiteY3" fmla="*/ 659162 h 659162"/>
                <a:gd name="connsiteX4" fmla="*/ 922 w 1117600"/>
                <a:gd name="connsiteY4" fmla="*/ 659162 h 659162"/>
                <a:gd name="connsiteX5" fmla="*/ 0 w 1117600"/>
                <a:gd name="connsiteY5" fmla="*/ 452834 h 659162"/>
                <a:gd name="connsiteX6" fmla="*/ 922 w 1117600"/>
                <a:gd name="connsiteY6" fmla="*/ 0 h 6591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117600" h="659162">
                  <a:moveTo>
                    <a:pt x="922" y="0"/>
                  </a:moveTo>
                  <a:lnTo>
                    <a:pt x="1117407" y="0"/>
                  </a:lnTo>
                  <a:cubicBezTo>
                    <a:pt x="1117471" y="141268"/>
                    <a:pt x="1117536" y="282537"/>
                    <a:pt x="1117600" y="423805"/>
                  </a:cubicBezTo>
                  <a:cubicBezTo>
                    <a:pt x="1117536" y="502257"/>
                    <a:pt x="1117471" y="580710"/>
                    <a:pt x="1117407" y="659162"/>
                  </a:cubicBezTo>
                  <a:lnTo>
                    <a:pt x="922" y="659162"/>
                  </a:lnTo>
                  <a:cubicBezTo>
                    <a:pt x="615" y="590386"/>
                    <a:pt x="307" y="521610"/>
                    <a:pt x="0" y="452834"/>
                  </a:cubicBezTo>
                  <a:cubicBezTo>
                    <a:pt x="307" y="301889"/>
                    <a:pt x="615" y="150945"/>
                    <a:pt x="922" y="0"/>
                  </a:cubicBezTo>
                  <a:close/>
                </a:path>
              </a:pathLst>
            </a:custGeom>
            <a:noFill/>
            <a:ln w="25400" cap="flat" cmpd="sng" algn="ctr">
              <a:solidFill>
                <a:srgbClr val="200B5B"/>
              </a:solidFill>
              <a:prstDash val="solid"/>
            </a:ln>
            <a:effectLst/>
          </p:spPr>
          <p:txBody>
            <a:bodyPr lIns="0" tIns="0" rIns="0" bIns="0" rtlCol="0" anchor="t"/>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4000"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d</a:t>
              </a:r>
              <a:endParaRPr kumimoji="0" lang="zh-CN" altLang="en-US" sz="4000" i="0" u="none" strike="noStrike" kern="0" cap="none" spc="0" normalizeH="0" baseline="0" noProof="0" dirty="0">
                <a:ln>
                  <a:noFill/>
                </a:ln>
                <a:solidFill>
                  <a:srgbClr val="000000"/>
                </a:solidFill>
                <a:effectLst/>
                <a:uLnTx/>
                <a:uFillTx/>
                <a:latin typeface="Verdana" panose="020B0604030504040204" pitchFamily="34" charset="0"/>
                <a:ea typeface="微软雅黑" panose="020B0503020204020204" pitchFamily="34" charset="-122"/>
                <a:cs typeface="Verdana" panose="020B0604030504040204" pitchFamily="34" charset="0"/>
              </a:endParaRPr>
            </a:p>
          </p:txBody>
        </p:sp>
        <p:sp>
          <p:nvSpPr>
            <p:cNvPr id="17" name="矩形 16"/>
            <p:cNvSpPr/>
            <p:nvPr/>
          </p:nvSpPr>
          <p:spPr>
            <a:xfrm>
              <a:off x="6149020" y="4046163"/>
              <a:ext cx="1116485" cy="659162"/>
            </a:xfrm>
            <a:prstGeom prst="rect">
              <a:avLst/>
            </a:prstGeom>
            <a:noFill/>
            <a:ln w="25400" cap="flat" cmpd="sng" algn="ctr">
              <a:solidFill>
                <a:srgbClr val="200B5B"/>
              </a:solidFill>
              <a:prstDash val="solid"/>
            </a:ln>
            <a:effectLst/>
          </p:spPr>
          <p:txBody>
            <a:bodyPr lIns="0" tIns="0" rIns="0" bIns="0" rtlCol="0" anchor="t"/>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4000"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e</a:t>
              </a:r>
              <a:endParaRPr kumimoji="0" lang="zh-CN" altLang="en-US" sz="4000" i="0" u="none" strike="noStrike" kern="0" cap="none" spc="0" normalizeH="0" baseline="0" noProof="0" dirty="0">
                <a:ln>
                  <a:noFill/>
                </a:ln>
                <a:solidFill>
                  <a:srgbClr val="000000"/>
                </a:solidFill>
                <a:effectLst/>
                <a:uLnTx/>
                <a:uFillTx/>
                <a:latin typeface="Verdana" panose="020B0604030504040204" pitchFamily="34" charset="0"/>
                <a:ea typeface="微软雅黑" panose="020B0503020204020204" pitchFamily="34" charset="-122"/>
                <a:cs typeface="Verdana" panose="020B0604030504040204" pitchFamily="34" charset="0"/>
              </a:endParaRPr>
            </a:p>
          </p:txBody>
        </p:sp>
        <p:sp>
          <p:nvSpPr>
            <p:cNvPr id="18" name="矩形 17"/>
            <p:cNvSpPr/>
            <p:nvPr/>
          </p:nvSpPr>
          <p:spPr>
            <a:xfrm>
              <a:off x="6149020" y="2256832"/>
              <a:ext cx="1116485" cy="659162"/>
            </a:xfrm>
            <a:prstGeom prst="rect">
              <a:avLst/>
            </a:prstGeom>
            <a:noFill/>
            <a:ln w="25400" cap="flat" cmpd="sng" algn="ctr">
              <a:solidFill>
                <a:srgbClr val="200B5B"/>
              </a:solidFill>
              <a:prstDash val="solid"/>
            </a:ln>
            <a:effectLst/>
          </p:spPr>
          <p:txBody>
            <a:bodyPr lIns="0" tIns="0" rIns="0" bIns="0" rtlCol="0" anchor="t"/>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altLang="zh-CN" sz="4000" i="0" u="none" strike="noStrike" kern="0" cap="none" spc="0" normalizeH="0" baseline="0" noProof="0" dirty="0" smtClean="0">
                  <a:ln>
                    <a:noFill/>
                  </a:ln>
                  <a:solidFill>
                    <a:srgbClr val="000000"/>
                  </a:solidFill>
                  <a:effectLst/>
                  <a:uLnTx/>
                  <a:uFillTx/>
                  <a:latin typeface="Verdana" panose="020B0604030504040204" pitchFamily="34" charset="0"/>
                  <a:ea typeface="Verdana" panose="020B0604030504040204" pitchFamily="34" charset="0"/>
                  <a:cs typeface="Verdana" panose="020B0604030504040204" pitchFamily="34" charset="0"/>
                </a:rPr>
                <a:t>f</a:t>
              </a:r>
              <a:endParaRPr kumimoji="0" lang="zh-CN" altLang="en-US" sz="4000" i="0" u="none" strike="noStrike" kern="0" cap="none" spc="0" normalizeH="0" baseline="0" noProof="0" dirty="0">
                <a:ln>
                  <a:noFill/>
                </a:ln>
                <a:solidFill>
                  <a:srgbClr val="000000"/>
                </a:solidFill>
                <a:effectLst/>
                <a:uLnTx/>
                <a:uFillTx/>
                <a:latin typeface="Verdana" panose="020B0604030504040204" pitchFamily="34" charset="0"/>
                <a:ea typeface="微软雅黑" panose="020B0503020204020204" pitchFamily="34" charset="-122"/>
                <a:cs typeface="Verdana" panose="020B0604030504040204" pitchFamily="34" charset="0"/>
              </a:endParaRPr>
            </a:p>
          </p:txBody>
        </p:sp>
        <p:cxnSp>
          <p:nvCxnSpPr>
            <p:cNvPr id="20" name="直接箭头连接符 19"/>
            <p:cNvCxnSpPr/>
            <p:nvPr/>
          </p:nvCxnSpPr>
          <p:spPr>
            <a:xfrm>
              <a:off x="2975428" y="2586413"/>
              <a:ext cx="943429" cy="0"/>
            </a:xfrm>
            <a:prstGeom prst="straightConnector1">
              <a:avLst/>
            </a:prstGeom>
            <a:ln w="25400">
              <a:solidFill>
                <a:srgbClr val="7030A0"/>
              </a:solidFill>
              <a:headEnd w="lg" len="lg"/>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22" name="直接箭头连接符 21"/>
            <p:cNvCxnSpPr>
              <a:endCxn id="18" idx="1"/>
            </p:cNvCxnSpPr>
            <p:nvPr/>
          </p:nvCxnSpPr>
          <p:spPr>
            <a:xfrm>
              <a:off x="5031613" y="2586413"/>
              <a:ext cx="1117407" cy="0"/>
            </a:xfrm>
            <a:prstGeom prst="straightConnector1">
              <a:avLst/>
            </a:prstGeom>
            <a:ln w="25400">
              <a:solidFill>
                <a:srgbClr val="7030A0"/>
              </a:solidFill>
              <a:headEnd w="lg" len="lg"/>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23" name="直接箭头连接符 22"/>
            <p:cNvCxnSpPr>
              <a:stCxn id="15" idx="3"/>
              <a:endCxn id="17" idx="1"/>
            </p:cNvCxnSpPr>
            <p:nvPr/>
          </p:nvCxnSpPr>
          <p:spPr>
            <a:xfrm flipV="1">
              <a:off x="5036265" y="4375744"/>
              <a:ext cx="1112755" cy="15827"/>
            </a:xfrm>
            <a:prstGeom prst="straightConnector1">
              <a:avLst/>
            </a:prstGeom>
            <a:ln w="25400">
              <a:solidFill>
                <a:srgbClr val="7030A0"/>
              </a:solidFill>
              <a:headEnd w="lg" len="lg"/>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24" name="直接箭头连接符 23"/>
            <p:cNvCxnSpPr>
              <a:endCxn id="9" idx="3"/>
            </p:cNvCxnSpPr>
            <p:nvPr/>
          </p:nvCxnSpPr>
          <p:spPr>
            <a:xfrm flipV="1">
              <a:off x="7261582" y="3707746"/>
              <a:ext cx="1259119" cy="667998"/>
            </a:xfrm>
            <a:prstGeom prst="straightConnector1">
              <a:avLst/>
            </a:prstGeom>
            <a:ln w="25400">
              <a:solidFill>
                <a:srgbClr val="7030A0"/>
              </a:solidFill>
              <a:headEnd w="lg" len="lg"/>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25" name="直接箭头连接符 24"/>
            <p:cNvCxnSpPr>
              <a:endCxn id="4" idx="1"/>
            </p:cNvCxnSpPr>
            <p:nvPr/>
          </p:nvCxnSpPr>
          <p:spPr>
            <a:xfrm flipV="1">
              <a:off x="972328" y="2590918"/>
              <a:ext cx="890344" cy="778650"/>
            </a:xfrm>
            <a:prstGeom prst="straightConnector1">
              <a:avLst/>
            </a:prstGeom>
            <a:ln w="25400">
              <a:solidFill>
                <a:srgbClr val="7030A0"/>
              </a:solidFill>
              <a:headEnd w="lg" len="lg"/>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26" name="直接箭头连接符 25"/>
            <p:cNvCxnSpPr>
              <a:endCxn id="16" idx="4"/>
            </p:cNvCxnSpPr>
            <p:nvPr/>
          </p:nvCxnSpPr>
          <p:spPr>
            <a:xfrm flipV="1">
              <a:off x="2975233" y="2920499"/>
              <a:ext cx="944547" cy="1304529"/>
            </a:xfrm>
            <a:prstGeom prst="straightConnector1">
              <a:avLst/>
            </a:prstGeom>
            <a:ln w="25400">
              <a:solidFill>
                <a:srgbClr val="7030A0"/>
              </a:solidFill>
              <a:headEnd w="lg" len="lg"/>
              <a:tailEnd type="triangle" w="lg" len="lg"/>
            </a:ln>
            <a:effectLst/>
          </p:spPr>
          <p:style>
            <a:lnRef idx="1">
              <a:schemeClr val="accent1"/>
            </a:lnRef>
            <a:fillRef idx="0">
              <a:schemeClr val="accent1"/>
            </a:fillRef>
            <a:effectRef idx="0">
              <a:schemeClr val="accent1"/>
            </a:effectRef>
            <a:fontRef idx="minor">
              <a:schemeClr val="tx1"/>
            </a:fontRef>
          </p:style>
        </p:cxnSp>
        <p:cxnSp>
          <p:nvCxnSpPr>
            <p:cNvPr id="31" name="直接箭头连接符 30"/>
            <p:cNvCxnSpPr>
              <a:stCxn id="6" idx="5"/>
            </p:cNvCxnSpPr>
            <p:nvPr/>
          </p:nvCxnSpPr>
          <p:spPr>
            <a:xfrm>
              <a:off x="922049" y="3642985"/>
              <a:ext cx="918070" cy="767320"/>
            </a:xfrm>
            <a:prstGeom prst="straightConnector1">
              <a:avLst/>
            </a:prstGeom>
            <a:ln w="25400">
              <a:solidFill>
                <a:srgbClr val="7030A0"/>
              </a:solidFill>
              <a:headEnd w="lg" len="lg"/>
              <a:tailEnd type="triangle" w="lg" len="lg"/>
            </a:ln>
            <a:effectLst/>
          </p:spPr>
          <p:style>
            <a:lnRef idx="1">
              <a:schemeClr val="accent1"/>
            </a:lnRef>
            <a:fillRef idx="0">
              <a:schemeClr val="accent1"/>
            </a:fillRef>
            <a:effectRef idx="0">
              <a:schemeClr val="accent1"/>
            </a:effectRef>
            <a:fontRef idx="minor">
              <a:schemeClr val="tx1"/>
            </a:fontRef>
          </p:style>
        </p:cxnSp>
      </p:grpSp>
      <p:sp>
        <p:nvSpPr>
          <p:cNvPr id="37" name="内容占位符 36"/>
          <p:cNvSpPr>
            <a:spLocks noGrp="1"/>
          </p:cNvSpPr>
          <p:nvPr>
            <p:ph sz="quarter" idx="11"/>
          </p:nvPr>
        </p:nvSpPr>
        <p:spPr>
          <a:xfrm>
            <a:off x="153988" y="3274209"/>
            <a:ext cx="8847137" cy="3113144"/>
          </a:xfrm>
        </p:spPr>
        <p:txBody>
          <a:bodyPr/>
          <a:lstStyle/>
          <a:p>
            <a:r>
              <a:rPr lang="en-US" altLang="zh-CN" dirty="0" smtClean="0"/>
              <a:t>1</a:t>
            </a:r>
            <a:r>
              <a:rPr lang="zh-CN" altLang="zh-CN" dirty="0"/>
              <a:t>）位于关键路径上的活动有？</a:t>
            </a:r>
          </a:p>
          <a:p>
            <a:r>
              <a:rPr lang="en-US" altLang="zh-CN" dirty="0"/>
              <a:t>2</a:t>
            </a:r>
            <a:r>
              <a:rPr lang="zh-CN" altLang="zh-CN" dirty="0"/>
              <a:t>）最快完成的工期是多少？</a:t>
            </a:r>
          </a:p>
          <a:p>
            <a:r>
              <a:rPr lang="en-US" altLang="zh-CN" dirty="0"/>
              <a:t>3</a:t>
            </a:r>
            <a:r>
              <a:rPr lang="zh-CN" altLang="zh-CN" dirty="0"/>
              <a:t>）为了保障进度，你决定在关键路径上采用“关键链”法管理团队，谈谈你将如何实施该方法。</a:t>
            </a:r>
          </a:p>
          <a:p>
            <a:endParaRPr lang="zh-CN" altLang="en-US" dirty="0"/>
          </a:p>
        </p:txBody>
      </p:sp>
    </p:spTree>
    <p:extLst>
      <p:ext uri="{BB962C8B-B14F-4D97-AF65-F5344CB8AC3E}">
        <p14:creationId xmlns:p14="http://schemas.microsoft.com/office/powerpoint/2010/main" val="1163908761"/>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8371" name="Picture 2" descr="ThankYou_Graphic_White"/>
          <p:cNvPicPr>
            <a:picLocks noChangeAspect="1" noChangeArrowheads="1"/>
          </p:cNvPicPr>
          <p:nvPr/>
        </p:nvPicPr>
        <p:blipFill>
          <a:blip r:embed="rId3">
            <a:lum bright="18000" contrast="-6000"/>
            <a:extLst>
              <a:ext uri="{28A0092B-C50C-407E-A947-70E740481C1C}">
                <a14:useLocalDpi xmlns:a14="http://schemas.microsoft.com/office/drawing/2010/main" val="0"/>
              </a:ext>
            </a:extLst>
          </a:blip>
          <a:srcRect/>
          <a:stretch>
            <a:fillRect/>
          </a:stretch>
        </p:blipFill>
        <p:spPr bwMode="auto">
          <a:xfrm>
            <a:off x="725488" y="1300163"/>
            <a:ext cx="7515225" cy="410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372" name="AutoShape 3"/>
          <p:cNvSpPr>
            <a:spLocks noChangeArrowheads="1"/>
          </p:cNvSpPr>
          <p:nvPr/>
        </p:nvSpPr>
        <p:spPr bwMode="auto">
          <a:xfrm>
            <a:off x="7848600" y="1854200"/>
            <a:ext cx="279400" cy="279400"/>
          </a:xfrm>
          <a:prstGeom prst="star4">
            <a:avLst>
              <a:gd name="adj" fmla="val 12500"/>
            </a:avLst>
          </a:prstGeom>
          <a:solidFill>
            <a:schemeClr val="bg1"/>
          </a:solidFill>
          <a:ln w="9525">
            <a:solidFill>
              <a:schemeClr val="tx2"/>
            </a:solidFill>
            <a:miter lim="800000"/>
            <a:headEnd/>
            <a:tailEnd/>
          </a:ln>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buClr>
                <a:schemeClr val="accent2"/>
              </a:buClr>
              <a:buFont typeface="WingDings" panose="05000000000000000000" pitchFamily="2" charset="2"/>
              <a:buNone/>
            </a:pPr>
            <a:endParaRPr lang="zh-CN" altLang="en-US"/>
          </a:p>
        </p:txBody>
      </p:sp>
    </p:spTree>
    <p:extLst>
      <p:ext uri="{BB962C8B-B14F-4D97-AF65-F5344CB8AC3E}">
        <p14:creationId xmlns:p14="http://schemas.microsoft.com/office/powerpoint/2010/main" val="3788457435"/>
      </p:ext>
    </p:extLst>
  </p:cSld>
  <p:clrMapOvr>
    <a:masterClrMapping/>
  </p:clrMapOvr>
  <p:transition>
    <p:wipe dir="d"/>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7" name="Rectangle 2"/>
          <p:cNvSpPr>
            <a:spLocks noGrp="1" noChangeArrowheads="1"/>
          </p:cNvSpPr>
          <p:nvPr>
            <p:ph type="title"/>
          </p:nvPr>
        </p:nvSpPr>
        <p:spPr/>
        <p:txBody>
          <a:bodyPr/>
          <a:lstStyle/>
          <a:p>
            <a:r>
              <a:rPr lang="zh-CN" altLang="en-US" smtClean="0"/>
              <a:t>本章内容</a:t>
            </a:r>
            <a:endParaRPr lang="zh-CN" altLang="en-US" dirty="0" smtClean="0"/>
          </a:p>
        </p:txBody>
      </p:sp>
      <p:sp>
        <p:nvSpPr>
          <p:cNvPr id="6148" name="Rectangle 3"/>
          <p:cNvSpPr>
            <a:spLocks noGrp="1" noChangeArrowheads="1"/>
          </p:cNvSpPr>
          <p:nvPr>
            <p:ph sz="quarter" idx="11"/>
          </p:nvPr>
        </p:nvSpPr>
        <p:spPr/>
        <p:txBody>
          <a:bodyPr>
            <a:normAutofit/>
          </a:bodyPr>
          <a:lstStyle/>
          <a:p>
            <a:r>
              <a:rPr lang="zh-CN" altLang="en-US" dirty="0" smtClean="0"/>
              <a:t>第</a:t>
            </a:r>
            <a:r>
              <a:rPr lang="en-US" altLang="zh-CN" dirty="0" smtClean="0"/>
              <a:t>6</a:t>
            </a:r>
            <a:r>
              <a:rPr lang="zh-CN" altLang="en-US" dirty="0" smtClean="0"/>
              <a:t>章 迭代规划和评估</a:t>
            </a:r>
            <a:endParaRPr lang="zh-CN" altLang="zh-CN" dirty="0" smtClean="0"/>
          </a:p>
          <a:p>
            <a:pPr lvl="1"/>
            <a:r>
              <a:rPr lang="en-US" altLang="zh-CN" dirty="0" smtClean="0"/>
              <a:t>6.1 </a:t>
            </a:r>
            <a:r>
              <a:rPr lang="zh-CN" altLang="zh-CN" dirty="0" smtClean="0"/>
              <a:t>迭代规划</a:t>
            </a:r>
            <a:endParaRPr lang="en-US" altLang="zh-CN" dirty="0" smtClean="0"/>
          </a:p>
          <a:p>
            <a:pPr lvl="2"/>
            <a:r>
              <a:rPr lang="zh-CN" altLang="en-US" dirty="0"/>
              <a:t>任务</a:t>
            </a:r>
            <a:r>
              <a:rPr lang="zh-CN" altLang="en-US" dirty="0" smtClean="0"/>
              <a:t>规划 </a:t>
            </a:r>
            <a:endParaRPr lang="en-US" altLang="zh-CN" dirty="0" smtClean="0"/>
          </a:p>
          <a:p>
            <a:pPr lvl="2"/>
            <a:r>
              <a:rPr lang="zh-CN" altLang="en-US" dirty="0"/>
              <a:t>迭代规划过程</a:t>
            </a:r>
          </a:p>
          <a:p>
            <a:pPr lvl="2"/>
            <a:r>
              <a:rPr lang="zh-CN" altLang="en-US" dirty="0" smtClean="0"/>
              <a:t>结束一次迭代</a:t>
            </a:r>
            <a:endParaRPr lang="zh-CN" altLang="en-US" dirty="0"/>
          </a:p>
          <a:p>
            <a:pPr lvl="1"/>
            <a:r>
              <a:rPr lang="en-US" altLang="zh-CN" dirty="0"/>
              <a:t>6.2 </a:t>
            </a:r>
            <a:r>
              <a:rPr lang="zh-CN" altLang="en-US" dirty="0"/>
              <a:t>里程碑评审</a:t>
            </a:r>
          </a:p>
          <a:p>
            <a:pPr lvl="1"/>
            <a:r>
              <a:rPr lang="en-US" altLang="zh-CN" dirty="0"/>
              <a:t>6.3 </a:t>
            </a:r>
            <a:r>
              <a:rPr lang="zh-CN" altLang="en-US" dirty="0"/>
              <a:t>传统项目规划</a:t>
            </a:r>
          </a:p>
          <a:p>
            <a:pPr lvl="1"/>
            <a:r>
              <a:rPr lang="zh-CN" altLang="en-US" dirty="0"/>
              <a:t>小结</a:t>
            </a:r>
          </a:p>
          <a:p>
            <a:pPr lvl="1"/>
            <a:r>
              <a:rPr lang="zh-CN" altLang="en-US" dirty="0"/>
              <a:t>习题</a:t>
            </a:r>
          </a:p>
        </p:txBody>
      </p:sp>
      <p:pic>
        <p:nvPicPr>
          <p:cNvPr id="6151" name="Picture 7" descr="MCj04396130000[1]"/>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05625" y="4084638"/>
            <a:ext cx="2047875" cy="225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 name="AutoShape 2"/>
          <p:cNvSpPr>
            <a:spLocks noChangeArrowheads="1"/>
          </p:cNvSpPr>
          <p:nvPr/>
        </p:nvSpPr>
        <p:spPr bwMode="auto">
          <a:xfrm>
            <a:off x="153987" y="1660032"/>
            <a:ext cx="5265737" cy="471487"/>
          </a:xfrm>
          <a:prstGeom prst="roundRect">
            <a:avLst>
              <a:gd name="adj" fmla="val 16667"/>
            </a:avLst>
          </a:prstGeom>
          <a:gradFill rotWithShape="1">
            <a:gsLst>
              <a:gs pos="0">
                <a:schemeClr val="folHlink">
                  <a:alpha val="46001"/>
                </a:schemeClr>
              </a:gs>
              <a:gs pos="100000">
                <a:schemeClr val="folHlink">
                  <a:gamma/>
                  <a:shade val="46275"/>
                  <a:invGamma/>
                  <a:alpha val="0"/>
                </a:schemeClr>
              </a:gs>
            </a:gsLst>
            <a:lin ang="0" scaled="1"/>
          </a:gradFill>
          <a:ln w="19050" algn="ctr">
            <a:noFill/>
            <a:round/>
            <a:headEnd/>
            <a:tailEnd/>
          </a:ln>
          <a:effectLst/>
        </p:spPr>
        <p:txBody>
          <a:bodyPr wrap="none" lIns="107950" tIns="53975" rIns="107950" bIns="53975" anchor="ctr"/>
          <a:lstStyle/>
          <a:p>
            <a:pPr algn="ctr">
              <a:defRPr/>
            </a:pPr>
            <a:endParaRPr lang="zh-CN" altLang="en-US" sz="900">
              <a:latin typeface="Times New Roman" pitchFamily="18" charset="0"/>
            </a:endParaRPr>
          </a:p>
        </p:txBody>
      </p:sp>
    </p:spTree>
    <p:extLst>
      <p:ext uri="{BB962C8B-B14F-4D97-AF65-F5344CB8AC3E}">
        <p14:creationId xmlns:p14="http://schemas.microsoft.com/office/powerpoint/2010/main" val="106568418"/>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p:cNvSpPr>
            <a:spLocks noGrp="1"/>
          </p:cNvSpPr>
          <p:nvPr>
            <p:ph type="title"/>
          </p:nvPr>
        </p:nvSpPr>
        <p:spPr/>
        <p:txBody>
          <a:bodyPr/>
          <a:lstStyle/>
          <a:p>
            <a:r>
              <a:rPr lang="en-US" altLang="zh-CN" dirty="0"/>
              <a:t>1. </a:t>
            </a:r>
            <a:r>
              <a:rPr lang="zh-CN" altLang="en-US" dirty="0"/>
              <a:t>迭代规划</a:t>
            </a:r>
            <a:endParaRPr lang="zh-CN" altLang="en-US" dirty="0" smtClean="0"/>
          </a:p>
        </p:txBody>
      </p:sp>
      <p:sp>
        <p:nvSpPr>
          <p:cNvPr id="36868" name="灯片编号占位符 3"/>
          <p:cNvSpPr>
            <a:spLocks noGrp="1"/>
          </p:cNvSpPr>
          <p:nvPr>
            <p:ph type="sldNum" sz="quarter" idx="10"/>
          </p:nvPr>
        </p:nvSpPr>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fld id="{A52CCBC9-82CC-4064-8DC8-D673B0B81C36}" type="slidenum">
              <a:rPr lang="en-US" altLang="en-US" smtClean="0"/>
              <a:pPr/>
              <a:t>7</a:t>
            </a:fld>
            <a:endParaRPr lang="en-US" altLang="en-US"/>
          </a:p>
        </p:txBody>
      </p:sp>
      <p:sp>
        <p:nvSpPr>
          <p:cNvPr id="36867" name="内容占位符 2"/>
          <p:cNvSpPr>
            <a:spLocks noGrp="1"/>
          </p:cNvSpPr>
          <p:nvPr>
            <p:ph sz="quarter" idx="11"/>
          </p:nvPr>
        </p:nvSpPr>
        <p:spPr>
          <a:xfrm>
            <a:off x="153987" y="1142813"/>
            <a:ext cx="8847137" cy="4450267"/>
          </a:xfrm>
        </p:spPr>
        <p:txBody>
          <a:bodyPr/>
          <a:lstStyle/>
          <a:p>
            <a:r>
              <a:rPr lang="zh-CN" altLang="en-US" dirty="0" smtClean="0">
                <a:solidFill>
                  <a:srgbClr val="C00000"/>
                </a:solidFill>
              </a:rPr>
              <a:t>任务及输出</a:t>
            </a:r>
            <a:endParaRPr lang="en-US" altLang="zh-CN" dirty="0" smtClean="0">
              <a:solidFill>
                <a:srgbClr val="C00000"/>
              </a:solidFill>
            </a:endParaRPr>
          </a:p>
          <a:p>
            <a:pPr lvl="1"/>
            <a:r>
              <a:rPr lang="zh-CN" altLang="en-US" dirty="0" smtClean="0"/>
              <a:t>输出：</a:t>
            </a:r>
            <a:r>
              <a:rPr lang="zh-CN" altLang="zh-CN" dirty="0" smtClean="0"/>
              <a:t>为实现迭代目标而</a:t>
            </a:r>
            <a:r>
              <a:rPr lang="zh-CN" altLang="en-US" dirty="0" smtClean="0"/>
              <a:t>制定的</a:t>
            </a:r>
            <a:r>
              <a:rPr lang="zh-CN" altLang="zh-CN" b="1" dirty="0" smtClean="0"/>
              <a:t>迭代计划</a:t>
            </a:r>
            <a:r>
              <a:rPr lang="zh-CN" altLang="en-US" dirty="0" smtClean="0"/>
              <a:t>。</a:t>
            </a:r>
            <a:endParaRPr lang="en-US" altLang="zh-CN" dirty="0" smtClean="0"/>
          </a:p>
          <a:p>
            <a:pPr lvl="2"/>
            <a:r>
              <a:rPr lang="zh-CN" altLang="zh-CN" dirty="0" smtClean="0"/>
              <a:t>采用</a:t>
            </a:r>
            <a:r>
              <a:rPr lang="en-GB" altLang="zh-CN" dirty="0" smtClean="0"/>
              <a:t>Scrum</a:t>
            </a:r>
            <a:r>
              <a:rPr lang="zh-CN" altLang="zh-CN" dirty="0" smtClean="0"/>
              <a:t>方法时，迭代计划就是</a:t>
            </a:r>
            <a:r>
              <a:rPr lang="zh-CN" altLang="zh-CN" b="1" dirty="0" smtClean="0"/>
              <a:t>冲刺订单</a:t>
            </a:r>
            <a:endParaRPr lang="en-US" altLang="zh-CN" dirty="0" smtClean="0"/>
          </a:p>
          <a:p>
            <a:pPr lvl="1"/>
            <a:r>
              <a:rPr lang="zh-CN" altLang="zh-CN" dirty="0" smtClean="0"/>
              <a:t>主要</a:t>
            </a:r>
            <a:r>
              <a:rPr lang="zh-CN" altLang="en-US" dirty="0" smtClean="0"/>
              <a:t>任务：</a:t>
            </a:r>
            <a:r>
              <a:rPr lang="zh-CN" altLang="zh-CN" dirty="0" smtClean="0"/>
              <a:t>是对粒度较粗的发布计划中的需求（用户故事）进行</a:t>
            </a:r>
            <a:r>
              <a:rPr lang="zh-CN" altLang="zh-CN" b="1" dirty="0" smtClean="0"/>
              <a:t>细化</a:t>
            </a:r>
            <a:r>
              <a:rPr lang="zh-CN" altLang="zh-CN" dirty="0" smtClean="0"/>
              <a:t>，</a:t>
            </a:r>
            <a:r>
              <a:rPr lang="zh-CN" altLang="zh-CN" b="1" dirty="0" smtClean="0"/>
              <a:t>分解</a:t>
            </a:r>
            <a:r>
              <a:rPr lang="zh-CN" altLang="zh-CN" dirty="0" smtClean="0"/>
              <a:t>为可控制、可估算、可分配的任务。</a:t>
            </a:r>
            <a:endParaRPr lang="en-US" altLang="zh-CN" dirty="0" smtClean="0"/>
          </a:p>
          <a:p>
            <a:pPr lvl="1"/>
            <a:r>
              <a:rPr lang="zh-CN" altLang="en-US" dirty="0" smtClean="0"/>
              <a:t>估算方法：</a:t>
            </a:r>
            <a:endParaRPr lang="en-US" altLang="zh-CN" dirty="0" smtClean="0"/>
          </a:p>
          <a:p>
            <a:pPr lvl="2"/>
            <a:r>
              <a:rPr lang="zh-CN" altLang="zh-CN" dirty="0" smtClean="0"/>
              <a:t>用户故事估算</a:t>
            </a:r>
            <a:r>
              <a:rPr lang="zh-CN" altLang="en-US" dirty="0" smtClean="0"/>
              <a:t>：</a:t>
            </a:r>
            <a:r>
              <a:rPr lang="zh-CN" altLang="zh-CN" b="1" dirty="0" smtClean="0"/>
              <a:t>故事点</a:t>
            </a:r>
            <a:r>
              <a:rPr lang="zh-CN" altLang="en-US" b="1" dirty="0" smtClean="0"/>
              <a:t>、</a:t>
            </a:r>
            <a:r>
              <a:rPr lang="zh-CN" altLang="zh-CN" b="1" dirty="0" smtClean="0"/>
              <a:t>理想日</a:t>
            </a:r>
            <a:endParaRPr lang="en-US" altLang="zh-CN" dirty="0" smtClean="0"/>
          </a:p>
          <a:p>
            <a:pPr lvl="2"/>
            <a:r>
              <a:rPr lang="zh-CN" altLang="zh-CN" dirty="0" smtClean="0"/>
              <a:t>任务估算</a:t>
            </a:r>
            <a:r>
              <a:rPr lang="zh-CN" altLang="en-US" dirty="0" smtClean="0"/>
              <a:t>：</a:t>
            </a:r>
            <a:r>
              <a:rPr lang="zh-CN" altLang="zh-CN" b="1" dirty="0" smtClean="0"/>
              <a:t>理想小时</a:t>
            </a:r>
            <a:endParaRPr lang="en-US" altLang="zh-CN" dirty="0" smtClean="0"/>
          </a:p>
        </p:txBody>
      </p:sp>
    </p:spTree>
    <p:extLst>
      <p:ext uri="{BB962C8B-B14F-4D97-AF65-F5344CB8AC3E}">
        <p14:creationId xmlns:p14="http://schemas.microsoft.com/office/powerpoint/2010/main" val="182276837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40" name="灯片编号占位符 3"/>
          <p:cNvSpPr>
            <a:spLocks noGrp="1"/>
          </p:cNvSpPr>
          <p:nvPr>
            <p:ph type="sldNum" sz="quarter" idx="10"/>
          </p:nvPr>
        </p:nvSpPr>
        <p:spPr/>
        <p:txBody>
          <a:bodyPr/>
          <a:lstStyle>
            <a:lvl1pPr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1pPr>
            <a:lvl2pPr marL="742950" indent="-28575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2pPr>
            <a:lvl3pPr marL="11430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3pPr>
            <a:lvl4pPr marL="16002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4pPr>
            <a:lvl5pPr marL="2057400" indent="-228600" eaLnBrk="0" hangingPunct="0">
              <a:spcBef>
                <a:spcPct val="25000"/>
              </a:spcBef>
              <a:buFont typeface="WingDings" panose="05000000000000000000" pitchFamily="2" charset="2"/>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5000"/>
              </a:spcBef>
              <a:spcAft>
                <a:spcPct val="0"/>
              </a:spcAft>
              <a:buFont typeface="WingDings" panose="05000000000000000000" pitchFamily="2" charset="2"/>
              <a:defRPr>
                <a:solidFill>
                  <a:schemeClr val="tx1"/>
                </a:solidFill>
                <a:latin typeface="Arial" panose="020B0604020202020204" pitchFamily="34" charset="0"/>
                <a:cs typeface="Arial" panose="020B0604020202020204" pitchFamily="34" charset="0"/>
              </a:defRPr>
            </a:lvl9pPr>
          </a:lstStyle>
          <a:p>
            <a:fld id="{2785CA36-F426-467F-A9BE-319210FA316D}" type="slidenum">
              <a:rPr lang="en-US" altLang="en-US" smtClean="0"/>
              <a:pPr/>
              <a:t>8</a:t>
            </a:fld>
            <a:endParaRPr lang="en-US" altLang="en-US"/>
          </a:p>
        </p:txBody>
      </p:sp>
      <p:sp>
        <p:nvSpPr>
          <p:cNvPr id="39939" name="内容占位符 2"/>
          <p:cNvSpPr>
            <a:spLocks noGrp="1"/>
          </p:cNvSpPr>
          <p:nvPr>
            <p:ph sz="quarter" idx="11"/>
          </p:nvPr>
        </p:nvSpPr>
        <p:spPr>
          <a:xfrm>
            <a:off x="153988" y="748145"/>
            <a:ext cx="8847137" cy="577735"/>
          </a:xfrm>
        </p:spPr>
        <p:txBody>
          <a:bodyPr/>
          <a:lstStyle/>
          <a:p>
            <a:r>
              <a:rPr lang="zh-CN" altLang="en-US" dirty="0" smtClean="0"/>
              <a:t>发布规划与迭代规划对比</a:t>
            </a:r>
            <a:r>
              <a:rPr lang="en-US" altLang="zh-CN" dirty="0" smtClean="0"/>
              <a:t>	</a:t>
            </a:r>
            <a:endParaRPr lang="zh-CN" altLang="zh-CN" dirty="0" smtClean="0"/>
          </a:p>
          <a:p>
            <a:endParaRPr lang="en-US" altLang="zh-CN" dirty="0" smtClean="0"/>
          </a:p>
        </p:txBody>
      </p:sp>
      <p:graphicFrame>
        <p:nvGraphicFramePr>
          <p:cNvPr id="5" name="表格 4"/>
          <p:cNvGraphicFramePr>
            <a:graphicFrameLocks noGrp="1"/>
          </p:cNvGraphicFramePr>
          <p:nvPr>
            <p:extLst>
              <p:ext uri="{D42A27DB-BD31-4B8C-83A1-F6EECF244321}">
                <p14:modId xmlns:p14="http://schemas.microsoft.com/office/powerpoint/2010/main" val="2033424584"/>
              </p:ext>
            </p:extLst>
          </p:nvPr>
        </p:nvGraphicFramePr>
        <p:xfrm>
          <a:off x="498158" y="1784465"/>
          <a:ext cx="7829867" cy="2578100"/>
        </p:xfrm>
        <a:graphic>
          <a:graphicData uri="http://schemas.openxmlformats.org/drawingml/2006/table">
            <a:tbl>
              <a:tblPr>
                <a:tableStyleId>{8A107856-5554-42FB-B03E-39F5DBC370BA}</a:tableStyleId>
              </a:tblPr>
              <a:tblGrid>
                <a:gridCol w="2254788"/>
                <a:gridCol w="2345113"/>
                <a:gridCol w="3229966"/>
              </a:tblGrid>
              <a:tr h="644525">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sz="2400" b="1" u="none" strike="noStrike" cap="none" normalizeH="0" baseline="0" dirty="0" smtClean="0">
                          <a:ln>
                            <a:noFill/>
                          </a:ln>
                          <a:effectLst/>
                          <a:latin typeface="Verdana" panose="020B0604030504040204" pitchFamily="34" charset="0"/>
                          <a:ea typeface="微软雅黑" panose="020B0503020204020204" pitchFamily="34" charset="-122"/>
                        </a:rPr>
                        <a:t>　</a:t>
                      </a:r>
                      <a:endParaRPr kumimoji="0" lang="zh-CN" sz="2400" b="1"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cs typeface="Arial" charset="0"/>
                      </a:endParaRPr>
                    </a:p>
                  </a:txBody>
                  <a:tcPr marL="68580" marR="68580" marT="0" marB="0" anchor="ctr"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sz="2400" b="1" u="none" strike="noStrike" cap="none" normalizeH="0" baseline="0" dirty="0" smtClean="0">
                          <a:ln>
                            <a:noFill/>
                          </a:ln>
                          <a:effectLst/>
                          <a:latin typeface="Verdana" panose="020B0604030504040204" pitchFamily="34" charset="0"/>
                          <a:ea typeface="微软雅黑" panose="020B0503020204020204" pitchFamily="34" charset="-122"/>
                        </a:rPr>
                        <a:t>发布</a:t>
                      </a:r>
                      <a:r>
                        <a:rPr kumimoji="0" lang="zh-CN" altLang="en-US" sz="2400" b="1" u="none" strike="noStrike" cap="none" normalizeH="0" baseline="0" dirty="0" smtClean="0">
                          <a:ln>
                            <a:noFill/>
                          </a:ln>
                          <a:effectLst/>
                          <a:latin typeface="Verdana" panose="020B0604030504040204" pitchFamily="34" charset="0"/>
                          <a:ea typeface="微软雅黑" panose="020B0503020204020204" pitchFamily="34" charset="-122"/>
                        </a:rPr>
                        <a:t>规划</a:t>
                      </a:r>
                      <a:endParaRPr kumimoji="0" lang="zh-CN" sz="2400" b="1"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cs typeface="Arial" charset="0"/>
                      </a:endParaRPr>
                    </a:p>
                  </a:txBody>
                  <a:tcPr marL="68580" marR="68580" marT="0" marB="0" anchor="ctr"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sz="2400" b="1" u="none" strike="noStrike" cap="none" normalizeH="0" baseline="0" dirty="0" smtClean="0">
                          <a:ln>
                            <a:noFill/>
                          </a:ln>
                          <a:effectLst/>
                          <a:latin typeface="Verdana" panose="020B0604030504040204" pitchFamily="34" charset="0"/>
                          <a:ea typeface="微软雅黑" panose="020B0503020204020204" pitchFamily="34" charset="-122"/>
                        </a:rPr>
                        <a:t>迭代</a:t>
                      </a:r>
                      <a:r>
                        <a:rPr kumimoji="0" lang="zh-CN" altLang="en-US" sz="2400" b="1" u="none" strike="noStrike" cap="none" normalizeH="0" baseline="0" dirty="0" smtClean="0">
                          <a:ln>
                            <a:noFill/>
                          </a:ln>
                          <a:effectLst/>
                          <a:latin typeface="Verdana" panose="020B0604030504040204" pitchFamily="34" charset="0"/>
                          <a:ea typeface="微软雅黑" panose="020B0503020204020204" pitchFamily="34" charset="-122"/>
                        </a:rPr>
                        <a:t>规划</a:t>
                      </a:r>
                      <a:r>
                        <a:rPr kumimoji="0" lang="zh-CN" sz="2400" b="1" u="none" strike="noStrike" cap="none" normalizeH="0" baseline="0" dirty="0" smtClean="0">
                          <a:ln>
                            <a:noFill/>
                          </a:ln>
                          <a:effectLst/>
                          <a:latin typeface="Verdana" panose="020B0604030504040204" pitchFamily="34" charset="0"/>
                          <a:ea typeface="微软雅黑" panose="020B0503020204020204" pitchFamily="34" charset="-122"/>
                        </a:rPr>
                        <a:t>（冲刺订单）</a:t>
                      </a:r>
                      <a:endParaRPr kumimoji="0" lang="zh-CN" sz="2400" b="1"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cs typeface="Arial" charset="0"/>
                      </a:endParaRPr>
                    </a:p>
                  </a:txBody>
                  <a:tcPr marL="68580" marR="68580" marT="0" marB="0" anchor="ctr" horzOverflow="overflow"/>
                </a:tc>
              </a:tr>
              <a:tr h="644525">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sz="2400" b="1" u="none" strike="noStrike" cap="none" normalizeH="0" baseline="0" dirty="0" smtClean="0">
                          <a:ln>
                            <a:noFill/>
                          </a:ln>
                          <a:effectLst/>
                          <a:latin typeface="Verdana" panose="020B0604030504040204" pitchFamily="34" charset="0"/>
                          <a:ea typeface="微软雅黑" panose="020B0503020204020204" pitchFamily="34" charset="-122"/>
                        </a:rPr>
                        <a:t>时间周期</a:t>
                      </a:r>
                      <a:endParaRPr kumimoji="0" lang="zh-CN" sz="2400" b="1"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cs typeface="Arial" charset="0"/>
                      </a:endParaRPr>
                    </a:p>
                  </a:txBody>
                  <a:tcPr marL="68580" marR="68580" marT="0" marB="0" anchor="ctr"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GB" altLang="zh-CN" sz="2400" u="none" strike="noStrike" cap="none" normalizeH="0" baseline="0" dirty="0" smtClean="0">
                          <a:ln>
                            <a:noFill/>
                          </a:ln>
                          <a:effectLst/>
                          <a:latin typeface="Verdana" panose="020B0604030504040204" pitchFamily="34" charset="0"/>
                          <a:ea typeface="微软雅黑" panose="020B0503020204020204" pitchFamily="34" charset="-122"/>
                        </a:rPr>
                        <a:t>3</a:t>
                      </a:r>
                      <a:r>
                        <a:rPr kumimoji="0" lang="zh-CN" sz="2400" u="none" strike="noStrike" cap="none" normalizeH="0" baseline="0" dirty="0" smtClean="0">
                          <a:ln>
                            <a:noFill/>
                          </a:ln>
                          <a:effectLst/>
                          <a:latin typeface="Verdana" panose="020B0604030504040204" pitchFamily="34" charset="0"/>
                          <a:ea typeface="微软雅黑" panose="020B0503020204020204" pitchFamily="34" charset="-122"/>
                        </a:rPr>
                        <a:t>～</a:t>
                      </a:r>
                      <a:r>
                        <a:rPr kumimoji="0" lang="en-GB" altLang="zh-CN" sz="2400" u="none" strike="noStrike" cap="none" normalizeH="0" baseline="0" dirty="0" smtClean="0">
                          <a:ln>
                            <a:noFill/>
                          </a:ln>
                          <a:effectLst/>
                          <a:latin typeface="Verdana" panose="020B0604030504040204" pitchFamily="34" charset="0"/>
                          <a:ea typeface="微软雅黑" panose="020B0503020204020204" pitchFamily="34" charset="-122"/>
                        </a:rPr>
                        <a:t>6</a:t>
                      </a:r>
                      <a:r>
                        <a:rPr kumimoji="0" lang="zh-CN" sz="2400" u="none" strike="noStrike" cap="none" normalizeH="0" baseline="0" dirty="0" smtClean="0">
                          <a:ln>
                            <a:noFill/>
                          </a:ln>
                          <a:effectLst/>
                          <a:latin typeface="Verdana" panose="020B0604030504040204" pitchFamily="34" charset="0"/>
                          <a:ea typeface="微软雅黑" panose="020B0503020204020204" pitchFamily="34" charset="-122"/>
                        </a:rPr>
                        <a:t>个月</a:t>
                      </a:r>
                      <a:endParaRPr kumimoji="0" lang="zh-CN" sz="24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cs typeface="Arial" charset="0"/>
                      </a:endParaRPr>
                    </a:p>
                  </a:txBody>
                  <a:tcPr marL="68580" marR="68580" marT="0" marB="0" anchor="ctr"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en-GB" altLang="zh-CN" sz="2400" u="none" strike="noStrike" cap="none" normalizeH="0" baseline="0" dirty="0" smtClean="0">
                          <a:ln>
                            <a:noFill/>
                          </a:ln>
                          <a:effectLst/>
                          <a:latin typeface="Verdana" panose="020B0604030504040204" pitchFamily="34" charset="0"/>
                          <a:ea typeface="微软雅黑" panose="020B0503020204020204" pitchFamily="34" charset="-122"/>
                        </a:rPr>
                        <a:t>4</a:t>
                      </a:r>
                      <a:r>
                        <a:rPr kumimoji="0" lang="zh-CN" sz="2400" u="none" strike="noStrike" cap="none" normalizeH="0" baseline="0" dirty="0" smtClean="0">
                          <a:ln>
                            <a:noFill/>
                          </a:ln>
                          <a:effectLst/>
                          <a:latin typeface="Verdana" panose="020B0604030504040204" pitchFamily="34" charset="0"/>
                          <a:ea typeface="微软雅黑" panose="020B0503020204020204" pitchFamily="34" charset="-122"/>
                        </a:rPr>
                        <a:t>周</a:t>
                      </a:r>
                      <a:r>
                        <a:rPr kumimoji="0" lang="zh-CN" altLang="en-US" sz="2400" u="none" strike="noStrike" cap="none" normalizeH="0" baseline="0" dirty="0" smtClean="0">
                          <a:ln>
                            <a:noFill/>
                          </a:ln>
                          <a:effectLst/>
                          <a:latin typeface="Verdana" panose="020B0604030504040204" pitchFamily="34" charset="0"/>
                          <a:ea typeface="微软雅黑" panose="020B0503020204020204" pitchFamily="34" charset="-122"/>
                        </a:rPr>
                        <a:t>左右</a:t>
                      </a:r>
                      <a:endParaRPr kumimoji="0" lang="zh-CN" sz="24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cs typeface="Arial" charset="0"/>
                      </a:endParaRPr>
                    </a:p>
                  </a:txBody>
                  <a:tcPr marL="68580" marR="68580" marT="0" marB="0" anchor="ctr" horzOverflow="overflow"/>
                </a:tc>
              </a:tr>
              <a:tr h="644525">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sz="2400" b="1" u="none" strike="noStrike" cap="none" normalizeH="0" baseline="0" dirty="0" smtClean="0">
                          <a:ln>
                            <a:noFill/>
                          </a:ln>
                          <a:effectLst/>
                          <a:latin typeface="Verdana" panose="020B0604030504040204" pitchFamily="34" charset="0"/>
                          <a:ea typeface="微软雅黑" panose="020B0503020204020204" pitchFamily="34" charset="-122"/>
                        </a:rPr>
                        <a:t>规划对象</a:t>
                      </a:r>
                      <a:endParaRPr kumimoji="0" lang="zh-CN" sz="2400" b="1"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cs typeface="Arial" charset="0"/>
                      </a:endParaRPr>
                    </a:p>
                  </a:txBody>
                  <a:tcPr marL="68580" marR="68580" marT="0" marB="0" anchor="ctr"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sz="2400" u="none" strike="noStrike" cap="none" normalizeH="0" baseline="0" dirty="0" smtClean="0">
                          <a:ln>
                            <a:noFill/>
                          </a:ln>
                          <a:effectLst/>
                          <a:latin typeface="Verdana" panose="020B0604030504040204" pitchFamily="34" charset="0"/>
                          <a:ea typeface="微软雅黑" panose="020B0503020204020204" pitchFamily="34" charset="-122"/>
                        </a:rPr>
                        <a:t>用户故事</a:t>
                      </a:r>
                      <a:endParaRPr kumimoji="0" lang="zh-CN" sz="24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cs typeface="Arial" charset="0"/>
                      </a:endParaRPr>
                    </a:p>
                  </a:txBody>
                  <a:tcPr marL="68580" marR="68580" marT="0" marB="0" anchor="ctr"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sz="2400" u="none" strike="noStrike" cap="none" normalizeH="0" baseline="0" dirty="0" smtClean="0">
                          <a:ln>
                            <a:noFill/>
                          </a:ln>
                          <a:effectLst/>
                          <a:latin typeface="Verdana" panose="020B0604030504040204" pitchFamily="34" charset="0"/>
                          <a:ea typeface="微软雅黑" panose="020B0503020204020204" pitchFamily="34" charset="-122"/>
                        </a:rPr>
                        <a:t>任务</a:t>
                      </a:r>
                      <a:r>
                        <a:rPr kumimoji="0" lang="en-US" altLang="zh-CN" sz="2400" u="none" strike="noStrike" cap="none" normalizeH="0" baseline="0" dirty="0" smtClean="0">
                          <a:ln>
                            <a:noFill/>
                          </a:ln>
                          <a:effectLst/>
                          <a:latin typeface="Verdana" panose="020B0604030504040204" pitchFamily="34" charset="0"/>
                          <a:ea typeface="微软雅黑" panose="020B0503020204020204" pitchFamily="34" charset="-122"/>
                        </a:rPr>
                        <a:t>(</a:t>
                      </a:r>
                      <a:r>
                        <a:rPr kumimoji="0" lang="zh-CN" altLang="en-US" sz="2400" u="none" strike="noStrike" cap="none" normalizeH="0" baseline="0" dirty="0" smtClean="0">
                          <a:ln>
                            <a:noFill/>
                          </a:ln>
                          <a:effectLst/>
                          <a:latin typeface="Verdana" panose="020B0604030504040204" pitchFamily="34" charset="0"/>
                          <a:ea typeface="微软雅黑" panose="020B0503020204020204" pitchFamily="34" charset="-122"/>
                        </a:rPr>
                        <a:t>工作项</a:t>
                      </a:r>
                      <a:r>
                        <a:rPr kumimoji="0" lang="en-US" altLang="zh-CN" sz="2400" u="none" strike="noStrike" cap="none" normalizeH="0" baseline="0" dirty="0" smtClean="0">
                          <a:ln>
                            <a:noFill/>
                          </a:ln>
                          <a:effectLst/>
                          <a:latin typeface="Verdana" panose="020B0604030504040204" pitchFamily="34" charset="0"/>
                          <a:ea typeface="微软雅黑" panose="020B0503020204020204" pitchFamily="34" charset="-122"/>
                        </a:rPr>
                        <a:t>)</a:t>
                      </a:r>
                      <a:endParaRPr kumimoji="0" lang="zh-CN" sz="24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cs typeface="Arial" charset="0"/>
                      </a:endParaRPr>
                    </a:p>
                  </a:txBody>
                  <a:tcPr marL="68580" marR="68580" marT="0" marB="0" anchor="ctr" horzOverflow="overflow"/>
                </a:tc>
              </a:tr>
              <a:tr h="644525">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sz="2400" b="1" u="none" strike="noStrike" cap="none" normalizeH="0" baseline="0" dirty="0" smtClean="0">
                          <a:ln>
                            <a:noFill/>
                          </a:ln>
                          <a:effectLst/>
                          <a:latin typeface="Verdana" panose="020B0604030504040204" pitchFamily="34" charset="0"/>
                          <a:ea typeface="微软雅黑" panose="020B0503020204020204" pitchFamily="34" charset="-122"/>
                        </a:rPr>
                        <a:t>估算单位</a:t>
                      </a:r>
                      <a:endParaRPr kumimoji="0" lang="zh-CN" sz="2400" b="1"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cs typeface="Arial" charset="0"/>
                      </a:endParaRPr>
                    </a:p>
                  </a:txBody>
                  <a:tcPr marL="68580" marR="68580" marT="0" marB="0" anchor="ctr"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sz="2400" u="none" strike="noStrike" cap="none" normalizeH="0" baseline="0" dirty="0" smtClean="0">
                          <a:ln>
                            <a:noFill/>
                          </a:ln>
                          <a:effectLst/>
                          <a:latin typeface="Verdana" panose="020B0604030504040204" pitchFamily="34" charset="0"/>
                          <a:ea typeface="微软雅黑" panose="020B0503020204020204" pitchFamily="34" charset="-122"/>
                        </a:rPr>
                        <a:t>故事点或理想日</a:t>
                      </a:r>
                      <a:endParaRPr kumimoji="0" lang="zh-CN" sz="24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cs typeface="Arial" charset="0"/>
                      </a:endParaRPr>
                    </a:p>
                  </a:txBody>
                  <a:tcPr marL="68580" marR="68580" marT="0" marB="0" anchor="ctr" horzOverflow="overflow"/>
                </a:tc>
                <a:tc>
                  <a:txBody>
                    <a:bodyPr/>
                    <a:lstStyle/>
                    <a:p>
                      <a:pPr marL="0" marR="0" lvl="0" indent="0" algn="l" defTabSz="914400" rtl="0" eaLnBrk="1" fontAlgn="base" latinLnBrk="0" hangingPunct="1">
                        <a:lnSpc>
                          <a:spcPct val="150000"/>
                        </a:lnSpc>
                        <a:spcBef>
                          <a:spcPct val="0"/>
                        </a:spcBef>
                        <a:spcAft>
                          <a:spcPct val="0"/>
                        </a:spcAft>
                        <a:buClrTx/>
                        <a:buSzTx/>
                        <a:buFontTx/>
                        <a:buNone/>
                        <a:tabLst/>
                      </a:pPr>
                      <a:r>
                        <a:rPr kumimoji="0" lang="zh-CN" sz="2400" u="none" strike="noStrike" cap="none" normalizeH="0" baseline="0" dirty="0" smtClean="0">
                          <a:ln>
                            <a:noFill/>
                          </a:ln>
                          <a:effectLst/>
                          <a:latin typeface="Verdana" panose="020B0604030504040204" pitchFamily="34" charset="0"/>
                          <a:ea typeface="微软雅黑" panose="020B0503020204020204" pitchFamily="34" charset="-122"/>
                        </a:rPr>
                        <a:t>理想小时</a:t>
                      </a:r>
                      <a:endParaRPr kumimoji="0" lang="zh-CN" sz="2400" b="0" i="0" u="none" strike="noStrike" cap="none" normalizeH="0" baseline="0" dirty="0" smtClean="0">
                        <a:ln>
                          <a:noFill/>
                        </a:ln>
                        <a:solidFill>
                          <a:schemeClr val="tx1"/>
                        </a:solidFill>
                        <a:effectLst/>
                        <a:latin typeface="Verdana" panose="020B0604030504040204" pitchFamily="34" charset="0"/>
                        <a:ea typeface="微软雅黑" panose="020B0503020204020204" pitchFamily="34" charset="-122"/>
                        <a:cs typeface="Arial" charset="0"/>
                      </a:endParaRPr>
                    </a:p>
                  </a:txBody>
                  <a:tcPr marL="68580" marR="68580" marT="0" marB="0" anchor="ctr" horzOverflow="overflow"/>
                </a:tc>
              </a:tr>
            </a:tbl>
          </a:graphicData>
        </a:graphic>
      </p:graphicFrame>
    </p:spTree>
    <p:extLst>
      <p:ext uri="{BB962C8B-B14F-4D97-AF65-F5344CB8AC3E}">
        <p14:creationId xmlns:p14="http://schemas.microsoft.com/office/powerpoint/2010/main" val="120146131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zh-CN" altLang="en-US" dirty="0" smtClean="0"/>
              <a:t>三种规划任务的方法 </a:t>
            </a:r>
            <a:r>
              <a:rPr lang="en-US" altLang="zh-CN" dirty="0" smtClean="0"/>
              <a:t>—— a. </a:t>
            </a:r>
            <a:r>
              <a:rPr lang="zh-CN" altLang="en-US" dirty="0" smtClean="0"/>
              <a:t>甘特图</a:t>
            </a:r>
            <a:r>
              <a:rPr lang="en-US" altLang="zh-CN" dirty="0" smtClean="0"/>
              <a:t>(Gantt chart)</a:t>
            </a:r>
            <a:endParaRPr lang="zh-CN" altLang="en-US" dirty="0"/>
          </a:p>
        </p:txBody>
      </p:sp>
      <p:sp>
        <p:nvSpPr>
          <p:cNvPr id="6" name="内容占位符 5"/>
          <p:cNvSpPr>
            <a:spLocks noGrp="1"/>
          </p:cNvSpPr>
          <p:nvPr>
            <p:ph sz="quarter" idx="11"/>
          </p:nvPr>
        </p:nvSpPr>
        <p:spPr>
          <a:xfrm>
            <a:off x="153987" y="1142813"/>
            <a:ext cx="8847137" cy="954001"/>
          </a:xfrm>
        </p:spPr>
        <p:txBody>
          <a:bodyPr>
            <a:noAutofit/>
          </a:bodyPr>
          <a:lstStyle/>
          <a:p>
            <a:r>
              <a:rPr lang="zh-CN" altLang="en-US" sz="2400" dirty="0" smtClean="0">
                <a:solidFill>
                  <a:srgbClr val="C00000"/>
                </a:solidFill>
              </a:rPr>
              <a:t>甘特图</a:t>
            </a:r>
            <a:r>
              <a:rPr lang="zh-CN" altLang="en-US" sz="2400" dirty="0" smtClean="0"/>
              <a:t>是传统软件项目管理中用于</a:t>
            </a:r>
            <a:r>
              <a:rPr lang="zh-CN" altLang="en-US" sz="2400" dirty="0" smtClean="0">
                <a:solidFill>
                  <a:srgbClr val="0070C0"/>
                </a:solidFill>
              </a:rPr>
              <a:t>进度控制</a:t>
            </a:r>
            <a:r>
              <a:rPr lang="zh-CN" altLang="en-US" sz="2400" dirty="0" smtClean="0"/>
              <a:t>的重要方法。</a:t>
            </a:r>
            <a:endParaRPr lang="en-US" altLang="zh-CN" sz="2400" dirty="0" smtClean="0"/>
          </a:p>
          <a:p>
            <a:r>
              <a:rPr lang="zh-CN" altLang="en-US" sz="2400" dirty="0"/>
              <a:t>示例：</a:t>
            </a:r>
          </a:p>
        </p:txBody>
      </p:sp>
      <p:graphicFrame>
        <p:nvGraphicFramePr>
          <p:cNvPr id="5" name="表格 4"/>
          <p:cNvGraphicFramePr>
            <a:graphicFrameLocks noGrp="1"/>
          </p:cNvGraphicFramePr>
          <p:nvPr>
            <p:extLst>
              <p:ext uri="{D42A27DB-BD31-4B8C-83A1-F6EECF244321}">
                <p14:modId xmlns:p14="http://schemas.microsoft.com/office/powerpoint/2010/main" val="2631590730"/>
              </p:ext>
            </p:extLst>
          </p:nvPr>
        </p:nvGraphicFramePr>
        <p:xfrm>
          <a:off x="122457" y="2161155"/>
          <a:ext cx="8847133" cy="3388310"/>
        </p:xfrm>
        <a:graphic>
          <a:graphicData uri="http://schemas.openxmlformats.org/drawingml/2006/table">
            <a:tbl>
              <a:tblPr firstRow="1" bandRow="1">
                <a:tableStyleId>{46F890A9-2807-4EBB-B81D-B2AA78EC7F39}</a:tableStyleId>
              </a:tblPr>
              <a:tblGrid>
                <a:gridCol w="3486547"/>
                <a:gridCol w="487326"/>
                <a:gridCol w="487326"/>
                <a:gridCol w="487326"/>
                <a:gridCol w="487326"/>
                <a:gridCol w="487326"/>
                <a:gridCol w="487326"/>
                <a:gridCol w="487326"/>
                <a:gridCol w="487326"/>
                <a:gridCol w="487326"/>
                <a:gridCol w="487326"/>
                <a:gridCol w="487326"/>
              </a:tblGrid>
              <a:tr h="385330">
                <a:tc rowSpan="2">
                  <a:txBody>
                    <a:bodyPr/>
                    <a:lstStyle/>
                    <a:p>
                      <a:pPr algn="ctr"/>
                      <a:r>
                        <a:rPr lang="zh-CN" altLang="en-US" sz="1800" baseline="0" dirty="0" smtClean="0">
                          <a:latin typeface="Verdana" pitchFamily="34" charset="0"/>
                          <a:ea typeface="微软雅黑" pitchFamily="34" charset="-122"/>
                        </a:rPr>
                        <a:t>任务</a:t>
                      </a:r>
                      <a:endParaRPr lang="zh-CN" altLang="en-US" sz="1800" baseline="0" dirty="0">
                        <a:latin typeface="Verdana" pitchFamily="34" charset="0"/>
                        <a:ea typeface="微软雅黑" pitchFamily="34" charset="-122"/>
                      </a:endParaRPr>
                    </a:p>
                  </a:txBody>
                  <a:tcPr marL="0" marR="0" marT="0" marB="0" anchor="ctr"/>
                </a:tc>
                <a:tc gridSpan="11">
                  <a:txBody>
                    <a:bodyPr/>
                    <a:lstStyle/>
                    <a:p>
                      <a:pPr algn="ctr"/>
                      <a:r>
                        <a:rPr lang="zh-CN" altLang="en-US" sz="1800" baseline="0" dirty="0" smtClean="0">
                          <a:latin typeface="Verdana" pitchFamily="34" charset="0"/>
                          <a:ea typeface="微软雅黑" pitchFamily="34" charset="-122"/>
                        </a:rPr>
                        <a:t>周次</a:t>
                      </a:r>
                      <a:endParaRPr lang="zh-CN" altLang="en-US" sz="1800" baseline="0" dirty="0">
                        <a:latin typeface="Verdana" pitchFamily="34" charset="0"/>
                        <a:ea typeface="微软雅黑" pitchFamily="34" charset="-122"/>
                      </a:endParaRPr>
                    </a:p>
                  </a:txBody>
                  <a:tcPr marL="0" marR="0" marT="0" marB="0" anchor="ctr"/>
                </a:tc>
                <a:tc hMerge="1">
                  <a:txBody>
                    <a:bodyPr/>
                    <a:lstStyle/>
                    <a:p>
                      <a:endParaRPr lang="zh-CN" altLang="en-US" dirty="0"/>
                    </a:p>
                  </a:txBody>
                  <a:tcPr marL="0" marR="0" marT="0" marB="0" anchor="ctr"/>
                </a:tc>
                <a:tc hMerge="1">
                  <a:txBody>
                    <a:bodyPr/>
                    <a:lstStyle/>
                    <a:p>
                      <a:endParaRPr lang="zh-CN" altLang="en-US" dirty="0"/>
                    </a:p>
                  </a:txBody>
                  <a:tcPr marL="0" marR="0" marT="0" marB="0" anchor="ctr"/>
                </a:tc>
                <a:tc hMerge="1">
                  <a:txBody>
                    <a:bodyPr/>
                    <a:lstStyle/>
                    <a:p>
                      <a:endParaRPr lang="zh-CN" altLang="en-US" dirty="0"/>
                    </a:p>
                  </a:txBody>
                  <a:tcPr marL="0" marR="0" marT="0" marB="0" anchor="ctr"/>
                </a:tc>
                <a:tc hMerge="1">
                  <a:txBody>
                    <a:bodyPr/>
                    <a:lstStyle/>
                    <a:p>
                      <a:endParaRPr lang="zh-CN" altLang="en-US" dirty="0"/>
                    </a:p>
                  </a:txBody>
                  <a:tcPr marL="0" marR="0" marT="0" marB="0" anchor="ctr"/>
                </a:tc>
                <a:tc hMerge="1">
                  <a:txBody>
                    <a:bodyPr/>
                    <a:lstStyle/>
                    <a:p>
                      <a:endParaRPr lang="zh-CN" altLang="en-US" dirty="0"/>
                    </a:p>
                  </a:txBody>
                  <a:tcPr marL="0" marR="0" marT="0" marB="0" anchor="ctr"/>
                </a:tc>
                <a:tc hMerge="1">
                  <a:txBody>
                    <a:bodyPr/>
                    <a:lstStyle/>
                    <a:p>
                      <a:endParaRPr lang="zh-CN" altLang="en-US" dirty="0"/>
                    </a:p>
                  </a:txBody>
                  <a:tcPr marL="0" marR="0" marT="0" marB="0" anchor="ctr"/>
                </a:tc>
                <a:tc hMerge="1">
                  <a:txBody>
                    <a:bodyPr/>
                    <a:lstStyle/>
                    <a:p>
                      <a:endParaRPr lang="zh-CN" altLang="en-US" dirty="0"/>
                    </a:p>
                  </a:txBody>
                  <a:tcPr marL="0" marR="0" marT="0" marB="0" anchor="ctr"/>
                </a:tc>
                <a:tc hMerge="1">
                  <a:txBody>
                    <a:bodyPr/>
                    <a:lstStyle/>
                    <a:p>
                      <a:endParaRPr lang="zh-CN" altLang="en-US" dirty="0"/>
                    </a:p>
                  </a:txBody>
                  <a:tcPr marL="0" marR="0" marT="0" marB="0" anchor="ctr"/>
                </a:tc>
                <a:tc hMerge="1">
                  <a:txBody>
                    <a:bodyPr/>
                    <a:lstStyle/>
                    <a:p>
                      <a:endParaRPr lang="zh-CN" altLang="en-US" dirty="0"/>
                    </a:p>
                  </a:txBody>
                  <a:tcPr marL="0" marR="0" marT="0" marB="0" anchor="ctr"/>
                </a:tc>
                <a:tc hMerge="1">
                  <a:txBody>
                    <a:bodyPr/>
                    <a:lstStyle/>
                    <a:p>
                      <a:endParaRPr lang="zh-CN" altLang="en-US" dirty="0"/>
                    </a:p>
                  </a:txBody>
                  <a:tcPr marL="0" marR="0" marT="0" marB="0" anchor="ctr"/>
                </a:tc>
              </a:tr>
              <a:tr h="385330">
                <a:tc vMerge="1">
                  <a:txBody>
                    <a:bodyPr/>
                    <a:lstStyle/>
                    <a:p>
                      <a:endParaRPr lang="zh-CN" altLang="en-US" dirty="0"/>
                    </a:p>
                  </a:txBody>
                  <a:tcPr marL="0" marR="0" marT="0" marB="0"/>
                </a:tc>
                <a:tc>
                  <a:txBody>
                    <a:bodyPr/>
                    <a:lstStyle/>
                    <a:p>
                      <a:pPr algn="ctr"/>
                      <a:r>
                        <a:rPr lang="en-US" altLang="zh-CN" sz="1800" baseline="0" dirty="0" smtClean="0">
                          <a:solidFill>
                            <a:schemeClr val="bg1"/>
                          </a:solidFill>
                          <a:latin typeface="Verdana" pitchFamily="34" charset="0"/>
                          <a:ea typeface="微软雅黑" pitchFamily="34" charset="-122"/>
                        </a:rPr>
                        <a:t>5</a:t>
                      </a:r>
                      <a:endParaRPr lang="zh-CN" altLang="en-US" sz="1800" baseline="0" dirty="0">
                        <a:solidFill>
                          <a:schemeClr val="bg1"/>
                        </a:solidFill>
                        <a:latin typeface="Verdana" pitchFamily="34" charset="0"/>
                        <a:ea typeface="微软雅黑" pitchFamily="34" charset="-122"/>
                      </a:endParaRPr>
                    </a:p>
                  </a:txBody>
                  <a:tcPr marL="0" marR="0" marT="0" marB="0" anchor="ctr">
                    <a:solidFill>
                      <a:schemeClr val="accent6"/>
                    </a:solidFill>
                  </a:tcPr>
                </a:tc>
                <a:tc>
                  <a:txBody>
                    <a:bodyPr/>
                    <a:lstStyle/>
                    <a:p>
                      <a:pPr algn="ctr"/>
                      <a:r>
                        <a:rPr lang="en-US" altLang="zh-CN" sz="1800" baseline="0" dirty="0" smtClean="0">
                          <a:solidFill>
                            <a:schemeClr val="bg1"/>
                          </a:solidFill>
                          <a:latin typeface="Verdana" pitchFamily="34" charset="0"/>
                          <a:ea typeface="微软雅黑" pitchFamily="34" charset="-122"/>
                        </a:rPr>
                        <a:t>6</a:t>
                      </a:r>
                      <a:endParaRPr lang="zh-CN" altLang="en-US" sz="1800" baseline="0" dirty="0">
                        <a:solidFill>
                          <a:schemeClr val="bg1"/>
                        </a:solidFill>
                        <a:latin typeface="Verdana" pitchFamily="34" charset="0"/>
                        <a:ea typeface="微软雅黑" pitchFamily="34" charset="-122"/>
                      </a:endParaRPr>
                    </a:p>
                  </a:txBody>
                  <a:tcPr marL="0" marR="0" marT="0" marB="0" anchor="ctr">
                    <a:solidFill>
                      <a:schemeClr val="accent6"/>
                    </a:solidFill>
                  </a:tcPr>
                </a:tc>
                <a:tc>
                  <a:txBody>
                    <a:bodyPr/>
                    <a:lstStyle/>
                    <a:p>
                      <a:pPr algn="ctr"/>
                      <a:r>
                        <a:rPr lang="en-US" altLang="zh-CN" sz="1800" baseline="0" dirty="0" smtClean="0">
                          <a:solidFill>
                            <a:schemeClr val="bg1"/>
                          </a:solidFill>
                          <a:latin typeface="Verdana" pitchFamily="34" charset="0"/>
                          <a:ea typeface="微软雅黑" pitchFamily="34" charset="-122"/>
                        </a:rPr>
                        <a:t>7</a:t>
                      </a:r>
                      <a:endParaRPr lang="zh-CN" altLang="en-US" sz="1800" baseline="0" dirty="0">
                        <a:solidFill>
                          <a:schemeClr val="bg1"/>
                        </a:solidFill>
                        <a:latin typeface="Verdana" pitchFamily="34" charset="0"/>
                        <a:ea typeface="微软雅黑" pitchFamily="34" charset="-122"/>
                      </a:endParaRPr>
                    </a:p>
                  </a:txBody>
                  <a:tcPr marL="0" marR="0" marT="0" marB="0" anchor="ctr">
                    <a:solidFill>
                      <a:schemeClr val="accent6"/>
                    </a:solidFill>
                  </a:tcPr>
                </a:tc>
                <a:tc>
                  <a:txBody>
                    <a:bodyPr/>
                    <a:lstStyle/>
                    <a:p>
                      <a:pPr algn="ctr"/>
                      <a:r>
                        <a:rPr lang="en-US" altLang="zh-CN" sz="1800" baseline="0" dirty="0" smtClean="0">
                          <a:solidFill>
                            <a:schemeClr val="bg1"/>
                          </a:solidFill>
                          <a:latin typeface="Verdana" pitchFamily="34" charset="0"/>
                          <a:ea typeface="微软雅黑" pitchFamily="34" charset="-122"/>
                        </a:rPr>
                        <a:t>8</a:t>
                      </a:r>
                      <a:endParaRPr lang="zh-CN" altLang="en-US" sz="1800" baseline="0" dirty="0">
                        <a:solidFill>
                          <a:schemeClr val="bg1"/>
                        </a:solidFill>
                        <a:latin typeface="Verdana" pitchFamily="34" charset="0"/>
                        <a:ea typeface="微软雅黑" pitchFamily="34" charset="-122"/>
                      </a:endParaRPr>
                    </a:p>
                  </a:txBody>
                  <a:tcPr marL="0" marR="0" marT="0" marB="0" anchor="ctr">
                    <a:solidFill>
                      <a:schemeClr val="accent6"/>
                    </a:solidFill>
                  </a:tcPr>
                </a:tc>
                <a:tc>
                  <a:txBody>
                    <a:bodyPr/>
                    <a:lstStyle/>
                    <a:p>
                      <a:pPr algn="ctr"/>
                      <a:r>
                        <a:rPr lang="en-US" altLang="zh-CN" sz="1800" baseline="0" dirty="0" smtClean="0">
                          <a:solidFill>
                            <a:schemeClr val="bg1"/>
                          </a:solidFill>
                          <a:latin typeface="Verdana" pitchFamily="34" charset="0"/>
                          <a:ea typeface="微软雅黑" pitchFamily="34" charset="-122"/>
                        </a:rPr>
                        <a:t>9</a:t>
                      </a:r>
                      <a:endParaRPr lang="zh-CN" altLang="en-US" sz="1800" baseline="0" dirty="0">
                        <a:solidFill>
                          <a:schemeClr val="bg1"/>
                        </a:solidFill>
                        <a:latin typeface="Verdana" pitchFamily="34" charset="0"/>
                        <a:ea typeface="微软雅黑" pitchFamily="34" charset="-122"/>
                      </a:endParaRPr>
                    </a:p>
                  </a:txBody>
                  <a:tcPr marL="0" marR="0" marT="0" marB="0" anchor="ctr">
                    <a:solidFill>
                      <a:schemeClr val="accent6"/>
                    </a:solidFill>
                  </a:tcPr>
                </a:tc>
                <a:tc>
                  <a:txBody>
                    <a:bodyPr/>
                    <a:lstStyle/>
                    <a:p>
                      <a:pPr algn="ctr"/>
                      <a:r>
                        <a:rPr lang="en-US" altLang="zh-CN" sz="1800" baseline="0" dirty="0" smtClean="0">
                          <a:solidFill>
                            <a:schemeClr val="bg1"/>
                          </a:solidFill>
                          <a:latin typeface="Verdana" pitchFamily="34" charset="0"/>
                          <a:ea typeface="微软雅黑" pitchFamily="34" charset="-122"/>
                        </a:rPr>
                        <a:t>10</a:t>
                      </a:r>
                      <a:endParaRPr lang="zh-CN" altLang="en-US" sz="1800" baseline="0" dirty="0">
                        <a:solidFill>
                          <a:schemeClr val="bg1"/>
                        </a:solidFill>
                        <a:latin typeface="Verdana" pitchFamily="34" charset="0"/>
                        <a:ea typeface="微软雅黑" pitchFamily="34" charset="-122"/>
                      </a:endParaRPr>
                    </a:p>
                  </a:txBody>
                  <a:tcPr marL="0" marR="0" marT="0" marB="0" anchor="ctr">
                    <a:solidFill>
                      <a:schemeClr val="accent6"/>
                    </a:solidFill>
                  </a:tcPr>
                </a:tc>
                <a:tc>
                  <a:txBody>
                    <a:bodyPr/>
                    <a:lstStyle/>
                    <a:p>
                      <a:pPr algn="ctr"/>
                      <a:r>
                        <a:rPr lang="en-US" altLang="zh-CN" sz="1800" baseline="0" dirty="0" smtClean="0">
                          <a:solidFill>
                            <a:schemeClr val="bg1"/>
                          </a:solidFill>
                          <a:latin typeface="Verdana" pitchFamily="34" charset="0"/>
                          <a:ea typeface="微软雅黑" pitchFamily="34" charset="-122"/>
                        </a:rPr>
                        <a:t>11</a:t>
                      </a:r>
                      <a:endParaRPr lang="zh-CN" altLang="en-US" sz="1800" baseline="0" dirty="0">
                        <a:solidFill>
                          <a:schemeClr val="bg1"/>
                        </a:solidFill>
                        <a:latin typeface="Verdana" pitchFamily="34" charset="0"/>
                        <a:ea typeface="微软雅黑" pitchFamily="34" charset="-122"/>
                      </a:endParaRPr>
                    </a:p>
                  </a:txBody>
                  <a:tcPr marL="0" marR="0" marT="0" marB="0" anchor="ctr">
                    <a:solidFill>
                      <a:schemeClr val="accent6"/>
                    </a:solidFill>
                  </a:tcPr>
                </a:tc>
                <a:tc>
                  <a:txBody>
                    <a:bodyPr/>
                    <a:lstStyle/>
                    <a:p>
                      <a:pPr algn="ctr"/>
                      <a:r>
                        <a:rPr lang="en-US" altLang="zh-CN" sz="1800" baseline="0" dirty="0" smtClean="0">
                          <a:solidFill>
                            <a:schemeClr val="bg1"/>
                          </a:solidFill>
                          <a:latin typeface="Verdana" pitchFamily="34" charset="0"/>
                          <a:ea typeface="微软雅黑" pitchFamily="34" charset="-122"/>
                        </a:rPr>
                        <a:t>12</a:t>
                      </a:r>
                      <a:endParaRPr lang="zh-CN" altLang="en-US" sz="1800" baseline="0" dirty="0">
                        <a:solidFill>
                          <a:schemeClr val="bg1"/>
                        </a:solidFill>
                        <a:latin typeface="Verdana" pitchFamily="34" charset="0"/>
                        <a:ea typeface="微软雅黑" pitchFamily="34" charset="-122"/>
                      </a:endParaRPr>
                    </a:p>
                  </a:txBody>
                  <a:tcPr marL="0" marR="0" marT="0" marB="0" anchor="ctr">
                    <a:solidFill>
                      <a:schemeClr val="accent6"/>
                    </a:solidFill>
                  </a:tcPr>
                </a:tc>
                <a:tc>
                  <a:txBody>
                    <a:bodyPr/>
                    <a:lstStyle/>
                    <a:p>
                      <a:pPr algn="ctr"/>
                      <a:r>
                        <a:rPr lang="en-US" altLang="zh-CN" sz="1800" baseline="0" dirty="0" smtClean="0">
                          <a:solidFill>
                            <a:schemeClr val="bg1"/>
                          </a:solidFill>
                          <a:latin typeface="Verdana" pitchFamily="34" charset="0"/>
                          <a:ea typeface="微软雅黑" pitchFamily="34" charset="-122"/>
                        </a:rPr>
                        <a:t>13</a:t>
                      </a:r>
                      <a:endParaRPr lang="zh-CN" altLang="en-US" sz="1800" baseline="0" dirty="0">
                        <a:solidFill>
                          <a:schemeClr val="bg1"/>
                        </a:solidFill>
                        <a:latin typeface="Verdana" pitchFamily="34" charset="0"/>
                        <a:ea typeface="微软雅黑" pitchFamily="34" charset="-122"/>
                      </a:endParaRPr>
                    </a:p>
                  </a:txBody>
                  <a:tcPr marL="0" marR="0" marT="0" marB="0" anchor="ctr">
                    <a:solidFill>
                      <a:schemeClr val="accent6"/>
                    </a:solidFill>
                  </a:tcPr>
                </a:tc>
                <a:tc>
                  <a:txBody>
                    <a:bodyPr/>
                    <a:lstStyle/>
                    <a:p>
                      <a:pPr algn="ctr"/>
                      <a:r>
                        <a:rPr lang="en-US" altLang="zh-CN" sz="1800" baseline="0" dirty="0" smtClean="0">
                          <a:solidFill>
                            <a:schemeClr val="bg1"/>
                          </a:solidFill>
                          <a:latin typeface="Verdana" pitchFamily="34" charset="0"/>
                          <a:ea typeface="微软雅黑" pitchFamily="34" charset="-122"/>
                        </a:rPr>
                        <a:t>14</a:t>
                      </a:r>
                      <a:endParaRPr lang="zh-CN" altLang="en-US" sz="1800" baseline="0" dirty="0">
                        <a:solidFill>
                          <a:schemeClr val="bg1"/>
                        </a:solidFill>
                        <a:latin typeface="Verdana" pitchFamily="34" charset="0"/>
                        <a:ea typeface="微软雅黑" pitchFamily="34" charset="-122"/>
                      </a:endParaRPr>
                    </a:p>
                  </a:txBody>
                  <a:tcPr marL="0" marR="0" marT="0" marB="0" anchor="ctr">
                    <a:solidFill>
                      <a:schemeClr val="accent6"/>
                    </a:solidFill>
                  </a:tcPr>
                </a:tc>
                <a:tc>
                  <a:txBody>
                    <a:bodyPr/>
                    <a:lstStyle/>
                    <a:p>
                      <a:pPr algn="ctr"/>
                      <a:r>
                        <a:rPr lang="en-US" altLang="zh-CN" sz="1800" baseline="0" dirty="0" smtClean="0">
                          <a:solidFill>
                            <a:schemeClr val="bg1"/>
                          </a:solidFill>
                          <a:latin typeface="Verdana" pitchFamily="34" charset="0"/>
                          <a:ea typeface="微软雅黑" pitchFamily="34" charset="-122"/>
                        </a:rPr>
                        <a:t>15</a:t>
                      </a:r>
                      <a:endParaRPr lang="zh-CN" altLang="en-US" sz="1800" baseline="0" dirty="0">
                        <a:solidFill>
                          <a:schemeClr val="bg1"/>
                        </a:solidFill>
                        <a:latin typeface="Verdana" pitchFamily="34" charset="0"/>
                        <a:ea typeface="微软雅黑" pitchFamily="34" charset="-122"/>
                      </a:endParaRPr>
                    </a:p>
                  </a:txBody>
                  <a:tcPr marL="0" marR="0" marT="0" marB="0" anchor="ctr">
                    <a:solidFill>
                      <a:schemeClr val="accent6"/>
                    </a:solidFill>
                  </a:tcPr>
                </a:tc>
              </a:tr>
              <a:tr h="470464">
                <a:tc>
                  <a:txBody>
                    <a:bodyPr/>
                    <a:lstStyle/>
                    <a:p>
                      <a:r>
                        <a:rPr lang="en-US" altLang="zh-CN" sz="1800" b="0" baseline="0" dirty="0" smtClean="0">
                          <a:latin typeface="Verdana" pitchFamily="34" charset="0"/>
                          <a:ea typeface="微软雅黑" pitchFamily="34" charset="-122"/>
                        </a:rPr>
                        <a:t>1.</a:t>
                      </a:r>
                      <a:r>
                        <a:rPr lang="zh-CN" altLang="en-US" sz="1800" b="0" baseline="0" dirty="0" smtClean="0">
                          <a:latin typeface="Verdana" pitchFamily="34" charset="0"/>
                          <a:ea typeface="微软雅黑" pitchFamily="34" charset="-122"/>
                        </a:rPr>
                        <a:t>搭建</a:t>
                      </a:r>
                      <a:r>
                        <a:rPr lang="en-US" altLang="zh-CN" sz="1800" b="0" baseline="0" dirty="0" smtClean="0">
                          <a:latin typeface="Verdana" pitchFamily="34" charset="0"/>
                          <a:ea typeface="微软雅黑" pitchFamily="34" charset="-122"/>
                        </a:rPr>
                        <a:t>android</a:t>
                      </a:r>
                      <a:r>
                        <a:rPr lang="zh-CN" altLang="en-US" sz="1800" b="0" baseline="0" dirty="0" smtClean="0">
                          <a:latin typeface="Verdana" pitchFamily="34" charset="0"/>
                          <a:ea typeface="微软雅黑" pitchFamily="34" charset="-122"/>
                        </a:rPr>
                        <a:t>开发环境</a:t>
                      </a:r>
                    </a:p>
                  </a:txBody>
                  <a:tcPr marL="0" marR="0" marT="0" marB="0" anchor="ctr"/>
                </a:tc>
                <a:tc>
                  <a:txBody>
                    <a:bodyPr/>
                    <a:lstStyle/>
                    <a:p>
                      <a:endParaRPr lang="zh-CN" altLang="en-US" sz="1800" baseline="0" dirty="0">
                        <a:latin typeface="Verdana" pitchFamily="34" charset="0"/>
                        <a:ea typeface="微软雅黑" pitchFamily="34" charset="-122"/>
                      </a:endParaRPr>
                    </a:p>
                  </a:txBody>
                  <a:tcPr marL="0" marR="0" marT="0" marB="0">
                    <a:noFill/>
                  </a:tcPr>
                </a:tc>
                <a:tc>
                  <a:txBody>
                    <a:bodyPr/>
                    <a:lstStyle/>
                    <a:p>
                      <a:endParaRPr lang="zh-CN" altLang="en-US" sz="1800" baseline="0" dirty="0">
                        <a:latin typeface="Verdana" pitchFamily="34" charset="0"/>
                        <a:ea typeface="微软雅黑" pitchFamily="34" charset="-122"/>
                      </a:endParaRPr>
                    </a:p>
                  </a:txBody>
                  <a:tcPr marL="0" marR="0" marT="0" marB="0">
                    <a:noFill/>
                  </a:tcPr>
                </a:tc>
                <a:tc>
                  <a:txBody>
                    <a:bodyPr/>
                    <a:lstStyle/>
                    <a:p>
                      <a:endParaRPr lang="zh-CN" altLang="en-US" sz="1800" baseline="0" dirty="0">
                        <a:latin typeface="Verdana" pitchFamily="34" charset="0"/>
                        <a:ea typeface="微软雅黑" pitchFamily="34" charset="-122"/>
                      </a:endParaRPr>
                    </a:p>
                  </a:txBody>
                  <a:tcPr marL="0" marR="0" marT="0" marB="0">
                    <a:noFill/>
                  </a:tcPr>
                </a:tc>
                <a:tc>
                  <a:txBody>
                    <a:bodyPr/>
                    <a:lstStyle/>
                    <a:p>
                      <a:endParaRPr lang="zh-CN" altLang="en-US" sz="1800" baseline="0" dirty="0">
                        <a:latin typeface="Verdana" pitchFamily="34" charset="0"/>
                        <a:ea typeface="微软雅黑" pitchFamily="34" charset="-122"/>
                      </a:endParaRPr>
                    </a:p>
                  </a:txBody>
                  <a:tcPr marL="0" marR="0" marT="0" marB="0">
                    <a:noFill/>
                  </a:tcPr>
                </a:tc>
                <a:tc>
                  <a:txBody>
                    <a:bodyPr/>
                    <a:lstStyle/>
                    <a:p>
                      <a:endParaRPr lang="zh-CN" altLang="en-US" sz="1800" baseline="0" dirty="0">
                        <a:latin typeface="Verdana" pitchFamily="34" charset="0"/>
                        <a:ea typeface="微软雅黑" pitchFamily="34" charset="-122"/>
                      </a:endParaRPr>
                    </a:p>
                  </a:txBody>
                  <a:tcPr marL="0" marR="0" marT="0" marB="0">
                    <a:noFill/>
                  </a:tcPr>
                </a:tc>
                <a:tc>
                  <a:txBody>
                    <a:bodyPr/>
                    <a:lstStyle/>
                    <a:p>
                      <a:endParaRPr lang="zh-CN" altLang="en-US" sz="1800" baseline="0" dirty="0">
                        <a:latin typeface="Verdana" pitchFamily="34" charset="0"/>
                        <a:ea typeface="微软雅黑" pitchFamily="34" charset="-122"/>
                      </a:endParaRPr>
                    </a:p>
                  </a:txBody>
                  <a:tcPr marL="0" marR="0" marT="0" marB="0">
                    <a:noFill/>
                  </a:tcPr>
                </a:tc>
                <a:tc>
                  <a:txBody>
                    <a:bodyPr/>
                    <a:lstStyle/>
                    <a:p>
                      <a:endParaRPr lang="zh-CN" altLang="en-US" sz="1800" baseline="0" dirty="0">
                        <a:latin typeface="Verdana" pitchFamily="34" charset="0"/>
                        <a:ea typeface="微软雅黑" pitchFamily="34" charset="-122"/>
                      </a:endParaRPr>
                    </a:p>
                  </a:txBody>
                  <a:tcPr marL="0" marR="0" marT="0" marB="0">
                    <a:noFill/>
                  </a:tcPr>
                </a:tc>
                <a:tc>
                  <a:txBody>
                    <a:bodyPr/>
                    <a:lstStyle/>
                    <a:p>
                      <a:endParaRPr lang="zh-CN" altLang="en-US" sz="1800" baseline="0" dirty="0">
                        <a:latin typeface="Verdana" pitchFamily="34" charset="0"/>
                        <a:ea typeface="微软雅黑" pitchFamily="34" charset="-122"/>
                      </a:endParaRPr>
                    </a:p>
                  </a:txBody>
                  <a:tcPr marL="0" marR="0" marT="0" marB="0">
                    <a:noFill/>
                  </a:tcPr>
                </a:tc>
                <a:tc>
                  <a:txBody>
                    <a:bodyPr/>
                    <a:lstStyle/>
                    <a:p>
                      <a:endParaRPr lang="zh-CN" altLang="en-US" sz="1800" baseline="0" dirty="0">
                        <a:latin typeface="Verdana" pitchFamily="34" charset="0"/>
                        <a:ea typeface="微软雅黑" pitchFamily="34" charset="-122"/>
                      </a:endParaRPr>
                    </a:p>
                  </a:txBody>
                  <a:tcPr marL="0" marR="0" marT="0" marB="0">
                    <a:noFill/>
                  </a:tcPr>
                </a:tc>
                <a:tc>
                  <a:txBody>
                    <a:bodyPr/>
                    <a:lstStyle/>
                    <a:p>
                      <a:endParaRPr lang="zh-CN" altLang="en-US" sz="1800" baseline="0" dirty="0">
                        <a:latin typeface="Verdana" pitchFamily="34" charset="0"/>
                        <a:ea typeface="微软雅黑" pitchFamily="34" charset="-122"/>
                      </a:endParaRPr>
                    </a:p>
                  </a:txBody>
                  <a:tcPr marL="0" marR="0" marT="0" marB="0">
                    <a:noFill/>
                  </a:tcPr>
                </a:tc>
                <a:tc>
                  <a:txBody>
                    <a:bodyPr/>
                    <a:lstStyle/>
                    <a:p>
                      <a:endParaRPr lang="zh-CN" altLang="en-US" sz="1800" baseline="0" dirty="0">
                        <a:latin typeface="Verdana" pitchFamily="34" charset="0"/>
                        <a:ea typeface="微软雅黑" pitchFamily="34" charset="-122"/>
                      </a:endParaRPr>
                    </a:p>
                  </a:txBody>
                  <a:tcPr marL="0" marR="0" marT="0" marB="0">
                    <a:noFill/>
                  </a:tcPr>
                </a:tc>
              </a:tr>
              <a:tr h="47046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800" baseline="0" dirty="0" smtClean="0">
                          <a:latin typeface="Verdana" pitchFamily="34" charset="0"/>
                          <a:ea typeface="微软雅黑" pitchFamily="34" charset="-122"/>
                        </a:rPr>
                        <a:t>2.</a:t>
                      </a:r>
                      <a:r>
                        <a:rPr lang="zh-CN" altLang="en-US" sz="1800" baseline="0" dirty="0" smtClean="0">
                          <a:latin typeface="Verdana" pitchFamily="34" charset="0"/>
                          <a:ea typeface="微软雅黑" pitchFamily="34" charset="-122"/>
                        </a:rPr>
                        <a:t>实现位置服务</a:t>
                      </a:r>
                      <a:endParaRPr lang="zh-CN" altLang="en-US" sz="1800" baseline="0" dirty="0">
                        <a:latin typeface="Verdana" pitchFamily="34" charset="0"/>
                        <a:ea typeface="微软雅黑" pitchFamily="34" charset="-122"/>
                      </a:endParaRPr>
                    </a:p>
                  </a:txBody>
                  <a:tcPr marL="0" marR="0" marT="0" marB="0" anchor="ctr">
                    <a:solidFill>
                      <a:srgbClr val="E4E9F1"/>
                    </a:solidFill>
                  </a:tcPr>
                </a:tc>
                <a:tc>
                  <a:txBody>
                    <a:bodyPr/>
                    <a:lstStyle/>
                    <a:p>
                      <a:endParaRPr lang="zh-CN" altLang="en-US" sz="1800" baseline="0" dirty="0">
                        <a:latin typeface="Verdana" pitchFamily="34" charset="0"/>
                        <a:ea typeface="微软雅黑" pitchFamily="34" charset="-122"/>
                      </a:endParaRPr>
                    </a:p>
                  </a:txBody>
                  <a:tcPr marL="0" marR="0" marT="0" marB="0">
                    <a:noFill/>
                  </a:tcPr>
                </a:tc>
                <a:tc>
                  <a:txBody>
                    <a:bodyPr/>
                    <a:lstStyle/>
                    <a:p>
                      <a:endParaRPr lang="zh-CN" altLang="en-US" sz="1800" baseline="0" dirty="0">
                        <a:latin typeface="Verdana" pitchFamily="34" charset="0"/>
                        <a:ea typeface="微软雅黑" pitchFamily="34" charset="-122"/>
                      </a:endParaRPr>
                    </a:p>
                  </a:txBody>
                  <a:tcPr marL="0" marR="0" marT="0" marB="0">
                    <a:noFill/>
                  </a:tcPr>
                </a:tc>
                <a:tc>
                  <a:txBody>
                    <a:bodyPr/>
                    <a:lstStyle/>
                    <a:p>
                      <a:endParaRPr lang="zh-CN" altLang="en-US" sz="1800" baseline="0" dirty="0">
                        <a:latin typeface="Verdana" pitchFamily="34" charset="0"/>
                        <a:ea typeface="微软雅黑" pitchFamily="34" charset="-122"/>
                      </a:endParaRPr>
                    </a:p>
                  </a:txBody>
                  <a:tcPr marL="0" marR="0" marT="0" marB="0">
                    <a:noFill/>
                  </a:tcPr>
                </a:tc>
                <a:tc>
                  <a:txBody>
                    <a:bodyPr/>
                    <a:lstStyle/>
                    <a:p>
                      <a:endParaRPr lang="zh-CN" altLang="en-US" sz="1800" baseline="0" dirty="0">
                        <a:latin typeface="Verdana" pitchFamily="34" charset="0"/>
                        <a:ea typeface="微软雅黑" pitchFamily="34" charset="-122"/>
                      </a:endParaRPr>
                    </a:p>
                  </a:txBody>
                  <a:tcPr marL="0" marR="0" marT="0" marB="0">
                    <a:noFill/>
                  </a:tcPr>
                </a:tc>
                <a:tc>
                  <a:txBody>
                    <a:bodyPr/>
                    <a:lstStyle/>
                    <a:p>
                      <a:endParaRPr lang="zh-CN" altLang="en-US" sz="1800" baseline="0" dirty="0">
                        <a:latin typeface="Verdana" pitchFamily="34" charset="0"/>
                        <a:ea typeface="微软雅黑" pitchFamily="34" charset="-122"/>
                      </a:endParaRPr>
                    </a:p>
                  </a:txBody>
                  <a:tcPr marL="0" marR="0" marT="0" marB="0">
                    <a:noFill/>
                  </a:tcPr>
                </a:tc>
                <a:tc>
                  <a:txBody>
                    <a:bodyPr/>
                    <a:lstStyle/>
                    <a:p>
                      <a:endParaRPr lang="zh-CN" altLang="en-US" sz="1800" baseline="0" dirty="0">
                        <a:latin typeface="Verdana" pitchFamily="34" charset="0"/>
                        <a:ea typeface="微软雅黑" pitchFamily="34" charset="-122"/>
                      </a:endParaRPr>
                    </a:p>
                  </a:txBody>
                  <a:tcPr marL="0" marR="0" marT="0" marB="0">
                    <a:noFill/>
                  </a:tcPr>
                </a:tc>
                <a:tc>
                  <a:txBody>
                    <a:bodyPr/>
                    <a:lstStyle/>
                    <a:p>
                      <a:endParaRPr lang="zh-CN" altLang="en-US" sz="1800" baseline="0" dirty="0">
                        <a:latin typeface="Verdana" pitchFamily="34" charset="0"/>
                        <a:ea typeface="微软雅黑" pitchFamily="34" charset="-122"/>
                      </a:endParaRPr>
                    </a:p>
                  </a:txBody>
                  <a:tcPr marL="0" marR="0" marT="0" marB="0">
                    <a:noFill/>
                  </a:tcPr>
                </a:tc>
                <a:tc>
                  <a:txBody>
                    <a:bodyPr/>
                    <a:lstStyle/>
                    <a:p>
                      <a:endParaRPr lang="zh-CN" altLang="en-US" sz="1800" baseline="0" dirty="0">
                        <a:latin typeface="Verdana" pitchFamily="34" charset="0"/>
                        <a:ea typeface="微软雅黑" pitchFamily="34" charset="-122"/>
                      </a:endParaRPr>
                    </a:p>
                  </a:txBody>
                  <a:tcPr marL="0" marR="0" marT="0" marB="0">
                    <a:noFill/>
                  </a:tcPr>
                </a:tc>
                <a:tc>
                  <a:txBody>
                    <a:bodyPr/>
                    <a:lstStyle/>
                    <a:p>
                      <a:endParaRPr lang="zh-CN" altLang="en-US" sz="1800" baseline="0" dirty="0">
                        <a:latin typeface="Verdana" pitchFamily="34" charset="0"/>
                        <a:ea typeface="微软雅黑" pitchFamily="34" charset="-122"/>
                      </a:endParaRPr>
                    </a:p>
                  </a:txBody>
                  <a:tcPr marL="0" marR="0" marT="0" marB="0">
                    <a:noFill/>
                  </a:tcPr>
                </a:tc>
                <a:tc>
                  <a:txBody>
                    <a:bodyPr/>
                    <a:lstStyle/>
                    <a:p>
                      <a:endParaRPr lang="zh-CN" altLang="en-US" sz="1800" baseline="0" dirty="0">
                        <a:latin typeface="Verdana" pitchFamily="34" charset="0"/>
                        <a:ea typeface="微软雅黑" pitchFamily="34" charset="-122"/>
                      </a:endParaRPr>
                    </a:p>
                  </a:txBody>
                  <a:tcPr marL="0" marR="0" marT="0" marB="0">
                    <a:noFill/>
                  </a:tcPr>
                </a:tc>
                <a:tc>
                  <a:txBody>
                    <a:bodyPr/>
                    <a:lstStyle/>
                    <a:p>
                      <a:endParaRPr lang="zh-CN" altLang="en-US" sz="1800" baseline="0" dirty="0">
                        <a:latin typeface="Verdana" pitchFamily="34" charset="0"/>
                        <a:ea typeface="微软雅黑" pitchFamily="34" charset="-122"/>
                      </a:endParaRPr>
                    </a:p>
                  </a:txBody>
                  <a:tcPr marL="0" marR="0" marT="0" marB="0">
                    <a:noFill/>
                  </a:tcPr>
                </a:tc>
              </a:tr>
              <a:tr h="735794">
                <a:tc>
                  <a:txBody>
                    <a:bodyPr/>
                    <a:lstStyle/>
                    <a:p>
                      <a:r>
                        <a:rPr lang="en-US" altLang="zh-CN" sz="1800" baseline="0" dirty="0" smtClean="0">
                          <a:latin typeface="Verdana" pitchFamily="34" charset="0"/>
                          <a:ea typeface="微软雅黑" pitchFamily="34" charset="-122"/>
                        </a:rPr>
                        <a:t>3.</a:t>
                      </a:r>
                      <a:r>
                        <a:rPr lang="zh-CN" altLang="en-US" sz="1800" baseline="0" dirty="0" smtClean="0">
                          <a:latin typeface="Verdana" pitchFamily="34" charset="0"/>
                          <a:ea typeface="微软雅黑" pitchFamily="34" charset="-122"/>
                        </a:rPr>
                        <a:t>实现地图缩放、平移、旋转、改变视角等操作</a:t>
                      </a:r>
                      <a:endParaRPr lang="zh-CN" altLang="en-US" sz="1800" baseline="0" dirty="0">
                        <a:latin typeface="Verdana" pitchFamily="34" charset="0"/>
                        <a:ea typeface="微软雅黑" pitchFamily="34" charset="-122"/>
                      </a:endParaRPr>
                    </a:p>
                  </a:txBody>
                  <a:tcPr marL="0" marR="0" marT="0" marB="0" anchor="ctr"/>
                </a:tc>
                <a:tc>
                  <a:txBody>
                    <a:bodyPr/>
                    <a:lstStyle/>
                    <a:p>
                      <a:endParaRPr lang="zh-CN" altLang="en-US" sz="1800" baseline="0">
                        <a:latin typeface="Verdana" pitchFamily="34" charset="0"/>
                        <a:ea typeface="微软雅黑" pitchFamily="34" charset="-122"/>
                      </a:endParaRPr>
                    </a:p>
                  </a:txBody>
                  <a:tcPr marL="0" marR="0" marT="0" marB="0">
                    <a:noFill/>
                  </a:tcPr>
                </a:tc>
                <a:tc>
                  <a:txBody>
                    <a:bodyPr/>
                    <a:lstStyle/>
                    <a:p>
                      <a:endParaRPr lang="zh-CN" altLang="en-US" sz="1800" baseline="0" dirty="0">
                        <a:latin typeface="Verdana" pitchFamily="34" charset="0"/>
                        <a:ea typeface="微软雅黑" pitchFamily="34" charset="-122"/>
                      </a:endParaRPr>
                    </a:p>
                  </a:txBody>
                  <a:tcPr marL="0" marR="0" marT="0" marB="0">
                    <a:noFill/>
                  </a:tcPr>
                </a:tc>
                <a:tc>
                  <a:txBody>
                    <a:bodyPr/>
                    <a:lstStyle/>
                    <a:p>
                      <a:endParaRPr lang="zh-CN" altLang="en-US" sz="1800" baseline="0" dirty="0">
                        <a:latin typeface="Verdana" pitchFamily="34" charset="0"/>
                        <a:ea typeface="微软雅黑" pitchFamily="34" charset="-122"/>
                      </a:endParaRPr>
                    </a:p>
                  </a:txBody>
                  <a:tcPr marL="0" marR="0" marT="0" marB="0">
                    <a:noFill/>
                  </a:tcPr>
                </a:tc>
                <a:tc>
                  <a:txBody>
                    <a:bodyPr/>
                    <a:lstStyle/>
                    <a:p>
                      <a:endParaRPr lang="zh-CN" altLang="en-US" baseline="0" dirty="0">
                        <a:latin typeface="Verdana" pitchFamily="34" charset="0"/>
                        <a:ea typeface="微软雅黑" pitchFamily="34" charset="-122"/>
                      </a:endParaRPr>
                    </a:p>
                  </a:txBody>
                  <a:tcPr marL="0" marR="0" marT="0" marB="0">
                    <a:noFill/>
                  </a:tcPr>
                </a:tc>
                <a:tc>
                  <a:txBody>
                    <a:bodyPr/>
                    <a:lstStyle/>
                    <a:p>
                      <a:endParaRPr lang="zh-CN" altLang="en-US" baseline="0" dirty="0">
                        <a:latin typeface="Verdana" pitchFamily="34" charset="0"/>
                        <a:ea typeface="微软雅黑" pitchFamily="34" charset="-122"/>
                      </a:endParaRPr>
                    </a:p>
                  </a:txBody>
                  <a:tcPr marL="0" marR="0" marT="0" marB="0">
                    <a:noFill/>
                  </a:tcPr>
                </a:tc>
                <a:tc>
                  <a:txBody>
                    <a:bodyPr/>
                    <a:lstStyle/>
                    <a:p>
                      <a:endParaRPr lang="zh-CN" altLang="en-US" sz="1800" baseline="0" dirty="0">
                        <a:latin typeface="Verdana" pitchFamily="34" charset="0"/>
                        <a:ea typeface="微软雅黑" pitchFamily="34" charset="-122"/>
                      </a:endParaRPr>
                    </a:p>
                  </a:txBody>
                  <a:tcPr marL="0" marR="0" marT="0" marB="0">
                    <a:noFill/>
                  </a:tcPr>
                </a:tc>
                <a:tc>
                  <a:txBody>
                    <a:bodyPr/>
                    <a:lstStyle/>
                    <a:p>
                      <a:endParaRPr lang="zh-CN" altLang="en-US" sz="1800" baseline="0" dirty="0">
                        <a:latin typeface="Verdana" pitchFamily="34" charset="0"/>
                        <a:ea typeface="微软雅黑" pitchFamily="34" charset="-122"/>
                      </a:endParaRPr>
                    </a:p>
                  </a:txBody>
                  <a:tcPr marL="0" marR="0" marT="0" marB="0">
                    <a:noFill/>
                  </a:tcPr>
                </a:tc>
                <a:tc>
                  <a:txBody>
                    <a:bodyPr/>
                    <a:lstStyle/>
                    <a:p>
                      <a:endParaRPr lang="zh-CN" altLang="en-US" sz="1800" baseline="0" dirty="0">
                        <a:latin typeface="Verdana" pitchFamily="34" charset="0"/>
                        <a:ea typeface="微软雅黑" pitchFamily="34" charset="-122"/>
                      </a:endParaRPr>
                    </a:p>
                  </a:txBody>
                  <a:tcPr marL="0" marR="0" marT="0" marB="0">
                    <a:noFill/>
                  </a:tcPr>
                </a:tc>
                <a:tc>
                  <a:txBody>
                    <a:bodyPr/>
                    <a:lstStyle/>
                    <a:p>
                      <a:endParaRPr lang="zh-CN" altLang="en-US" sz="1800" baseline="0" dirty="0">
                        <a:latin typeface="Verdana" pitchFamily="34" charset="0"/>
                        <a:ea typeface="微软雅黑" pitchFamily="34" charset="-122"/>
                      </a:endParaRPr>
                    </a:p>
                  </a:txBody>
                  <a:tcPr marL="0" marR="0" marT="0" marB="0">
                    <a:noFill/>
                  </a:tcPr>
                </a:tc>
                <a:tc>
                  <a:txBody>
                    <a:bodyPr/>
                    <a:lstStyle/>
                    <a:p>
                      <a:endParaRPr lang="zh-CN" altLang="en-US" sz="1800" baseline="0" dirty="0">
                        <a:latin typeface="Verdana" pitchFamily="34" charset="0"/>
                        <a:ea typeface="微软雅黑" pitchFamily="34" charset="-122"/>
                      </a:endParaRPr>
                    </a:p>
                  </a:txBody>
                  <a:tcPr marL="0" marR="0" marT="0" marB="0">
                    <a:noFill/>
                  </a:tcPr>
                </a:tc>
                <a:tc>
                  <a:txBody>
                    <a:bodyPr/>
                    <a:lstStyle/>
                    <a:p>
                      <a:endParaRPr lang="zh-CN" altLang="en-US" sz="1800" baseline="0" dirty="0">
                        <a:latin typeface="Verdana" pitchFamily="34" charset="0"/>
                        <a:ea typeface="微软雅黑" pitchFamily="34" charset="-122"/>
                      </a:endParaRPr>
                    </a:p>
                  </a:txBody>
                  <a:tcPr marL="0" marR="0" marT="0" marB="0">
                    <a:noFill/>
                  </a:tcPr>
                </a:tc>
              </a:tr>
              <a:tr h="470464">
                <a:tc>
                  <a:txBody>
                    <a:bodyPr/>
                    <a:lstStyle/>
                    <a:p>
                      <a:r>
                        <a:rPr lang="en-US" altLang="zh-CN" sz="1800" b="0" baseline="0" dirty="0" smtClean="0">
                          <a:latin typeface="Verdana" pitchFamily="34" charset="0"/>
                          <a:ea typeface="微软雅黑" pitchFamily="34" charset="-122"/>
                        </a:rPr>
                        <a:t>4. ……</a:t>
                      </a:r>
                      <a:endParaRPr lang="zh-CN" altLang="en-US" sz="1800" b="0" baseline="0" dirty="0">
                        <a:latin typeface="Verdana" pitchFamily="34" charset="0"/>
                        <a:ea typeface="微软雅黑" pitchFamily="34" charset="-122"/>
                      </a:endParaRPr>
                    </a:p>
                  </a:txBody>
                  <a:tcPr marL="0" marR="0" marT="0" marB="0" anchor="ctr">
                    <a:solidFill>
                      <a:srgbClr val="E4E9F1"/>
                    </a:solidFill>
                  </a:tcPr>
                </a:tc>
                <a:tc>
                  <a:txBody>
                    <a:bodyPr/>
                    <a:lstStyle/>
                    <a:p>
                      <a:endParaRPr lang="zh-CN" altLang="en-US" sz="1800" baseline="0" dirty="0">
                        <a:latin typeface="Verdana" pitchFamily="34" charset="0"/>
                        <a:ea typeface="微软雅黑" pitchFamily="34" charset="-122"/>
                      </a:endParaRPr>
                    </a:p>
                  </a:txBody>
                  <a:tcPr marL="0" marR="0" marT="0" marB="0">
                    <a:noFill/>
                  </a:tcPr>
                </a:tc>
                <a:tc>
                  <a:txBody>
                    <a:bodyPr/>
                    <a:lstStyle/>
                    <a:p>
                      <a:endParaRPr lang="zh-CN" altLang="en-US" sz="1800" baseline="0" dirty="0">
                        <a:latin typeface="Verdana" pitchFamily="34" charset="0"/>
                        <a:ea typeface="微软雅黑" pitchFamily="34" charset="-122"/>
                      </a:endParaRPr>
                    </a:p>
                  </a:txBody>
                  <a:tcPr marL="0" marR="0" marT="0" marB="0">
                    <a:noFill/>
                  </a:tcPr>
                </a:tc>
                <a:tc>
                  <a:txBody>
                    <a:bodyPr/>
                    <a:lstStyle/>
                    <a:p>
                      <a:endParaRPr lang="zh-CN" altLang="en-US" sz="1800" baseline="0" dirty="0">
                        <a:latin typeface="Verdana" pitchFamily="34" charset="0"/>
                        <a:ea typeface="微软雅黑" pitchFamily="34" charset="-122"/>
                      </a:endParaRPr>
                    </a:p>
                  </a:txBody>
                  <a:tcPr marL="0" marR="0" marT="0" marB="0">
                    <a:noFill/>
                  </a:tcPr>
                </a:tc>
                <a:tc>
                  <a:txBody>
                    <a:bodyPr/>
                    <a:lstStyle/>
                    <a:p>
                      <a:endParaRPr lang="zh-CN" altLang="en-US" sz="1800" baseline="0" dirty="0">
                        <a:latin typeface="Verdana" pitchFamily="34" charset="0"/>
                        <a:ea typeface="微软雅黑" pitchFamily="34" charset="-122"/>
                      </a:endParaRPr>
                    </a:p>
                  </a:txBody>
                  <a:tcPr marL="0" marR="0" marT="0" marB="0">
                    <a:noFill/>
                  </a:tcPr>
                </a:tc>
                <a:tc>
                  <a:txBody>
                    <a:bodyPr/>
                    <a:lstStyle/>
                    <a:p>
                      <a:endParaRPr lang="zh-CN" altLang="en-US" sz="1800" baseline="0" dirty="0">
                        <a:latin typeface="Verdana" pitchFamily="34" charset="0"/>
                        <a:ea typeface="微软雅黑" pitchFamily="34" charset="-122"/>
                      </a:endParaRPr>
                    </a:p>
                  </a:txBody>
                  <a:tcPr marL="0" marR="0" marT="0" marB="0">
                    <a:noFill/>
                  </a:tcPr>
                </a:tc>
                <a:tc>
                  <a:txBody>
                    <a:bodyPr/>
                    <a:lstStyle/>
                    <a:p>
                      <a:endParaRPr lang="zh-CN" altLang="en-US" sz="1800" baseline="0" dirty="0">
                        <a:latin typeface="Verdana" pitchFamily="34" charset="0"/>
                        <a:ea typeface="微软雅黑" pitchFamily="34" charset="-122"/>
                      </a:endParaRPr>
                    </a:p>
                  </a:txBody>
                  <a:tcPr marL="0" marR="0" marT="0" marB="0">
                    <a:noFill/>
                  </a:tcPr>
                </a:tc>
                <a:tc>
                  <a:txBody>
                    <a:bodyPr/>
                    <a:lstStyle/>
                    <a:p>
                      <a:endParaRPr lang="zh-CN" altLang="en-US" sz="1800" baseline="0" dirty="0">
                        <a:latin typeface="Verdana" pitchFamily="34" charset="0"/>
                        <a:ea typeface="微软雅黑" pitchFamily="34" charset="-122"/>
                      </a:endParaRPr>
                    </a:p>
                  </a:txBody>
                  <a:tcPr marL="0" marR="0" marT="0" marB="0">
                    <a:noFill/>
                  </a:tcPr>
                </a:tc>
                <a:tc>
                  <a:txBody>
                    <a:bodyPr/>
                    <a:lstStyle/>
                    <a:p>
                      <a:endParaRPr lang="zh-CN" altLang="en-US" sz="1800" baseline="0" dirty="0">
                        <a:latin typeface="Verdana" pitchFamily="34" charset="0"/>
                        <a:ea typeface="微软雅黑" pitchFamily="34" charset="-122"/>
                      </a:endParaRPr>
                    </a:p>
                  </a:txBody>
                  <a:tcPr marL="0" marR="0" marT="0" marB="0">
                    <a:noFill/>
                  </a:tcPr>
                </a:tc>
                <a:tc>
                  <a:txBody>
                    <a:bodyPr/>
                    <a:lstStyle/>
                    <a:p>
                      <a:endParaRPr lang="zh-CN" altLang="en-US" sz="1800" baseline="0" dirty="0">
                        <a:latin typeface="Verdana" pitchFamily="34" charset="0"/>
                        <a:ea typeface="微软雅黑" pitchFamily="34" charset="-122"/>
                      </a:endParaRPr>
                    </a:p>
                  </a:txBody>
                  <a:tcPr marL="0" marR="0" marT="0" marB="0">
                    <a:noFill/>
                  </a:tcPr>
                </a:tc>
                <a:tc>
                  <a:txBody>
                    <a:bodyPr/>
                    <a:lstStyle/>
                    <a:p>
                      <a:endParaRPr lang="zh-CN" altLang="en-US" sz="1800" baseline="0" dirty="0">
                        <a:latin typeface="Verdana" pitchFamily="34" charset="0"/>
                        <a:ea typeface="微软雅黑" pitchFamily="34" charset="-122"/>
                      </a:endParaRPr>
                    </a:p>
                  </a:txBody>
                  <a:tcPr marL="0" marR="0" marT="0" marB="0">
                    <a:noFill/>
                  </a:tcPr>
                </a:tc>
                <a:tc>
                  <a:txBody>
                    <a:bodyPr/>
                    <a:lstStyle/>
                    <a:p>
                      <a:endParaRPr lang="zh-CN" altLang="en-US" sz="1800" baseline="0" dirty="0">
                        <a:latin typeface="Verdana" pitchFamily="34" charset="0"/>
                        <a:ea typeface="微软雅黑" pitchFamily="34" charset="-122"/>
                      </a:endParaRPr>
                    </a:p>
                  </a:txBody>
                  <a:tcPr marL="0" marR="0" marT="0" marB="0">
                    <a:noFill/>
                  </a:tcPr>
                </a:tc>
              </a:tr>
              <a:tr h="470464">
                <a:tc>
                  <a:txBody>
                    <a:bodyPr/>
                    <a:lstStyle/>
                    <a:p>
                      <a:r>
                        <a:rPr lang="en-US" altLang="zh-CN" sz="1800" baseline="0" dirty="0" smtClean="0">
                          <a:latin typeface="Verdana" pitchFamily="34" charset="0"/>
                          <a:ea typeface="微软雅黑" pitchFamily="34" charset="-122"/>
                        </a:rPr>
                        <a:t>n. </a:t>
                      </a:r>
                      <a:r>
                        <a:rPr lang="zh-CN" altLang="en-US" sz="1800" baseline="0" dirty="0" smtClean="0">
                          <a:latin typeface="Verdana" pitchFamily="34" charset="0"/>
                          <a:ea typeface="微软雅黑" pitchFamily="34" charset="-122"/>
                        </a:rPr>
                        <a:t>项目管理</a:t>
                      </a:r>
                      <a:endParaRPr lang="zh-CN" altLang="en-US" sz="1800" baseline="0" dirty="0">
                        <a:latin typeface="Verdana" pitchFamily="34" charset="0"/>
                        <a:ea typeface="微软雅黑" pitchFamily="34" charset="-122"/>
                      </a:endParaRPr>
                    </a:p>
                  </a:txBody>
                  <a:tcPr marL="0" marR="0" marT="0" marB="0" anchor="ctr"/>
                </a:tc>
                <a:tc>
                  <a:txBody>
                    <a:bodyPr/>
                    <a:lstStyle/>
                    <a:p>
                      <a:endParaRPr lang="zh-CN" altLang="en-US" sz="1800" baseline="0" dirty="0">
                        <a:latin typeface="Verdana" pitchFamily="34" charset="0"/>
                        <a:ea typeface="微软雅黑" pitchFamily="34" charset="-122"/>
                      </a:endParaRPr>
                    </a:p>
                  </a:txBody>
                  <a:tcPr marL="0" marR="0" marT="0" marB="0">
                    <a:noFill/>
                  </a:tcPr>
                </a:tc>
                <a:tc>
                  <a:txBody>
                    <a:bodyPr/>
                    <a:lstStyle/>
                    <a:p>
                      <a:endParaRPr lang="zh-CN" altLang="en-US" sz="1800" baseline="0" dirty="0">
                        <a:latin typeface="Verdana" pitchFamily="34" charset="0"/>
                        <a:ea typeface="微软雅黑" pitchFamily="34" charset="-122"/>
                      </a:endParaRPr>
                    </a:p>
                  </a:txBody>
                  <a:tcPr marL="0" marR="0" marT="0" marB="0">
                    <a:noFill/>
                  </a:tcPr>
                </a:tc>
                <a:tc>
                  <a:txBody>
                    <a:bodyPr/>
                    <a:lstStyle/>
                    <a:p>
                      <a:endParaRPr lang="zh-CN" altLang="en-US" sz="1800" baseline="0" dirty="0">
                        <a:latin typeface="Verdana" pitchFamily="34" charset="0"/>
                        <a:ea typeface="微软雅黑" pitchFamily="34" charset="-122"/>
                      </a:endParaRPr>
                    </a:p>
                  </a:txBody>
                  <a:tcPr marL="0" marR="0" marT="0" marB="0">
                    <a:noFill/>
                  </a:tcPr>
                </a:tc>
                <a:tc>
                  <a:txBody>
                    <a:bodyPr/>
                    <a:lstStyle/>
                    <a:p>
                      <a:endParaRPr lang="zh-CN" altLang="en-US" sz="1800" baseline="0" dirty="0">
                        <a:latin typeface="Verdana" pitchFamily="34" charset="0"/>
                        <a:ea typeface="微软雅黑" pitchFamily="34" charset="-122"/>
                      </a:endParaRPr>
                    </a:p>
                  </a:txBody>
                  <a:tcPr marL="0" marR="0" marT="0" marB="0">
                    <a:noFill/>
                  </a:tcPr>
                </a:tc>
                <a:tc>
                  <a:txBody>
                    <a:bodyPr/>
                    <a:lstStyle/>
                    <a:p>
                      <a:endParaRPr lang="zh-CN" altLang="en-US" sz="1800" baseline="0" dirty="0">
                        <a:latin typeface="Verdana" pitchFamily="34" charset="0"/>
                        <a:ea typeface="微软雅黑" pitchFamily="34" charset="-122"/>
                      </a:endParaRPr>
                    </a:p>
                  </a:txBody>
                  <a:tcPr marL="0" marR="0" marT="0" marB="0">
                    <a:noFill/>
                  </a:tcPr>
                </a:tc>
                <a:tc>
                  <a:txBody>
                    <a:bodyPr/>
                    <a:lstStyle/>
                    <a:p>
                      <a:endParaRPr lang="zh-CN" altLang="en-US" sz="1800" baseline="0" dirty="0">
                        <a:latin typeface="Verdana" pitchFamily="34" charset="0"/>
                        <a:ea typeface="微软雅黑" pitchFamily="34" charset="-122"/>
                      </a:endParaRPr>
                    </a:p>
                  </a:txBody>
                  <a:tcPr marL="0" marR="0" marT="0" marB="0">
                    <a:noFill/>
                  </a:tcPr>
                </a:tc>
                <a:tc>
                  <a:txBody>
                    <a:bodyPr/>
                    <a:lstStyle/>
                    <a:p>
                      <a:endParaRPr lang="zh-CN" altLang="en-US" sz="1800" baseline="0" dirty="0">
                        <a:latin typeface="Verdana" pitchFamily="34" charset="0"/>
                        <a:ea typeface="微软雅黑" pitchFamily="34" charset="-122"/>
                      </a:endParaRPr>
                    </a:p>
                  </a:txBody>
                  <a:tcPr marL="0" marR="0" marT="0" marB="0">
                    <a:noFill/>
                  </a:tcPr>
                </a:tc>
                <a:tc>
                  <a:txBody>
                    <a:bodyPr/>
                    <a:lstStyle/>
                    <a:p>
                      <a:endParaRPr lang="zh-CN" altLang="en-US" sz="1800" baseline="0" dirty="0">
                        <a:latin typeface="Verdana" pitchFamily="34" charset="0"/>
                        <a:ea typeface="微软雅黑" pitchFamily="34" charset="-122"/>
                      </a:endParaRPr>
                    </a:p>
                  </a:txBody>
                  <a:tcPr marL="0" marR="0" marT="0" marB="0">
                    <a:noFill/>
                  </a:tcPr>
                </a:tc>
                <a:tc>
                  <a:txBody>
                    <a:bodyPr/>
                    <a:lstStyle/>
                    <a:p>
                      <a:endParaRPr lang="zh-CN" altLang="en-US" sz="1800" baseline="0" dirty="0">
                        <a:latin typeface="Verdana" pitchFamily="34" charset="0"/>
                        <a:ea typeface="微软雅黑" pitchFamily="34" charset="-122"/>
                      </a:endParaRPr>
                    </a:p>
                  </a:txBody>
                  <a:tcPr marL="0" marR="0" marT="0" marB="0">
                    <a:noFill/>
                  </a:tcPr>
                </a:tc>
                <a:tc>
                  <a:txBody>
                    <a:bodyPr/>
                    <a:lstStyle/>
                    <a:p>
                      <a:endParaRPr lang="zh-CN" altLang="en-US" sz="1800" baseline="0" dirty="0">
                        <a:latin typeface="Verdana" pitchFamily="34" charset="0"/>
                        <a:ea typeface="微软雅黑" pitchFamily="34" charset="-122"/>
                      </a:endParaRPr>
                    </a:p>
                  </a:txBody>
                  <a:tcPr marL="0" marR="0" marT="0" marB="0">
                    <a:noFill/>
                  </a:tcPr>
                </a:tc>
                <a:tc>
                  <a:txBody>
                    <a:bodyPr/>
                    <a:lstStyle/>
                    <a:p>
                      <a:endParaRPr lang="zh-CN" altLang="en-US" sz="1800" baseline="0" dirty="0">
                        <a:latin typeface="Verdana" pitchFamily="34" charset="0"/>
                        <a:ea typeface="微软雅黑" pitchFamily="34" charset="-122"/>
                      </a:endParaRPr>
                    </a:p>
                  </a:txBody>
                  <a:tcPr marL="0" marR="0" marT="0" marB="0">
                    <a:noFill/>
                  </a:tcPr>
                </a:tc>
              </a:tr>
            </a:tbl>
          </a:graphicData>
        </a:graphic>
      </p:graphicFrame>
      <p:sp>
        <p:nvSpPr>
          <p:cNvPr id="7" name="圆角矩形 6"/>
          <p:cNvSpPr/>
          <p:nvPr/>
        </p:nvSpPr>
        <p:spPr bwMode="auto">
          <a:xfrm>
            <a:off x="3689131" y="3090042"/>
            <a:ext cx="567559" cy="212834"/>
          </a:xfrm>
          <a:prstGeom prst="roundRect">
            <a:avLst/>
          </a:prstGeom>
          <a:gradFill flip="none" rotWithShape="1">
            <a:gsLst>
              <a:gs pos="0">
                <a:schemeClr val="accent5">
                  <a:lumMod val="75000"/>
                </a:schemeClr>
              </a:gs>
              <a:gs pos="50000">
                <a:schemeClr val="accent1">
                  <a:tint val="44500"/>
                  <a:satMod val="160000"/>
                </a:schemeClr>
              </a:gs>
              <a:gs pos="100000">
                <a:schemeClr val="accent1">
                  <a:tint val="23500"/>
                  <a:satMod val="160000"/>
                </a:schemeClr>
              </a:gs>
            </a:gsLst>
            <a:lin ang="54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8" name="圆角矩形 7"/>
          <p:cNvSpPr/>
          <p:nvPr/>
        </p:nvSpPr>
        <p:spPr bwMode="auto">
          <a:xfrm>
            <a:off x="4256690" y="3440825"/>
            <a:ext cx="772511" cy="232541"/>
          </a:xfrm>
          <a:prstGeom prst="roundRect">
            <a:avLst/>
          </a:prstGeom>
          <a:gradFill flip="none" rotWithShape="1">
            <a:gsLst>
              <a:gs pos="0">
                <a:schemeClr val="accent5">
                  <a:lumMod val="75000"/>
                </a:schemeClr>
              </a:gs>
              <a:gs pos="50000">
                <a:schemeClr val="accent1">
                  <a:tint val="44500"/>
                  <a:satMod val="160000"/>
                </a:schemeClr>
              </a:gs>
              <a:gs pos="100000">
                <a:schemeClr val="accent1">
                  <a:tint val="23500"/>
                  <a:satMod val="160000"/>
                </a:schemeClr>
              </a:gs>
            </a:gsLst>
            <a:lin ang="54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9" name="圆角矩形 8"/>
          <p:cNvSpPr/>
          <p:nvPr/>
        </p:nvSpPr>
        <p:spPr bwMode="auto">
          <a:xfrm>
            <a:off x="4855780" y="3976853"/>
            <a:ext cx="1623848" cy="212834"/>
          </a:xfrm>
          <a:prstGeom prst="roundRect">
            <a:avLst/>
          </a:prstGeom>
          <a:gradFill flip="none" rotWithShape="1">
            <a:gsLst>
              <a:gs pos="0">
                <a:schemeClr val="accent5">
                  <a:lumMod val="75000"/>
                </a:schemeClr>
              </a:gs>
              <a:gs pos="50000">
                <a:schemeClr val="accent1">
                  <a:tint val="44500"/>
                  <a:satMod val="160000"/>
                </a:schemeClr>
              </a:gs>
              <a:gs pos="100000">
                <a:schemeClr val="accent1">
                  <a:tint val="23500"/>
                  <a:satMod val="160000"/>
                </a:schemeClr>
              </a:gs>
            </a:gsLst>
            <a:lin ang="54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10" name="圆角矩形 9"/>
          <p:cNvSpPr/>
          <p:nvPr/>
        </p:nvSpPr>
        <p:spPr bwMode="auto">
          <a:xfrm>
            <a:off x="3689130" y="5206564"/>
            <a:ext cx="5249917" cy="212834"/>
          </a:xfrm>
          <a:prstGeom prst="roundRect">
            <a:avLst/>
          </a:prstGeom>
          <a:gradFill flip="none" rotWithShape="1">
            <a:gsLst>
              <a:gs pos="0">
                <a:schemeClr val="accent5">
                  <a:lumMod val="75000"/>
                </a:schemeClr>
              </a:gs>
              <a:gs pos="50000">
                <a:schemeClr val="accent1">
                  <a:tint val="44500"/>
                  <a:satMod val="160000"/>
                </a:schemeClr>
              </a:gs>
              <a:gs pos="100000">
                <a:schemeClr val="accent1">
                  <a:tint val="23500"/>
                  <a:satMod val="160000"/>
                </a:schemeClr>
              </a:gs>
            </a:gsLst>
            <a:lin ang="5400000" scaled="1"/>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zh-CN" altLang="en-US" sz="1800" b="0" i="0" u="none" strike="noStrike" cap="none" normalizeH="0" baseline="0" smtClean="0">
              <a:ln>
                <a:noFill/>
              </a:ln>
              <a:solidFill>
                <a:schemeClr val="tx1"/>
              </a:solidFill>
              <a:effectLst/>
              <a:latin typeface="Arial" charset="0"/>
              <a:ea typeface="宋体" charset="-122"/>
            </a:endParaRPr>
          </a:p>
        </p:txBody>
      </p:sp>
      <p:sp>
        <p:nvSpPr>
          <p:cNvPr id="11" name="圆角矩形 9"/>
          <p:cNvSpPr>
            <a:spLocks noChangeArrowheads="1"/>
          </p:cNvSpPr>
          <p:nvPr/>
        </p:nvSpPr>
        <p:spPr bwMode="auto">
          <a:xfrm>
            <a:off x="147117" y="5564851"/>
            <a:ext cx="5260453" cy="794680"/>
          </a:xfrm>
          <a:prstGeom prst="roundRect">
            <a:avLst>
              <a:gd name="adj" fmla="val 16667"/>
            </a:avLst>
          </a:prstGeom>
          <a:noFill/>
          <a:ln w="22225" algn="ctr">
            <a:solidFill>
              <a:srgbClr val="7030A0"/>
            </a:solidFill>
            <a:round/>
            <a:headEnd/>
            <a:tailEnd/>
          </a:ln>
          <a:extLst>
            <a:ext uri="{909E8E84-426E-40DD-AFC4-6F175D3DCCD1}">
              <a14:hiddenFill xmlns:a14="http://schemas.microsoft.com/office/drawing/2010/main">
                <a:solidFill>
                  <a:srgbClr val="FFFFFF"/>
                </a:solidFill>
              </a14:hiddenFill>
            </a:ext>
          </a:extLst>
        </p:spPr>
        <p:txBody>
          <a:bodyPr/>
          <a:lstStyle/>
          <a:p>
            <a:r>
              <a:rPr lang="en-US" altLang="zh-CN" sz="2000" dirty="0" smtClean="0">
                <a:solidFill>
                  <a:srgbClr val="C00000"/>
                </a:solidFill>
                <a:latin typeface="微软雅黑" panose="020B0503020204020204" pitchFamily="34" charset="-122"/>
                <a:ea typeface="微软雅黑" panose="020B0503020204020204" pitchFamily="34" charset="-122"/>
              </a:rPr>
              <a:t>Q</a:t>
            </a:r>
            <a:r>
              <a:rPr lang="zh-CN" altLang="en-US" sz="2000" dirty="0" smtClean="0">
                <a:solidFill>
                  <a:srgbClr val="C00000"/>
                </a:solidFill>
                <a:latin typeface="微软雅黑" panose="020B0503020204020204" pitchFamily="34" charset="-122"/>
                <a:ea typeface="微软雅黑" panose="020B0503020204020204" pitchFamily="34" charset="-122"/>
              </a:rPr>
              <a:t>：</a:t>
            </a:r>
            <a:r>
              <a:rPr lang="zh-CN" altLang="en-US" sz="2000" dirty="0">
                <a:solidFill>
                  <a:srgbClr val="C00000"/>
                </a:solidFill>
                <a:latin typeface="微软雅黑" panose="020B0503020204020204" pitchFamily="34" charset="-122"/>
                <a:ea typeface="微软雅黑" panose="020B0503020204020204" pitchFamily="34" charset="-122"/>
              </a:rPr>
              <a:t>是否直观</a:t>
            </a:r>
            <a:r>
              <a:rPr lang="zh-CN" altLang="en-US" sz="2000" dirty="0" smtClean="0">
                <a:solidFill>
                  <a:srgbClr val="C00000"/>
                </a:solidFill>
                <a:latin typeface="微软雅黑" panose="020B0503020204020204" pitchFamily="34" charset="-122"/>
                <a:ea typeface="微软雅黑" panose="020B0503020204020204" pitchFamily="34" charset="-122"/>
              </a:rPr>
              <a:t>？是否易于绘制和修改？</a:t>
            </a:r>
            <a:endParaRPr lang="en-US" altLang="zh-CN" sz="2000" dirty="0" smtClean="0">
              <a:solidFill>
                <a:srgbClr val="C00000"/>
              </a:solidFill>
              <a:latin typeface="微软雅黑" panose="020B0503020204020204" pitchFamily="34" charset="-122"/>
              <a:ea typeface="微软雅黑" panose="020B0503020204020204" pitchFamily="34" charset="-122"/>
            </a:endParaRPr>
          </a:p>
          <a:p>
            <a:r>
              <a:rPr lang="zh-CN" altLang="en-US" sz="2000" dirty="0" smtClean="0">
                <a:solidFill>
                  <a:srgbClr val="C00000"/>
                </a:solidFill>
                <a:latin typeface="微软雅黑" panose="020B0503020204020204" pitchFamily="34" charset="-122"/>
                <a:ea typeface="微软雅黑" panose="020B0503020204020204" pitchFamily="34" charset="-122"/>
              </a:rPr>
              <a:t>如果活动很多，用起来是否麻烦？</a:t>
            </a:r>
            <a:endParaRPr lang="en-US" altLang="zh-CN" sz="2000"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2081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randombar(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OC" val="Module overview "/>
</p:tagLst>
</file>

<file path=ppt/tags/tag2.xml><?xml version="1.0" encoding="utf-8"?>
<p:tagLst xmlns:a="http://schemas.openxmlformats.org/drawingml/2006/main" xmlns:r="http://schemas.openxmlformats.org/officeDocument/2006/relationships" xmlns:p="http://schemas.openxmlformats.org/presentationml/2006/main">
  <p:tag name="TOC" val="Module overview"/>
</p:tagLst>
</file>

<file path=ppt/tags/tag3.xml><?xml version="1.0" encoding="utf-8"?>
<p:tagLst xmlns:a="http://schemas.openxmlformats.org/drawingml/2006/main" xmlns:r="http://schemas.openxmlformats.org/officeDocument/2006/relationships" xmlns:p="http://schemas.openxmlformats.org/presentationml/2006/main">
  <p:tag name="TOC" val="Module summary"/>
</p:tagLst>
</file>

<file path=ppt/theme/theme1.xml><?xml version="1.0" encoding="utf-8"?>
<a:theme xmlns:a="http://schemas.openxmlformats.org/drawingml/2006/main" name="Ch1">
  <a:themeElements>
    <a:clrScheme name="">
      <a:dk1>
        <a:srgbClr val="000000"/>
      </a:dk1>
      <a:lt1>
        <a:srgbClr val="FFFFFF"/>
      </a:lt1>
      <a:dk2>
        <a:srgbClr val="1F497D"/>
      </a:dk2>
      <a:lt2>
        <a:srgbClr val="EEECE1"/>
      </a:lt2>
      <a:accent1>
        <a:srgbClr val="4F81BD"/>
      </a:accent1>
      <a:accent2>
        <a:srgbClr val="C0504D"/>
      </a:accent2>
      <a:accent3>
        <a:srgbClr val="FFFFFF"/>
      </a:accent3>
      <a:accent4>
        <a:srgbClr val="000000"/>
      </a:accent4>
      <a:accent5>
        <a:srgbClr val="B2C1DB"/>
      </a:accent5>
      <a:accent6>
        <a:srgbClr val="AE4845"/>
      </a:accent6>
      <a:hlink>
        <a:srgbClr val="0000FF"/>
      </a:hlink>
      <a:folHlink>
        <a:srgbClr val="800080"/>
      </a:folHlink>
    </a:clrScheme>
    <a:fontScheme name="2_IBM Rational模板V1.0">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prstShdw prst="shdw17" dist="17961" dir="2700000">
            <a:schemeClr val="tx1">
              <a:gamma/>
              <a:shade val="60000"/>
              <a:invGamma/>
            </a:schemeClr>
          </a:prstShdw>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ea typeface="宋体" charset="-122"/>
          </a:defRPr>
        </a:defPPr>
      </a:lstStyle>
    </a:lnDef>
  </a:objectDefaults>
  <a:extraClrSchemeLst>
    <a:extraClrScheme>
      <a:clrScheme name="2_IBM Rational模板V1.0 1">
        <a:dk1>
          <a:srgbClr val="000000"/>
        </a:dk1>
        <a:lt1>
          <a:srgbClr val="FFFFFF"/>
        </a:lt1>
        <a:dk2>
          <a:srgbClr val="7889FB"/>
        </a:dk2>
        <a:lt2>
          <a:srgbClr val="808080"/>
        </a:lt2>
        <a:accent1>
          <a:srgbClr val="7889FB"/>
        </a:accent1>
        <a:accent2>
          <a:srgbClr val="2DB6B3"/>
        </a:accent2>
        <a:accent3>
          <a:srgbClr val="FFFFFF"/>
        </a:accent3>
        <a:accent4>
          <a:srgbClr val="000000"/>
        </a:accent4>
        <a:accent5>
          <a:srgbClr val="BEC4FD"/>
        </a:accent5>
        <a:accent6>
          <a:srgbClr val="28A5A2"/>
        </a:accent6>
        <a:hlink>
          <a:srgbClr val="C0C0C0"/>
        </a:hlink>
        <a:folHlink>
          <a:srgbClr val="D18213"/>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1" id="{9E0DA79B-A8CD-4BEC-9BBC-7C34B7629206}" vid="{7DD2B464-BB51-4EB4-90BA-ABBB05893145}"/>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ILTppt_template_Jun09</Template>
  <TotalTime>15872</TotalTime>
  <Words>6330</Words>
  <Application>Microsoft Office PowerPoint</Application>
  <PresentationFormat>全屏显示(4:3)</PresentationFormat>
  <Paragraphs>868</Paragraphs>
  <Slides>54</Slides>
  <Notes>41</Notes>
  <HiddenSlides>0</HiddenSlides>
  <MMClips>0</MMClips>
  <ScaleCrop>false</ScaleCrop>
  <HeadingPairs>
    <vt:vector size="8" baseType="variant">
      <vt:variant>
        <vt:lpstr>已用的字体</vt:lpstr>
      </vt:variant>
      <vt:variant>
        <vt:i4>15</vt:i4>
      </vt:variant>
      <vt:variant>
        <vt:lpstr>主题</vt:lpstr>
      </vt:variant>
      <vt:variant>
        <vt:i4>1</vt:i4>
      </vt:variant>
      <vt:variant>
        <vt:lpstr>嵌入 OLE 服务器</vt:lpstr>
      </vt:variant>
      <vt:variant>
        <vt:i4>1</vt:i4>
      </vt:variant>
      <vt:variant>
        <vt:lpstr>幻灯片标题</vt:lpstr>
      </vt:variant>
      <vt:variant>
        <vt:i4>54</vt:i4>
      </vt:variant>
    </vt:vector>
  </HeadingPairs>
  <TitlesOfParts>
    <vt:vector size="71" baseType="lpstr">
      <vt:lpstr>Arial Unicode MS</vt:lpstr>
      <vt:lpstr>Franklin Gothic Heavy</vt:lpstr>
      <vt:lpstr>Gulim</vt:lpstr>
      <vt:lpstr>ZapfHumnst BT</vt:lpstr>
      <vt:lpstr>黑体</vt:lpstr>
      <vt:lpstr>宋体</vt:lpstr>
      <vt:lpstr>微软雅黑</vt:lpstr>
      <vt:lpstr>Arial</vt:lpstr>
      <vt:lpstr>Arial Narrow</vt:lpstr>
      <vt:lpstr>Calibri</vt:lpstr>
      <vt:lpstr>Times New Roman</vt:lpstr>
      <vt:lpstr>Verdana</vt:lpstr>
      <vt:lpstr>Webdings</vt:lpstr>
      <vt:lpstr>WingDings</vt:lpstr>
      <vt:lpstr>WingDings</vt:lpstr>
      <vt:lpstr>Ch1</vt:lpstr>
      <vt:lpstr>Image</vt:lpstr>
      <vt:lpstr>《软件项目管理》                                         ——敏捷规模化案例教程</vt:lpstr>
      <vt:lpstr>本章内容</vt:lpstr>
      <vt:lpstr>本章目标</vt:lpstr>
      <vt:lpstr>项目开发过程中的位置和任务</vt:lpstr>
      <vt:lpstr>项目管理过程中的位置和任务</vt:lpstr>
      <vt:lpstr>本章内容</vt:lpstr>
      <vt:lpstr>1. 迭代规划</vt:lpstr>
      <vt:lpstr>PowerPoint 演示文稿</vt:lpstr>
      <vt:lpstr>三种规划任务的方法 —— a. 甘特图(Gantt chart)</vt:lpstr>
      <vt:lpstr>三种规划任务的方法 —— b. 迭代任务列表(Task lists)</vt:lpstr>
      <vt:lpstr>三种规划任务的方法 —— c. 任务板(Task board)</vt:lpstr>
      <vt:lpstr>三种规划任务的方法 —— 对比</vt:lpstr>
      <vt:lpstr>PowerPoint 演示文稿</vt:lpstr>
      <vt:lpstr>PowerPoint 演示文稿</vt:lpstr>
      <vt:lpstr>加强团队活力的建议</vt:lpstr>
      <vt:lpstr>2. 迭代规划过程</vt:lpstr>
      <vt:lpstr>1）分析活动的三种依赖关系</vt:lpstr>
      <vt:lpstr>2）关键路径法CPM</vt:lpstr>
      <vt:lpstr>关键链法</vt:lpstr>
      <vt:lpstr>PowerPoint 演示文稿</vt:lpstr>
      <vt:lpstr>练习: 迭代计划</vt:lpstr>
      <vt:lpstr>3. 结束一个迭代</vt:lpstr>
      <vt:lpstr>常见问题和解决方法</vt:lpstr>
      <vt:lpstr>PowerPoint 演示文稿</vt:lpstr>
      <vt:lpstr>练习: 迭代回顾</vt:lpstr>
      <vt:lpstr>本章内容</vt:lpstr>
      <vt:lpstr>目标</vt:lpstr>
      <vt:lpstr>1. 产品级风险</vt:lpstr>
      <vt:lpstr>2. 开发级风险</vt:lpstr>
      <vt:lpstr>3. 里程碑评审</vt:lpstr>
      <vt:lpstr>潜在风险：缺少涉众的一致同意</vt:lpstr>
      <vt:lpstr>解决风险：与涉众达成一致</vt:lpstr>
      <vt:lpstr>最佳实践a：面向全体涉众的演示</vt:lpstr>
      <vt:lpstr>最佳实践b：清晰，轻量级的里程碑评审</vt:lpstr>
      <vt:lpstr>最佳实践c：每次迭代可交付</vt:lpstr>
      <vt:lpstr>最佳实践d： 协同开发</vt:lpstr>
      <vt:lpstr>结对编程示例——正确的做法</vt:lpstr>
      <vt:lpstr>结对编程示例——错误的做法</vt:lpstr>
      <vt:lpstr>最佳实践e：自动收集度量数据</vt:lpstr>
      <vt:lpstr>常见的反模式</vt:lpstr>
      <vt:lpstr>本章内容</vt:lpstr>
      <vt:lpstr>1. 功能WBS分解（Work Breakdown Structure）</vt:lpstr>
      <vt:lpstr>WBS示例1：按工作项分解</vt:lpstr>
      <vt:lpstr>WBS示例2：按任务分解</vt:lpstr>
      <vt:lpstr>分解原则</vt:lpstr>
      <vt:lpstr>WBS示例3：工作分解结构词汇表</vt:lpstr>
      <vt:lpstr>2. 进度计划——甘特图</vt:lpstr>
      <vt:lpstr>【示例】PowerPoint绘制甘特图</vt:lpstr>
      <vt:lpstr>【示例】Microsoft Project界面</vt:lpstr>
      <vt:lpstr>小结</vt:lpstr>
      <vt:lpstr>思考</vt:lpstr>
      <vt:lpstr>例题</vt:lpstr>
      <vt:lpstr>PowerPoint 演示文稿</vt:lpstr>
      <vt:lpstr>PowerPoint 演示文稿</vt:lpstr>
    </vt:vector>
  </TitlesOfParts>
  <Company>IBM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规划和管理迭代</dc:title>
  <dc:subject>大规模敏捷项目管理</dc:subject>
  <dc:creator>DJ Ning</dc:creator>
  <cp:keywords>敏捷开发</cp:keywords>
  <dc:description>Copyright@DJ Ning</dc:description>
  <cp:lastModifiedBy>Windows 用户</cp:lastModifiedBy>
  <cp:revision>546</cp:revision>
  <dcterms:created xsi:type="dcterms:W3CDTF">2009-12-08T21:13:39Z</dcterms:created>
  <dcterms:modified xsi:type="dcterms:W3CDTF">2016-11-30T16:22:55Z</dcterms:modified>
  <cp:category>6</cp:category>
</cp:coreProperties>
</file>