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35"/>
  </p:notesMasterIdLst>
  <p:handoutMasterIdLst>
    <p:handoutMasterId r:id="rId36"/>
  </p:handoutMasterIdLst>
  <p:sldIdLst>
    <p:sldId id="491" r:id="rId2"/>
    <p:sldId id="421" r:id="rId3"/>
    <p:sldId id="493" r:id="rId4"/>
    <p:sldId id="494" r:id="rId5"/>
    <p:sldId id="495" r:id="rId6"/>
    <p:sldId id="475" r:id="rId7"/>
    <p:sldId id="496" r:id="rId8"/>
    <p:sldId id="492" r:id="rId9"/>
    <p:sldId id="476" r:id="rId10"/>
    <p:sldId id="500" r:id="rId11"/>
    <p:sldId id="501" r:id="rId12"/>
    <p:sldId id="497" r:id="rId13"/>
    <p:sldId id="477" r:id="rId14"/>
    <p:sldId id="478" r:id="rId15"/>
    <p:sldId id="479" r:id="rId16"/>
    <p:sldId id="480" r:id="rId17"/>
    <p:sldId id="481" r:id="rId18"/>
    <p:sldId id="482" r:id="rId19"/>
    <p:sldId id="498" r:id="rId20"/>
    <p:sldId id="483" r:id="rId21"/>
    <p:sldId id="48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63" r:id="rId31"/>
    <p:sldId id="489" r:id="rId32"/>
    <p:sldId id="490" r:id="rId33"/>
    <p:sldId id="487" r:id="rId34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77250"/>
    <a:srgbClr val="097236"/>
    <a:srgbClr val="FFFFFF"/>
    <a:srgbClr val="BAD2BA"/>
    <a:srgbClr val="C51325"/>
    <a:srgbClr val="543830"/>
    <a:srgbClr val="D5EAFF"/>
    <a:srgbClr val="DEDED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13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16" y="50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Introduction to Disciplined Agile Delivery - Instructor Notes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Module 5 - Agile Construction Iterations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anose="02020603050405020304" pitchFamily="18" charset="0"/>
              </a:defRPr>
            </a:lvl1pPr>
          </a:lstStyle>
          <a:p>
            <a:fld id="{CE56DEA8-72A1-4155-B7CC-3399533E4A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725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76200"/>
            <a:ext cx="70104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64" tIns="0" rIns="20164" bIns="0" numCol="1" anchor="t" anchorCtr="0" compatLnSpc="1">
            <a:prstTxWarp prst="textNoShape">
              <a:avLst/>
            </a:prstTxWarp>
          </a:bodyPr>
          <a:lstStyle>
            <a:lvl1pPr algn="ctr" defTabSz="968375" eaLnBrk="0" hangingPunct="0">
              <a:spcBef>
                <a:spcPct val="0"/>
              </a:spcBef>
              <a:buFontTx/>
              <a:buNone/>
              <a:defRPr sz="2000">
                <a:latin typeface="Arial Narrow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Introduction to Disciplined Agile Delivery - Instructor Notes</a:t>
            </a:r>
            <a:endParaRPr lang="en-US" altLang="zh-CN" i="1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33363" y="482600"/>
            <a:ext cx="655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pPr>
              <a:spcBef>
                <a:spcPct val="25000"/>
              </a:spcBef>
              <a:buFont typeface="Wingdings" pitchFamily="2" charset="2"/>
              <a:buNone/>
              <a:defRPr/>
            </a:pPr>
            <a:endParaRPr lang="zh-CN" alt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88938" y="863600"/>
            <a:ext cx="1782762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4260" tIns="57129" rIns="114260" bIns="57129">
            <a:spAutoFit/>
          </a:bodyPr>
          <a:lstStyle/>
          <a:p>
            <a:pPr defTabSz="968375" eaLnBrk="0" hangingPunct="0">
              <a:spcBef>
                <a:spcPct val="50000"/>
              </a:spcBef>
              <a:defRPr/>
            </a:pPr>
            <a:r>
              <a:rPr lang="en-US" altLang="zh-CN" sz="1200" b="1">
                <a:latin typeface="Arial" charset="0"/>
                <a:ea typeface="+mn-ea"/>
                <a:cs typeface="Arial" charset="0"/>
              </a:rPr>
              <a:t>Instructor Notes:</a:t>
            </a: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559050" y="847725"/>
            <a:ext cx="0" cy="787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pPr>
              <a:spcBef>
                <a:spcPct val="25000"/>
              </a:spcBef>
              <a:buFont typeface="Wingdings" pitchFamily="2" charset="2"/>
              <a:buNone/>
              <a:defRPr/>
            </a:pPr>
            <a:endParaRPr lang="zh-CN" alt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18" name="Rectangle 1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49538" y="847725"/>
            <a:ext cx="4102100" cy="3076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59" name="Rectangle 1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0125"/>
            <a:ext cx="70104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0" tIns="0" rIns="19340" bIns="0" numCol="1" anchor="b" anchorCtr="0" compatLnSpc="1">
            <a:prstTxWarp prst="textNoShape">
              <a:avLst/>
            </a:prstTxWarp>
          </a:bodyPr>
          <a:lstStyle>
            <a:lvl1pPr algn="ctr" defTabSz="928688" eaLnBrk="0" hangingPunct="0">
              <a:spcBef>
                <a:spcPct val="0"/>
              </a:spcBef>
              <a:buFontTx/>
              <a:buNone/>
              <a:defRPr sz="1000" i="1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Module 5 - Agile Construction Iterations</a:t>
            </a:r>
            <a:endParaRPr lang="en-US" altLang="zh-CN">
              <a:latin typeface="ZapfHumnst BT" pitchFamily="34" charset="0"/>
            </a:endParaRP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6153150" y="8459788"/>
            <a:ext cx="7794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5660" tIns="0" rIns="185660" bIns="0" anchor="b" anchorCtr="1"/>
          <a:lstStyle>
            <a:lvl1pPr defTabSz="8810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10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10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10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10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10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10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10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10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000"/>
              <a:t> 5 - </a:t>
            </a:r>
            <a:fld id="{5EA8EA9A-0176-4587-9E03-5F75AE9A97AD}" type="slidenum">
              <a:rPr lang="en-US" altLang="zh-CN" sz="1000"/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t>‹#›</a:t>
            </a:fld>
            <a:endParaRPr lang="en-US" altLang="zh-CN" sz="1000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77788" y="8459788"/>
            <a:ext cx="20256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5660" tIns="0" rIns="185660" bIns="0" anchor="b"/>
          <a:lstStyle/>
          <a:p>
            <a:pPr defTabSz="928688">
              <a:defRPr/>
            </a:pPr>
            <a:r>
              <a:rPr lang="en-US" altLang="zh-CN" sz="800">
                <a:latin typeface="Arial" charset="0"/>
                <a:ea typeface="+mn-ea"/>
                <a:cs typeface="Arial" charset="0"/>
              </a:rPr>
              <a:t>© Copyright IBM Corp. 2010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33363" y="9082088"/>
            <a:ext cx="66992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445" tIns="47223" rIns="94445" bIns="47223" anchor="b"/>
          <a:lstStyle/>
          <a:p>
            <a:pPr algn="ctr" defTabSz="944563">
              <a:defRPr/>
            </a:pPr>
            <a:r>
              <a:rPr lang="en-US" altLang="zh-CN" sz="800">
                <a:latin typeface="Arial" charset="0"/>
                <a:ea typeface="+mn-ea"/>
                <a:cs typeface="Arial" charset="0"/>
              </a:rPr>
              <a:t>Course materials may not be reproduced in whole or in part without the prior written permission of IBM.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6675" y="4154488"/>
            <a:ext cx="4167188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56" tIns="48729" rIns="97456" bIns="487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Body Text – Times New Roman 9pt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606425" y="1152525"/>
            <a:ext cx="1870075" cy="692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981" tIns="64981" rIns="64981" bIns="64981"/>
          <a:lstStyle/>
          <a:p>
            <a:pPr defTabSz="911225">
              <a:defRPr/>
            </a:pPr>
            <a:endParaRPr lang="zh-CN" altLang="zh-CN" sz="900"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327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50179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/>
              <a:t>Module 5 - Agile Construction Iterations</a:t>
            </a:r>
            <a:endParaRPr lang="en-US" altLang="zh-CN" smtClean="0">
              <a:latin typeface="ZapfHumnst BT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eaLnBrk="1" hangingPunct="1">
              <a:tabLst>
                <a:tab pos="4953000" algn="r"/>
              </a:tabLst>
            </a:pPr>
            <a:endParaRPr lang="en-US" altLang="zh-CN" sz="10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72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Disciplined Agile Delivery - Instructor Notes</a:t>
            </a:r>
            <a:endParaRPr lang="en-US" altLang="zh-CN" i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Module 5 - Agile Construction Iterations</a:t>
            </a:r>
            <a:endParaRPr lang="en-US" altLang="zh-CN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06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22531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/>
              <a:t>Module 5 - Agile Construction Iterations</a:t>
            </a:r>
            <a:endParaRPr lang="en-US" altLang="zh-CN" smtClean="0">
              <a:latin typeface="ZapfHumnst BT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000" smtClean="0"/>
              <a:t>Hint:</a:t>
            </a:r>
          </a:p>
          <a:p>
            <a:pPr marL="228600" lvl="1" indent="-114300" eaLnBrk="1" hangingPunct="1">
              <a:buFontTx/>
              <a:buChar char="•"/>
            </a:pPr>
            <a:r>
              <a:rPr lang="en-US" altLang="zh-CN" sz="1000" smtClean="0"/>
              <a:t>Pretend that you’re at the end of a real iteration.</a:t>
            </a:r>
          </a:p>
          <a:p>
            <a:pPr marL="228600" lvl="1" indent="-114300" eaLnBrk="1" hangingPunct="1">
              <a:buFontTx/>
              <a:buChar char="•"/>
            </a:pPr>
            <a:r>
              <a:rPr lang="en-US" altLang="zh-CN" sz="1000" smtClean="0"/>
              <a:t>The “what still puzzles you” question may lead to some interesting questions to ask the instructor.</a:t>
            </a:r>
          </a:p>
          <a:p>
            <a:pPr eaLnBrk="1" hangingPunct="1"/>
            <a:endParaRPr lang="en-US" altLang="zh-CN" sz="1000" smtClean="0"/>
          </a:p>
        </p:txBody>
      </p:sp>
    </p:spTree>
    <p:extLst>
      <p:ext uri="{BB962C8B-B14F-4D97-AF65-F5344CB8AC3E}">
        <p14:creationId xmlns:p14="http://schemas.microsoft.com/office/powerpoint/2010/main" val="30292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i="1" smtClean="0"/>
          </a:p>
        </p:txBody>
      </p:sp>
      <p:sp>
        <p:nvSpPr>
          <p:cNvPr id="149507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mtClean="0">
              <a:latin typeface="ZapfHumnst BT"/>
            </a:endParaRPr>
          </a:p>
        </p:txBody>
      </p:sp>
      <p:sp>
        <p:nvSpPr>
          <p:cNvPr id="149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3649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i="1" smtClean="0"/>
          </a:p>
        </p:txBody>
      </p:sp>
      <p:sp>
        <p:nvSpPr>
          <p:cNvPr id="148483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mtClean="0">
              <a:latin typeface="ZapfHumnst BT"/>
            </a:endParaRPr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900" smtClean="0"/>
          </a:p>
        </p:txBody>
      </p:sp>
      <p:sp>
        <p:nvSpPr>
          <p:cNvPr id="148486" name="Text Box 4"/>
          <p:cNvSpPr txBox="1">
            <a:spLocks noChangeArrowheads="1"/>
          </p:cNvSpPr>
          <p:nvPr/>
        </p:nvSpPr>
        <p:spPr bwMode="auto">
          <a:xfrm>
            <a:off x="455613" y="1233488"/>
            <a:ext cx="198437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64008" rIns="64008" bIns="64008"/>
          <a:lstStyle>
            <a:lvl1pPr marL="173038" indent="-173038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40000"/>
              </a:spcBef>
              <a:buFontTx/>
              <a:buNone/>
            </a:pP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487" name="Text Box 5"/>
          <p:cNvSpPr txBox="1">
            <a:spLocks noChangeArrowheads="1"/>
          </p:cNvSpPr>
          <p:nvPr/>
        </p:nvSpPr>
        <p:spPr bwMode="auto">
          <a:xfrm>
            <a:off x="469900" y="1216025"/>
            <a:ext cx="2024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</a:rPr>
              <a:t>Review these points with the students.</a:t>
            </a:r>
          </a:p>
        </p:txBody>
      </p:sp>
    </p:spTree>
    <p:extLst>
      <p:ext uri="{BB962C8B-B14F-4D97-AF65-F5344CB8AC3E}">
        <p14:creationId xmlns:p14="http://schemas.microsoft.com/office/powerpoint/2010/main" val="320679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00488" y="9407525"/>
            <a:ext cx="2981325" cy="4968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DFAA13-B33B-417C-81B1-049720976C46}" type="slidenum">
              <a:rPr lang="zh-CN" altLang="en-US"/>
              <a:pPr eaLnBrk="1" hangingPunct="1"/>
              <a:t>33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971925" y="8770938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1" tIns="47956" rIns="95911" bIns="47956" anchor="b"/>
          <a:lstStyle>
            <a:lvl1pPr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C6820AA-3464-4B17-B1F1-74C27069E94C}" type="slidenum">
              <a:rPr lang="zh-CN" altLang="en-US" sz="1300"/>
              <a:pPr algn="r" eaLnBrk="1" hangingPunct="1"/>
              <a:t>2</a:t>
            </a:fld>
            <a:endParaRPr lang="en-US" altLang="zh-CN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0563"/>
            <a:ext cx="4624388" cy="3467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7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04451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indent="-114300" eaLnBrk="1" hangingPunct="1"/>
            <a:r>
              <a:rPr lang="en-US" altLang="zh-CN" sz="1000" smtClean="0"/>
              <a:t>The Inception Phase is called:</a:t>
            </a:r>
          </a:p>
          <a:p>
            <a:pPr marL="114300" indent="-114300" eaLnBrk="1" hangingPunct="1">
              <a:buFontTx/>
              <a:buChar char="•"/>
            </a:pPr>
            <a:r>
              <a:rPr lang="en-US" altLang="zh-CN" sz="1000" smtClean="0"/>
              <a:t>“Pre Game” or Sprint 0 in Scrum</a:t>
            </a:r>
          </a:p>
          <a:p>
            <a:pPr marL="114300" indent="-114300" eaLnBrk="1" hangingPunct="1">
              <a:buFontTx/>
              <a:buChar char="•"/>
            </a:pPr>
            <a:r>
              <a:rPr lang="en-US" altLang="zh-CN" sz="1000" smtClean="0"/>
              <a:t>Inception in the RUP methodology</a:t>
            </a:r>
          </a:p>
          <a:p>
            <a:pPr marL="114300" indent="-114300" eaLnBrk="1" hangingPunct="1">
              <a:buFontTx/>
              <a:buChar char="•"/>
            </a:pPr>
            <a:r>
              <a:rPr lang="en-US" altLang="zh-CN" sz="1000" smtClean="0"/>
              <a:t>Start Up in Eclipse Way</a:t>
            </a:r>
          </a:p>
          <a:p>
            <a:pPr marL="114300" indent="-114300" eaLnBrk="1" hangingPunct="1">
              <a:buFontTx/>
              <a:buChar char="•"/>
            </a:pPr>
            <a:r>
              <a:rPr lang="en-US" altLang="zh-CN" sz="1000" smtClean="0"/>
              <a:t>Iteration 0 in other agile processes</a:t>
            </a:r>
          </a:p>
        </p:txBody>
      </p:sp>
      <p:sp>
        <p:nvSpPr>
          <p:cNvPr id="104454" name="Rectangle 4"/>
          <p:cNvSpPr>
            <a:spLocks noChangeArrowheads="1"/>
          </p:cNvSpPr>
          <p:nvPr/>
        </p:nvSpPr>
        <p:spPr bwMode="auto">
          <a:xfrm>
            <a:off x="436563" y="1300163"/>
            <a:ext cx="1973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</a:rPr>
              <a:t>Initiating an agile project is one of the primary activities during the Inception phase.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41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957638" y="88058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9" tIns="47960" rIns="95919" bIns="47960" anchor="b"/>
          <a:lstStyle>
            <a:lvl1pPr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05F1C97-7A57-4F79-AE2D-D4997E6254AC}" type="slidenum">
              <a:rPr lang="en-US" altLang="zh-CN" sz="1300"/>
              <a:pPr algn="r" eaLnBrk="1" hangingPunct="1"/>
              <a:t>4</a:t>
            </a:fld>
            <a:endParaRPr lang="en-US" altLang="zh-CN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3738"/>
            <a:ext cx="4637088" cy="3478212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5313"/>
            <a:ext cx="5588000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89" tIns="47494" rIns="94989" bIns="47494"/>
          <a:lstStyle/>
          <a:p>
            <a:r>
              <a:rPr lang="zh-CN" altLang="en-US" smtClean="0"/>
              <a:t>开发项目建议书 ： 包括高层技术远景和架构分析、高层需求分析</a:t>
            </a:r>
            <a:endParaRPr lang="en-US" altLang="zh-CN" smtClean="0"/>
          </a:p>
          <a:p>
            <a:r>
              <a:rPr lang="zh-CN" altLang="en-US" smtClean="0"/>
              <a:t>项目计划 包含了发布计划</a:t>
            </a:r>
            <a:endParaRPr lang="en-US" altLang="zh-CN" smtClean="0"/>
          </a:p>
          <a:p>
            <a:r>
              <a:rPr lang="zh-CN" altLang="en-US" smtClean="0"/>
              <a:t>发布管理：包括实现安装包、用户培训、运维机制的建立等内容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62852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971925" y="8770938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1" tIns="47956" rIns="95911" bIns="47956" anchor="b"/>
          <a:lstStyle>
            <a:lvl1pPr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C6820AA-3464-4B17-B1F1-74C27069E94C}" type="slidenum">
              <a:rPr lang="zh-CN" altLang="en-US" sz="1300"/>
              <a:pPr algn="r" eaLnBrk="1" hangingPunct="1"/>
              <a:t>5</a:t>
            </a:fld>
            <a:endParaRPr lang="en-US" altLang="zh-CN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0563"/>
            <a:ext cx="4624388" cy="3467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9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971925" y="8770938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1" tIns="47956" rIns="95911" bIns="47956" anchor="b"/>
          <a:lstStyle>
            <a:lvl1pPr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C6820AA-3464-4B17-B1F1-74C27069E94C}" type="slidenum">
              <a:rPr lang="zh-CN" altLang="en-US" sz="1300"/>
              <a:pPr algn="r" eaLnBrk="1" hangingPunct="1"/>
              <a:t>7</a:t>
            </a:fld>
            <a:endParaRPr lang="en-US" altLang="zh-CN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0563"/>
            <a:ext cx="4624388" cy="3467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4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EC3058C-C96A-4ADA-A6F4-7566B143BD3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41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F8AC8819-47AD-44A7-8AB2-691FF04164D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3575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EV = PV * </a:t>
            </a:r>
            <a:r>
              <a:rPr lang="zh-CN" altLang="en-US" dirty="0" smtClean="0"/>
              <a:t>实际工作量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计划工作量</a:t>
            </a:r>
            <a:endParaRPr lang="en-US" altLang="zh-CN" dirty="0" smtClean="0"/>
          </a:p>
          <a:p>
            <a:r>
              <a:rPr lang="zh-CN" altLang="en-US" dirty="0" smtClean="0"/>
              <a:t>某同学发传单，甲方说一天发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张给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PV</a:t>
            </a:r>
            <a:r>
              <a:rPr lang="zh-CN" altLang="en-US" baseline="0" dirty="0" smtClean="0"/>
              <a:t>），结果该同学一天只发了</a:t>
            </a:r>
            <a:r>
              <a:rPr lang="en-US" altLang="zh-CN" baseline="0" dirty="0" smtClean="0"/>
              <a:t>800</a:t>
            </a:r>
            <a:r>
              <a:rPr lang="zh-CN" altLang="en-US" baseline="0" dirty="0" smtClean="0"/>
              <a:t>张。</a:t>
            </a:r>
            <a:r>
              <a:rPr lang="zh-CN" altLang="en-US" baseline="0" dirty="0"/>
              <a:t>按比例</a:t>
            </a:r>
            <a:r>
              <a:rPr lang="zh-CN" altLang="en-US" baseline="0" dirty="0" smtClean="0"/>
              <a:t>算，应该支付</a:t>
            </a:r>
            <a:r>
              <a:rPr lang="en-US" altLang="zh-CN" baseline="0" dirty="0" smtClean="0"/>
              <a:t>800</a:t>
            </a:r>
            <a:r>
              <a:rPr lang="zh-CN" altLang="en-US" baseline="0" dirty="0" smtClean="0"/>
              <a:t>元（</a:t>
            </a:r>
            <a:r>
              <a:rPr lang="en-US" altLang="zh-CN" baseline="0" dirty="0" smtClean="0"/>
              <a:t>EV</a:t>
            </a:r>
            <a:r>
              <a:rPr lang="zh-CN" altLang="en-US" baseline="0" dirty="0" smtClean="0"/>
              <a:t>），但是甲方只给了</a:t>
            </a:r>
            <a:r>
              <a:rPr lang="en-US" altLang="zh-CN" baseline="0" dirty="0" smtClean="0"/>
              <a:t>80</a:t>
            </a:r>
            <a:r>
              <a:rPr lang="zh-CN" altLang="en-US" baseline="0" dirty="0" smtClean="0"/>
              <a:t>元（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Disciplined Agile Delivery - Instructor Notes</a:t>
            </a:r>
            <a:endParaRPr lang="en-US" altLang="zh-CN" i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Module 5 - Agile Construction Iterations</a:t>
            </a:r>
            <a:endParaRPr lang="en-US" altLang="zh-CN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8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blackWhite">
          <a:xfrm>
            <a:off x="0" y="5153025"/>
            <a:ext cx="9144000" cy="1760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" name="Picture 3" descr="ONDmndBsLckp_KO_4C_S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5214938"/>
            <a:ext cx="216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6788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rational_logo_wh_mat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2094" b="-72021"/>
          <a:stretch>
            <a:fillRect/>
          </a:stretch>
        </p:blipFill>
        <p:spPr bwMode="blackGray">
          <a:xfrm>
            <a:off x="477838" y="4149725"/>
            <a:ext cx="3508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673975" y="687388"/>
            <a:ext cx="1162050" cy="558800"/>
            <a:chOff x="4738" y="433"/>
            <a:chExt cx="732" cy="352"/>
          </a:xfrm>
        </p:grpSpPr>
        <p:pic>
          <p:nvPicPr>
            <p:cNvPr id="9" name="Picture 8" descr="ibm_white_logo_300dpi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7889FB"/>
                </a:clrFrom>
                <a:clrTo>
                  <a:srgbClr val="7889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70"/>
            <a:stretch>
              <a:fillRect/>
            </a:stretch>
          </p:blipFill>
          <p:spPr bwMode="invGray">
            <a:xfrm>
              <a:off x="4738" y="433"/>
              <a:ext cx="6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5325" y="611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>
                <a:defRPr/>
              </a:pPr>
              <a:r>
                <a:rPr lang="en-US" altLang="en-US" sz="600">
                  <a:solidFill>
                    <a:schemeClr val="bg1"/>
                  </a:solidFill>
                  <a:latin typeface="Arial" charset="0"/>
                  <a:ea typeface="宋体" charset="-122"/>
                </a:rPr>
                <a:t>®</a:t>
              </a:r>
            </a:p>
            <a:p>
              <a:pPr algn="r" eaLnBrk="0" hangingPunct="0">
                <a:defRPr/>
              </a:pPr>
              <a:endParaRPr lang="en-US" altLang="en-US" sz="600">
                <a:solidFill>
                  <a:schemeClr val="bg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1" name="Rectangle 12"/>
          <p:cNvSpPr>
            <a:spLocks noChangeArrowheads="1"/>
          </p:cNvSpPr>
          <p:nvPr/>
        </p:nvSpPr>
        <p:spPr bwMode="black">
          <a:xfrm>
            <a:off x="2032000" y="1301750"/>
            <a:ext cx="4103688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en-US">
                <a:solidFill>
                  <a:srgbClr val="FFFFFF"/>
                </a:solidFill>
                <a:latin typeface="Arial" charset="0"/>
                <a:ea typeface="+mn-ea"/>
              </a:rPr>
              <a:t>IBM Software Group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black">
          <a:xfrm flipV="1">
            <a:off x="1887538" y="1362075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black">
          <a:xfrm>
            <a:off x="7239000" y="6248400"/>
            <a:ext cx="1639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altLang="en-US" sz="1000">
                <a:solidFill>
                  <a:srgbClr val="FFFFFF"/>
                </a:solidFill>
                <a:latin typeface="Arial" charset="0"/>
                <a:ea typeface="+mn-ea"/>
              </a:rPr>
              <a:t>© 200</a:t>
            </a:r>
            <a:r>
              <a:rPr lang="en-US" altLang="zh-CN" sz="1000">
                <a:solidFill>
                  <a:srgbClr val="FFFFFF"/>
                </a:solidFill>
                <a:latin typeface="Arial" charset="0"/>
              </a:rPr>
              <a:t>6</a:t>
            </a:r>
            <a:r>
              <a:rPr lang="en-US" altLang="en-US" sz="1000">
                <a:solidFill>
                  <a:srgbClr val="FFFFFF"/>
                </a:solidFill>
                <a:latin typeface="Arial" charset="0"/>
                <a:ea typeface="+mn-ea"/>
              </a:rPr>
              <a:t> IBM Corporation</a:t>
            </a:r>
          </a:p>
        </p:txBody>
      </p:sp>
      <p:pic>
        <p:nvPicPr>
          <p:cNvPr id="14" name="Picture 16" descr="plaque design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1700213"/>
            <a:ext cx="2568575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4625" y="3407221"/>
            <a:ext cx="6276975" cy="46166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None/>
              <a:defRPr lang="zh-CN" altLang="en-US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954A1-9FE7-4ABB-8851-D5362BFC037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38114" y="2087562"/>
            <a:ext cx="6313486" cy="535531"/>
          </a:xfr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32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93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4191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762000"/>
            <a:ext cx="8229600" cy="5410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48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吴永达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5B7AA6-0E89-4CDA-BF10-BE8C5E021E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19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954A1-9FE7-4ABB-8851-D5362BFC037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153987" y="1142813"/>
            <a:ext cx="8847137" cy="5204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69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3988" y="1144033"/>
            <a:ext cx="4252912" cy="520297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 sz="24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spcBef>
                <a:spcPts val="300"/>
              </a:spcBef>
              <a:defRPr sz="22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spcBef>
                <a:spcPts val="300"/>
              </a:spcBef>
              <a:defRPr sz="20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spcBef>
                <a:spcPts val="300"/>
              </a:spcBef>
              <a:defRPr sz="18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spcBef>
                <a:spcPts val="300"/>
              </a:spcBef>
              <a:defRPr sz="18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1200" y="1144032"/>
            <a:ext cx="4479925" cy="520298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 sz="24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spcBef>
                <a:spcPts val="300"/>
              </a:spcBef>
              <a:defRPr sz="22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spcBef>
                <a:spcPts val="300"/>
              </a:spcBef>
              <a:defRPr sz="20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spcBef>
                <a:spcPts val="300"/>
              </a:spcBef>
              <a:defRPr sz="18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spcBef>
                <a:spcPts val="300"/>
              </a:spcBef>
              <a:defRPr sz="18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7F3E1-DA0B-4DC4-9ACD-A229F858D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560388"/>
            <a:ext cx="8847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01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954A1-9FE7-4ABB-8851-D5362BFC037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53988" y="748145"/>
            <a:ext cx="8847137" cy="5639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61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1B233-6F93-4D7F-B7DA-1F27CAA8E8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560388"/>
            <a:ext cx="8847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592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E82737-1E31-401D-91DB-D2691453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53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 descr="ibm_agility@scale_identifie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4046538"/>
            <a:ext cx="202723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800" name="Rectangle 8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2493963"/>
            <a:ext cx="7954963" cy="488950"/>
          </a:xfrm>
          <a:ln algn="ctr"/>
        </p:spPr>
        <p:txBody>
          <a:bodyPr lIns="91440" tIns="45720" rIns="91440" bIns="45720" anchor="t">
            <a:sp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Course Title – 26 pt Arial Narrow</a:t>
            </a:r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90525" y="3349625"/>
            <a:ext cx="7953375" cy="3968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2000" i="1"/>
            </a:lvl1pPr>
          </a:lstStyle>
          <a:p>
            <a:r>
              <a:rPr lang="en-US" altLang="en-US"/>
              <a:t>Module Title – 20 pt Arial Italics</a:t>
            </a:r>
          </a:p>
        </p:txBody>
      </p:sp>
    </p:spTree>
    <p:extLst>
      <p:ext uri="{BB962C8B-B14F-4D97-AF65-F5344CB8AC3E}">
        <p14:creationId xmlns:p14="http://schemas.microsoft.com/office/powerpoint/2010/main" val="3501388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63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73025"/>
            <a:ext cx="8999538" cy="533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0488" y="776288"/>
            <a:ext cx="8958262" cy="562133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90908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ChangeArrowheads="1"/>
          </p:cNvSpPr>
          <p:nvPr/>
        </p:nvSpPr>
        <p:spPr bwMode="blackWhite">
          <a:xfrm>
            <a:off x="0" y="6470650"/>
            <a:ext cx="9144000" cy="3873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38900"/>
            <a:ext cx="9148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7188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5125" name="Picture 5" descr="ibm_light_gray_logo_300dpi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>
            <a:fillRect/>
          </a:stretch>
        </p:blipFill>
        <p:spPr bwMode="invGray">
          <a:xfrm>
            <a:off x="8370888" y="100013"/>
            <a:ext cx="6238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7192" name="Text Box 8"/>
          <p:cNvSpPr txBox="1">
            <a:spLocks noChangeArrowheads="1"/>
          </p:cNvSpPr>
          <p:nvPr/>
        </p:nvSpPr>
        <p:spPr bwMode="black">
          <a:xfrm>
            <a:off x="1435100" y="123825"/>
            <a:ext cx="330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1400">
                <a:solidFill>
                  <a:srgbClr val="FFFFFF"/>
                </a:solidFill>
                <a:latin typeface="Arial" charset="0"/>
                <a:ea typeface="+mn-ea"/>
              </a:rPr>
              <a:t>IBM Software Group | Rational software</a:t>
            </a:r>
          </a:p>
        </p:txBody>
      </p:sp>
      <p:sp>
        <p:nvSpPr>
          <p:cNvPr id="1757194" name="Line 10"/>
          <p:cNvSpPr>
            <a:spLocks noChangeShapeType="1"/>
          </p:cNvSpPr>
          <p:nvPr/>
        </p:nvSpPr>
        <p:spPr bwMode="black">
          <a:xfrm>
            <a:off x="1435100" y="195263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1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560388"/>
            <a:ext cx="8847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en-US" dirty="0" smtClean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black">
          <a:xfrm>
            <a:off x="8328025" y="6592888"/>
            <a:ext cx="673100" cy="152400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000" b="1">
                <a:solidFill>
                  <a:srgbClr val="000000"/>
                </a:solidFill>
              </a:defRPr>
            </a:lvl1pPr>
          </a:lstStyle>
          <a:p>
            <a:fld id="{51C954A1-9FE7-4ABB-8851-D5362BFC037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53987" y="1158875"/>
            <a:ext cx="8840787" cy="518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90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7" r:id="rId8"/>
    <p:sldLayoutId id="2147483798" r:id="rId9"/>
    <p:sldLayoutId id="2147483799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altLang="en-US" sz="2800" baseline="0" dirty="0" smtClean="0">
          <a:solidFill>
            <a:schemeClr val="tx2"/>
          </a:solidFill>
          <a:latin typeface="Arial Unicode MS" panose="020B0604020202020204" pitchFamily="34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28600" marR="0" indent="-228600" algn="l" defTabSz="914400" rtl="0" eaLnBrk="1" fontAlgn="base" latinLnBrk="0" hangingPunct="1">
        <a:lnSpc>
          <a:spcPct val="11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 kumimoji="0" lang="zh-CN" altLang="en-US" sz="28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微软雅黑" panose="020B0503020204020204" pitchFamily="34" charset="-122"/>
          <a:cs typeface="Arial"/>
        </a:defRPr>
      </a:lvl1pPr>
      <a:lvl2pPr marL="687388" marR="0" indent="-342900" algn="l" defTabSz="914400" rtl="0" eaLnBrk="1" fontAlgn="base" latinLnBrk="0" hangingPunct="1">
        <a:lnSpc>
          <a:spcPct val="110000"/>
        </a:lnSpc>
        <a:spcBef>
          <a:spcPts val="500"/>
        </a:spcBef>
        <a:spcAft>
          <a:spcPct val="0"/>
        </a:spcAft>
        <a:buClr>
          <a:schemeClr val="accent1"/>
        </a:buClr>
        <a:buFont typeface="Webdings" panose="05030102010509060703" pitchFamily="18" charset="2"/>
        <a:buChar char="4"/>
        <a:tabLst/>
        <a:defRPr kumimoji="0" lang="zh-CN" altLang="en-US" sz="2400" b="0" i="0" u="none" strike="noStrike" kern="0" cap="none" spc="0" normalizeH="0" baseline="0" dirty="0" smtClean="0">
          <a:ln>
            <a:noFill/>
          </a:ln>
          <a:solidFill>
            <a:srgbClr val="002060"/>
          </a:solidFill>
          <a:effectLst/>
          <a:uLnTx/>
          <a:uFillTx/>
          <a:latin typeface="Arial"/>
          <a:ea typeface="微软雅黑" panose="020B0503020204020204" pitchFamily="34" charset="-122"/>
          <a:cs typeface="Arial"/>
        </a:defRPr>
      </a:lvl2pPr>
      <a:lvl3pPr marL="1033463" marR="0" indent="-342900" algn="l" defTabSz="914400" rtl="0" eaLnBrk="1" fontAlgn="base" latinLnBrk="0" hangingPunct="1">
        <a:lnSpc>
          <a:spcPct val="11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 kumimoji="0" lang="zh-CN" altLang="en-US" sz="2400" b="0" i="0" u="none" strike="noStrike" kern="0" cap="none" spc="0" normalizeH="0" baseline="0" dirty="0" smtClean="0">
          <a:ln>
            <a:noFill/>
          </a:ln>
          <a:solidFill>
            <a:srgbClr val="0070C0"/>
          </a:solidFill>
          <a:effectLst/>
          <a:uLnTx/>
          <a:uFillTx/>
          <a:latin typeface="Arial"/>
          <a:ea typeface="微软雅黑" panose="020B0503020204020204" pitchFamily="34" charset="-122"/>
          <a:cs typeface="Arial"/>
        </a:defRPr>
      </a:lvl3pPr>
      <a:lvl4pPr marL="1366838" marR="0" indent="-342900" algn="l" defTabSz="914400" rtl="0" eaLnBrk="1" fontAlgn="base" latinLnBrk="0" hangingPunct="1">
        <a:lnSpc>
          <a:spcPct val="110000"/>
        </a:lnSpc>
        <a:spcBef>
          <a:spcPts val="5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tabLst/>
        <a:defRPr kumimoji="0" lang="zh-CN" altLang="en-US" sz="2000" b="0" i="0" u="none" strike="noStrike" kern="0" cap="none" spc="0" normalizeH="0" baseline="0" dirty="0" smtClean="0">
          <a:ln>
            <a:noFill/>
          </a:ln>
          <a:solidFill>
            <a:srgbClr val="003300"/>
          </a:solidFill>
          <a:effectLst/>
          <a:uLnTx/>
          <a:uFillTx/>
          <a:latin typeface="Arial"/>
          <a:ea typeface="微软雅黑" panose="020B0503020204020204" pitchFamily="34" charset="-122"/>
          <a:cs typeface="Arial"/>
        </a:defRPr>
      </a:lvl4pPr>
      <a:lvl5pPr marL="1712913" marR="0" indent="-342900" algn="l" defTabSz="914400" rtl="0" eaLnBrk="1" fontAlgn="base" latinLnBrk="0" hangingPunct="1">
        <a:lnSpc>
          <a:spcPct val="110000"/>
        </a:lnSpc>
        <a:spcBef>
          <a:spcPts val="5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tabLst/>
        <a:defRPr kumimoji="0" lang="en-US" altLang="en-US" sz="1800" b="0" i="0" u="none" strike="noStrike" kern="0" cap="none" spc="0" normalizeH="0" baseline="0" dirty="0" smtClean="0">
          <a:ln>
            <a:noFill/>
          </a:ln>
          <a:solidFill>
            <a:srgbClr val="006600"/>
          </a:solidFill>
          <a:effectLst/>
          <a:uLnTx/>
          <a:uFillTx/>
          <a:latin typeface="Arial"/>
          <a:ea typeface="微软雅黑" panose="020B0503020204020204" pitchFamily="34" charset="-122"/>
          <a:cs typeface="Arial"/>
        </a:defRPr>
      </a:lvl5pPr>
      <a:lvl6pPr marL="16002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6pPr>
      <a:lvl7pPr marL="20574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7pPr>
      <a:lvl8pPr marL="25146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8pPr>
      <a:lvl9pPr marL="29718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项目监控 </a:t>
            </a:r>
            <a:endParaRPr lang="zh-CN" alt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软件项目管理</a:t>
            </a:r>
            <a:r>
              <a:rPr lang="en-US" altLang="zh-CN" smtClean="0"/>
              <a:t>》</a:t>
            </a:r>
            <a:br>
              <a:rPr lang="en-US" altLang="zh-CN" smtClean="0"/>
            </a:br>
            <a:r>
              <a:rPr lang="en-US" altLang="zh-CN" smtClean="0"/>
              <a:t>        ——</a:t>
            </a:r>
            <a:r>
              <a:rPr lang="zh-CN" altLang="en-US" smtClean="0"/>
              <a:t>敏捷规模化案例教程</a:t>
            </a:r>
            <a:endParaRPr lang="en-US" altLang="zh-CN" dirty="0" smtClean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020671" y="4097259"/>
            <a:ext cx="25691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dirty="0">
                <a:latin typeface="Arial" charset="0"/>
              </a:rPr>
              <a:t>Modified by L </a:t>
            </a:r>
            <a:r>
              <a:rPr lang="en-US" altLang="zh-CN" dirty="0" err="1">
                <a:latin typeface="Arial" charset="0"/>
              </a:rPr>
              <a:t>Guo</a:t>
            </a:r>
            <a:r>
              <a:rPr lang="en-US" altLang="zh-CN" dirty="0" smtClean="0">
                <a:latin typeface="Arial" charset="0"/>
              </a:rPr>
              <a:t>; </a:t>
            </a:r>
            <a:br>
              <a:rPr lang="en-US" altLang="zh-CN" dirty="0" smtClean="0">
                <a:latin typeface="Arial" charset="0"/>
              </a:rPr>
            </a:br>
            <a:r>
              <a:rPr lang="en-US" altLang="zh-CN" dirty="0" smtClean="0">
                <a:latin typeface="Arial" charset="0"/>
              </a:rPr>
              <a:t>Copyright  DJ </a:t>
            </a:r>
            <a:r>
              <a:rPr lang="en-US" altLang="zh-CN" dirty="0" err="1" smtClean="0">
                <a:latin typeface="Arial" charset="0"/>
              </a:rPr>
              <a:t>Ning</a:t>
            </a:r>
            <a:endParaRPr lang="en-US" altLang="zh-CN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</a:t>
            </a:r>
            <a:r>
              <a:rPr lang="zh-CN" altLang="en-US" dirty="0" smtClean="0"/>
              <a:t>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153987" y="1142813"/>
            <a:ext cx="8847137" cy="3119905"/>
          </a:xfrm>
          <a:noFill/>
          <a:ln/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>
                <a:latin typeface="Verdana" panose="020B0604030504040204" pitchFamily="34" charset="0"/>
              </a:rPr>
              <a:t>你负责一个大型公司的聚会活动，你预期有</a:t>
            </a:r>
            <a:r>
              <a:rPr lang="en-US" altLang="zh-CN" sz="2400" dirty="0">
                <a:latin typeface="Verdana" panose="020B0604030504040204" pitchFamily="34" charset="0"/>
              </a:rPr>
              <a:t>1000</a:t>
            </a:r>
            <a:r>
              <a:rPr lang="zh-CN" altLang="en-US" sz="2400" dirty="0">
                <a:latin typeface="Verdana" panose="020B0604030504040204" pitchFamily="34" charset="0"/>
              </a:rPr>
              <a:t>多人会参加。你租借了巨大的礼堂，由于大雨只有</a:t>
            </a:r>
            <a:r>
              <a:rPr lang="en-US" altLang="zh-CN" sz="2400" dirty="0">
                <a:latin typeface="Verdana" panose="020B0604030504040204" pitchFamily="34" charset="0"/>
              </a:rPr>
              <a:t>800</a:t>
            </a:r>
            <a:r>
              <a:rPr lang="zh-CN" altLang="en-US" sz="2400" dirty="0">
                <a:latin typeface="Verdana" panose="020B0604030504040204" pitchFamily="34" charset="0"/>
              </a:rPr>
              <a:t>人到场参加此活动。你为礼堂花费了</a:t>
            </a:r>
            <a:r>
              <a:rPr lang="en-US" altLang="zh-CN" sz="2400" dirty="0">
                <a:latin typeface="Verdana" panose="020B0604030504040204" pitchFamily="34" charset="0"/>
              </a:rPr>
              <a:t>1000</a:t>
            </a:r>
            <a:r>
              <a:rPr lang="zh-CN" altLang="en-US" sz="2400" dirty="0">
                <a:latin typeface="Verdana" panose="020B0604030504040204" pitchFamily="34" charset="0"/>
              </a:rPr>
              <a:t>美元。下列哪个是正确的？ </a:t>
            </a:r>
          </a:p>
          <a:p>
            <a:pPr marL="344488" lvl="1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99"/>
                </a:solidFill>
                <a:latin typeface="Verdana" panose="020B0604030504040204" pitchFamily="34" charset="0"/>
              </a:rPr>
              <a:t>A</a:t>
            </a:r>
            <a:r>
              <a:rPr lang="en-US" altLang="zh-CN" dirty="0" smtClean="0">
                <a:solidFill>
                  <a:srgbClr val="000099"/>
                </a:solidFill>
                <a:latin typeface="Verdana" panose="020B0604030504040204" pitchFamily="34" charset="0"/>
              </a:rPr>
              <a:t>. 800</a:t>
            </a:r>
            <a:r>
              <a:rPr lang="zh-CN" altLang="en-US" dirty="0">
                <a:solidFill>
                  <a:srgbClr val="000099"/>
                </a:solidFill>
                <a:latin typeface="Verdana" panose="020B0604030504040204" pitchFamily="34" charset="0"/>
              </a:rPr>
              <a:t>美元是直接成本，</a:t>
            </a:r>
            <a:r>
              <a:rPr lang="en-US" altLang="zh-CN" dirty="0">
                <a:solidFill>
                  <a:srgbClr val="000099"/>
                </a:solidFill>
                <a:latin typeface="Verdana" panose="020B0604030504040204" pitchFamily="34" charset="0"/>
              </a:rPr>
              <a:t>200</a:t>
            </a:r>
            <a:r>
              <a:rPr lang="zh-CN" altLang="en-US" dirty="0">
                <a:solidFill>
                  <a:srgbClr val="000099"/>
                </a:solidFill>
                <a:latin typeface="Verdana" panose="020B0604030504040204" pitchFamily="34" charset="0"/>
              </a:rPr>
              <a:t>美元是间接成本</a:t>
            </a:r>
          </a:p>
          <a:p>
            <a:pPr marL="344488" lvl="1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99"/>
                </a:solidFill>
                <a:latin typeface="Verdana" panose="020B0604030504040204" pitchFamily="34" charset="0"/>
              </a:rPr>
              <a:t>B</a:t>
            </a:r>
            <a:r>
              <a:rPr lang="en-US" altLang="zh-CN" dirty="0" smtClean="0">
                <a:solidFill>
                  <a:srgbClr val="000099"/>
                </a:solidFill>
                <a:latin typeface="Verdana" panose="020B0604030504040204" pitchFamily="34" charset="0"/>
              </a:rPr>
              <a:t>. 800</a:t>
            </a:r>
            <a:r>
              <a:rPr lang="zh-CN" altLang="en-US" dirty="0">
                <a:solidFill>
                  <a:srgbClr val="000099"/>
                </a:solidFill>
                <a:latin typeface="Verdana" panose="020B0604030504040204" pitchFamily="34" charset="0"/>
              </a:rPr>
              <a:t>美元是固定成本，</a:t>
            </a:r>
            <a:r>
              <a:rPr lang="en-US" altLang="zh-CN" dirty="0">
                <a:solidFill>
                  <a:srgbClr val="000099"/>
                </a:solidFill>
                <a:latin typeface="Verdana" panose="020B0604030504040204" pitchFamily="34" charset="0"/>
              </a:rPr>
              <a:t>200</a:t>
            </a:r>
            <a:r>
              <a:rPr lang="zh-CN" altLang="en-US" dirty="0">
                <a:solidFill>
                  <a:srgbClr val="000099"/>
                </a:solidFill>
                <a:latin typeface="Verdana" panose="020B0604030504040204" pitchFamily="34" charset="0"/>
              </a:rPr>
              <a:t>美元是可变成本</a:t>
            </a:r>
          </a:p>
          <a:p>
            <a:pPr marL="344488" lvl="1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99"/>
                </a:solidFill>
                <a:latin typeface="Verdana" panose="020B0604030504040204" pitchFamily="34" charset="0"/>
              </a:rPr>
              <a:t>C</a:t>
            </a:r>
            <a:r>
              <a:rPr lang="en-US" altLang="zh-CN" dirty="0" smtClean="0">
                <a:solidFill>
                  <a:srgbClr val="000099"/>
                </a:solidFill>
                <a:latin typeface="Verdana" panose="020B0604030504040204" pitchFamily="34" charset="0"/>
              </a:rPr>
              <a:t>. 1000</a:t>
            </a:r>
            <a:r>
              <a:rPr lang="zh-CN" altLang="en-US" dirty="0">
                <a:solidFill>
                  <a:srgbClr val="000099"/>
                </a:solidFill>
                <a:latin typeface="Verdana" panose="020B0604030504040204" pitchFamily="34" charset="0"/>
              </a:rPr>
              <a:t>美元是固定成本</a:t>
            </a:r>
          </a:p>
          <a:p>
            <a:pPr marL="344488" lvl="1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99"/>
                </a:solidFill>
                <a:latin typeface="Verdana" panose="020B0604030504040204" pitchFamily="34" charset="0"/>
              </a:rPr>
              <a:t>D. 800</a:t>
            </a:r>
            <a:r>
              <a:rPr lang="zh-CN" altLang="en-US" dirty="0">
                <a:solidFill>
                  <a:srgbClr val="000099"/>
                </a:solidFill>
                <a:latin typeface="Verdana" panose="020B0604030504040204" pitchFamily="34" charset="0"/>
              </a:rPr>
              <a:t>美元是可变成本，</a:t>
            </a:r>
            <a:r>
              <a:rPr lang="en-US" altLang="zh-CN" dirty="0">
                <a:solidFill>
                  <a:srgbClr val="000099"/>
                </a:solidFill>
                <a:latin typeface="Verdana" panose="020B0604030504040204" pitchFamily="34" charset="0"/>
              </a:rPr>
              <a:t>200</a:t>
            </a:r>
            <a:r>
              <a:rPr lang="zh-CN" altLang="en-US" dirty="0">
                <a:solidFill>
                  <a:srgbClr val="000099"/>
                </a:solidFill>
                <a:latin typeface="Verdana" panose="020B0604030504040204" pitchFamily="34" charset="0"/>
              </a:rPr>
              <a:t>美元是固定成本</a:t>
            </a:r>
          </a:p>
        </p:txBody>
      </p:sp>
      <p:sp>
        <p:nvSpPr>
          <p:cNvPr id="433156" name="Rectangle 4" descr="花束"/>
          <p:cNvSpPr>
            <a:spLocks noChangeArrowheads="1"/>
          </p:cNvSpPr>
          <p:nvPr/>
        </p:nvSpPr>
        <p:spPr bwMode="auto">
          <a:xfrm>
            <a:off x="462755" y="4368893"/>
            <a:ext cx="8229600" cy="137948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50000"/>
              </a:lnSpc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lnSpc>
                <a:spcPct val="150000"/>
              </a:lnSpc>
              <a:buClr>
                <a:srgbClr val="FF0000"/>
              </a:buClr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lnSpc>
                <a:spcPct val="150000"/>
              </a:lnSpc>
              <a:buClr>
                <a:srgbClr val="FFCC00"/>
              </a:buClr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</a:rPr>
              <a:t>答案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Verdana" panose="020B0604030504040204" pitchFamily="34" charset="0"/>
                <a:ea typeface="微软雅黑" panose="020B0503020204020204" pitchFamily="34" charset="-122"/>
              </a:rPr>
              <a:t>C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</a:rPr>
              <a:t>解释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：固定成本</a:t>
            </a: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"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不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</a:rPr>
              <a:t>会随着产品生产数量而增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加</a:t>
            </a: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"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；</a:t>
            </a: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本活动也不涉及</a:t>
            </a: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"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多个项目</a:t>
            </a: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"</a:t>
            </a:r>
            <a:endParaRPr lang="en-US" altLang="zh-CN" sz="20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65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</a:t>
            </a:r>
            <a:r>
              <a:rPr lang="zh-CN" altLang="en-US" dirty="0" smtClean="0"/>
              <a:t>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153987" y="1142813"/>
            <a:ext cx="8847137" cy="3119905"/>
          </a:xfrm>
          <a:noFill/>
          <a:ln/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>
                <a:latin typeface="Verdana" panose="020B0604030504040204" pitchFamily="34" charset="0"/>
              </a:rPr>
              <a:t>如果生产</a:t>
            </a:r>
            <a:r>
              <a:rPr lang="en-US" altLang="zh-CN" sz="2400" dirty="0">
                <a:latin typeface="Verdana" panose="020B0604030504040204" pitchFamily="34" charset="0"/>
              </a:rPr>
              <a:t>1</a:t>
            </a:r>
            <a:r>
              <a:rPr lang="zh-CN" altLang="en-US" sz="2400" dirty="0">
                <a:latin typeface="Verdana" panose="020B0604030504040204" pitchFamily="34" charset="0"/>
              </a:rPr>
              <a:t>个单位的可变成本是</a:t>
            </a:r>
            <a:r>
              <a:rPr lang="en-US" altLang="zh-CN" sz="2400" dirty="0">
                <a:latin typeface="Verdana" panose="020B0604030504040204" pitchFamily="34" charset="0"/>
              </a:rPr>
              <a:t>100</a:t>
            </a:r>
            <a:r>
              <a:rPr lang="zh-CN" altLang="en-US" sz="2400" dirty="0">
                <a:latin typeface="Verdana" panose="020B0604030504040204" pitchFamily="34" charset="0"/>
              </a:rPr>
              <a:t>美元，所有固定成本为</a:t>
            </a:r>
            <a:r>
              <a:rPr lang="en-US" altLang="zh-CN" sz="2400" dirty="0" smtClean="0">
                <a:latin typeface="Verdana" panose="020B0604030504040204" pitchFamily="34" charset="0"/>
              </a:rPr>
              <a:t>2500</a:t>
            </a:r>
            <a:r>
              <a:rPr lang="zh-CN" altLang="en-US" sz="2400" dirty="0">
                <a:latin typeface="Verdana" panose="020B0604030504040204" pitchFamily="34" charset="0"/>
              </a:rPr>
              <a:t>美元，那</a:t>
            </a:r>
            <a:r>
              <a:rPr lang="zh-CN" altLang="en-US" sz="2400" dirty="0" smtClean="0">
                <a:latin typeface="Verdana" panose="020B0604030504040204" pitchFamily="34" charset="0"/>
              </a:rPr>
              <a:t>么另外生</a:t>
            </a:r>
            <a:r>
              <a:rPr lang="zh-CN" altLang="en-US" sz="2400" dirty="0">
                <a:latin typeface="Verdana" panose="020B0604030504040204" pitchFamily="34" charset="0"/>
              </a:rPr>
              <a:t>产</a:t>
            </a:r>
            <a:r>
              <a:rPr lang="en-US" altLang="zh-CN" sz="2400" dirty="0">
                <a:latin typeface="Verdana" panose="020B0604030504040204" pitchFamily="34" charset="0"/>
              </a:rPr>
              <a:t>10</a:t>
            </a:r>
            <a:r>
              <a:rPr lang="zh-CN" altLang="en-US" sz="2400" dirty="0">
                <a:latin typeface="Verdana" panose="020B0604030504040204" pitchFamily="34" charset="0"/>
              </a:rPr>
              <a:t>个单位的成本是多少</a:t>
            </a:r>
            <a:r>
              <a:rPr lang="zh-CN" altLang="en-US" sz="2400" dirty="0" smtClean="0">
                <a:latin typeface="Verdana" panose="020B0604030504040204" pitchFamily="34" charset="0"/>
              </a:rPr>
              <a:t>？ </a:t>
            </a:r>
            <a:endParaRPr lang="zh-CN" altLang="en-US" sz="2400" dirty="0">
              <a:latin typeface="Verdana" panose="020B0604030504040204" pitchFamily="34" charset="0"/>
            </a:endParaRPr>
          </a:p>
          <a:p>
            <a:pPr marL="344488" lvl="1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99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000099"/>
                </a:solidFill>
                <a:latin typeface="Verdana" panose="020B0604030504040204" pitchFamily="34" charset="0"/>
              </a:rPr>
              <a:t>．</a:t>
            </a:r>
            <a:r>
              <a:rPr lang="en-US" altLang="zh-CN" dirty="0" smtClean="0">
                <a:solidFill>
                  <a:srgbClr val="000099"/>
                </a:solidFill>
                <a:latin typeface="Verdana" panose="020B0604030504040204" pitchFamily="34" charset="0"/>
              </a:rPr>
              <a:t>$ 3500 </a:t>
            </a:r>
            <a:endParaRPr lang="en-US" altLang="zh-CN" dirty="0">
              <a:solidFill>
                <a:srgbClr val="000099"/>
              </a:solidFill>
              <a:latin typeface="Verdana" panose="020B0604030504040204" pitchFamily="34" charset="0"/>
            </a:endParaRPr>
          </a:p>
          <a:p>
            <a:pPr marL="344488" lvl="1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99"/>
                </a:solidFill>
                <a:latin typeface="Verdana" panose="020B0604030504040204" pitchFamily="34" charset="0"/>
              </a:rPr>
              <a:t>B</a:t>
            </a:r>
            <a:r>
              <a:rPr lang="zh-CN" altLang="en-US" dirty="0">
                <a:solidFill>
                  <a:srgbClr val="000099"/>
                </a:solidFill>
                <a:latin typeface="Verdana" panose="020B0604030504040204" pitchFamily="34" charset="0"/>
              </a:rPr>
              <a:t>．</a:t>
            </a:r>
            <a:r>
              <a:rPr lang="en-US" altLang="zh-CN" dirty="0" smtClean="0">
                <a:solidFill>
                  <a:srgbClr val="000099"/>
                </a:solidFill>
                <a:latin typeface="Verdana" panose="020B0604030504040204" pitchFamily="34" charset="0"/>
              </a:rPr>
              <a:t>$ 1000 </a:t>
            </a:r>
            <a:endParaRPr lang="en-US" altLang="zh-CN" dirty="0">
              <a:solidFill>
                <a:srgbClr val="000099"/>
              </a:solidFill>
              <a:latin typeface="Verdana" panose="020B0604030504040204" pitchFamily="34" charset="0"/>
            </a:endParaRPr>
          </a:p>
          <a:p>
            <a:pPr marL="344488" lvl="1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99"/>
                </a:solidFill>
                <a:latin typeface="Verdana" panose="020B0604030504040204" pitchFamily="34" charset="0"/>
              </a:rPr>
              <a:t>C</a:t>
            </a:r>
            <a:r>
              <a:rPr lang="zh-CN" altLang="en-US" dirty="0">
                <a:solidFill>
                  <a:srgbClr val="000099"/>
                </a:solidFill>
                <a:latin typeface="Verdana" panose="020B0604030504040204" pitchFamily="34" charset="0"/>
              </a:rPr>
              <a:t>．</a:t>
            </a:r>
            <a:r>
              <a:rPr lang="en-US" altLang="zh-CN" dirty="0" smtClean="0">
                <a:solidFill>
                  <a:srgbClr val="000099"/>
                </a:solidFill>
                <a:latin typeface="Verdana" panose="020B0604030504040204" pitchFamily="34" charset="0"/>
              </a:rPr>
              <a:t>$ 3600 </a:t>
            </a:r>
            <a:endParaRPr lang="en-US" altLang="zh-CN" dirty="0">
              <a:solidFill>
                <a:srgbClr val="000099"/>
              </a:solidFill>
              <a:latin typeface="Verdana" panose="020B0604030504040204" pitchFamily="34" charset="0"/>
            </a:endParaRPr>
          </a:p>
          <a:p>
            <a:pPr marL="344488" lvl="1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99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000099"/>
                </a:solidFill>
                <a:latin typeface="Verdana" panose="020B0604030504040204" pitchFamily="34" charset="0"/>
              </a:rPr>
              <a:t>．</a:t>
            </a:r>
            <a:r>
              <a:rPr lang="en-US" altLang="zh-CN" smtClean="0">
                <a:solidFill>
                  <a:srgbClr val="000099"/>
                </a:solidFill>
                <a:latin typeface="Verdana" panose="020B0604030504040204" pitchFamily="34" charset="0"/>
              </a:rPr>
              <a:t>$ 1500</a:t>
            </a:r>
            <a:endParaRPr lang="zh-CN" altLang="en-US" dirty="0">
              <a:solidFill>
                <a:srgbClr val="000099"/>
              </a:solidFill>
              <a:latin typeface="Verdana" panose="020B0604030504040204" pitchFamily="34" charset="0"/>
            </a:endParaRPr>
          </a:p>
        </p:txBody>
      </p:sp>
      <p:sp>
        <p:nvSpPr>
          <p:cNvPr id="433156" name="Rectangle 4" descr="花束"/>
          <p:cNvSpPr>
            <a:spLocks noChangeArrowheads="1"/>
          </p:cNvSpPr>
          <p:nvPr/>
        </p:nvSpPr>
        <p:spPr bwMode="auto">
          <a:xfrm>
            <a:off x="462755" y="4368893"/>
            <a:ext cx="8229600" cy="137948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50000"/>
              </a:lnSpc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lnSpc>
                <a:spcPct val="150000"/>
              </a:lnSpc>
              <a:buClr>
                <a:srgbClr val="FF0000"/>
              </a:buClr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lnSpc>
                <a:spcPct val="150000"/>
              </a:lnSpc>
              <a:buClr>
                <a:srgbClr val="FFCC00"/>
              </a:buClr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</a:rPr>
              <a:t>答案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B</a:t>
            </a:r>
            <a:endParaRPr lang="en-US" altLang="zh-CN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</a:rPr>
              <a:t>解释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：不是分析总成本，也不是分析固定成本，而是问另外生产的</a:t>
            </a: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个单位的成本，即“可变成本”</a:t>
            </a:r>
            <a:endParaRPr lang="en-US" altLang="zh-CN" sz="20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6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3094"/>
              </p:ext>
            </p:extLst>
          </p:nvPr>
        </p:nvGraphicFramePr>
        <p:xfrm>
          <a:off x="1506072" y="345169"/>
          <a:ext cx="5618662" cy="6052942"/>
        </p:xfrm>
        <a:graphic>
          <a:graphicData uri="http://schemas.openxmlformats.org/drawingml/2006/table">
            <a:tbl>
              <a:tblPr/>
              <a:tblGrid>
                <a:gridCol w="2548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7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预算数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备注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合计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30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（一）直接费用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25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、设备费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）设备购置费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）设备试制费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）设备改</a:t>
                      </a:r>
                      <a:r>
                        <a:rPr lang="zh-CN" sz="1800" kern="1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造租</a:t>
                      </a:r>
                      <a:r>
                        <a:rPr lang="zh-CN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赁费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/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、材料费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、测试化验加工费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、燃料动力费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、差旅费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、会议费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、国际合作与交流费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071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、出版</a:t>
                      </a: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文</a:t>
                      </a:r>
                      <a:r>
                        <a:rPr lang="zh-CN" sz="1800" kern="1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献</a:t>
                      </a:r>
                      <a:r>
                        <a:rPr lang="en-US" sz="1800" kern="1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800" kern="1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知</a:t>
                      </a:r>
                      <a:r>
                        <a:rPr lang="zh-CN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识产</a:t>
                      </a:r>
                      <a:r>
                        <a:rPr lang="zh-CN" sz="1800" kern="1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权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、劳务费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、专家咨询费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、其他支出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/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（二）间接费用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绩效支出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1.25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管理费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课题房租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0.75</a:t>
                      </a:r>
                      <a:endParaRPr lang="zh-CN" sz="1200" kern="1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endParaRPr lang="zh-CN" sz="1200" kern="1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0941" marR="609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8318" y="465623"/>
            <a:ext cx="473316" cy="2677656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algn="dist"/>
            <a:r>
              <a:rPr lang="zh-CN" altLang="en-US" sz="2400" dirty="0" smtClean="0">
                <a:solidFill>
                  <a:srgbClr val="00206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示例</a:t>
            </a:r>
            <a:r>
              <a:rPr lang="en-US" altLang="zh-CN" sz="2400" dirty="0" smtClean="0">
                <a:solidFill>
                  <a:srgbClr val="00206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  <a:br>
              <a:rPr lang="en-US" altLang="zh-CN" sz="2400" dirty="0" smtClean="0">
                <a:solidFill>
                  <a:srgbClr val="00206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</a:br>
            <a:r>
              <a:rPr lang="zh-CN" altLang="en-US" sz="2400" dirty="0" smtClean="0">
                <a:solidFill>
                  <a:srgbClr val="00206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：预算表</a:t>
            </a:r>
            <a:endParaRPr lang="zh-CN" altLang="en-US" sz="2400" dirty="0">
              <a:solidFill>
                <a:srgbClr val="002060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0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560388"/>
            <a:ext cx="8847137" cy="424732"/>
          </a:xfrm>
        </p:spPr>
        <p:txBody>
          <a:bodyPr/>
          <a:lstStyle/>
          <a:p>
            <a:r>
              <a:rPr lang="zh-CN" altLang="en-US" sz="2400" dirty="0"/>
              <a:t>示例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：成本预算切段分配</a:t>
            </a:r>
            <a:endParaRPr lang="zh-CN" altLang="en-US" sz="2400" dirty="0"/>
          </a:p>
        </p:txBody>
      </p:sp>
      <p:graphicFrame>
        <p:nvGraphicFramePr>
          <p:cNvPr id="483496" name="Group 168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42827859"/>
              </p:ext>
            </p:extLst>
          </p:nvPr>
        </p:nvGraphicFramePr>
        <p:xfrm>
          <a:off x="537883" y="1090426"/>
          <a:ext cx="8229600" cy="508769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技术论证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招聘员工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员工培训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软件开发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加工样品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模拟测试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制作模型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申报检验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通过检验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委托加工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试点安装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试点验收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538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成本预算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06E4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06E4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06E4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06E4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06E4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06E4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累计预算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590800" y="1435754"/>
            <a:ext cx="5732929" cy="4038600"/>
            <a:chOff x="2590800" y="1143000"/>
            <a:chExt cx="5732929" cy="4038600"/>
          </a:xfrm>
        </p:grpSpPr>
        <p:sp>
          <p:nvSpPr>
            <p:cNvPr id="483481" name="Rectangle 153"/>
            <p:cNvSpPr>
              <a:spLocks noChangeArrowheads="1"/>
            </p:cNvSpPr>
            <p:nvPr/>
          </p:nvSpPr>
          <p:spPr bwMode="auto">
            <a:xfrm>
              <a:off x="2590800" y="1143000"/>
              <a:ext cx="381000" cy="3048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83482" name="Rectangle 154"/>
            <p:cNvSpPr>
              <a:spLocks noChangeArrowheads="1"/>
            </p:cNvSpPr>
            <p:nvPr/>
          </p:nvSpPr>
          <p:spPr bwMode="auto">
            <a:xfrm>
              <a:off x="2998694" y="1457979"/>
              <a:ext cx="609600" cy="33496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83483" name="Rectangle 155"/>
            <p:cNvSpPr>
              <a:spLocks noChangeArrowheads="1"/>
            </p:cNvSpPr>
            <p:nvPr/>
          </p:nvSpPr>
          <p:spPr bwMode="auto">
            <a:xfrm>
              <a:off x="3200400" y="1792940"/>
              <a:ext cx="914400" cy="340659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483484" name="Rectangle 156"/>
            <p:cNvSpPr>
              <a:spLocks noChangeArrowheads="1"/>
            </p:cNvSpPr>
            <p:nvPr/>
          </p:nvSpPr>
          <p:spPr bwMode="auto">
            <a:xfrm>
              <a:off x="3254188" y="2133600"/>
              <a:ext cx="13716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483485" name="Rectangle 157"/>
            <p:cNvSpPr>
              <a:spLocks noChangeArrowheads="1"/>
            </p:cNvSpPr>
            <p:nvPr/>
          </p:nvSpPr>
          <p:spPr bwMode="auto">
            <a:xfrm>
              <a:off x="3635188" y="2514600"/>
              <a:ext cx="9906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483486" name="Rectangle 158"/>
            <p:cNvSpPr>
              <a:spLocks noChangeArrowheads="1"/>
            </p:cNvSpPr>
            <p:nvPr/>
          </p:nvSpPr>
          <p:spPr bwMode="auto">
            <a:xfrm>
              <a:off x="4625788" y="281940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83487" name="Rectangle 159"/>
            <p:cNvSpPr>
              <a:spLocks noChangeArrowheads="1"/>
            </p:cNvSpPr>
            <p:nvPr/>
          </p:nvSpPr>
          <p:spPr bwMode="auto">
            <a:xfrm>
              <a:off x="5047129" y="3124200"/>
              <a:ext cx="6096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83488" name="Rectangle 160"/>
            <p:cNvSpPr>
              <a:spLocks noChangeArrowheads="1"/>
            </p:cNvSpPr>
            <p:nvPr/>
          </p:nvSpPr>
          <p:spPr bwMode="auto">
            <a:xfrm>
              <a:off x="5047129" y="3505200"/>
              <a:ext cx="1524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3489" name="Rectangle 161"/>
            <p:cNvSpPr>
              <a:spLocks noChangeArrowheads="1"/>
            </p:cNvSpPr>
            <p:nvPr/>
          </p:nvSpPr>
          <p:spPr bwMode="auto">
            <a:xfrm>
              <a:off x="5656729" y="3810000"/>
              <a:ext cx="10668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483490" name="Rectangle 162"/>
            <p:cNvSpPr>
              <a:spLocks noChangeArrowheads="1"/>
            </p:cNvSpPr>
            <p:nvPr/>
          </p:nvSpPr>
          <p:spPr bwMode="auto">
            <a:xfrm>
              <a:off x="6723529" y="4191000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83491" name="Rectangle 163"/>
            <p:cNvSpPr>
              <a:spLocks noChangeArrowheads="1"/>
            </p:cNvSpPr>
            <p:nvPr/>
          </p:nvSpPr>
          <p:spPr bwMode="auto">
            <a:xfrm>
              <a:off x="7409329" y="4495800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83492" name="Rectangle 164"/>
            <p:cNvSpPr>
              <a:spLocks noChangeArrowheads="1"/>
            </p:cNvSpPr>
            <p:nvPr/>
          </p:nvSpPr>
          <p:spPr bwMode="auto">
            <a:xfrm>
              <a:off x="8095129" y="4800600"/>
              <a:ext cx="2286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6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：成本基准</a:t>
            </a:r>
            <a:r>
              <a:rPr lang="en-US" altLang="zh-CN" dirty="0" smtClean="0"/>
              <a:t>——</a:t>
            </a:r>
            <a:r>
              <a:rPr lang="zh-CN" altLang="en-US" dirty="0"/>
              <a:t>分月</a:t>
            </a:r>
            <a:r>
              <a:rPr lang="zh-CN" altLang="en-US" dirty="0" smtClean="0"/>
              <a:t>预算</a:t>
            </a:r>
            <a:endParaRPr lang="zh-CN" altLang="en-US" dirty="0"/>
          </a:p>
        </p:txBody>
      </p:sp>
      <p:graphicFrame>
        <p:nvGraphicFramePr>
          <p:cNvPr id="485379" name="Object 3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4247257973"/>
              </p:ext>
            </p:extLst>
          </p:nvPr>
        </p:nvGraphicFramePr>
        <p:xfrm>
          <a:off x="1529556" y="1299042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图表" r:id="rId3" imgW="6096075" imgH="4067089" progId="MSGraph.Chart.8">
                  <p:embed followColorScheme="full"/>
                </p:oleObj>
              </mc:Choice>
              <mc:Fallback>
                <p:oleObj name="图表" r:id="rId3" imgW="6096075" imgH="406708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556" y="1299042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0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：成本基准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累计</a:t>
            </a:r>
            <a:endParaRPr lang="zh-CN" altLang="en-US" dirty="0"/>
          </a:p>
        </p:txBody>
      </p:sp>
      <p:graphicFrame>
        <p:nvGraphicFramePr>
          <p:cNvPr id="486403" name="Object 3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2628104454"/>
              </p:ext>
            </p:extLst>
          </p:nvPr>
        </p:nvGraphicFramePr>
        <p:xfrm>
          <a:off x="1529556" y="1285595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图表" r:id="rId4" imgW="6096075" imgH="4067089" progId="MSGraph.Chart.8">
                  <p:embed followColorScheme="full"/>
                </p:oleObj>
              </mc:Choice>
              <mc:Fallback>
                <p:oleObj name="图表" r:id="rId4" imgW="6096075" imgH="406708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556" y="1285595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5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EVM</a:t>
            </a:r>
            <a:r>
              <a:rPr lang="zh-CN" altLang="en-US" dirty="0" smtClean="0"/>
              <a:t>挣值分析管理</a:t>
            </a:r>
            <a:r>
              <a:rPr lang="en-US" altLang="zh-CN" dirty="0" smtClean="0"/>
              <a:t>(Earned Value Management)</a:t>
            </a:r>
            <a:endParaRPr lang="zh-CN" alt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在对</a:t>
            </a:r>
            <a:r>
              <a:rPr lang="zh-CN" altLang="en-US" dirty="0"/>
              <a:t>范围、进度和成本进行综合测量的基础上评价项目绩效的一种方</a:t>
            </a:r>
            <a:r>
              <a:rPr lang="zh-CN" altLang="en-US" dirty="0" smtClean="0"/>
              <a:t>法，用货币表示计划与实际的偏差。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个关键值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Planned Value==BCWS</a:t>
            </a:r>
            <a:r>
              <a:rPr lang="zh-CN" altLang="en-US" dirty="0" smtClean="0"/>
              <a:t>），完成</a:t>
            </a:r>
            <a:r>
              <a:rPr lang="zh-CN" altLang="en-US" dirty="0" smtClean="0">
                <a:solidFill>
                  <a:srgbClr val="C00000"/>
                </a:solidFill>
              </a:rPr>
              <a:t>计划</a:t>
            </a:r>
            <a:r>
              <a:rPr lang="zh-CN" altLang="en-US" dirty="0" smtClean="0"/>
              <a:t>工作量的</a:t>
            </a:r>
            <a:r>
              <a:rPr lang="zh-CN" altLang="en-US" dirty="0" smtClean="0">
                <a:solidFill>
                  <a:srgbClr val="C00000"/>
                </a:solidFill>
              </a:rPr>
              <a:t>预算值</a:t>
            </a:r>
          </a:p>
          <a:p>
            <a:pPr lvl="2"/>
            <a:r>
              <a:rPr lang="en-US" altLang="zh-CN" dirty="0" smtClean="0"/>
              <a:t>BCWS = Budgeted Cost of Work Scheduled</a:t>
            </a:r>
          </a:p>
          <a:p>
            <a:pPr lvl="2"/>
            <a:r>
              <a:rPr lang="zh-CN" altLang="en-US" dirty="0" smtClean="0"/>
              <a:t>来源：</a:t>
            </a:r>
            <a:r>
              <a:rPr lang="en-US" altLang="zh-CN" dirty="0" smtClean="0"/>
              <a:t>WBS</a:t>
            </a:r>
            <a:r>
              <a:rPr lang="zh-CN" altLang="en-US" dirty="0" smtClean="0"/>
              <a:t>、甘特图、成本基准</a:t>
            </a:r>
          </a:p>
          <a:p>
            <a:pPr lvl="1"/>
            <a:r>
              <a:rPr lang="en-US" altLang="zh-CN" dirty="0" smtClean="0"/>
              <a:t>AC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Actual Cost==ACWP</a:t>
            </a:r>
            <a:r>
              <a:rPr lang="zh-CN" altLang="en-US" dirty="0" smtClean="0"/>
              <a:t>），完成</a:t>
            </a:r>
            <a:r>
              <a:rPr lang="zh-CN" altLang="en-US" dirty="0" smtClean="0">
                <a:solidFill>
                  <a:srgbClr val="C00000"/>
                </a:solidFill>
              </a:rPr>
              <a:t>实际</a:t>
            </a:r>
            <a:r>
              <a:rPr lang="zh-CN" altLang="en-US" dirty="0" smtClean="0"/>
              <a:t>工作量的</a:t>
            </a:r>
            <a:r>
              <a:rPr lang="zh-CN" altLang="en-US" dirty="0" smtClean="0">
                <a:solidFill>
                  <a:srgbClr val="C00000"/>
                </a:solidFill>
              </a:rPr>
              <a:t>实际成本值</a:t>
            </a:r>
          </a:p>
          <a:p>
            <a:pPr lvl="2"/>
            <a:r>
              <a:rPr lang="en-US" altLang="zh-CN" dirty="0" smtClean="0"/>
              <a:t>ACWP =Actual Cost of Work Performed</a:t>
            </a:r>
          </a:p>
          <a:p>
            <a:pPr lvl="2"/>
            <a:r>
              <a:rPr lang="zh-CN" altLang="en-US" dirty="0" smtClean="0"/>
              <a:t>来源：实际统计</a:t>
            </a:r>
          </a:p>
          <a:p>
            <a:pPr lvl="1"/>
            <a:r>
              <a:rPr lang="en-US" altLang="zh-CN" dirty="0" smtClean="0"/>
              <a:t>EV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Earned Value==BCWP</a:t>
            </a:r>
            <a:r>
              <a:rPr lang="zh-CN" altLang="en-US" dirty="0" smtClean="0"/>
              <a:t>），完成</a:t>
            </a:r>
            <a:r>
              <a:rPr lang="zh-CN" altLang="en-US" dirty="0">
                <a:solidFill>
                  <a:srgbClr val="C00000"/>
                </a:solidFill>
              </a:rPr>
              <a:t>实</a:t>
            </a:r>
            <a:r>
              <a:rPr lang="zh-CN" altLang="en-US" dirty="0" smtClean="0">
                <a:solidFill>
                  <a:srgbClr val="C00000"/>
                </a:solidFill>
              </a:rPr>
              <a:t>际</a:t>
            </a:r>
            <a:r>
              <a:rPr lang="zh-CN" altLang="en-US" dirty="0" smtClean="0"/>
              <a:t>工作量的</a:t>
            </a:r>
            <a:r>
              <a:rPr lang="zh-CN" altLang="en-US" dirty="0" smtClean="0">
                <a:solidFill>
                  <a:srgbClr val="C00000"/>
                </a:solidFill>
              </a:rPr>
              <a:t>预算值</a:t>
            </a:r>
          </a:p>
          <a:p>
            <a:pPr lvl="2"/>
            <a:r>
              <a:rPr lang="en-US" altLang="zh-CN" dirty="0" smtClean="0"/>
              <a:t>BCWP =Budgeted Cost of Work Performed</a:t>
            </a:r>
          </a:p>
          <a:p>
            <a:pPr lvl="2"/>
            <a:r>
              <a:rPr lang="zh-CN" altLang="en-US" dirty="0"/>
              <a:t>来</a:t>
            </a:r>
            <a:r>
              <a:rPr lang="zh-CN" altLang="en-US" dirty="0" smtClean="0"/>
              <a:t>源：</a:t>
            </a:r>
            <a:r>
              <a:rPr lang="en-US" altLang="zh-CN" dirty="0" smtClean="0"/>
              <a:t>(PV </a:t>
            </a:r>
            <a:r>
              <a:rPr lang="en-US" altLang="zh-CN" dirty="0"/>
              <a:t>/</a:t>
            </a:r>
            <a:r>
              <a:rPr lang="zh-CN" altLang="en-US" dirty="0"/>
              <a:t>计划工作</a:t>
            </a:r>
            <a:r>
              <a:rPr lang="zh-CN" altLang="en-US" dirty="0" smtClean="0"/>
              <a:t>量</a:t>
            </a:r>
            <a:r>
              <a:rPr lang="en-US" altLang="zh-CN" dirty="0" smtClean="0"/>
              <a:t>)* </a:t>
            </a:r>
            <a:r>
              <a:rPr lang="zh-CN" altLang="en-US" dirty="0"/>
              <a:t>实际工作</a:t>
            </a:r>
            <a:r>
              <a:rPr lang="zh-CN" altLang="en-US" dirty="0" smtClean="0"/>
              <a:t>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7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1】</a:t>
            </a:r>
            <a:endParaRPr lang="zh-CN" altLang="en-US" dirty="0"/>
          </a:p>
        </p:txBody>
      </p:sp>
      <p:sp>
        <p:nvSpPr>
          <p:cNvPr id="493570" name="Rectangle 2" descr="花束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你正在负责一个项目，这个项目有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个工作包，原计划到今天完成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个工作包，这两个工作包的预算各为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元。可是你今天实际只完成了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个工作包，实际花费了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元，请问这个项目的</a:t>
            </a:r>
            <a:r>
              <a:rPr lang="en-US" altLang="zh-CN" dirty="0" smtClean="0"/>
              <a:t>PV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</a:t>
            </a:r>
            <a:r>
              <a:rPr lang="zh-CN" altLang="en-US" dirty="0" smtClean="0"/>
              <a:t>是多少？</a:t>
            </a:r>
            <a:endParaRPr lang="zh-CN" altLang="en-US" dirty="0"/>
          </a:p>
        </p:txBody>
      </p:sp>
      <p:sp>
        <p:nvSpPr>
          <p:cNvPr id="493572" name="Rectangle 4" descr="花束"/>
          <p:cNvSpPr>
            <a:spLocks noChangeArrowheads="1"/>
          </p:cNvSpPr>
          <p:nvPr/>
        </p:nvSpPr>
        <p:spPr bwMode="auto">
          <a:xfrm>
            <a:off x="457200" y="3581400"/>
            <a:ext cx="8229600" cy="2133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50000"/>
              </a:lnSpc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lnSpc>
                <a:spcPct val="150000"/>
              </a:lnSpc>
              <a:buClr>
                <a:srgbClr val="FF0000"/>
              </a:buClr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lnSpc>
                <a:spcPct val="150000"/>
              </a:lnSpc>
              <a:buClr>
                <a:srgbClr val="FFCC00"/>
              </a:buClr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PV=2000</a:t>
            </a:r>
            <a:r>
              <a:rPr lang="zh-CN" altLang="en-US" sz="2800" b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；</a:t>
            </a:r>
            <a:r>
              <a:rPr lang="en-US" altLang="zh-CN" sz="2800" b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EV=1000</a:t>
            </a:r>
            <a:r>
              <a:rPr lang="zh-CN" altLang="en-US" sz="2800" b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；</a:t>
            </a:r>
            <a:r>
              <a:rPr lang="en-US" altLang="zh-CN" sz="2800" b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AC=2000</a:t>
            </a:r>
            <a:endParaRPr lang="en-US" altLang="zh-CN" sz="2800" b="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14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EVM——</a:t>
            </a:r>
            <a:r>
              <a:rPr lang="zh-CN" altLang="en-US" dirty="0" smtClean="0"/>
              <a:t>几个度量值</a:t>
            </a:r>
            <a:endParaRPr lang="zh-CN" alt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Cost Variance</a:t>
            </a:r>
            <a:r>
              <a:rPr lang="zh-CN" altLang="en-US" dirty="0" smtClean="0"/>
              <a:t>）成本偏差</a:t>
            </a:r>
          </a:p>
          <a:p>
            <a:pPr lvl="1"/>
            <a:r>
              <a:rPr lang="en-US" altLang="zh-CN" dirty="0" smtClean="0"/>
              <a:t>CV=EV-AC</a:t>
            </a:r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表示节约；小于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表示超支</a:t>
            </a:r>
          </a:p>
          <a:p>
            <a:r>
              <a:rPr lang="en-US" altLang="zh-CN" dirty="0" smtClean="0"/>
              <a:t>SV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Schedule Variance</a:t>
            </a:r>
            <a:r>
              <a:rPr lang="zh-CN" altLang="en-US" dirty="0" smtClean="0"/>
              <a:t>）进度偏差</a:t>
            </a:r>
          </a:p>
          <a:p>
            <a:pPr lvl="1"/>
            <a:r>
              <a:rPr lang="en-US" altLang="zh-CN" dirty="0" smtClean="0"/>
              <a:t>SV=EV-PV</a:t>
            </a:r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代表进度提前；小于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代表进度落后</a:t>
            </a:r>
          </a:p>
          <a:p>
            <a:r>
              <a:rPr lang="en-US" altLang="zh-CN" dirty="0" smtClean="0"/>
              <a:t>CPI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Cost Performance Index</a:t>
            </a:r>
            <a:r>
              <a:rPr lang="zh-CN" altLang="en-US" dirty="0" smtClean="0"/>
              <a:t>）成本绩效指数</a:t>
            </a:r>
          </a:p>
          <a:p>
            <a:pPr lvl="1"/>
            <a:r>
              <a:rPr lang="en-US" altLang="zh-CN" dirty="0" smtClean="0"/>
              <a:t>CPI=EV/AC</a:t>
            </a: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Schedule Performance Index</a:t>
            </a:r>
            <a:r>
              <a:rPr lang="zh-CN" altLang="en-US" dirty="0" smtClean="0"/>
              <a:t>）进度绩效指数</a:t>
            </a:r>
          </a:p>
          <a:p>
            <a:pPr lvl="1"/>
            <a:r>
              <a:rPr lang="en-US" altLang="zh-CN" dirty="0" smtClean="0"/>
              <a:t>SPI=EV/PV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53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2】</a:t>
            </a:r>
            <a:endParaRPr lang="zh-CN" altLang="en-US" dirty="0"/>
          </a:p>
        </p:txBody>
      </p:sp>
      <p:sp>
        <p:nvSpPr>
          <p:cNvPr id="493570" name="Rectangle 2" descr="花束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你正在负责一个项目，这个项目有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个工作包，原计划到今天完成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个工作包，这两个工作包的预算各为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元。可是你今天实际只完成了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个工作包，实际花费了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元，请问这个项目的</a:t>
            </a:r>
            <a:r>
              <a:rPr lang="en-US" altLang="zh-CN" dirty="0" smtClean="0"/>
              <a:t>PV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</a:t>
            </a:r>
            <a:r>
              <a:rPr lang="zh-CN" altLang="en-US" dirty="0" smtClean="0"/>
              <a:t>是多少？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0070C0"/>
                </a:solidFill>
              </a:rPr>
              <a:t>CV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SV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CPI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SPI</a:t>
            </a:r>
            <a:r>
              <a:rPr lang="zh-CN" altLang="en-US" dirty="0" smtClean="0">
                <a:solidFill>
                  <a:srgbClr val="0070C0"/>
                </a:solidFill>
              </a:rPr>
              <a:t>又是多少？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93572" name="Rectangle 4" descr="花束"/>
          <p:cNvSpPr>
            <a:spLocks noChangeArrowheads="1"/>
          </p:cNvSpPr>
          <p:nvPr/>
        </p:nvSpPr>
        <p:spPr bwMode="auto">
          <a:xfrm>
            <a:off x="457200" y="3581400"/>
            <a:ext cx="8229600" cy="2765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50000"/>
              </a:lnSpc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lnSpc>
                <a:spcPct val="150000"/>
              </a:lnSpc>
              <a:buClr>
                <a:srgbClr val="FF0000"/>
              </a:buClr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lnSpc>
                <a:spcPct val="150000"/>
              </a:lnSpc>
              <a:buClr>
                <a:srgbClr val="FFCC00"/>
              </a:buClr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PV=2000</a:t>
            </a:r>
            <a:r>
              <a:rPr lang="zh-CN" altLang="en-US" sz="2800" b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；</a:t>
            </a:r>
            <a:r>
              <a:rPr lang="en-US" altLang="zh-CN" sz="2800" b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EV=1000</a:t>
            </a:r>
            <a:r>
              <a:rPr lang="zh-CN" altLang="en-US" sz="2800" b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；</a:t>
            </a:r>
            <a:r>
              <a:rPr lang="en-US" altLang="zh-CN" sz="2800" b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AC=2000</a:t>
            </a:r>
            <a:br>
              <a:rPr lang="en-US" altLang="zh-CN" sz="2800" b="0" dirty="0" smtClean="0">
                <a:latin typeface="Verdana" panose="020B0604030504040204" pitchFamily="34" charset="0"/>
                <a:ea typeface="微软雅黑" panose="020B0503020204020204" pitchFamily="34" charset="-122"/>
              </a:rPr>
            </a:br>
            <a:r>
              <a:rPr lang="en-US" altLang="zh-CN" sz="2800" b="0" dirty="0" smtClean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CV = -1000</a:t>
            </a:r>
            <a:r>
              <a:rPr lang="zh-CN" altLang="en-US" sz="2800" b="0" dirty="0" smtClean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（超支）；</a:t>
            </a:r>
            <a:r>
              <a:rPr lang="en-US" altLang="zh-CN" sz="2800" b="0" dirty="0" smtClean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SV = -1000</a:t>
            </a:r>
            <a:r>
              <a:rPr lang="zh-CN" altLang="en-US" sz="2800" b="0" dirty="0" smtClean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（落后）</a:t>
            </a:r>
            <a:endParaRPr lang="en-US" altLang="zh-CN" sz="2800" b="0" dirty="0" smtClean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CPI = 0.5 </a:t>
            </a:r>
            <a:r>
              <a:rPr lang="zh-CN" altLang="en-US" sz="2800" dirty="0" smtClean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；</a:t>
            </a:r>
            <a:r>
              <a:rPr lang="en-US" altLang="zh-CN" sz="2800" dirty="0" smtClean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SPI = 0.5 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（表示：成本和进度绩效值都很低）</a:t>
            </a:r>
            <a:endParaRPr lang="en-US" altLang="zh-CN" sz="2800" b="0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95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 txBox="1">
            <a:spLocks noGrp="1"/>
          </p:cNvSpPr>
          <p:nvPr/>
        </p:nvSpPr>
        <p:spPr bwMode="black">
          <a:xfrm>
            <a:off x="8328025" y="6529388"/>
            <a:ext cx="6731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5EB078D-1A5E-40CB-8AEF-85F1C9860F59}" type="slidenum">
              <a:rPr lang="en-US" altLang="en-US" sz="1000" b="1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</a:pPr>
              <a:t>2</a:t>
            </a:fld>
            <a:endParaRPr lang="en-US" altLang="en-US" sz="1000" b="1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8</a:t>
            </a:r>
            <a:r>
              <a:rPr lang="zh-CN" altLang="zh-CN" dirty="0" smtClean="0"/>
              <a:t>章 项目监控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8.1 </a:t>
            </a:r>
            <a:r>
              <a:rPr lang="zh-CN" altLang="en-US" dirty="0" smtClean="0"/>
              <a:t>里程碑监控</a:t>
            </a:r>
          </a:p>
          <a:p>
            <a:pPr lvl="1"/>
            <a:r>
              <a:rPr lang="en-US" altLang="zh-CN" dirty="0" smtClean="0"/>
              <a:t>8.2 </a:t>
            </a:r>
            <a:r>
              <a:rPr lang="zh-CN" altLang="en-US" dirty="0" smtClean="0"/>
              <a:t>成本监控</a:t>
            </a:r>
          </a:p>
          <a:p>
            <a:pPr lvl="1"/>
            <a:r>
              <a:rPr lang="en-US" altLang="zh-CN" dirty="0" smtClean="0"/>
              <a:t>8.3 EVM</a:t>
            </a:r>
            <a:r>
              <a:rPr lang="zh-CN" altLang="en-US" dirty="0" smtClean="0"/>
              <a:t>分析</a:t>
            </a:r>
          </a:p>
          <a:p>
            <a:pPr lvl="1"/>
            <a:r>
              <a:rPr lang="en-US" altLang="zh-CN" dirty="0" smtClean="0"/>
              <a:t>8.4 </a:t>
            </a:r>
            <a:r>
              <a:rPr lang="zh-CN" altLang="en-US" dirty="0" smtClean="0"/>
              <a:t>传统的项目监控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</a:t>
            </a:r>
            <a:endParaRPr lang="zh-CN" altLang="zh-CN" dirty="0" smtClean="0"/>
          </a:p>
        </p:txBody>
      </p:sp>
      <p:sp>
        <p:nvSpPr>
          <p:cNvPr id="5126" name="灯片编号占位符 5"/>
          <p:cNvSpPr txBox="1">
            <a:spLocks noGrp="1"/>
          </p:cNvSpPr>
          <p:nvPr/>
        </p:nvSpPr>
        <p:spPr bwMode="black">
          <a:xfrm>
            <a:off x="8328025" y="6529388"/>
            <a:ext cx="6731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369B624-436B-4D26-A9AB-62FE76718D56}" type="slidenum">
              <a:rPr lang="en-US" altLang="en-US" sz="1000" b="1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</a:pPr>
              <a:t>2</a:t>
            </a:fld>
            <a:endParaRPr lang="en-US" altLang="en-US" sz="1000" b="1">
              <a:solidFill>
                <a:srgbClr val="000000"/>
              </a:solidFill>
            </a:endParaRPr>
          </a:p>
        </p:txBody>
      </p:sp>
      <p:pic>
        <p:nvPicPr>
          <p:cNvPr id="5127" name="Picture 7" descr="MCj043961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4084638"/>
            <a:ext cx="20478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3】</a:t>
            </a:r>
            <a:endParaRPr lang="zh-CN" altLang="en-US" dirty="0"/>
          </a:p>
        </p:txBody>
      </p:sp>
      <p:sp>
        <p:nvSpPr>
          <p:cNvPr id="494594" name="Rectangle 2" descr="花束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Z</a:t>
            </a:r>
            <a:r>
              <a:rPr lang="zh-CN" altLang="en-US" dirty="0" smtClean="0"/>
              <a:t>公司有一份要生产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000</a:t>
            </a:r>
            <a:r>
              <a:rPr lang="zh-CN" altLang="en-US" dirty="0" smtClean="0"/>
              <a:t>个小部件，价格为</a:t>
            </a:r>
            <a:r>
              <a:rPr lang="en-US" altLang="zh-CN" dirty="0" smtClean="0"/>
              <a:t>$100,000</a:t>
            </a:r>
            <a:r>
              <a:rPr lang="zh-CN" altLang="en-US" dirty="0" smtClean="0"/>
              <a:t>的固定总价合同。直到所有部件都完成才可以开出发票。制造每个小部件的预算成本是＄</a:t>
            </a:r>
            <a:r>
              <a:rPr lang="en-US" altLang="zh-CN" dirty="0" smtClean="0"/>
              <a:t>9</a:t>
            </a:r>
            <a:r>
              <a:rPr lang="zh-CN" altLang="en-US" dirty="0" smtClean="0"/>
              <a:t>。所有部件都应在今天完成，不幸的是项目进度落后了，只完成了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000</a:t>
            </a:r>
            <a:r>
              <a:rPr lang="zh-CN" altLang="en-US" dirty="0" smtClean="0"/>
              <a:t>个，实际制造成本为</a:t>
            </a:r>
            <a:r>
              <a:rPr lang="en-US" altLang="zh-CN" dirty="0" smtClean="0"/>
              <a:t>$90,000</a:t>
            </a:r>
            <a:r>
              <a:rPr lang="zh-CN" altLang="en-US" dirty="0" smtClean="0"/>
              <a:t>。在这个例子中，成本绩效指数</a:t>
            </a:r>
            <a:r>
              <a:rPr lang="en-US" altLang="zh-CN" dirty="0" smtClean="0"/>
              <a:t>CPI</a:t>
            </a:r>
            <a:r>
              <a:rPr lang="zh-CN" altLang="en-US" dirty="0" smtClean="0"/>
              <a:t>是多少？</a:t>
            </a:r>
            <a:endParaRPr lang="zh-CN" altLang="en-US" dirty="0"/>
          </a:p>
        </p:txBody>
      </p:sp>
      <p:sp>
        <p:nvSpPr>
          <p:cNvPr id="494596" name="Rectangle 4" descr="花束"/>
          <p:cNvSpPr>
            <a:spLocks noChangeArrowheads="1"/>
          </p:cNvSpPr>
          <p:nvPr/>
        </p:nvSpPr>
        <p:spPr bwMode="auto">
          <a:xfrm>
            <a:off x="457200" y="4152900"/>
            <a:ext cx="8229600" cy="198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50000"/>
              </a:lnSpc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lnSpc>
                <a:spcPct val="150000"/>
              </a:lnSpc>
              <a:buClr>
                <a:srgbClr val="FF0000"/>
              </a:buClr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lnSpc>
                <a:spcPct val="150000"/>
              </a:lnSpc>
              <a:buClr>
                <a:srgbClr val="FFCC00"/>
              </a:buClr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CPI=EV/AC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。这里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AC=90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000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；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EV=9000*9=81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000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；所以</a:t>
            </a:r>
            <a:r>
              <a:rPr lang="en-US" altLang="zh-CN" sz="2800" dirty="0" smtClean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CPI=81000/90000=81/90=0.9</a:t>
            </a:r>
            <a:endParaRPr lang="zh-CN" altLang="en-US" sz="2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32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绩效分析表</a:t>
            </a:r>
            <a:endParaRPr lang="zh-CN" altLang="en-US" dirty="0"/>
          </a:p>
        </p:txBody>
      </p:sp>
      <p:graphicFrame>
        <p:nvGraphicFramePr>
          <p:cNvPr id="495667" name="Group 51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314264253"/>
              </p:ext>
            </p:extLst>
          </p:nvPr>
        </p:nvGraphicFramePr>
        <p:xfrm>
          <a:off x="266280" y="1084764"/>
          <a:ext cx="8653131" cy="5283953"/>
        </p:xfrm>
        <a:graphic>
          <a:graphicData uri="http://schemas.openxmlformats.org/drawingml/2006/table">
            <a:tbl>
              <a:tblPr/>
              <a:tblGrid>
                <a:gridCol w="288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462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偏差分析</a:t>
                      </a:r>
                    </a:p>
                  </a:txBody>
                  <a:tcPr marL="36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偏差为正：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&gt;0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偏差为负：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&lt;0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462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成本偏差（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CV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36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节约成本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成本超支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95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进度偏差（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SV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36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工期提前（货币单位）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工期滞后（货币单位）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62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SV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CV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同时</a:t>
                      </a:r>
                    </a:p>
                  </a:txBody>
                  <a:tcPr marL="36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成本节约，工期提前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成本超支，工期滞后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62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偏差分析</a:t>
                      </a:r>
                    </a:p>
                  </a:txBody>
                  <a:tcPr marL="36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原因分析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462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CV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为正；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SV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为负</a:t>
                      </a:r>
                    </a:p>
                  </a:txBody>
                  <a:tcPr marL="36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资源没到位，没开工，所以省钱，进度落后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462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CV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为负；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SV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为正</a:t>
                      </a:r>
                    </a:p>
                  </a:txBody>
                  <a:tcPr marL="36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可能在赶工，拿资源换时间，所以花钱多进度提前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462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绩效分析</a:t>
                      </a:r>
                    </a:p>
                  </a:txBody>
                  <a:tcPr marL="36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绩效指数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&gt;1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绩效指数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&lt;1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462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工期绩效指数（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SPI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36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工期提前（货币单位）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未完成计划（货币单位）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6462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成本绩效指数（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CPI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36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比计划成本节约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比计划成本超支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6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8.4 </a:t>
            </a:r>
            <a:r>
              <a:rPr lang="zh-CN" altLang="en-US" smtClean="0"/>
              <a:t>传统的项目监控</a:t>
            </a:r>
            <a:endParaRPr lang="zh-CN" alt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目的</a:t>
            </a:r>
          </a:p>
          <a:p>
            <a:pPr lvl="1"/>
            <a:r>
              <a:rPr lang="zh-CN" altLang="en-US" smtClean="0"/>
              <a:t>通过周期性地跟踪项目计划的各种参数，时刻了解项目的进展情况，必要时采取纠正措施。</a:t>
            </a:r>
          </a:p>
          <a:p>
            <a:r>
              <a:rPr lang="zh-CN" altLang="en-US" smtClean="0"/>
              <a:t>原理</a:t>
            </a:r>
          </a:p>
          <a:p>
            <a:pPr lvl="1"/>
            <a:r>
              <a:rPr lang="zh-CN" altLang="en-US" smtClean="0"/>
              <a:t>将项目实际情况与计划进行对比，估算误差，超过容许范围则分析原因，制定纠正措施。 </a:t>
            </a:r>
          </a:p>
          <a:p>
            <a:r>
              <a:rPr lang="zh-CN" altLang="en-US" smtClean="0"/>
              <a:t>重点内容</a:t>
            </a:r>
          </a:p>
          <a:p>
            <a:pPr lvl="1"/>
            <a:r>
              <a:rPr lang="zh-CN" altLang="en-US" smtClean="0"/>
              <a:t>任务进度、项目费用、人员业绩、软硬件资源、项目风险。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1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、任务进度监控 </a:t>
            </a:r>
          </a:p>
          <a:p>
            <a:pPr lvl="1"/>
            <a:r>
              <a:rPr lang="zh-CN" altLang="en-US" smtClean="0"/>
              <a:t>原理</a:t>
            </a:r>
          </a:p>
          <a:p>
            <a:pPr lvl="2"/>
            <a:r>
              <a:rPr lang="zh-CN" altLang="en-US" smtClean="0"/>
              <a:t>记录各项任务的实际开始时间和实际结束时间；</a:t>
            </a:r>
          </a:p>
          <a:p>
            <a:pPr lvl="2"/>
            <a:r>
              <a:rPr lang="zh-CN" altLang="en-US" smtClean="0"/>
              <a:t>与计划对比分析，得出结论：提前、滞后、正常。</a:t>
            </a:r>
          </a:p>
          <a:p>
            <a:pPr lvl="1"/>
            <a:r>
              <a:rPr lang="zh-CN" altLang="en-US" smtClean="0"/>
              <a:t>常用工具</a:t>
            </a:r>
          </a:p>
          <a:p>
            <a:pPr lvl="2"/>
            <a:r>
              <a:rPr lang="zh-CN" altLang="en-US" smtClean="0"/>
              <a:t>甘特图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15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、项目费用监控 </a:t>
            </a:r>
          </a:p>
          <a:p>
            <a:pPr lvl="1"/>
            <a:r>
              <a:rPr lang="zh-CN" altLang="en-US" smtClean="0"/>
              <a:t>原理</a:t>
            </a:r>
          </a:p>
          <a:p>
            <a:pPr lvl="2"/>
            <a:r>
              <a:rPr lang="zh-CN" altLang="en-US" smtClean="0"/>
              <a:t>记录所有的开支项；</a:t>
            </a:r>
          </a:p>
          <a:p>
            <a:pPr lvl="2"/>
            <a:r>
              <a:rPr lang="zh-CN" altLang="en-US" smtClean="0"/>
              <a:t>汇总各类报表与实际进行对比。</a:t>
            </a:r>
          </a:p>
          <a:p>
            <a:pPr lvl="1"/>
            <a:r>
              <a:rPr lang="zh-CN" altLang="en-US" smtClean="0"/>
              <a:t>常用工具</a:t>
            </a:r>
          </a:p>
          <a:p>
            <a:pPr lvl="2"/>
            <a:r>
              <a:rPr lang="zh-CN" altLang="en-US" smtClean="0"/>
              <a:t>专业财务软件</a:t>
            </a:r>
          </a:p>
          <a:p>
            <a:pPr lvl="2"/>
            <a:r>
              <a:rPr lang="zh-CN" altLang="en-US" smtClean="0"/>
              <a:t>柱状图、饼状图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、人员业绩记录 </a:t>
            </a:r>
          </a:p>
          <a:p>
            <a:pPr lvl="1"/>
            <a:r>
              <a:rPr lang="zh-CN" altLang="en-US" smtClean="0"/>
              <a:t>要点</a:t>
            </a:r>
          </a:p>
          <a:p>
            <a:pPr lvl="2"/>
            <a:r>
              <a:rPr lang="zh-CN" altLang="en-US" smtClean="0"/>
              <a:t>从平时做起，而不是年终考核前赶制；</a:t>
            </a:r>
          </a:p>
          <a:p>
            <a:pPr lvl="2"/>
            <a:r>
              <a:rPr lang="zh-CN" altLang="en-US" smtClean="0"/>
              <a:t>不可因业绩考评伤害成员的积极性。</a:t>
            </a:r>
          </a:p>
          <a:p>
            <a:pPr lvl="1"/>
            <a:r>
              <a:rPr lang="zh-CN" altLang="en-US" smtClean="0"/>
              <a:t>常用工具</a:t>
            </a:r>
          </a:p>
          <a:p>
            <a:pPr lvl="2"/>
            <a:r>
              <a:rPr lang="zh-CN" altLang="en-US" smtClean="0"/>
              <a:t>业绩表</a:t>
            </a:r>
            <a:endParaRPr lang="zh-CN" altLang="en-US"/>
          </a:p>
        </p:txBody>
      </p:sp>
      <p:pic>
        <p:nvPicPr>
          <p:cNvPr id="481283" name="Picture 3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" y="3805517"/>
            <a:ext cx="9008591" cy="12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27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、软硬件资源监控 </a:t>
            </a:r>
          </a:p>
          <a:p>
            <a:pPr lvl="1"/>
            <a:r>
              <a:rPr lang="zh-CN" altLang="en-US" dirty="0" smtClean="0"/>
              <a:t>要点</a:t>
            </a:r>
          </a:p>
          <a:p>
            <a:pPr lvl="2"/>
            <a:r>
              <a:rPr lang="zh-CN" altLang="en-US" dirty="0" smtClean="0"/>
              <a:t>对“</a:t>
            </a:r>
            <a:r>
              <a:rPr lang="zh-CN" altLang="en-US" dirty="0" smtClean="0">
                <a:solidFill>
                  <a:srgbClr val="C00000"/>
                </a:solidFill>
              </a:rPr>
              <a:t>关键资源</a:t>
            </a:r>
            <a:r>
              <a:rPr lang="zh-CN" altLang="en-US" dirty="0" smtClean="0"/>
              <a:t>”进行监控；</a:t>
            </a:r>
          </a:p>
          <a:p>
            <a:pPr lvl="2"/>
            <a:r>
              <a:rPr lang="zh-CN" altLang="en-US" dirty="0" smtClean="0"/>
              <a:t>目的是确保关键资源得到充分利用，避免浪费。</a:t>
            </a:r>
          </a:p>
          <a:p>
            <a:pPr lvl="1"/>
            <a:r>
              <a:rPr lang="zh-CN" altLang="en-US" dirty="0" smtClean="0"/>
              <a:t>常用工具</a:t>
            </a:r>
          </a:p>
          <a:p>
            <a:pPr lvl="2"/>
            <a:r>
              <a:rPr lang="zh-CN" altLang="en-US" dirty="0" smtClean="0"/>
              <a:t>资源使用调查表</a:t>
            </a:r>
            <a:endParaRPr lang="zh-CN" altLang="en-US" dirty="0"/>
          </a:p>
        </p:txBody>
      </p:sp>
      <p:pic>
        <p:nvPicPr>
          <p:cNvPr id="482308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3711389"/>
            <a:ext cx="8873000" cy="169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、风险管理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所有可能危害项目的因素都称为风险。风险事件最终可能发生也可能不发生。</a:t>
            </a:r>
          </a:p>
          <a:p>
            <a:pPr lvl="1"/>
            <a:r>
              <a:rPr lang="zh-CN" altLang="en-US" dirty="0" smtClean="0"/>
              <a:t>对待风险通常有两种态度：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被动态度</a:t>
            </a:r>
            <a:r>
              <a:rPr lang="zh-CN" altLang="en-US" dirty="0" smtClean="0"/>
              <a:t>，“救火”模式；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主动态度</a:t>
            </a:r>
            <a:r>
              <a:rPr lang="zh-CN" altLang="en-US" dirty="0" smtClean="0"/>
              <a:t>，“防火”模式。</a:t>
            </a:r>
          </a:p>
          <a:p>
            <a:pPr lvl="1"/>
            <a:r>
              <a:rPr lang="zh-CN" altLang="en-US" dirty="0" smtClean="0"/>
              <a:t>风险管理属于“防火”模式。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5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dirty="0"/>
              <a:t>风险有三种常用属性：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0099"/>
                </a:solidFill>
              </a:rPr>
              <a:t>严重性</a:t>
            </a:r>
            <a:r>
              <a:rPr lang="zh-CN" altLang="en-US" dirty="0"/>
              <a:t>：指风险对项目造成的危害程度，可分级，如：</a:t>
            </a:r>
            <a:r>
              <a:rPr lang="en-US" altLang="zh-CN" dirty="0"/>
              <a:t>5</a:t>
            </a:r>
            <a:r>
              <a:rPr lang="zh-CN" altLang="en-US" dirty="0"/>
              <a:t>－很严重；</a:t>
            </a:r>
            <a:r>
              <a:rPr lang="en-US" altLang="zh-CN" dirty="0"/>
              <a:t>4</a:t>
            </a:r>
            <a:r>
              <a:rPr lang="zh-CN" altLang="en-US" dirty="0"/>
              <a:t>－较严重；</a:t>
            </a:r>
            <a:r>
              <a:rPr lang="en-US" altLang="zh-CN" dirty="0"/>
              <a:t>3</a:t>
            </a:r>
            <a:r>
              <a:rPr lang="zh-CN" altLang="en-US" dirty="0"/>
              <a:t>－中等；</a:t>
            </a:r>
            <a:r>
              <a:rPr lang="en-US" altLang="zh-CN" dirty="0"/>
              <a:t>2</a:t>
            </a:r>
            <a:r>
              <a:rPr lang="zh-CN" altLang="en-US" dirty="0"/>
              <a:t>－轻度；</a:t>
            </a:r>
            <a:r>
              <a:rPr lang="en-US" altLang="zh-CN" dirty="0"/>
              <a:t>1</a:t>
            </a:r>
            <a:r>
              <a:rPr lang="zh-CN" altLang="en-US" dirty="0"/>
              <a:t>－低微。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0099"/>
                </a:solidFill>
              </a:rPr>
              <a:t>可能性</a:t>
            </a:r>
            <a:r>
              <a:rPr lang="zh-CN" altLang="en-US" dirty="0"/>
              <a:t>：指风险发生的几率。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0099"/>
                </a:solidFill>
              </a:rPr>
              <a:t>风险系数</a:t>
            </a:r>
            <a:r>
              <a:rPr lang="zh-CN" altLang="en-US" dirty="0"/>
              <a:t>：是风险严重性和风险可能性的乘积。 </a:t>
            </a:r>
          </a:p>
        </p:txBody>
      </p:sp>
    </p:spTree>
    <p:extLst>
      <p:ext uri="{BB962C8B-B14F-4D97-AF65-F5344CB8AC3E}">
        <p14:creationId xmlns:p14="http://schemas.microsoft.com/office/powerpoint/2010/main" val="13071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697847"/>
            <a:ext cx="8037512" cy="671512"/>
          </a:xfrm>
        </p:spPr>
        <p:txBody>
          <a:bodyPr/>
          <a:lstStyle/>
          <a:p>
            <a:pPr lvl="1"/>
            <a:r>
              <a:rPr lang="zh-CN" altLang="en-US" dirty="0"/>
              <a:t>风险管理表</a:t>
            </a:r>
          </a:p>
        </p:txBody>
      </p:sp>
      <p:pic>
        <p:nvPicPr>
          <p:cNvPr id="485380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4" y="1369359"/>
            <a:ext cx="8733842" cy="250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2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Group 100"/>
          <p:cNvGrpSpPr>
            <a:grpSpLocks/>
          </p:cNvGrpSpPr>
          <p:nvPr/>
        </p:nvGrpSpPr>
        <p:grpSpPr bwMode="auto">
          <a:xfrm>
            <a:off x="511456" y="1041810"/>
            <a:ext cx="8750300" cy="4789487"/>
            <a:chOff x="192" y="897"/>
            <a:chExt cx="5512" cy="3017"/>
          </a:xfrm>
        </p:grpSpPr>
        <p:sp>
          <p:nvSpPr>
            <p:cNvPr id="9234" name="Text Box 4"/>
            <p:cNvSpPr txBox="1">
              <a:spLocks noChangeArrowheads="1"/>
            </p:cNvSpPr>
            <p:nvPr/>
          </p:nvSpPr>
          <p:spPr bwMode="auto">
            <a:xfrm>
              <a:off x="5344" y="3720"/>
              <a:ext cx="36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chemeClr val="accent2"/>
                </a:buClr>
              </a:pPr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时间</a:t>
              </a:r>
            </a:p>
          </p:txBody>
        </p:sp>
        <p:grpSp>
          <p:nvGrpSpPr>
            <p:cNvPr id="9235" name="Group 10"/>
            <p:cNvGrpSpPr>
              <a:grpSpLocks/>
            </p:cNvGrpSpPr>
            <p:nvPr/>
          </p:nvGrpSpPr>
          <p:grpSpPr bwMode="auto">
            <a:xfrm rot="2183345">
              <a:off x="2476" y="988"/>
              <a:ext cx="504" cy="571"/>
              <a:chOff x="2552" y="1647"/>
              <a:chExt cx="728" cy="779"/>
            </a:xfrm>
          </p:grpSpPr>
          <p:sp>
            <p:nvSpPr>
              <p:cNvPr id="9313" name="AutoShape 6"/>
              <p:cNvSpPr>
                <a:spLocks noChangeArrowheads="1"/>
              </p:cNvSpPr>
              <p:nvPr/>
            </p:nvSpPr>
            <p:spPr bwMode="auto">
              <a:xfrm>
                <a:off x="2552" y="1647"/>
                <a:ext cx="728" cy="4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75 w 21600"/>
                  <a:gd name="T25" fmla="*/ 3160 h 21600"/>
                  <a:gd name="T26" fmla="*/ 18425 w 21600"/>
                  <a:gd name="T27" fmla="*/ 1844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989" y="10800"/>
                    </a:moveTo>
                    <a:cubicBezTo>
                      <a:pt x="1989" y="15666"/>
                      <a:pt x="5934" y="19611"/>
                      <a:pt x="10800" y="19611"/>
                    </a:cubicBezTo>
                    <a:cubicBezTo>
                      <a:pt x="15666" y="19611"/>
                      <a:pt x="19611" y="15666"/>
                      <a:pt x="19611" y="10800"/>
                    </a:cubicBezTo>
                    <a:cubicBezTo>
                      <a:pt x="19611" y="5934"/>
                      <a:pt x="15666" y="1989"/>
                      <a:pt x="10800" y="1989"/>
                    </a:cubicBezTo>
                    <a:cubicBezTo>
                      <a:pt x="5934" y="1989"/>
                      <a:pt x="1989" y="5934"/>
                      <a:pt x="1989" y="10800"/>
                    </a:cubicBezTo>
                    <a:close/>
                  </a:path>
                </a:pathLst>
              </a:custGeom>
              <a:solidFill>
                <a:srgbClr val="8CC8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14" name="AutoShape 7"/>
              <p:cNvSpPr>
                <a:spLocks noChangeArrowheads="1"/>
              </p:cNvSpPr>
              <p:nvPr/>
            </p:nvSpPr>
            <p:spPr bwMode="auto">
              <a:xfrm>
                <a:off x="2640" y="1743"/>
                <a:ext cx="480" cy="68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15" name="Line 8"/>
              <p:cNvSpPr>
                <a:spLocks noChangeShapeType="1"/>
              </p:cNvSpPr>
              <p:nvPr/>
            </p:nvSpPr>
            <p:spPr bwMode="auto">
              <a:xfrm>
                <a:off x="2640" y="2088"/>
                <a:ext cx="200" cy="144"/>
              </a:xfrm>
              <a:prstGeom prst="line">
                <a:avLst/>
              </a:prstGeom>
              <a:noFill/>
              <a:ln w="82550">
                <a:solidFill>
                  <a:srgbClr val="8CC8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36" name="Group 9"/>
            <p:cNvGrpSpPr>
              <a:grpSpLocks/>
            </p:cNvGrpSpPr>
            <p:nvPr/>
          </p:nvGrpSpPr>
          <p:grpSpPr bwMode="auto">
            <a:xfrm rot="1272005">
              <a:off x="2170" y="1566"/>
              <a:ext cx="728" cy="624"/>
              <a:chOff x="2552" y="1711"/>
              <a:chExt cx="728" cy="624"/>
            </a:xfrm>
          </p:grpSpPr>
          <p:sp>
            <p:nvSpPr>
              <p:cNvPr id="9310" name="AutoShape 10"/>
              <p:cNvSpPr>
                <a:spLocks noChangeArrowheads="1"/>
              </p:cNvSpPr>
              <p:nvPr/>
            </p:nvSpPr>
            <p:spPr bwMode="auto">
              <a:xfrm>
                <a:off x="2552" y="1711"/>
                <a:ext cx="728" cy="35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75 w 21600"/>
                  <a:gd name="T25" fmla="*/ 3160 h 21600"/>
                  <a:gd name="T26" fmla="*/ 18425 w 21600"/>
                  <a:gd name="T27" fmla="*/ 1844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989" y="10800"/>
                    </a:moveTo>
                    <a:cubicBezTo>
                      <a:pt x="1989" y="15666"/>
                      <a:pt x="5934" y="19611"/>
                      <a:pt x="10800" y="19611"/>
                    </a:cubicBezTo>
                    <a:cubicBezTo>
                      <a:pt x="15666" y="19611"/>
                      <a:pt x="19611" y="15666"/>
                      <a:pt x="19611" y="10800"/>
                    </a:cubicBezTo>
                    <a:cubicBezTo>
                      <a:pt x="19611" y="5934"/>
                      <a:pt x="15666" y="1989"/>
                      <a:pt x="10800" y="1989"/>
                    </a:cubicBezTo>
                    <a:cubicBezTo>
                      <a:pt x="5934" y="1989"/>
                      <a:pt x="1989" y="5934"/>
                      <a:pt x="1989" y="10800"/>
                    </a:cubicBezTo>
                    <a:close/>
                  </a:path>
                </a:pathLst>
              </a:custGeom>
              <a:solidFill>
                <a:srgbClr val="8CC8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11" name="AutoShape 11"/>
              <p:cNvSpPr>
                <a:spLocks noChangeArrowheads="1"/>
              </p:cNvSpPr>
              <p:nvPr/>
            </p:nvSpPr>
            <p:spPr bwMode="auto">
              <a:xfrm>
                <a:off x="2640" y="1834"/>
                <a:ext cx="480" cy="50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12" name="Line 12"/>
              <p:cNvSpPr>
                <a:spLocks noChangeShapeType="1"/>
              </p:cNvSpPr>
              <p:nvPr/>
            </p:nvSpPr>
            <p:spPr bwMode="auto">
              <a:xfrm>
                <a:off x="2640" y="2088"/>
                <a:ext cx="200" cy="144"/>
              </a:xfrm>
              <a:prstGeom prst="line">
                <a:avLst/>
              </a:prstGeom>
              <a:noFill/>
              <a:ln w="82550">
                <a:solidFill>
                  <a:srgbClr val="8CC8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37" name="Line 13"/>
            <p:cNvSpPr>
              <a:spLocks noChangeShapeType="1"/>
            </p:cNvSpPr>
            <p:nvPr/>
          </p:nvSpPr>
          <p:spPr bwMode="auto">
            <a:xfrm flipV="1">
              <a:off x="216" y="3648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8" name="AutoShape 14"/>
            <p:cNvSpPr>
              <a:spLocks noChangeArrowheads="1"/>
            </p:cNvSpPr>
            <p:nvPr/>
          </p:nvSpPr>
          <p:spPr bwMode="auto">
            <a:xfrm>
              <a:off x="572" y="3514"/>
              <a:ext cx="603" cy="258"/>
            </a:xfrm>
            <a:prstGeom prst="cube">
              <a:avLst>
                <a:gd name="adj" fmla="val 25000"/>
              </a:avLst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</a:pPr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先启</a:t>
              </a:r>
            </a:p>
          </p:txBody>
        </p:sp>
        <p:sp>
          <p:nvSpPr>
            <p:cNvPr id="9239" name="AutoShape 16"/>
            <p:cNvSpPr>
              <a:spLocks noChangeArrowheads="1"/>
            </p:cNvSpPr>
            <p:nvPr/>
          </p:nvSpPr>
          <p:spPr bwMode="auto">
            <a:xfrm>
              <a:off x="1155" y="3516"/>
              <a:ext cx="2831" cy="258"/>
            </a:xfrm>
            <a:prstGeom prst="cube">
              <a:avLst>
                <a:gd name="adj" fmla="val 25000"/>
              </a:avLst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</a:pPr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构建</a:t>
              </a:r>
            </a:p>
          </p:txBody>
        </p:sp>
        <p:sp>
          <p:nvSpPr>
            <p:cNvPr id="9240" name="AutoShape 17"/>
            <p:cNvSpPr>
              <a:spLocks noChangeArrowheads="1"/>
            </p:cNvSpPr>
            <p:nvPr/>
          </p:nvSpPr>
          <p:spPr bwMode="auto">
            <a:xfrm>
              <a:off x="3972" y="3507"/>
              <a:ext cx="773" cy="258"/>
            </a:xfrm>
            <a:prstGeom prst="cube">
              <a:avLst>
                <a:gd name="adj" fmla="val 25000"/>
              </a:avLst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</a:pPr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产品化</a:t>
              </a:r>
            </a:p>
          </p:txBody>
        </p:sp>
        <p:grpSp>
          <p:nvGrpSpPr>
            <p:cNvPr id="9241" name="Group 18"/>
            <p:cNvGrpSpPr>
              <a:grpSpLocks/>
            </p:cNvGrpSpPr>
            <p:nvPr/>
          </p:nvGrpSpPr>
          <p:grpSpPr bwMode="auto">
            <a:xfrm>
              <a:off x="1085" y="1950"/>
              <a:ext cx="245" cy="891"/>
              <a:chOff x="1117" y="665"/>
              <a:chExt cx="517" cy="1404"/>
            </a:xfrm>
          </p:grpSpPr>
          <p:sp>
            <p:nvSpPr>
              <p:cNvPr id="9300" name="AutoShape 19"/>
              <p:cNvSpPr>
                <a:spLocks noChangeArrowheads="1"/>
              </p:cNvSpPr>
              <p:nvPr/>
            </p:nvSpPr>
            <p:spPr bwMode="auto">
              <a:xfrm>
                <a:off x="1117" y="665"/>
                <a:ext cx="517" cy="49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01" name="AutoShape 20"/>
              <p:cNvSpPr>
                <a:spLocks noChangeArrowheads="1"/>
              </p:cNvSpPr>
              <p:nvPr/>
            </p:nvSpPr>
            <p:spPr bwMode="auto">
              <a:xfrm>
                <a:off x="1117" y="760"/>
                <a:ext cx="517" cy="49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02" name="AutoShape 21"/>
              <p:cNvSpPr>
                <a:spLocks noChangeArrowheads="1"/>
              </p:cNvSpPr>
              <p:nvPr/>
            </p:nvSpPr>
            <p:spPr bwMode="auto">
              <a:xfrm>
                <a:off x="1117" y="864"/>
                <a:ext cx="517" cy="49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03" name="AutoShape 22"/>
              <p:cNvSpPr>
                <a:spLocks noChangeArrowheads="1"/>
              </p:cNvSpPr>
              <p:nvPr/>
            </p:nvSpPr>
            <p:spPr bwMode="auto">
              <a:xfrm>
                <a:off x="1117" y="968"/>
                <a:ext cx="517" cy="49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04" name="AutoShape 23"/>
              <p:cNvSpPr>
                <a:spLocks noChangeArrowheads="1"/>
              </p:cNvSpPr>
              <p:nvPr/>
            </p:nvSpPr>
            <p:spPr bwMode="auto">
              <a:xfrm>
                <a:off x="1117" y="1072"/>
                <a:ext cx="517" cy="49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05" name="AutoShape 24"/>
              <p:cNvSpPr>
                <a:spLocks noChangeArrowheads="1"/>
              </p:cNvSpPr>
              <p:nvPr/>
            </p:nvSpPr>
            <p:spPr bwMode="auto">
              <a:xfrm>
                <a:off x="1117" y="1168"/>
                <a:ext cx="517" cy="49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06" name="AutoShape 25"/>
              <p:cNvSpPr>
                <a:spLocks noChangeArrowheads="1"/>
              </p:cNvSpPr>
              <p:nvPr/>
            </p:nvSpPr>
            <p:spPr bwMode="auto">
              <a:xfrm>
                <a:off x="1117" y="1264"/>
                <a:ext cx="517" cy="49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07" name="AutoShape 26"/>
              <p:cNvSpPr>
                <a:spLocks noChangeArrowheads="1"/>
              </p:cNvSpPr>
              <p:nvPr/>
            </p:nvSpPr>
            <p:spPr bwMode="auto">
              <a:xfrm>
                <a:off x="1117" y="1368"/>
                <a:ext cx="517" cy="49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08" name="AutoShape 27"/>
              <p:cNvSpPr>
                <a:spLocks noChangeArrowheads="1"/>
              </p:cNvSpPr>
              <p:nvPr/>
            </p:nvSpPr>
            <p:spPr bwMode="auto">
              <a:xfrm>
                <a:off x="1117" y="1472"/>
                <a:ext cx="517" cy="49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09" name="AutoShape 28"/>
              <p:cNvSpPr>
                <a:spLocks noChangeArrowheads="1"/>
              </p:cNvSpPr>
              <p:nvPr/>
            </p:nvSpPr>
            <p:spPr bwMode="auto">
              <a:xfrm>
                <a:off x="1117" y="1576"/>
                <a:ext cx="517" cy="49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42" name="Text Box 29"/>
            <p:cNvSpPr txBox="1">
              <a:spLocks noChangeArrowheads="1"/>
            </p:cNvSpPr>
            <p:nvPr/>
          </p:nvSpPr>
          <p:spPr bwMode="auto">
            <a:xfrm>
              <a:off x="892" y="3232"/>
              <a:ext cx="6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工作条目</a:t>
              </a:r>
            </a:p>
          </p:txBody>
        </p:sp>
        <p:sp>
          <p:nvSpPr>
            <p:cNvPr id="9243" name="Text Box 30"/>
            <p:cNvSpPr txBox="1">
              <a:spLocks noChangeArrowheads="1"/>
            </p:cNvSpPr>
            <p:nvPr/>
          </p:nvSpPr>
          <p:spPr bwMode="auto">
            <a:xfrm>
              <a:off x="192" y="2312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6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初始项目</a:t>
              </a:r>
            </a:p>
          </p:txBody>
        </p:sp>
        <p:cxnSp>
          <p:nvCxnSpPr>
            <p:cNvPr id="9244" name="AutoShape 31"/>
            <p:cNvCxnSpPr>
              <a:cxnSpLocks noChangeShapeType="1"/>
              <a:stCxn id="9243" idx="3"/>
              <a:endCxn id="9305" idx="2"/>
            </p:cNvCxnSpPr>
            <p:nvPr/>
          </p:nvCxnSpPr>
          <p:spPr bwMode="auto">
            <a:xfrm flipV="1">
              <a:off x="568" y="2456"/>
              <a:ext cx="517" cy="4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5" name="Text Box 32"/>
            <p:cNvSpPr txBox="1">
              <a:spLocks noChangeArrowheads="1"/>
            </p:cNvSpPr>
            <p:nvPr/>
          </p:nvSpPr>
          <p:spPr bwMode="auto">
            <a:xfrm>
              <a:off x="674" y="2228"/>
              <a:ext cx="33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初始需求</a:t>
              </a:r>
            </a:p>
          </p:txBody>
        </p:sp>
        <p:grpSp>
          <p:nvGrpSpPr>
            <p:cNvPr id="9246" name="Group 33"/>
            <p:cNvGrpSpPr>
              <a:grpSpLocks/>
            </p:cNvGrpSpPr>
            <p:nvPr/>
          </p:nvGrpSpPr>
          <p:grpSpPr bwMode="auto">
            <a:xfrm>
              <a:off x="1845" y="1949"/>
              <a:ext cx="245" cy="508"/>
              <a:chOff x="1957" y="2125"/>
              <a:chExt cx="245" cy="508"/>
            </a:xfrm>
          </p:grpSpPr>
          <p:sp>
            <p:nvSpPr>
              <p:cNvPr id="9296" name="AutoShape 34"/>
              <p:cNvSpPr>
                <a:spLocks noChangeArrowheads="1"/>
              </p:cNvSpPr>
              <p:nvPr/>
            </p:nvSpPr>
            <p:spPr bwMode="auto">
              <a:xfrm>
                <a:off x="1957" y="2125"/>
                <a:ext cx="245" cy="31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97" name="AutoShape 35"/>
              <p:cNvSpPr>
                <a:spLocks noChangeArrowheads="1"/>
              </p:cNvSpPr>
              <p:nvPr/>
            </p:nvSpPr>
            <p:spPr bwMode="auto">
              <a:xfrm>
                <a:off x="1957" y="2187"/>
                <a:ext cx="245" cy="31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98" name="AutoShape 36"/>
              <p:cNvSpPr>
                <a:spLocks noChangeArrowheads="1"/>
              </p:cNvSpPr>
              <p:nvPr/>
            </p:nvSpPr>
            <p:spPr bwMode="auto">
              <a:xfrm>
                <a:off x="1957" y="2253"/>
                <a:ext cx="245" cy="31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99" name="AutoShape 37"/>
              <p:cNvSpPr>
                <a:spLocks noChangeArrowheads="1"/>
              </p:cNvSpPr>
              <p:nvPr/>
            </p:nvSpPr>
            <p:spPr bwMode="auto">
              <a:xfrm>
                <a:off x="1957" y="2320"/>
                <a:ext cx="245" cy="31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47" name="Line 38"/>
            <p:cNvSpPr>
              <a:spLocks noChangeShapeType="1"/>
            </p:cNvSpPr>
            <p:nvPr/>
          </p:nvSpPr>
          <p:spPr bwMode="auto">
            <a:xfrm>
              <a:off x="1352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8" name="Line 39"/>
            <p:cNvSpPr>
              <a:spLocks noChangeShapeType="1"/>
            </p:cNvSpPr>
            <p:nvPr/>
          </p:nvSpPr>
          <p:spPr bwMode="auto">
            <a:xfrm>
              <a:off x="1352" y="22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49" name="AutoShape 40"/>
            <p:cNvCxnSpPr>
              <a:cxnSpLocks noChangeShapeType="1"/>
              <a:stCxn id="9247" idx="1"/>
              <a:endCxn id="9248" idx="1"/>
            </p:cNvCxnSpPr>
            <p:nvPr/>
          </p:nvCxnSpPr>
          <p:spPr bwMode="auto">
            <a:xfrm>
              <a:off x="1496" y="2112"/>
              <a:ext cx="0" cy="1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0" name="Line 41"/>
            <p:cNvSpPr>
              <a:spLocks noChangeShapeType="1"/>
            </p:cNvSpPr>
            <p:nvPr/>
          </p:nvSpPr>
          <p:spPr bwMode="auto">
            <a:xfrm>
              <a:off x="1496" y="22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1" name="Text Box 42"/>
            <p:cNvSpPr txBox="1">
              <a:spLocks noChangeArrowheads="1"/>
            </p:cNvSpPr>
            <p:nvPr/>
          </p:nvSpPr>
          <p:spPr bwMode="auto">
            <a:xfrm>
              <a:off x="1447" y="2029"/>
              <a:ext cx="4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高优先级需求</a:t>
              </a:r>
            </a:p>
          </p:txBody>
        </p:sp>
        <p:sp>
          <p:nvSpPr>
            <p:cNvPr id="9252" name="Text Box 43"/>
            <p:cNvSpPr txBox="1">
              <a:spLocks noChangeArrowheads="1"/>
            </p:cNvSpPr>
            <p:nvPr/>
          </p:nvSpPr>
          <p:spPr bwMode="auto">
            <a:xfrm>
              <a:off x="1703" y="2431"/>
              <a:ext cx="6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迭代条目</a:t>
              </a:r>
            </a:p>
          </p:txBody>
        </p:sp>
        <p:grpSp>
          <p:nvGrpSpPr>
            <p:cNvPr id="9253" name="Group 44"/>
            <p:cNvGrpSpPr>
              <a:grpSpLocks/>
            </p:cNvGrpSpPr>
            <p:nvPr/>
          </p:nvGrpSpPr>
          <p:grpSpPr bwMode="auto">
            <a:xfrm>
              <a:off x="2437" y="1974"/>
              <a:ext cx="245" cy="483"/>
              <a:chOff x="2709" y="2158"/>
              <a:chExt cx="245" cy="483"/>
            </a:xfrm>
          </p:grpSpPr>
          <p:sp>
            <p:nvSpPr>
              <p:cNvPr id="9292" name="AutoShape 45"/>
              <p:cNvSpPr>
                <a:spLocks noChangeArrowheads="1"/>
              </p:cNvSpPr>
              <p:nvPr/>
            </p:nvSpPr>
            <p:spPr bwMode="auto">
              <a:xfrm>
                <a:off x="2709" y="2158"/>
                <a:ext cx="109" cy="279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93" name="AutoShape 46"/>
              <p:cNvSpPr>
                <a:spLocks noChangeArrowheads="1"/>
              </p:cNvSpPr>
              <p:nvPr/>
            </p:nvSpPr>
            <p:spPr bwMode="auto">
              <a:xfrm>
                <a:off x="2765" y="2210"/>
                <a:ext cx="189" cy="29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94" name="AutoShape 47"/>
              <p:cNvSpPr>
                <a:spLocks noChangeArrowheads="1"/>
              </p:cNvSpPr>
              <p:nvPr/>
            </p:nvSpPr>
            <p:spPr bwMode="auto">
              <a:xfrm>
                <a:off x="2789" y="2286"/>
                <a:ext cx="109" cy="279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95" name="AutoShape 48"/>
              <p:cNvSpPr>
                <a:spLocks noChangeArrowheads="1"/>
              </p:cNvSpPr>
              <p:nvPr/>
            </p:nvSpPr>
            <p:spPr bwMode="auto">
              <a:xfrm>
                <a:off x="2765" y="2343"/>
                <a:ext cx="189" cy="29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54" name="Text Box 49"/>
            <p:cNvSpPr txBox="1">
              <a:spLocks noChangeArrowheads="1"/>
            </p:cNvSpPr>
            <p:nvPr/>
          </p:nvSpPr>
          <p:spPr bwMode="auto">
            <a:xfrm>
              <a:off x="2270" y="2439"/>
              <a:ext cx="52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    任务</a:t>
              </a:r>
            </a:p>
          </p:txBody>
        </p:sp>
        <p:sp>
          <p:nvSpPr>
            <p:cNvPr id="9255" name="Line 50"/>
            <p:cNvSpPr>
              <a:spLocks noChangeShapeType="1"/>
            </p:cNvSpPr>
            <p:nvPr/>
          </p:nvSpPr>
          <p:spPr bwMode="auto">
            <a:xfrm>
              <a:off x="2096" y="2200"/>
              <a:ext cx="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6" name="Text Box 51"/>
            <p:cNvSpPr txBox="1">
              <a:spLocks noChangeArrowheads="1"/>
            </p:cNvSpPr>
            <p:nvPr/>
          </p:nvSpPr>
          <p:spPr bwMode="auto">
            <a:xfrm>
              <a:off x="2320" y="1656"/>
              <a:ext cx="52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    迭代</a:t>
              </a:r>
              <a:endParaRPr lang="en-US" altLang="zh-CN" sz="140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7" name="Text Box 52"/>
            <p:cNvSpPr txBox="1">
              <a:spLocks noChangeArrowheads="1"/>
            </p:cNvSpPr>
            <p:nvPr/>
          </p:nvSpPr>
          <p:spPr bwMode="auto">
            <a:xfrm>
              <a:off x="2976" y="1344"/>
              <a:ext cx="117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rgbClr val="C00000"/>
                  </a:solidFill>
                  <a:latin typeface="Arial Unicode MS" panose="020B0604020202020204" pitchFamily="34" charset="-122"/>
                  <a:ea typeface="微软雅黑" panose="020B0503020204020204" pitchFamily="34" charset="-122"/>
                </a:rPr>
                <a:t>每日站立会议</a:t>
              </a:r>
            </a:p>
            <a:p>
              <a:pPr eaLnBrk="1" hangingPunct="1"/>
              <a:r>
                <a:rPr lang="zh-CN" altLang="en-US" sz="1400" b="1" dirty="0">
                  <a:solidFill>
                    <a:srgbClr val="C00000"/>
                  </a:solidFill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同步状态，识别问题</a:t>
              </a:r>
            </a:p>
          </p:txBody>
        </p:sp>
        <p:sp>
          <p:nvSpPr>
            <p:cNvPr id="9258" name="Text Box 53"/>
            <p:cNvSpPr txBox="1">
              <a:spLocks noChangeArrowheads="1"/>
            </p:cNvSpPr>
            <p:nvPr/>
          </p:nvSpPr>
          <p:spPr bwMode="auto">
            <a:xfrm>
              <a:off x="3167" y="1933"/>
              <a:ext cx="640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rgbClr val="C00000"/>
                  </a:solidFill>
                  <a:latin typeface="Arial Unicode MS" panose="020B0604020202020204" pitchFamily="34" charset="-122"/>
                  <a:ea typeface="微软雅黑" panose="020B0503020204020204" pitchFamily="34" charset="-122"/>
                </a:rPr>
                <a:t>迭代回顾</a:t>
              </a:r>
              <a:endParaRPr lang="en-US" altLang="zh-CN" sz="1400" b="1" dirty="0">
                <a:solidFill>
                  <a:srgbClr val="C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400" b="1" dirty="0">
                  <a:solidFill>
                    <a:srgbClr val="C00000"/>
                  </a:solidFill>
                  <a:latin typeface="Arial Unicode MS" panose="020B0604020202020204" pitchFamily="34" charset="-122"/>
                  <a:ea typeface="微软雅黑" panose="020B0503020204020204" pitchFamily="34" charset="-122"/>
                </a:rPr>
                <a:t>演示评估</a:t>
              </a:r>
              <a:endParaRPr lang="en-US" altLang="zh-CN" sz="1400" b="1" dirty="0">
                <a:solidFill>
                  <a:srgbClr val="C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400" b="1" dirty="0" smtClean="0">
                  <a:solidFill>
                    <a:srgbClr val="C00000"/>
                  </a:solidFill>
                  <a:latin typeface="Arial Unicode MS" panose="020B0604020202020204" pitchFamily="34" charset="-122"/>
                  <a:ea typeface="微软雅黑" panose="020B0503020204020204" pitchFamily="34" charset="-122"/>
                </a:rPr>
                <a:t>获</a:t>
              </a:r>
              <a:r>
                <a:rPr lang="zh-CN" altLang="en-US" sz="1400" b="1" dirty="0">
                  <a:solidFill>
                    <a:srgbClr val="C00000"/>
                  </a:solidFill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取资助</a:t>
              </a:r>
            </a:p>
          </p:txBody>
        </p:sp>
        <p:sp>
          <p:nvSpPr>
            <p:cNvPr id="9259" name="Line 54"/>
            <p:cNvSpPr>
              <a:spLocks noChangeShapeType="1"/>
            </p:cNvSpPr>
            <p:nvPr/>
          </p:nvSpPr>
          <p:spPr bwMode="auto">
            <a:xfrm>
              <a:off x="2712" y="2200"/>
              <a:ext cx="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0" name="Text Box 55"/>
            <p:cNvSpPr txBox="1">
              <a:spLocks noChangeArrowheads="1"/>
            </p:cNvSpPr>
            <p:nvPr/>
          </p:nvSpPr>
          <p:spPr bwMode="auto">
            <a:xfrm>
              <a:off x="2731" y="2033"/>
              <a:ext cx="4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可执行的系统</a:t>
              </a:r>
            </a:p>
          </p:txBody>
        </p:sp>
        <p:sp>
          <p:nvSpPr>
            <p:cNvPr id="9261" name="Text Box 56"/>
            <p:cNvSpPr txBox="1">
              <a:spLocks noChangeArrowheads="1"/>
            </p:cNvSpPr>
            <p:nvPr/>
          </p:nvSpPr>
          <p:spPr bwMode="auto">
            <a:xfrm>
              <a:off x="4114" y="2062"/>
              <a:ext cx="4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产</a:t>
              </a:r>
              <a:r>
                <a:rPr lang="zh-CN" altLang="en-US" sz="1400" dirty="0" smtClean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品</a:t>
              </a:r>
              <a:r>
                <a:rPr lang="en-US" altLang="zh-CN" sz="1400" dirty="0" smtClean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400" dirty="0" smtClean="0">
                  <a:latin typeface="Arial Unicode MS" panose="020B0604020202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dirty="0" smtClean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发</a:t>
              </a:r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布</a:t>
              </a:r>
            </a:p>
          </p:txBody>
        </p:sp>
        <p:sp>
          <p:nvSpPr>
            <p:cNvPr id="9262" name="Text Box 58"/>
            <p:cNvSpPr txBox="1">
              <a:spLocks noChangeArrowheads="1"/>
            </p:cNvSpPr>
            <p:nvPr/>
          </p:nvSpPr>
          <p:spPr bwMode="auto">
            <a:xfrm>
              <a:off x="1584" y="2568"/>
              <a:ext cx="848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rgbClr val="C00000"/>
                  </a:solidFill>
                  <a:latin typeface="Arial Unicode MS" panose="020B0604020202020204" pitchFamily="34" charset="-122"/>
                  <a:ea typeface="微软雅黑" panose="020B0503020204020204" pitchFamily="34" charset="-122"/>
                </a:rPr>
                <a:t>迭代计划会议</a:t>
              </a:r>
            </a:p>
            <a:p>
              <a:pPr eaLnBrk="1" hangingPunct="1"/>
              <a:r>
                <a:rPr lang="zh-CN" altLang="en-US" sz="1400" b="1" dirty="0">
                  <a:solidFill>
                    <a:srgbClr val="C00000"/>
                  </a:solidFill>
                  <a:latin typeface="Arial Unicode MS" panose="020B0604020202020204" pitchFamily="34" charset="-122"/>
                  <a:ea typeface="微软雅黑" panose="020B0503020204020204" pitchFamily="34" charset="-122"/>
                </a:rPr>
                <a:t>选择条目，划分任务</a:t>
              </a:r>
            </a:p>
          </p:txBody>
        </p:sp>
        <p:cxnSp>
          <p:nvCxnSpPr>
            <p:cNvPr id="9263" name="AutoShape 59"/>
            <p:cNvCxnSpPr>
              <a:cxnSpLocks noChangeShapeType="1"/>
              <a:stCxn id="9258" idx="2"/>
              <a:endCxn id="9262" idx="3"/>
            </p:cNvCxnSpPr>
            <p:nvPr/>
          </p:nvCxnSpPr>
          <p:spPr bwMode="auto">
            <a:xfrm rot="5400000">
              <a:off x="2784" y="2114"/>
              <a:ext cx="351" cy="105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4" name="Text Box 60"/>
            <p:cNvSpPr txBox="1">
              <a:spLocks noChangeArrowheads="1"/>
            </p:cNvSpPr>
            <p:nvPr/>
          </p:nvSpPr>
          <p:spPr bwMode="auto">
            <a:xfrm>
              <a:off x="3072" y="2584"/>
              <a:ext cx="4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资助</a:t>
              </a:r>
            </a:p>
          </p:txBody>
        </p:sp>
        <p:grpSp>
          <p:nvGrpSpPr>
            <p:cNvPr id="9265" name="Group 61"/>
            <p:cNvGrpSpPr>
              <a:grpSpLocks/>
            </p:cNvGrpSpPr>
            <p:nvPr/>
          </p:nvGrpSpPr>
          <p:grpSpPr bwMode="auto">
            <a:xfrm>
              <a:off x="1085" y="2611"/>
              <a:ext cx="245" cy="637"/>
              <a:chOff x="837" y="1579"/>
              <a:chExt cx="245" cy="637"/>
            </a:xfrm>
          </p:grpSpPr>
          <p:sp>
            <p:nvSpPr>
              <p:cNvPr id="9286" name="AutoShape 62"/>
              <p:cNvSpPr>
                <a:spLocks noChangeArrowheads="1"/>
              </p:cNvSpPr>
              <p:nvPr/>
            </p:nvSpPr>
            <p:spPr bwMode="auto">
              <a:xfrm>
                <a:off x="837" y="1579"/>
                <a:ext cx="245" cy="31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87" name="AutoShape 63"/>
              <p:cNvSpPr>
                <a:spLocks noChangeArrowheads="1"/>
              </p:cNvSpPr>
              <p:nvPr/>
            </p:nvSpPr>
            <p:spPr bwMode="auto">
              <a:xfrm>
                <a:off x="837" y="1641"/>
                <a:ext cx="245" cy="31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88" name="AutoShape 64"/>
              <p:cNvSpPr>
                <a:spLocks noChangeArrowheads="1"/>
              </p:cNvSpPr>
              <p:nvPr/>
            </p:nvSpPr>
            <p:spPr bwMode="auto">
              <a:xfrm>
                <a:off x="837" y="1702"/>
                <a:ext cx="245" cy="31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89" name="AutoShape 65"/>
              <p:cNvSpPr>
                <a:spLocks noChangeArrowheads="1"/>
              </p:cNvSpPr>
              <p:nvPr/>
            </p:nvSpPr>
            <p:spPr bwMode="auto">
              <a:xfrm>
                <a:off x="837" y="1769"/>
                <a:ext cx="245" cy="31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90" name="AutoShape 66"/>
              <p:cNvSpPr>
                <a:spLocks noChangeArrowheads="1"/>
              </p:cNvSpPr>
              <p:nvPr/>
            </p:nvSpPr>
            <p:spPr bwMode="auto">
              <a:xfrm>
                <a:off x="837" y="1836"/>
                <a:ext cx="245" cy="31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91" name="AutoShape 67"/>
              <p:cNvSpPr>
                <a:spLocks noChangeArrowheads="1"/>
              </p:cNvSpPr>
              <p:nvPr/>
            </p:nvSpPr>
            <p:spPr bwMode="auto">
              <a:xfrm>
                <a:off x="837" y="1903"/>
                <a:ext cx="245" cy="313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>
                  <a:latin typeface="Arial Unicode MS" panose="020B0604020202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266" name="AutoShape 68"/>
            <p:cNvCxnSpPr>
              <a:cxnSpLocks noChangeShapeType="1"/>
              <a:stCxn id="9258" idx="2"/>
              <a:endCxn id="9242" idx="3"/>
            </p:cNvCxnSpPr>
            <p:nvPr/>
          </p:nvCxnSpPr>
          <p:spPr bwMode="auto">
            <a:xfrm rot="5400000">
              <a:off x="2074" y="1916"/>
              <a:ext cx="863" cy="196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7" name="Text Box 69"/>
            <p:cNvSpPr txBox="1">
              <a:spLocks noChangeArrowheads="1"/>
            </p:cNvSpPr>
            <p:nvPr/>
          </p:nvSpPr>
          <p:spPr bwMode="auto">
            <a:xfrm>
              <a:off x="3064" y="3040"/>
              <a:ext cx="4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输入</a:t>
              </a:r>
            </a:p>
          </p:txBody>
        </p:sp>
        <p:sp>
          <p:nvSpPr>
            <p:cNvPr id="9268" name="Text Box 70"/>
            <p:cNvSpPr txBox="1">
              <a:spLocks noChangeArrowheads="1"/>
            </p:cNvSpPr>
            <p:nvPr/>
          </p:nvSpPr>
          <p:spPr bwMode="auto">
            <a:xfrm>
              <a:off x="5034" y="2072"/>
              <a:ext cx="5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运营和支持</a:t>
              </a:r>
            </a:p>
          </p:txBody>
        </p:sp>
        <p:sp>
          <p:nvSpPr>
            <p:cNvPr id="9269" name="AutoShape 71"/>
            <p:cNvSpPr>
              <a:spLocks noChangeArrowheads="1"/>
            </p:cNvSpPr>
            <p:nvPr/>
          </p:nvSpPr>
          <p:spPr bwMode="auto">
            <a:xfrm>
              <a:off x="4718" y="3507"/>
              <a:ext cx="841" cy="258"/>
            </a:xfrm>
            <a:prstGeom prst="cube">
              <a:avLst>
                <a:gd name="adj" fmla="val 25000"/>
              </a:avLst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</a:pPr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生产</a:t>
              </a:r>
            </a:p>
          </p:txBody>
        </p:sp>
        <p:sp>
          <p:nvSpPr>
            <p:cNvPr id="9270" name="Line 72"/>
            <p:cNvSpPr>
              <a:spLocks noChangeShapeType="1"/>
            </p:cNvSpPr>
            <p:nvPr/>
          </p:nvSpPr>
          <p:spPr bwMode="auto">
            <a:xfrm>
              <a:off x="5344" y="3640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71" name="AutoShape 74"/>
            <p:cNvCxnSpPr>
              <a:cxnSpLocks noChangeShapeType="1"/>
              <a:stCxn id="9268" idx="2"/>
              <a:endCxn id="9242" idx="3"/>
            </p:cNvCxnSpPr>
            <p:nvPr/>
          </p:nvCxnSpPr>
          <p:spPr bwMode="auto">
            <a:xfrm rot="5400000">
              <a:off x="2945" y="981"/>
              <a:ext cx="927" cy="377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72" name="Text Box 75"/>
            <p:cNvSpPr txBox="1">
              <a:spLocks noChangeArrowheads="1"/>
            </p:cNvSpPr>
            <p:nvPr/>
          </p:nvSpPr>
          <p:spPr bwMode="auto">
            <a:xfrm>
              <a:off x="4096" y="3032"/>
              <a:ext cx="9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增强需求和缺陷</a:t>
              </a:r>
            </a:p>
          </p:txBody>
        </p:sp>
        <p:cxnSp>
          <p:nvCxnSpPr>
            <p:cNvPr id="9273" name="AutoShape 76"/>
            <p:cNvCxnSpPr>
              <a:cxnSpLocks noChangeShapeType="1"/>
              <a:stCxn id="9243" idx="3"/>
            </p:cNvCxnSpPr>
            <p:nvPr/>
          </p:nvCxnSpPr>
          <p:spPr bwMode="auto">
            <a:xfrm flipV="1">
              <a:off x="568" y="1252"/>
              <a:ext cx="1832" cy="1244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74" name="Text Box 77"/>
            <p:cNvSpPr txBox="1">
              <a:spLocks noChangeArrowheads="1"/>
            </p:cNvSpPr>
            <p:nvPr/>
          </p:nvSpPr>
          <p:spPr bwMode="auto">
            <a:xfrm>
              <a:off x="749" y="1080"/>
              <a:ext cx="61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初始架构</a:t>
              </a:r>
            </a:p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远景</a:t>
              </a:r>
            </a:p>
          </p:txBody>
        </p:sp>
        <p:sp>
          <p:nvSpPr>
            <p:cNvPr id="9275" name="AutoShape 78"/>
            <p:cNvSpPr>
              <a:spLocks noChangeArrowheads="1"/>
            </p:cNvSpPr>
            <p:nvPr/>
          </p:nvSpPr>
          <p:spPr bwMode="auto">
            <a:xfrm>
              <a:off x="4361" y="897"/>
              <a:ext cx="1023" cy="9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7 w 21600"/>
                <a:gd name="T25" fmla="*/ 3163 h 21600"/>
                <a:gd name="T26" fmla="*/ 18433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387" y="10800"/>
                  </a:moveTo>
                  <a:cubicBezTo>
                    <a:pt x="4387" y="14342"/>
                    <a:pt x="7258" y="17213"/>
                    <a:pt x="10800" y="17213"/>
                  </a:cubicBezTo>
                  <a:cubicBezTo>
                    <a:pt x="14342" y="17213"/>
                    <a:pt x="17213" y="14342"/>
                    <a:pt x="17213" y="10800"/>
                  </a:cubicBezTo>
                  <a:cubicBezTo>
                    <a:pt x="17213" y="7258"/>
                    <a:pt x="14342" y="4387"/>
                    <a:pt x="10800" y="4387"/>
                  </a:cubicBezTo>
                  <a:cubicBezTo>
                    <a:pt x="7258" y="4387"/>
                    <a:pt x="4387" y="7258"/>
                    <a:pt x="4387" y="10800"/>
                  </a:cubicBezTo>
                  <a:close/>
                </a:path>
              </a:pathLst>
            </a:custGeom>
            <a:solidFill>
              <a:srgbClr val="7889FB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zh-CN" sz="1400" dirty="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76" name="Text Box 79"/>
            <p:cNvSpPr txBox="1">
              <a:spLocks noChangeArrowheads="1"/>
            </p:cNvSpPr>
            <p:nvPr/>
          </p:nvSpPr>
          <p:spPr bwMode="auto">
            <a:xfrm>
              <a:off x="4322" y="1222"/>
              <a:ext cx="3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组长</a:t>
              </a:r>
            </a:p>
          </p:txBody>
        </p:sp>
        <p:sp>
          <p:nvSpPr>
            <p:cNvPr id="9277" name="Text Box 80"/>
            <p:cNvSpPr txBox="1">
              <a:spLocks noChangeArrowheads="1"/>
            </p:cNvSpPr>
            <p:nvPr/>
          </p:nvSpPr>
          <p:spPr bwMode="auto">
            <a:xfrm>
              <a:off x="4411" y="1578"/>
              <a:ext cx="3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需求</a:t>
              </a:r>
            </a:p>
          </p:txBody>
        </p:sp>
        <p:sp>
          <p:nvSpPr>
            <p:cNvPr id="9278" name="Text Box 81"/>
            <p:cNvSpPr txBox="1">
              <a:spLocks noChangeArrowheads="1"/>
            </p:cNvSpPr>
            <p:nvPr/>
          </p:nvSpPr>
          <p:spPr bwMode="auto">
            <a:xfrm>
              <a:off x="4835" y="1638"/>
              <a:ext cx="46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1400" dirty="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80" name="Text Box 83"/>
            <p:cNvSpPr txBox="1">
              <a:spLocks noChangeArrowheads="1"/>
            </p:cNvSpPr>
            <p:nvPr/>
          </p:nvSpPr>
          <p:spPr bwMode="auto">
            <a:xfrm>
              <a:off x="5123" y="1288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  <p:sp>
          <p:nvSpPr>
            <p:cNvPr id="9281" name="Text Box 84"/>
            <p:cNvSpPr txBox="1">
              <a:spLocks noChangeArrowheads="1"/>
            </p:cNvSpPr>
            <p:nvPr/>
          </p:nvSpPr>
          <p:spPr bwMode="auto">
            <a:xfrm>
              <a:off x="4961" y="997"/>
              <a:ext cx="44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测试</a:t>
              </a:r>
              <a:endParaRPr lang="en-US" altLang="zh-CN" sz="140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82" name="Text Box 85"/>
            <p:cNvSpPr txBox="1">
              <a:spLocks noChangeArrowheads="1"/>
            </p:cNvSpPr>
            <p:nvPr/>
          </p:nvSpPr>
          <p:spPr bwMode="auto">
            <a:xfrm>
              <a:off x="4629" y="948"/>
              <a:ext cx="4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文档</a:t>
              </a:r>
            </a:p>
          </p:txBody>
        </p:sp>
        <p:sp>
          <p:nvSpPr>
            <p:cNvPr id="9283" name="Text Box 86"/>
            <p:cNvSpPr txBox="1">
              <a:spLocks noChangeArrowheads="1"/>
            </p:cNvSpPr>
            <p:nvPr/>
          </p:nvSpPr>
          <p:spPr bwMode="auto">
            <a:xfrm>
              <a:off x="4614" y="1380"/>
              <a:ext cx="5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 smtClean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站</a:t>
              </a:r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立会议</a:t>
              </a:r>
            </a:p>
          </p:txBody>
        </p:sp>
        <p:sp>
          <p:nvSpPr>
            <p:cNvPr id="9284" name="Text Box 55"/>
            <p:cNvSpPr txBox="1">
              <a:spLocks noChangeArrowheads="1"/>
            </p:cNvSpPr>
            <p:nvPr/>
          </p:nvSpPr>
          <p:spPr bwMode="auto">
            <a:xfrm>
              <a:off x="4584" y="2048"/>
              <a:ext cx="4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可工作的方案</a:t>
              </a:r>
            </a:p>
          </p:txBody>
        </p:sp>
        <p:sp>
          <p:nvSpPr>
            <p:cNvPr id="9285" name="Line 54"/>
            <p:cNvSpPr>
              <a:spLocks noChangeShapeType="1"/>
            </p:cNvSpPr>
            <p:nvPr/>
          </p:nvSpPr>
          <p:spPr bwMode="auto">
            <a:xfrm>
              <a:off x="3616" y="2208"/>
              <a:ext cx="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Text Box 86"/>
            <p:cNvSpPr txBox="1">
              <a:spLocks noChangeArrowheads="1"/>
            </p:cNvSpPr>
            <p:nvPr/>
          </p:nvSpPr>
          <p:spPr bwMode="auto">
            <a:xfrm>
              <a:off x="4614" y="1199"/>
              <a:ext cx="5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400" dirty="0" smtClean="0">
                  <a:latin typeface="Arial Unicode MS" panose="020B0604020202020204" pitchFamily="34" charset="-122"/>
                  <a:ea typeface="微软雅黑" panose="020B0503020204020204" pitchFamily="34" charset="-122"/>
                </a:rPr>
                <a:t>项目团队</a:t>
              </a:r>
              <a:endParaRPr lang="zh-CN" altLang="en-US" sz="1400" dirty="0">
                <a:latin typeface="Arial Unicode MS" panose="020B0604020202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2" name="Line 54"/>
          <p:cNvSpPr>
            <a:spLocks noChangeShapeType="1"/>
          </p:cNvSpPr>
          <p:nvPr/>
        </p:nvSpPr>
        <p:spPr bwMode="auto">
          <a:xfrm>
            <a:off x="7073900" y="3108325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 sz="200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3" name="Text Box 30"/>
          <p:cNvSpPr txBox="1">
            <a:spLocks noChangeArrowheads="1"/>
          </p:cNvSpPr>
          <p:nvPr/>
        </p:nvSpPr>
        <p:spPr bwMode="auto">
          <a:xfrm>
            <a:off x="215900" y="5653087"/>
            <a:ext cx="1498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400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一个或多个迭代</a:t>
            </a:r>
          </a:p>
        </p:txBody>
      </p:sp>
      <p:cxnSp>
        <p:nvCxnSpPr>
          <p:cNvPr id="9224" name="AutoShape 59"/>
          <p:cNvCxnSpPr>
            <a:cxnSpLocks noChangeShapeType="1"/>
          </p:cNvCxnSpPr>
          <p:nvPr/>
        </p:nvCxnSpPr>
        <p:spPr bwMode="auto">
          <a:xfrm rot="10800000" flipV="1">
            <a:off x="1219200" y="5549900"/>
            <a:ext cx="469900" cy="431800"/>
          </a:xfrm>
          <a:prstGeom prst="bentConnector3">
            <a:avLst>
              <a:gd name="adj1" fmla="val -1352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215900" y="5829300"/>
            <a:ext cx="1066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400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涉众共识</a:t>
            </a:r>
          </a:p>
        </p:txBody>
      </p:sp>
      <p:sp>
        <p:nvSpPr>
          <p:cNvPr id="9226" name="Text Box 30"/>
          <p:cNvSpPr txBox="1">
            <a:spLocks noChangeArrowheads="1"/>
          </p:cNvSpPr>
          <p:nvPr/>
        </p:nvSpPr>
        <p:spPr bwMode="auto">
          <a:xfrm>
            <a:off x="2185988" y="5584825"/>
            <a:ext cx="3579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400">
                <a:latin typeface="Arial Unicode MS" panose="020B0604020202020204" pitchFamily="34" charset="-122"/>
                <a:ea typeface="微软雅黑" panose="020B0503020204020204" pitchFamily="34" charset="-122"/>
              </a:rPr>
              <a:t>多个迭代，每个迭代形成潜在可交付的系统</a:t>
            </a:r>
          </a:p>
        </p:txBody>
      </p:sp>
      <p:cxnSp>
        <p:nvCxnSpPr>
          <p:cNvPr id="9227" name="AutoShape 59"/>
          <p:cNvCxnSpPr>
            <a:cxnSpLocks noChangeShapeType="1"/>
          </p:cNvCxnSpPr>
          <p:nvPr/>
        </p:nvCxnSpPr>
        <p:spPr bwMode="auto">
          <a:xfrm rot="5400000">
            <a:off x="1824038" y="5772150"/>
            <a:ext cx="366712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8" name="Text Box 30"/>
          <p:cNvSpPr txBox="1">
            <a:spLocks noChangeArrowheads="1"/>
          </p:cNvSpPr>
          <p:nvPr/>
        </p:nvSpPr>
        <p:spPr bwMode="auto">
          <a:xfrm>
            <a:off x="1703388" y="5943600"/>
            <a:ext cx="1349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400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已验证的架构</a:t>
            </a:r>
          </a:p>
        </p:txBody>
      </p:sp>
      <p:cxnSp>
        <p:nvCxnSpPr>
          <p:cNvPr id="9229" name="AutoShape 59"/>
          <p:cNvCxnSpPr>
            <a:cxnSpLocks noChangeShapeType="1"/>
          </p:cNvCxnSpPr>
          <p:nvPr/>
        </p:nvCxnSpPr>
        <p:spPr bwMode="auto">
          <a:xfrm rot="5400000">
            <a:off x="5976938" y="5784850"/>
            <a:ext cx="366712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0" name="Text Box 30"/>
          <p:cNvSpPr txBox="1">
            <a:spLocks noChangeArrowheads="1"/>
          </p:cNvSpPr>
          <p:nvPr/>
        </p:nvSpPr>
        <p:spPr bwMode="auto">
          <a:xfrm>
            <a:off x="4886606" y="5930900"/>
            <a:ext cx="16792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400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功能上完备的系统</a:t>
            </a:r>
          </a:p>
        </p:txBody>
      </p:sp>
      <p:sp>
        <p:nvSpPr>
          <p:cNvPr id="9231" name="Text Box 30"/>
          <p:cNvSpPr txBox="1">
            <a:spLocks noChangeArrowheads="1"/>
          </p:cNvSpPr>
          <p:nvPr/>
        </p:nvSpPr>
        <p:spPr bwMode="auto">
          <a:xfrm>
            <a:off x="6224587" y="5584825"/>
            <a:ext cx="15033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400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一个或多个迭代</a:t>
            </a:r>
          </a:p>
        </p:txBody>
      </p:sp>
      <p:sp>
        <p:nvSpPr>
          <p:cNvPr id="9233" name="Text Box 30"/>
          <p:cNvSpPr txBox="1">
            <a:spLocks noChangeArrowheads="1"/>
          </p:cNvSpPr>
          <p:nvPr/>
        </p:nvSpPr>
        <p:spPr bwMode="auto">
          <a:xfrm>
            <a:off x="6527799" y="5905500"/>
            <a:ext cx="14779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400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产品化的的系统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项目开发过程</a:t>
            </a:r>
            <a:r>
              <a:rPr lang="zh-CN" altLang="en-US" smtClean="0"/>
              <a:t>中的位置和任务</a:t>
            </a:r>
            <a:endParaRPr lang="zh-CN" altLang="en-US" dirty="0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2129118" y="1084001"/>
            <a:ext cx="4446588" cy="5265736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2225">
            <a:noFill/>
            <a:prstDash val="solid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 sz="200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1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: </a:t>
            </a:r>
            <a:r>
              <a:rPr lang="zh-CN" altLang="en-US" smtClean="0"/>
              <a:t>迭代回顾</a:t>
            </a:r>
            <a:endParaRPr lang="en-US" altLang="zh-CN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目标</a:t>
            </a:r>
            <a:r>
              <a:rPr lang="en-US" altLang="zh-CN" smtClean="0"/>
              <a:t>: </a:t>
            </a:r>
            <a:r>
              <a:rPr lang="zh-CN" altLang="en-US" smtClean="0"/>
              <a:t>模拟过程改进</a:t>
            </a:r>
            <a:endParaRPr lang="en-US" altLang="zh-CN" smtClean="0"/>
          </a:p>
          <a:p>
            <a:r>
              <a:rPr lang="zh-CN" altLang="en-US" smtClean="0"/>
              <a:t>团队集合在一起</a:t>
            </a:r>
            <a:endParaRPr lang="en-US" altLang="zh-CN" smtClean="0"/>
          </a:p>
          <a:p>
            <a:r>
              <a:rPr lang="zh-CN" altLang="en-US" smtClean="0"/>
              <a:t>使用迭代回顾的问题进行提问，如同你处于一个真实的项目中</a:t>
            </a:r>
            <a:endParaRPr lang="en-US" altLang="zh-CN" smtClean="0"/>
          </a:p>
          <a:p>
            <a:r>
              <a:rPr lang="zh-CN" altLang="en-US" smtClean="0"/>
              <a:t>识别出</a:t>
            </a:r>
            <a:r>
              <a:rPr lang="en-US" altLang="zh-CN" smtClean="0"/>
              <a:t>1</a:t>
            </a:r>
            <a:r>
              <a:rPr lang="zh-CN" altLang="en-US" smtClean="0"/>
              <a:t>到</a:t>
            </a:r>
            <a:r>
              <a:rPr lang="en-US" altLang="zh-CN" smtClean="0"/>
              <a:t>2</a:t>
            </a:r>
            <a:r>
              <a:rPr lang="zh-CN" altLang="en-US" smtClean="0"/>
              <a:t>个可提高的方面在下一个迭代中尝试</a:t>
            </a:r>
            <a:endParaRPr lang="en-US" altLang="zh-CN" smtClean="0"/>
          </a:p>
          <a:p>
            <a:pPr lvl="1"/>
            <a:r>
              <a:rPr lang="zh-CN" altLang="en-US" smtClean="0"/>
              <a:t>考虑采取这些措施，需要做些什么</a:t>
            </a:r>
            <a:r>
              <a:rPr lang="en-US" altLang="zh-CN" smtClean="0"/>
              <a:t>?</a:t>
            </a:r>
          </a:p>
        </p:txBody>
      </p:sp>
      <p:grpSp>
        <p:nvGrpSpPr>
          <p:cNvPr id="12292" name="Group 10"/>
          <p:cNvGrpSpPr>
            <a:grpSpLocks/>
          </p:cNvGrpSpPr>
          <p:nvPr/>
        </p:nvGrpSpPr>
        <p:grpSpPr bwMode="auto">
          <a:xfrm>
            <a:off x="142875" y="4572000"/>
            <a:ext cx="8686800" cy="1524000"/>
            <a:chOff x="90" y="2880"/>
            <a:chExt cx="5472" cy="960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1451" y="2927"/>
              <a:ext cx="708" cy="846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r>
                <a:rPr lang="zh-CN" altLang="en-US"/>
                <a:t>迭代计划</a:t>
              </a:r>
              <a:endParaRPr lang="en-US" altLang="zh-CN"/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2177" y="2928"/>
              <a:ext cx="2504" cy="846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r>
                <a:rPr lang="zh-CN" altLang="en-US"/>
                <a:t>开发</a:t>
              </a:r>
              <a:endParaRPr lang="en-US" altLang="zh-CN"/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4700" y="2930"/>
              <a:ext cx="852" cy="846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r>
                <a:rPr lang="zh-CN" altLang="en-US"/>
                <a:t>稳定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endParaRPr lang="en-US" altLang="zh-CN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90" y="3240"/>
              <a:ext cx="126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accent2"/>
                </a:buClr>
              </a:pPr>
              <a:r>
                <a:rPr lang="zh-CN" altLang="en-US"/>
                <a:t>迭代节律</a:t>
              </a:r>
              <a:endParaRPr lang="en-US" altLang="zh-CN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4698" y="2880"/>
              <a:ext cx="864" cy="9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直接成本是计划好的，可以直接从项目上找到出处的成本</a:t>
            </a:r>
          </a:p>
          <a:p>
            <a:r>
              <a:rPr lang="zh-CN" altLang="en-US" sz="2400" dirty="0"/>
              <a:t>间接成本是多个项目分摊的成本</a:t>
            </a:r>
          </a:p>
          <a:p>
            <a:r>
              <a:rPr lang="zh-CN" altLang="en-US" sz="2400" dirty="0"/>
              <a:t>固定成本不会随着产品生产数量而增加</a:t>
            </a:r>
          </a:p>
          <a:p>
            <a:r>
              <a:rPr lang="zh-CN" altLang="en-US" sz="2400" dirty="0"/>
              <a:t>可变成本随着生产产品的数量增加而增加</a:t>
            </a:r>
          </a:p>
          <a:p>
            <a:r>
              <a:rPr lang="en-US" altLang="zh-CN" sz="2400" dirty="0"/>
              <a:t>EVM</a:t>
            </a:r>
            <a:r>
              <a:rPr lang="zh-CN" altLang="en-US" sz="2400" dirty="0"/>
              <a:t>挣值分析管理用货币表示计划与实际的偏差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5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review_ar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06" y="3293913"/>
            <a:ext cx="3120118" cy="305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  <a:endParaRPr lang="zh-CN" altLang="en-US" dirty="0" smtClean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sz="quarter" idx="11"/>
          </p:nvPr>
        </p:nvSpPr>
        <p:spPr>
          <a:xfrm>
            <a:off x="153987" y="1142814"/>
            <a:ext cx="8847137" cy="345821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如果你的项目</a:t>
            </a:r>
            <a:r>
              <a:rPr lang="en-US" altLang="zh-CN" sz="2400" dirty="0"/>
              <a:t>CV</a:t>
            </a:r>
            <a:r>
              <a:rPr lang="zh-CN" altLang="en-US" sz="2400" dirty="0"/>
              <a:t>为负；</a:t>
            </a:r>
            <a:r>
              <a:rPr lang="en-US" altLang="zh-CN" sz="2400" dirty="0"/>
              <a:t>SV</a:t>
            </a:r>
            <a:r>
              <a:rPr lang="zh-CN" altLang="en-US" sz="2400" dirty="0"/>
              <a:t>为正，那么可能的原因是什么？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630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2" descr="ThankYou_Graphic_White"/>
          <p:cNvPicPr>
            <a:picLocks noChangeAspect="1" noChangeArrowheads="1"/>
          </p:cNvPicPr>
          <p:nvPr/>
        </p:nvPicPr>
        <p:blipFill>
          <a:blip r:embed="rId3">
            <a:lum bright="18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1300163"/>
            <a:ext cx="75152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AutoShape 3"/>
          <p:cNvSpPr>
            <a:spLocks noChangeArrowheads="1"/>
          </p:cNvSpPr>
          <p:nvPr/>
        </p:nvSpPr>
        <p:spPr bwMode="auto">
          <a:xfrm>
            <a:off x="7848600" y="1854200"/>
            <a:ext cx="279400" cy="279400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296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项目管理过程</a:t>
            </a:r>
            <a:r>
              <a:rPr lang="zh-CN" altLang="en-US" dirty="0" smtClean="0"/>
              <a:t>中的位置和任务</a:t>
            </a:r>
            <a:endParaRPr lang="en-US" altLang="zh-CN" dirty="0" smtClean="0"/>
          </a:p>
        </p:txBody>
      </p:sp>
      <p:sp>
        <p:nvSpPr>
          <p:cNvPr id="8195" name="TextBox 289"/>
          <p:cNvSpPr txBox="1">
            <a:spLocks noChangeArrowheads="1"/>
          </p:cNvSpPr>
          <p:nvPr/>
        </p:nvSpPr>
        <p:spPr bwMode="auto">
          <a:xfrm>
            <a:off x="7251700" y="5588000"/>
            <a:ext cx="17303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zh-CN" sz="1200" i="1">
                <a:latin typeface="Franklin Gothic Heavy" pitchFamily="34" charset="0"/>
              </a:rPr>
              <a:t>Copy Right @ DJ Ning</a:t>
            </a:r>
            <a:endParaRPr lang="zh-CN" altLang="en-US" sz="1200" i="1">
              <a:latin typeface="Franklin Gothic Heavy" pitchFamily="34" charset="0"/>
            </a:endParaRPr>
          </a:p>
        </p:txBody>
      </p:sp>
      <p:grpSp>
        <p:nvGrpSpPr>
          <p:cNvPr id="8196" name="组合 474"/>
          <p:cNvGrpSpPr>
            <a:grpSpLocks/>
          </p:cNvGrpSpPr>
          <p:nvPr/>
        </p:nvGrpSpPr>
        <p:grpSpPr bwMode="auto">
          <a:xfrm>
            <a:off x="7453313" y="4606925"/>
            <a:ext cx="1441450" cy="769938"/>
            <a:chOff x="5533238" y="5374185"/>
            <a:chExt cx="1442654" cy="769949"/>
          </a:xfrm>
        </p:grpSpPr>
        <p:grpSp>
          <p:nvGrpSpPr>
            <p:cNvPr id="3" name="组合 227"/>
            <p:cNvGrpSpPr/>
            <p:nvPr/>
          </p:nvGrpSpPr>
          <p:grpSpPr>
            <a:xfrm>
              <a:off x="5661566" y="5374185"/>
              <a:ext cx="1314326" cy="579945"/>
              <a:chOff x="-162182" y="5583111"/>
              <a:chExt cx="1314326" cy="579945"/>
            </a:xfrm>
            <a:solidFill>
              <a:srgbClr val="FFFFCC"/>
            </a:solidFill>
          </p:grpSpPr>
          <p:sp>
            <p:nvSpPr>
              <p:cNvPr id="197" name="AutoShape 325"/>
              <p:cNvSpPr>
                <a:spLocks noChangeArrowheads="1"/>
              </p:cNvSpPr>
              <p:nvPr/>
            </p:nvSpPr>
            <p:spPr bwMode="auto">
              <a:xfrm>
                <a:off x="0" y="5583111"/>
                <a:ext cx="1152144" cy="366585"/>
              </a:xfrm>
              <a:prstGeom prst="foldedCorner">
                <a:avLst>
                  <a:gd name="adj" fmla="val 4749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72000" rIns="36000" bIns="0" anchor="b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None/>
                  <a:defRPr/>
                </a:pPr>
                <a:r>
                  <a:rPr lang="zh-CN" altLang="en-US" sz="1200" dirty="0">
                    <a:solidFill>
                      <a:srgbClr val="C00000"/>
                    </a:solidFill>
                  </a:rPr>
                  <a:t>安装包</a:t>
                </a:r>
              </a:p>
            </p:txBody>
          </p:sp>
          <p:sp>
            <p:nvSpPr>
              <p:cNvPr id="200" name="AutoShape 325"/>
              <p:cNvSpPr>
                <a:spLocks noChangeArrowheads="1"/>
              </p:cNvSpPr>
              <p:nvPr/>
            </p:nvSpPr>
            <p:spPr bwMode="auto">
              <a:xfrm>
                <a:off x="-162182" y="5796471"/>
                <a:ext cx="1188000" cy="366585"/>
              </a:xfrm>
              <a:prstGeom prst="foldedCorner">
                <a:avLst>
                  <a:gd name="adj" fmla="val 4749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72000" rIns="36000" bIns="0" anchor="b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None/>
                  <a:defRPr/>
                </a:pPr>
                <a:r>
                  <a:rPr lang="zh-CN" altLang="en-US" sz="1200" dirty="0">
                    <a:solidFill>
                      <a:srgbClr val="C00000"/>
                    </a:solidFill>
                  </a:rPr>
                  <a:t>培训资料</a:t>
                </a:r>
              </a:p>
            </p:txBody>
          </p:sp>
        </p:grpSp>
        <p:sp>
          <p:nvSpPr>
            <p:cNvPr id="196" name="AutoShape 325"/>
            <p:cNvSpPr>
              <a:spLocks noChangeArrowheads="1"/>
            </p:cNvSpPr>
            <p:nvPr/>
          </p:nvSpPr>
          <p:spPr bwMode="auto">
            <a:xfrm>
              <a:off x="5533238" y="5777416"/>
              <a:ext cx="1188442" cy="366718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运维手册</a:t>
              </a:r>
            </a:p>
          </p:txBody>
        </p:sp>
      </p:grpSp>
      <p:grpSp>
        <p:nvGrpSpPr>
          <p:cNvPr id="8197" name="组合 217"/>
          <p:cNvGrpSpPr>
            <a:grpSpLocks/>
          </p:cNvGrpSpPr>
          <p:nvPr/>
        </p:nvGrpSpPr>
        <p:grpSpPr bwMode="auto">
          <a:xfrm>
            <a:off x="512763" y="4606925"/>
            <a:ext cx="1204912" cy="719138"/>
            <a:chOff x="438912" y="4345941"/>
            <a:chExt cx="1205992" cy="719645"/>
          </a:xfrm>
        </p:grpSpPr>
        <p:sp>
          <p:nvSpPr>
            <p:cNvPr id="177" name="AutoShape 325"/>
            <p:cNvSpPr>
              <a:spLocks noChangeArrowheads="1"/>
            </p:cNvSpPr>
            <p:nvPr/>
          </p:nvSpPr>
          <p:spPr bwMode="auto">
            <a:xfrm>
              <a:off x="987090" y="4345941"/>
              <a:ext cx="657814" cy="366972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项建书</a:t>
              </a:r>
            </a:p>
          </p:txBody>
        </p:sp>
        <p:sp>
          <p:nvSpPr>
            <p:cNvPr id="178" name="AutoShape 325"/>
            <p:cNvSpPr>
              <a:spLocks noChangeArrowheads="1"/>
            </p:cNvSpPr>
            <p:nvPr/>
          </p:nvSpPr>
          <p:spPr bwMode="auto">
            <a:xfrm>
              <a:off x="578737" y="4509569"/>
              <a:ext cx="859607" cy="366971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客户需求</a:t>
              </a:r>
            </a:p>
          </p:txBody>
        </p:sp>
        <p:sp>
          <p:nvSpPr>
            <p:cNvPr id="217" name="AutoShape 325"/>
            <p:cNvSpPr>
              <a:spLocks noChangeArrowheads="1"/>
            </p:cNvSpPr>
            <p:nvPr/>
          </p:nvSpPr>
          <p:spPr bwMode="auto">
            <a:xfrm>
              <a:off x="438912" y="4698614"/>
              <a:ext cx="859607" cy="366972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项目 计划</a:t>
              </a:r>
            </a:p>
          </p:txBody>
        </p:sp>
      </p:grpSp>
      <p:grpSp>
        <p:nvGrpSpPr>
          <p:cNvPr id="8198" name="组合 228"/>
          <p:cNvGrpSpPr>
            <a:grpSpLocks/>
          </p:cNvGrpSpPr>
          <p:nvPr/>
        </p:nvGrpSpPr>
        <p:grpSpPr bwMode="auto">
          <a:xfrm>
            <a:off x="3170238" y="4606925"/>
            <a:ext cx="1965325" cy="1196975"/>
            <a:chOff x="3096769" y="4346131"/>
            <a:chExt cx="1965451" cy="1196784"/>
          </a:xfrm>
        </p:grpSpPr>
        <p:sp>
          <p:nvSpPr>
            <p:cNvPr id="209" name="AutoShape 325"/>
            <p:cNvSpPr>
              <a:spLocks noChangeArrowheads="1"/>
            </p:cNvSpPr>
            <p:nvPr/>
          </p:nvSpPr>
          <p:spPr bwMode="auto">
            <a:xfrm>
              <a:off x="4074732" y="4346131"/>
              <a:ext cx="987488" cy="366654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架构文档</a:t>
              </a:r>
            </a:p>
          </p:txBody>
        </p:sp>
        <p:grpSp>
          <p:nvGrpSpPr>
            <p:cNvPr id="6" name="组合 227"/>
            <p:cNvGrpSpPr/>
            <p:nvPr/>
          </p:nvGrpSpPr>
          <p:grpSpPr bwMode="auto">
            <a:xfrm>
              <a:off x="3595243" y="4559570"/>
              <a:ext cx="1331869" cy="580019"/>
              <a:chOff x="-129032" y="5583111"/>
              <a:chExt cx="1331984" cy="579945"/>
            </a:xfrm>
            <a:solidFill>
              <a:srgbClr val="FFFFCC"/>
            </a:solidFill>
          </p:grpSpPr>
          <p:sp>
            <p:nvSpPr>
              <p:cNvPr id="212" name="AutoShape 325"/>
              <p:cNvSpPr>
                <a:spLocks noChangeArrowheads="1"/>
              </p:cNvSpPr>
              <p:nvPr/>
            </p:nvSpPr>
            <p:spPr bwMode="auto">
              <a:xfrm>
                <a:off x="50808" y="5583111"/>
                <a:ext cx="1152144" cy="366585"/>
              </a:xfrm>
              <a:prstGeom prst="foldedCorner">
                <a:avLst>
                  <a:gd name="adj" fmla="val 4749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72000" rIns="36000" bIns="0" anchor="b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None/>
                  <a:defRPr/>
                </a:pPr>
                <a:r>
                  <a:rPr lang="zh-CN" altLang="en-US" sz="1200" dirty="0">
                    <a:solidFill>
                      <a:srgbClr val="C00000"/>
                    </a:solidFill>
                  </a:rPr>
                  <a:t>迭代计划</a:t>
                </a:r>
              </a:p>
            </p:txBody>
          </p:sp>
          <p:sp>
            <p:nvSpPr>
              <p:cNvPr id="216" name="AutoShape 325"/>
              <p:cNvSpPr>
                <a:spLocks noChangeArrowheads="1"/>
              </p:cNvSpPr>
              <p:nvPr/>
            </p:nvSpPr>
            <p:spPr bwMode="auto">
              <a:xfrm>
                <a:off x="-129032" y="5796471"/>
                <a:ext cx="1188000" cy="366585"/>
              </a:xfrm>
              <a:prstGeom prst="foldedCorner">
                <a:avLst>
                  <a:gd name="adj" fmla="val 4749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72000" rIns="36000" bIns="0" anchor="b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None/>
                  <a:defRPr/>
                </a:pPr>
                <a:r>
                  <a:rPr lang="zh-CN" altLang="en-US" sz="1200" dirty="0">
                    <a:solidFill>
                      <a:srgbClr val="C00000"/>
                    </a:solidFill>
                  </a:rPr>
                  <a:t>更新的产品订单</a:t>
                </a:r>
              </a:p>
            </p:txBody>
          </p:sp>
        </p:grpSp>
        <p:sp>
          <p:nvSpPr>
            <p:cNvPr id="219" name="AutoShape 325"/>
            <p:cNvSpPr>
              <a:spLocks noChangeArrowheads="1"/>
            </p:cNvSpPr>
            <p:nvPr/>
          </p:nvSpPr>
          <p:spPr bwMode="auto">
            <a:xfrm>
              <a:off x="3357136" y="4977855"/>
              <a:ext cx="1257381" cy="366654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风险和问题列表</a:t>
              </a:r>
            </a:p>
          </p:txBody>
        </p:sp>
        <p:sp>
          <p:nvSpPr>
            <p:cNvPr id="211" name="AutoShape 325"/>
            <p:cNvSpPr>
              <a:spLocks noChangeArrowheads="1"/>
            </p:cNvSpPr>
            <p:nvPr/>
          </p:nvSpPr>
          <p:spPr bwMode="auto">
            <a:xfrm>
              <a:off x="3096769" y="5176262"/>
              <a:ext cx="1336761" cy="366653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功能增量或发布版</a:t>
              </a:r>
            </a:p>
          </p:txBody>
        </p:sp>
      </p:grpSp>
      <p:grpSp>
        <p:nvGrpSpPr>
          <p:cNvPr id="8199" name="组合 234"/>
          <p:cNvGrpSpPr>
            <a:grpSpLocks/>
          </p:cNvGrpSpPr>
          <p:nvPr/>
        </p:nvGrpSpPr>
        <p:grpSpPr bwMode="auto">
          <a:xfrm>
            <a:off x="5400675" y="4606925"/>
            <a:ext cx="1846263" cy="1154113"/>
            <a:chOff x="5327903" y="4346130"/>
            <a:chExt cx="1845690" cy="1154113"/>
          </a:xfrm>
        </p:grpSpPr>
        <p:grpSp>
          <p:nvGrpSpPr>
            <p:cNvPr id="8300" name="组合 434"/>
            <p:cNvGrpSpPr>
              <a:grpSpLocks/>
            </p:cNvGrpSpPr>
            <p:nvPr/>
          </p:nvGrpSpPr>
          <p:grpSpPr bwMode="auto">
            <a:xfrm>
              <a:off x="5757543" y="4346130"/>
              <a:ext cx="1416050" cy="768922"/>
              <a:chOff x="5610100" y="5361485"/>
              <a:chExt cx="1416592" cy="769546"/>
            </a:xfrm>
          </p:grpSpPr>
          <p:grpSp>
            <p:nvGrpSpPr>
              <p:cNvPr id="9" name="组合 227"/>
              <p:cNvGrpSpPr/>
              <p:nvPr/>
            </p:nvGrpSpPr>
            <p:grpSpPr>
              <a:xfrm>
                <a:off x="5750466" y="5361485"/>
                <a:ext cx="1276226" cy="567245"/>
                <a:chOff x="-124082" y="5583111"/>
                <a:chExt cx="1276226" cy="567245"/>
              </a:xfrm>
              <a:solidFill>
                <a:srgbClr val="FFFFCC"/>
              </a:solidFill>
            </p:grpSpPr>
            <p:sp>
              <p:nvSpPr>
                <p:cNvPr id="205" name="AutoShape 325"/>
                <p:cNvSpPr>
                  <a:spLocks noChangeArrowheads="1"/>
                </p:cNvSpPr>
                <p:nvPr/>
              </p:nvSpPr>
              <p:spPr bwMode="auto">
                <a:xfrm>
                  <a:off x="0" y="5583111"/>
                  <a:ext cx="1152144" cy="366585"/>
                </a:xfrm>
                <a:prstGeom prst="foldedCorner">
                  <a:avLst>
                    <a:gd name="adj" fmla="val 47491"/>
                  </a:avLst>
                </a:prstGeom>
                <a:grpFill/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36000" tIns="72000" rIns="36000" bIns="0" anchor="b"/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None/>
                    <a:defRPr/>
                  </a:pPr>
                  <a:r>
                    <a:rPr lang="zh-CN" altLang="en-US" sz="1200" dirty="0">
                      <a:solidFill>
                        <a:srgbClr val="C00000"/>
                      </a:solidFill>
                    </a:rPr>
                    <a:t>监控报告</a:t>
                  </a:r>
                </a:p>
              </p:txBody>
            </p:sp>
            <p:sp>
              <p:nvSpPr>
                <p:cNvPr id="207" name="AutoShape 325"/>
                <p:cNvSpPr>
                  <a:spLocks noChangeArrowheads="1"/>
                </p:cNvSpPr>
                <p:nvPr/>
              </p:nvSpPr>
              <p:spPr bwMode="auto">
                <a:xfrm>
                  <a:off x="-124082" y="5783771"/>
                  <a:ext cx="1188000" cy="366585"/>
                </a:xfrm>
                <a:prstGeom prst="foldedCorner">
                  <a:avLst>
                    <a:gd name="adj" fmla="val 47491"/>
                  </a:avLst>
                </a:prstGeom>
                <a:grpFill/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36000" tIns="72000" rIns="36000" bIns="0" anchor="b"/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None/>
                    <a:defRPr/>
                  </a:pPr>
                  <a:r>
                    <a:rPr lang="zh-CN" altLang="en-US" sz="1200" dirty="0">
                      <a:solidFill>
                        <a:srgbClr val="C00000"/>
                      </a:solidFill>
                    </a:rPr>
                    <a:t>新功能增量</a:t>
                  </a:r>
                </a:p>
              </p:txBody>
            </p:sp>
          </p:grpSp>
          <p:sp>
            <p:nvSpPr>
              <p:cNvPr id="203" name="AutoShape 325"/>
              <p:cNvSpPr>
                <a:spLocks noChangeArrowheads="1"/>
              </p:cNvSpPr>
              <p:nvPr/>
            </p:nvSpPr>
            <p:spPr bwMode="auto">
              <a:xfrm>
                <a:off x="5610540" y="5763449"/>
                <a:ext cx="1187536" cy="367010"/>
              </a:xfrm>
              <a:prstGeom prst="foldedCorner">
                <a:avLst>
                  <a:gd name="adj" fmla="val 47491"/>
                </a:avLst>
              </a:prstGeom>
              <a:solidFill>
                <a:srgbClr val="FFFFCC"/>
              </a:solidFill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72000" rIns="36000" bIns="0" anchor="b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zh-CN" altLang="en-US" sz="1200">
                    <a:solidFill>
                      <a:srgbClr val="C00000"/>
                    </a:solidFill>
                    <a:ea typeface="宋体" panose="02010600030101010101" pitchFamily="2" charset="-122"/>
                  </a:rPr>
                  <a:t>更新的产品订单</a:t>
                </a:r>
              </a:p>
            </p:txBody>
          </p:sp>
        </p:grpSp>
        <p:sp>
          <p:nvSpPr>
            <p:cNvPr id="220" name="AutoShape 325"/>
            <p:cNvSpPr>
              <a:spLocks noChangeArrowheads="1"/>
            </p:cNvSpPr>
            <p:nvPr/>
          </p:nvSpPr>
          <p:spPr bwMode="auto">
            <a:xfrm>
              <a:off x="5521518" y="4935093"/>
              <a:ext cx="1256910" cy="366712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风险和问题列表</a:t>
              </a:r>
            </a:p>
          </p:txBody>
        </p:sp>
        <p:sp>
          <p:nvSpPr>
            <p:cNvPr id="221" name="AutoShape 325"/>
            <p:cNvSpPr>
              <a:spLocks noChangeArrowheads="1"/>
            </p:cNvSpPr>
            <p:nvPr/>
          </p:nvSpPr>
          <p:spPr bwMode="auto">
            <a:xfrm>
              <a:off x="5327903" y="5133530"/>
              <a:ext cx="1269606" cy="366713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功能增量发布版</a:t>
              </a:r>
            </a:p>
          </p:txBody>
        </p:sp>
      </p:grpSp>
      <p:grpSp>
        <p:nvGrpSpPr>
          <p:cNvPr id="8200" name="组合 227"/>
          <p:cNvGrpSpPr>
            <a:grpSpLocks/>
          </p:cNvGrpSpPr>
          <p:nvPr/>
        </p:nvGrpSpPr>
        <p:grpSpPr bwMode="auto">
          <a:xfrm>
            <a:off x="1352550" y="4606925"/>
            <a:ext cx="1870075" cy="1150938"/>
            <a:chOff x="1279144" y="4345941"/>
            <a:chExt cx="1870456" cy="1151445"/>
          </a:xfrm>
        </p:grpSpPr>
        <p:grpSp>
          <p:nvGrpSpPr>
            <p:cNvPr id="11" name="组合 227"/>
            <p:cNvGrpSpPr/>
            <p:nvPr/>
          </p:nvGrpSpPr>
          <p:grpSpPr>
            <a:xfrm>
              <a:off x="1997456" y="4345941"/>
              <a:ext cx="1152144" cy="579945"/>
              <a:chOff x="0" y="5583111"/>
              <a:chExt cx="1152144" cy="579945"/>
            </a:xfrm>
            <a:solidFill>
              <a:srgbClr val="FFFFCC"/>
            </a:solidFill>
          </p:grpSpPr>
          <p:sp>
            <p:nvSpPr>
              <p:cNvPr id="184" name="AutoShape 325"/>
              <p:cNvSpPr>
                <a:spLocks noChangeArrowheads="1"/>
              </p:cNvSpPr>
              <p:nvPr/>
            </p:nvSpPr>
            <p:spPr bwMode="auto">
              <a:xfrm>
                <a:off x="0" y="5583111"/>
                <a:ext cx="1152144" cy="366585"/>
              </a:xfrm>
              <a:prstGeom prst="foldedCorner">
                <a:avLst>
                  <a:gd name="adj" fmla="val 4749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72000" rIns="36000" bIns="0" anchor="b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None/>
                  <a:defRPr/>
                </a:pPr>
                <a:r>
                  <a:rPr lang="zh-CN" altLang="en-US" sz="1200" dirty="0">
                    <a:solidFill>
                      <a:srgbClr val="C00000"/>
                    </a:solidFill>
                  </a:rPr>
                  <a:t>已批准的项建书</a:t>
                </a:r>
              </a:p>
            </p:txBody>
          </p:sp>
          <p:sp>
            <p:nvSpPr>
              <p:cNvPr id="186" name="AutoShape 325"/>
              <p:cNvSpPr>
                <a:spLocks noChangeArrowheads="1"/>
              </p:cNvSpPr>
              <p:nvPr/>
            </p:nvSpPr>
            <p:spPr bwMode="auto">
              <a:xfrm>
                <a:off x="36068" y="5796471"/>
                <a:ext cx="987552" cy="366585"/>
              </a:xfrm>
              <a:prstGeom prst="foldedCorner">
                <a:avLst>
                  <a:gd name="adj" fmla="val 4749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72000" rIns="36000" bIns="0" anchor="b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None/>
                  <a:defRPr/>
                </a:pPr>
                <a:r>
                  <a:rPr lang="zh-CN" altLang="en-US" sz="1200" dirty="0">
                    <a:solidFill>
                      <a:srgbClr val="C00000"/>
                    </a:solidFill>
                  </a:rPr>
                  <a:t>产品订单</a:t>
                </a:r>
              </a:p>
            </p:txBody>
          </p:sp>
        </p:grpSp>
        <p:sp>
          <p:nvSpPr>
            <p:cNvPr id="182" name="AutoShape 325"/>
            <p:cNvSpPr>
              <a:spLocks noChangeArrowheads="1"/>
            </p:cNvSpPr>
            <p:nvPr/>
          </p:nvSpPr>
          <p:spPr bwMode="auto">
            <a:xfrm>
              <a:off x="1904746" y="4722345"/>
              <a:ext cx="987626" cy="366874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发布计划</a:t>
              </a:r>
            </a:p>
          </p:txBody>
        </p:sp>
        <p:sp>
          <p:nvSpPr>
            <p:cNvPr id="223" name="AutoShape 325"/>
            <p:cNvSpPr>
              <a:spLocks noChangeArrowheads="1"/>
            </p:cNvSpPr>
            <p:nvPr/>
          </p:nvSpPr>
          <p:spPr bwMode="auto">
            <a:xfrm>
              <a:off x="1633229" y="4925634"/>
              <a:ext cx="1100361" cy="366874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高层架构文档</a:t>
              </a:r>
            </a:p>
          </p:txBody>
        </p:sp>
        <p:sp>
          <p:nvSpPr>
            <p:cNvPr id="183" name="AutoShape 325"/>
            <p:cNvSpPr>
              <a:spLocks noChangeArrowheads="1"/>
            </p:cNvSpPr>
            <p:nvPr/>
          </p:nvSpPr>
          <p:spPr bwMode="auto">
            <a:xfrm>
              <a:off x="1279144" y="5130511"/>
              <a:ext cx="1257556" cy="366875"/>
            </a:xfrm>
            <a:prstGeom prst="foldedCorner">
              <a:avLst>
                <a:gd name="adj" fmla="val 47491"/>
              </a:avLst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72000" rIns="36000" bIns="0" anchor="b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>
                  <a:solidFill>
                    <a:srgbClr val="C00000"/>
                  </a:solidFill>
                  <a:ea typeface="宋体" panose="02010600030101010101" pitchFamily="2" charset="-122"/>
                </a:rPr>
                <a:t>风险和问题列表</a:t>
              </a:r>
            </a:p>
          </p:txBody>
        </p:sp>
      </p:grpSp>
      <p:grpSp>
        <p:nvGrpSpPr>
          <p:cNvPr id="8201" name="组合 90"/>
          <p:cNvGrpSpPr>
            <a:grpSpLocks/>
          </p:cNvGrpSpPr>
          <p:nvPr/>
        </p:nvGrpSpPr>
        <p:grpSpPr bwMode="auto">
          <a:xfrm>
            <a:off x="0" y="1190625"/>
            <a:ext cx="8924925" cy="2806700"/>
            <a:chOff x="1" y="1190624"/>
            <a:chExt cx="8924924" cy="2806700"/>
          </a:xfrm>
        </p:grpSpPr>
        <p:sp>
          <p:nvSpPr>
            <p:cNvPr id="206" name="剪去同侧角的矩形 205"/>
            <p:cNvSpPr/>
            <p:nvPr/>
          </p:nvSpPr>
          <p:spPr bwMode="auto">
            <a:xfrm rot="16200000">
              <a:off x="3053147" y="-1862522"/>
              <a:ext cx="2714689" cy="8820981"/>
            </a:xfrm>
            <a:prstGeom prst="snip2SameRect">
              <a:avLst>
                <a:gd name="adj1" fmla="val 5680"/>
                <a:gd name="adj2" fmla="val 0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tIns="0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300"/>
                <a:t>                            </a:t>
              </a:r>
            </a:p>
          </p:txBody>
        </p:sp>
        <p:sp>
          <p:nvSpPr>
            <p:cNvPr id="166" name="剪去同侧角的矩形 165"/>
            <p:cNvSpPr/>
            <p:nvPr/>
          </p:nvSpPr>
          <p:spPr bwMode="auto">
            <a:xfrm rot="16200000">
              <a:off x="3091205" y="-1824532"/>
              <a:ext cx="2714689" cy="8820981"/>
            </a:xfrm>
            <a:prstGeom prst="snip2SameRect">
              <a:avLst>
                <a:gd name="adj1" fmla="val 5680"/>
                <a:gd name="adj2" fmla="val 0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tIns="0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300"/>
                <a:t>                            </a:t>
              </a:r>
            </a:p>
          </p:txBody>
        </p:sp>
        <p:sp>
          <p:nvSpPr>
            <p:cNvPr id="167" name="剪去同侧角的矩形 166"/>
            <p:cNvSpPr/>
            <p:nvPr/>
          </p:nvSpPr>
          <p:spPr bwMode="auto">
            <a:xfrm rot="16200000">
              <a:off x="3120446" y="-1798552"/>
              <a:ext cx="2714689" cy="8820981"/>
            </a:xfrm>
            <a:prstGeom prst="snip2SameRect">
              <a:avLst>
                <a:gd name="adj1" fmla="val 5680"/>
                <a:gd name="adj2" fmla="val 0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tIns="0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300"/>
                <a:t>                            </a:t>
              </a:r>
            </a:p>
          </p:txBody>
        </p:sp>
        <p:sp>
          <p:nvSpPr>
            <p:cNvPr id="168" name="剪去同侧角的矩形 167"/>
            <p:cNvSpPr/>
            <p:nvPr/>
          </p:nvSpPr>
          <p:spPr bwMode="auto">
            <a:xfrm rot="16200000">
              <a:off x="3157091" y="-1770510"/>
              <a:ext cx="2714687" cy="8820981"/>
            </a:xfrm>
            <a:prstGeom prst="snip2SameRect">
              <a:avLst>
                <a:gd name="adj1" fmla="val 5680"/>
                <a:gd name="adj2" fmla="val 0"/>
              </a:avLst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tIns="0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300"/>
                <a:t>                            </a:t>
              </a:r>
            </a:p>
          </p:txBody>
        </p:sp>
      </p:grpSp>
      <p:grpSp>
        <p:nvGrpSpPr>
          <p:cNvPr id="8202" name="组合 435"/>
          <p:cNvGrpSpPr>
            <a:grpSpLocks/>
          </p:cNvGrpSpPr>
          <p:nvPr/>
        </p:nvGrpSpPr>
        <p:grpSpPr bwMode="auto">
          <a:xfrm>
            <a:off x="546100" y="4087813"/>
            <a:ext cx="8316913" cy="358775"/>
            <a:chOff x="487152" y="4813599"/>
            <a:chExt cx="7982927" cy="356680"/>
          </a:xfrm>
        </p:grpSpPr>
        <p:grpSp>
          <p:nvGrpSpPr>
            <p:cNvPr id="8274" name="组合 271"/>
            <p:cNvGrpSpPr>
              <a:grpSpLocks/>
            </p:cNvGrpSpPr>
            <p:nvPr/>
          </p:nvGrpSpPr>
          <p:grpSpPr bwMode="auto">
            <a:xfrm>
              <a:off x="487152" y="4813599"/>
              <a:ext cx="7982927" cy="351138"/>
              <a:chOff x="773190" y="5536483"/>
              <a:chExt cx="7639675" cy="351138"/>
            </a:xfrm>
          </p:grpSpPr>
          <p:sp>
            <p:nvSpPr>
              <p:cNvPr id="117" name="矩形 116"/>
              <p:cNvSpPr/>
              <p:nvPr/>
            </p:nvSpPr>
            <p:spPr bwMode="auto">
              <a:xfrm>
                <a:off x="773190" y="5536483"/>
                <a:ext cx="1835914" cy="18465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36000" bIns="0" anchor="ctr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zh-CN" altLang="en-US" sz="1300"/>
                  <a:t>先启</a:t>
                </a:r>
              </a:p>
            </p:txBody>
          </p:sp>
          <p:sp>
            <p:nvSpPr>
              <p:cNvPr id="118" name="矩形 117"/>
              <p:cNvSpPr/>
              <p:nvPr/>
            </p:nvSpPr>
            <p:spPr bwMode="auto">
              <a:xfrm>
                <a:off x="2610562" y="5536483"/>
                <a:ext cx="1834455" cy="1846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36000" bIns="0" anchor="ctr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zh-CN" altLang="en-US" sz="1300"/>
                  <a:t>精化</a:t>
                </a:r>
              </a:p>
            </p:txBody>
          </p:sp>
          <p:sp>
            <p:nvSpPr>
              <p:cNvPr id="119" name="矩形 118"/>
              <p:cNvSpPr/>
              <p:nvPr/>
            </p:nvSpPr>
            <p:spPr bwMode="auto">
              <a:xfrm>
                <a:off x="4445017" y="5536483"/>
                <a:ext cx="2069231" cy="18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36000" bIns="0" anchor="ctr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zh-CN" altLang="en-US" sz="1300"/>
                  <a:t>构造</a:t>
                </a:r>
              </a:p>
            </p:txBody>
          </p:sp>
          <p:sp>
            <p:nvSpPr>
              <p:cNvPr id="8279" name="矩形 120"/>
              <p:cNvSpPr>
                <a:spLocks noChangeArrowheads="1"/>
              </p:cNvSpPr>
              <p:nvPr/>
            </p:nvSpPr>
            <p:spPr bwMode="auto">
              <a:xfrm>
                <a:off x="6517353" y="5536483"/>
                <a:ext cx="1835913" cy="185351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36000" bIns="0" anchor="ctr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zh-CN" altLang="en-US" sz="1300"/>
                  <a:t>移交</a:t>
                </a:r>
              </a:p>
            </p:txBody>
          </p:sp>
          <p:sp>
            <p:nvSpPr>
              <p:cNvPr id="8280" name="等腰三角形 121"/>
              <p:cNvSpPr>
                <a:spLocks noChangeArrowheads="1"/>
              </p:cNvSpPr>
              <p:nvPr/>
            </p:nvSpPr>
            <p:spPr bwMode="auto">
              <a:xfrm>
                <a:off x="2547004" y="5714627"/>
                <a:ext cx="126033" cy="172994"/>
              </a:xfrm>
              <a:prstGeom prst="triangle">
                <a:avLst>
                  <a:gd name="adj" fmla="val 50000"/>
                </a:avLst>
              </a:prstGeom>
              <a:solidFill>
                <a:srgbClr val="C000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36000" bIns="0" anchor="ctr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endParaRPr lang="zh-CN" altLang="en-US" sz="1300"/>
              </a:p>
            </p:txBody>
          </p:sp>
          <p:sp>
            <p:nvSpPr>
              <p:cNvPr id="8281" name="等腰三角形 122"/>
              <p:cNvSpPr>
                <a:spLocks noChangeArrowheads="1"/>
              </p:cNvSpPr>
              <p:nvPr/>
            </p:nvSpPr>
            <p:spPr bwMode="auto">
              <a:xfrm>
                <a:off x="4383021" y="5714627"/>
                <a:ext cx="126033" cy="172994"/>
              </a:xfrm>
              <a:prstGeom prst="triangle">
                <a:avLst>
                  <a:gd name="adj" fmla="val 50000"/>
                </a:avLst>
              </a:prstGeom>
              <a:solidFill>
                <a:srgbClr val="C000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36000" bIns="0" anchor="ctr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endParaRPr lang="zh-CN" altLang="en-US" sz="1300"/>
              </a:p>
            </p:txBody>
          </p:sp>
          <p:sp>
            <p:nvSpPr>
              <p:cNvPr id="8282" name="等腰三角形 123"/>
              <p:cNvSpPr>
                <a:spLocks noChangeArrowheads="1"/>
              </p:cNvSpPr>
              <p:nvPr/>
            </p:nvSpPr>
            <p:spPr bwMode="auto">
              <a:xfrm>
                <a:off x="6422931" y="5714627"/>
                <a:ext cx="126033" cy="172994"/>
              </a:xfrm>
              <a:prstGeom prst="triangle">
                <a:avLst>
                  <a:gd name="adj" fmla="val 50000"/>
                </a:avLst>
              </a:prstGeom>
              <a:solidFill>
                <a:srgbClr val="C000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36000" bIns="0" anchor="ctr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endParaRPr lang="zh-CN" altLang="en-US" sz="1300"/>
              </a:p>
            </p:txBody>
          </p:sp>
          <p:sp>
            <p:nvSpPr>
              <p:cNvPr id="8283" name="等腰三角形 124"/>
              <p:cNvSpPr>
                <a:spLocks noChangeArrowheads="1"/>
              </p:cNvSpPr>
              <p:nvPr/>
            </p:nvSpPr>
            <p:spPr bwMode="auto">
              <a:xfrm>
                <a:off x="8286832" y="5714627"/>
                <a:ext cx="126033" cy="172994"/>
              </a:xfrm>
              <a:prstGeom prst="triangle">
                <a:avLst>
                  <a:gd name="adj" fmla="val 50000"/>
                </a:avLst>
              </a:prstGeom>
              <a:solidFill>
                <a:srgbClr val="C000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36000" bIns="0" anchor="ctr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endParaRPr lang="zh-CN" altLang="en-US" sz="1300"/>
              </a:p>
            </p:txBody>
          </p:sp>
        </p:grpSp>
        <p:sp>
          <p:nvSpPr>
            <p:cNvPr id="8275" name="等腰三角形 430"/>
            <p:cNvSpPr>
              <a:spLocks noChangeArrowheads="1"/>
            </p:cNvSpPr>
            <p:nvPr/>
          </p:nvSpPr>
          <p:spPr bwMode="auto">
            <a:xfrm>
              <a:off x="1172264" y="4997285"/>
              <a:ext cx="131696" cy="172994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36000" bIns="0" anchor="ctr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endParaRPr lang="zh-CN" altLang="en-US" sz="1300"/>
            </a:p>
          </p:txBody>
        </p:sp>
      </p:grpSp>
      <p:cxnSp>
        <p:nvCxnSpPr>
          <p:cNvPr id="8203" name="直接连接符 253"/>
          <p:cNvCxnSpPr>
            <a:cxnSpLocks noChangeShapeType="1"/>
            <a:stCxn id="8272" idx="1"/>
            <a:endCxn id="118" idx="1"/>
          </p:cNvCxnSpPr>
          <p:nvPr/>
        </p:nvCxnSpPr>
        <p:spPr bwMode="auto">
          <a:xfrm rot="10800000" flipH="1" flipV="1">
            <a:off x="2536825" y="1471613"/>
            <a:ext cx="9525" cy="27098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直接连接符 254"/>
          <p:cNvCxnSpPr>
            <a:cxnSpLocks noChangeShapeType="1"/>
            <a:stCxn id="8273" idx="1"/>
            <a:endCxn id="119" idx="3"/>
          </p:cNvCxnSpPr>
          <p:nvPr/>
        </p:nvCxnSpPr>
        <p:spPr bwMode="auto">
          <a:xfrm rot="10800000" flipH="1" flipV="1">
            <a:off x="6788150" y="1471613"/>
            <a:ext cx="7938" cy="27098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205" name="组合 89"/>
          <p:cNvGrpSpPr>
            <a:grpSpLocks/>
          </p:cNvGrpSpPr>
          <p:nvPr/>
        </p:nvGrpSpPr>
        <p:grpSpPr bwMode="auto">
          <a:xfrm>
            <a:off x="522288" y="1377950"/>
            <a:ext cx="8280400" cy="2314575"/>
            <a:chOff x="522288" y="1377950"/>
            <a:chExt cx="8280400" cy="2314575"/>
          </a:xfrm>
        </p:grpSpPr>
        <p:grpSp>
          <p:nvGrpSpPr>
            <p:cNvPr id="8226" name="组合 404"/>
            <p:cNvGrpSpPr>
              <a:grpSpLocks/>
            </p:cNvGrpSpPr>
            <p:nvPr/>
          </p:nvGrpSpPr>
          <p:grpSpPr bwMode="auto">
            <a:xfrm>
              <a:off x="522288" y="1377950"/>
              <a:ext cx="8280400" cy="185709"/>
              <a:chOff x="535432" y="1126041"/>
              <a:chExt cx="7885434" cy="185351"/>
            </a:xfrm>
          </p:grpSpPr>
          <p:sp>
            <p:nvSpPr>
              <p:cNvPr id="8271" name="矩形 273"/>
              <p:cNvSpPr>
                <a:spLocks noChangeArrowheads="1"/>
              </p:cNvSpPr>
              <p:nvPr/>
            </p:nvSpPr>
            <p:spPr bwMode="auto">
              <a:xfrm>
                <a:off x="535432" y="1126041"/>
                <a:ext cx="1918400" cy="185351"/>
              </a:xfrm>
              <a:prstGeom prst="rect">
                <a:avLst/>
              </a:prstGeom>
              <a:solidFill>
                <a:srgbClr val="66FF99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36000" bIns="0" anchor="ctr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zh-CN" altLang="en-US" sz="1300"/>
                  <a:t>项目启动</a:t>
                </a:r>
              </a:p>
            </p:txBody>
          </p:sp>
          <p:sp>
            <p:nvSpPr>
              <p:cNvPr id="8272" name="矩形 274"/>
              <p:cNvSpPr>
                <a:spLocks noChangeArrowheads="1"/>
              </p:cNvSpPr>
              <p:nvPr/>
            </p:nvSpPr>
            <p:spPr bwMode="auto">
              <a:xfrm>
                <a:off x="2454405" y="1126041"/>
                <a:ext cx="4050000" cy="185351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36000" bIns="0" anchor="ctr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zh-CN" altLang="en-US" sz="1300"/>
                  <a:t>项目实施</a:t>
                </a:r>
              </a:p>
            </p:txBody>
          </p:sp>
          <p:sp>
            <p:nvSpPr>
              <p:cNvPr id="8273" name="矩形 276"/>
              <p:cNvSpPr>
                <a:spLocks noChangeArrowheads="1"/>
              </p:cNvSpPr>
              <p:nvPr/>
            </p:nvSpPr>
            <p:spPr bwMode="auto">
              <a:xfrm>
                <a:off x="6502466" y="1126041"/>
                <a:ext cx="1918400" cy="185351"/>
              </a:xfrm>
              <a:prstGeom prst="rect">
                <a:avLst/>
              </a:prstGeom>
              <a:solidFill>
                <a:srgbClr val="00B05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36000" bIns="0" anchor="ctr"/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zh-CN" altLang="en-US" sz="1300"/>
                  <a:t>项目收尾</a:t>
                </a:r>
              </a:p>
            </p:txBody>
          </p:sp>
        </p:grpSp>
        <p:grpSp>
          <p:nvGrpSpPr>
            <p:cNvPr id="8227" name="组合 88"/>
            <p:cNvGrpSpPr>
              <a:grpSpLocks/>
            </p:cNvGrpSpPr>
            <p:nvPr/>
          </p:nvGrpSpPr>
          <p:grpSpPr bwMode="auto">
            <a:xfrm>
              <a:off x="1816672" y="2148789"/>
              <a:ext cx="6945773" cy="1543736"/>
              <a:chOff x="1816672" y="2148789"/>
              <a:chExt cx="6945773" cy="1543736"/>
            </a:xfrm>
          </p:grpSpPr>
          <p:grpSp>
            <p:nvGrpSpPr>
              <p:cNvPr id="8228" name="组合 201"/>
              <p:cNvGrpSpPr>
                <a:grpSpLocks/>
              </p:cNvGrpSpPr>
              <p:nvPr/>
            </p:nvGrpSpPr>
            <p:grpSpPr bwMode="auto">
              <a:xfrm>
                <a:off x="2139179" y="2912895"/>
                <a:ext cx="1200641" cy="779630"/>
                <a:chOff x="2180791" y="5143499"/>
                <a:chExt cx="1200583" cy="779749"/>
              </a:xfrm>
            </p:grpSpPr>
            <p:sp>
              <p:nvSpPr>
                <p:cNvPr id="185" name="剪去同侧角的矩形 184"/>
                <p:cNvSpPr/>
                <p:nvPr/>
              </p:nvSpPr>
              <p:spPr bwMode="auto">
                <a:xfrm>
                  <a:off x="2180791" y="5143499"/>
                  <a:ext cx="1200583" cy="779749"/>
                </a:xfrm>
                <a:prstGeom prst="snip2SameRect">
                  <a:avLst>
                    <a:gd name="adj1" fmla="val 0"/>
                    <a:gd name="adj2" fmla="val 0"/>
                  </a:avLst>
                </a:prstGeom>
                <a:solidFill>
                  <a:srgbClr val="FFFF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tIns="72000"/>
                <a:lstStyle>
                  <a:lvl1pPr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zh-CN" altLang="en-US" sz="1300"/>
                    <a:t>规划迭代</a:t>
                  </a:r>
                </a:p>
              </p:txBody>
            </p:sp>
            <p:sp>
              <p:nvSpPr>
                <p:cNvPr id="188" name="矩形 187"/>
                <p:cNvSpPr/>
                <p:nvPr/>
              </p:nvSpPr>
              <p:spPr bwMode="auto">
                <a:xfrm>
                  <a:off x="2315447" y="5520647"/>
                  <a:ext cx="936625" cy="28816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>
                  <a:lvl1pPr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buClr>
                      <a:schemeClr val="accent2"/>
                    </a:buClr>
                  </a:pPr>
                  <a:r>
                    <a:rPr lang="zh-CN" altLang="en-US" sz="1200" b="1" dirty="0">
                      <a:solidFill>
                        <a:srgbClr val="7030A0"/>
                      </a:solidFill>
                    </a:rPr>
                    <a:t>迭代规划会议</a:t>
                  </a:r>
                </a:p>
              </p:txBody>
            </p:sp>
          </p:grpSp>
          <p:grpSp>
            <p:nvGrpSpPr>
              <p:cNvPr id="8229" name="组合 200"/>
              <p:cNvGrpSpPr>
                <a:grpSpLocks/>
              </p:cNvGrpSpPr>
              <p:nvPr/>
            </p:nvGrpSpPr>
            <p:grpSpPr bwMode="auto">
              <a:xfrm>
                <a:off x="3674902" y="2912895"/>
                <a:ext cx="2016097" cy="779630"/>
                <a:chOff x="3733367" y="5153023"/>
                <a:chExt cx="2016000" cy="779749"/>
              </a:xfrm>
            </p:grpSpPr>
            <p:sp>
              <p:nvSpPr>
                <p:cNvPr id="191" name="剪去同侧角的矩形 190"/>
                <p:cNvSpPr/>
                <p:nvPr/>
              </p:nvSpPr>
              <p:spPr bwMode="auto">
                <a:xfrm>
                  <a:off x="3733367" y="5153023"/>
                  <a:ext cx="2016000" cy="779749"/>
                </a:xfrm>
                <a:prstGeom prst="snip2SameRect">
                  <a:avLst>
                    <a:gd name="adj1" fmla="val 0"/>
                    <a:gd name="adj2" fmla="val 0"/>
                  </a:avLst>
                </a:prstGeom>
                <a:solidFill>
                  <a:srgbClr val="FFFF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tIns="72000"/>
                <a:lstStyle>
                  <a:lvl1pPr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zh-CN" altLang="en-US" sz="1300"/>
                    <a:t>管理迭代</a:t>
                  </a:r>
                </a:p>
              </p:txBody>
            </p:sp>
            <p:sp>
              <p:nvSpPr>
                <p:cNvPr id="192" name="矩形 191"/>
                <p:cNvSpPr/>
                <p:nvPr/>
              </p:nvSpPr>
              <p:spPr bwMode="auto">
                <a:xfrm>
                  <a:off x="3784588" y="5530171"/>
                  <a:ext cx="936000" cy="27055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>
                  <a:lvl1pPr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buClr>
                      <a:schemeClr val="accent2"/>
                    </a:buClr>
                  </a:pPr>
                  <a:r>
                    <a:rPr lang="zh-CN" altLang="en-US" sz="1200" b="1" dirty="0">
                      <a:solidFill>
                        <a:srgbClr val="7030A0"/>
                      </a:solidFill>
                    </a:rPr>
                    <a:t>迭代执行</a:t>
                  </a:r>
                </a:p>
              </p:txBody>
            </p:sp>
            <p:sp>
              <p:nvSpPr>
                <p:cNvPr id="198" name="矩形 197"/>
                <p:cNvSpPr/>
                <p:nvPr/>
              </p:nvSpPr>
              <p:spPr bwMode="auto">
                <a:xfrm>
                  <a:off x="4765663" y="5511121"/>
                  <a:ext cx="936000" cy="27055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>
                  <a:lvl1pPr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buClr>
                      <a:schemeClr val="accent2"/>
                    </a:buClr>
                  </a:pPr>
                  <a:r>
                    <a:rPr lang="zh-CN" altLang="en-US" sz="1200" b="1" dirty="0">
                      <a:solidFill>
                        <a:srgbClr val="7030A0"/>
                      </a:solidFill>
                    </a:rPr>
                    <a:t>迭代监控</a:t>
                  </a:r>
                </a:p>
              </p:txBody>
            </p:sp>
          </p:grpSp>
          <p:grpSp>
            <p:nvGrpSpPr>
              <p:cNvPr id="8230" name="组合 199"/>
              <p:cNvGrpSpPr>
                <a:grpSpLocks/>
              </p:cNvGrpSpPr>
              <p:nvPr/>
            </p:nvGrpSpPr>
            <p:grpSpPr bwMode="auto">
              <a:xfrm>
                <a:off x="6026082" y="2576695"/>
                <a:ext cx="1200641" cy="1115830"/>
                <a:chOff x="6133666" y="5153023"/>
                <a:chExt cx="1200583" cy="1116000"/>
              </a:xfrm>
            </p:grpSpPr>
            <p:sp>
              <p:nvSpPr>
                <p:cNvPr id="194" name="剪去同侧角的矩形 193"/>
                <p:cNvSpPr/>
                <p:nvPr/>
              </p:nvSpPr>
              <p:spPr bwMode="auto">
                <a:xfrm>
                  <a:off x="6133666" y="5153023"/>
                  <a:ext cx="1200583" cy="1116000"/>
                </a:xfrm>
                <a:prstGeom prst="snip2SameRect">
                  <a:avLst>
                    <a:gd name="adj1" fmla="val 0"/>
                    <a:gd name="adj2" fmla="val 0"/>
                  </a:avLst>
                </a:prstGeom>
                <a:solidFill>
                  <a:srgbClr val="FFFF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tIns="72000"/>
                <a:lstStyle>
                  <a:lvl1pPr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zh-CN" altLang="en-US" sz="1300"/>
                    <a:t>评估结果</a:t>
                  </a:r>
                </a:p>
              </p:txBody>
            </p:sp>
            <p:sp>
              <p:nvSpPr>
                <p:cNvPr id="195" name="矩形 194"/>
                <p:cNvSpPr/>
                <p:nvPr/>
              </p:nvSpPr>
              <p:spPr bwMode="auto">
                <a:xfrm>
                  <a:off x="6268322" y="5530172"/>
                  <a:ext cx="936625" cy="28816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>
                  <a:lvl1pPr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buClr>
                      <a:schemeClr val="accent2"/>
                    </a:buClr>
                  </a:pPr>
                  <a:r>
                    <a:rPr lang="zh-CN" altLang="en-US" sz="1200" b="1" dirty="0">
                      <a:solidFill>
                        <a:srgbClr val="7030A0"/>
                      </a:solidFill>
                    </a:rPr>
                    <a:t>复审会议</a:t>
                  </a:r>
                </a:p>
              </p:txBody>
            </p:sp>
            <p:sp>
              <p:nvSpPr>
                <p:cNvPr id="199" name="矩形 198"/>
                <p:cNvSpPr/>
                <p:nvPr/>
              </p:nvSpPr>
              <p:spPr bwMode="auto">
                <a:xfrm>
                  <a:off x="6277847" y="5882597"/>
                  <a:ext cx="936625" cy="28816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>
                  <a:lvl1pPr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buClr>
                      <a:schemeClr val="accent2"/>
                    </a:buClr>
                  </a:pPr>
                  <a:r>
                    <a:rPr lang="zh-CN" altLang="en-US" sz="1200" b="1" dirty="0">
                      <a:solidFill>
                        <a:srgbClr val="7030A0"/>
                      </a:solidFill>
                    </a:rPr>
                    <a:t>回顾会议</a:t>
                  </a:r>
                </a:p>
              </p:txBody>
            </p:sp>
          </p:grpSp>
          <p:grpSp>
            <p:nvGrpSpPr>
              <p:cNvPr id="8231" name="组合 211"/>
              <p:cNvGrpSpPr>
                <a:grpSpLocks/>
              </p:cNvGrpSpPr>
              <p:nvPr/>
            </p:nvGrpSpPr>
            <p:grpSpPr bwMode="auto">
              <a:xfrm>
                <a:off x="7561804" y="2576695"/>
                <a:ext cx="1200641" cy="1115830"/>
                <a:chOff x="6133666" y="5153023"/>
                <a:chExt cx="1200583" cy="1116000"/>
              </a:xfrm>
            </p:grpSpPr>
            <p:sp>
              <p:nvSpPr>
                <p:cNvPr id="213" name="剪去同侧角的矩形 212"/>
                <p:cNvSpPr/>
                <p:nvPr/>
              </p:nvSpPr>
              <p:spPr bwMode="auto">
                <a:xfrm>
                  <a:off x="6133666" y="5153023"/>
                  <a:ext cx="1200583" cy="1116000"/>
                </a:xfrm>
                <a:prstGeom prst="snip2SameRect">
                  <a:avLst>
                    <a:gd name="adj1" fmla="val 0"/>
                    <a:gd name="adj2" fmla="val 0"/>
                  </a:avLst>
                </a:prstGeom>
                <a:solidFill>
                  <a:srgbClr val="FFFF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tIns="72000"/>
                <a:lstStyle>
                  <a:lvl1pPr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zh-CN" altLang="en-US" sz="1300"/>
                    <a:t>项目收尾</a:t>
                  </a:r>
                </a:p>
              </p:txBody>
            </p:sp>
            <p:sp>
              <p:nvSpPr>
                <p:cNvPr id="214" name="矩形 213"/>
                <p:cNvSpPr/>
                <p:nvPr/>
              </p:nvSpPr>
              <p:spPr bwMode="auto">
                <a:xfrm>
                  <a:off x="6268322" y="5530172"/>
                  <a:ext cx="936625" cy="28816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>
                  <a:lvl1pPr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buClr>
                      <a:schemeClr val="accent2"/>
                    </a:buClr>
                  </a:pPr>
                  <a:r>
                    <a:rPr lang="zh-CN" altLang="en-US" sz="1200"/>
                    <a:t>发布管理</a:t>
                  </a:r>
                </a:p>
              </p:txBody>
            </p:sp>
            <p:sp>
              <p:nvSpPr>
                <p:cNvPr id="215" name="矩形 214"/>
                <p:cNvSpPr/>
                <p:nvPr/>
              </p:nvSpPr>
              <p:spPr bwMode="auto">
                <a:xfrm>
                  <a:off x="6277847" y="5882597"/>
                  <a:ext cx="936625" cy="28816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>
                  <a:lvl1pPr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Font typeface="WingDings" panose="05000000000000000000" pitchFamily="2" charset="2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buClr>
                      <a:schemeClr val="accent2"/>
                    </a:buClr>
                  </a:pPr>
                  <a:r>
                    <a:rPr lang="zh-CN" altLang="en-US" sz="1200"/>
                    <a:t>项目验收</a:t>
                  </a:r>
                </a:p>
              </p:txBody>
            </p:sp>
          </p:grpSp>
          <p:cxnSp>
            <p:nvCxnSpPr>
              <p:cNvPr id="8232" name="直接箭头连接符 171"/>
              <p:cNvCxnSpPr>
                <a:cxnSpLocks noChangeShapeType="1"/>
              </p:cNvCxnSpPr>
              <p:nvPr/>
            </p:nvCxnSpPr>
            <p:spPr bwMode="auto">
              <a:xfrm>
                <a:off x="1816672" y="3287928"/>
                <a:ext cx="324016" cy="259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33" name="直接箭头连接符 173"/>
              <p:cNvCxnSpPr>
                <a:cxnSpLocks noChangeShapeType="1"/>
              </p:cNvCxnSpPr>
              <p:nvPr/>
            </p:nvCxnSpPr>
            <p:spPr bwMode="auto">
              <a:xfrm>
                <a:off x="3346841" y="3287928"/>
                <a:ext cx="324016" cy="259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34" name="直接箭头连接符 174"/>
              <p:cNvCxnSpPr>
                <a:cxnSpLocks noChangeShapeType="1"/>
              </p:cNvCxnSpPr>
              <p:nvPr/>
            </p:nvCxnSpPr>
            <p:spPr bwMode="auto">
              <a:xfrm>
                <a:off x="5700011" y="3287928"/>
                <a:ext cx="324016" cy="259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35" name="直接箭头连接符 175"/>
              <p:cNvCxnSpPr>
                <a:cxnSpLocks noChangeShapeType="1"/>
              </p:cNvCxnSpPr>
              <p:nvPr/>
            </p:nvCxnSpPr>
            <p:spPr bwMode="auto">
              <a:xfrm>
                <a:off x="7224085" y="3287928"/>
                <a:ext cx="324016" cy="259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36" name="肘形连接符 188"/>
              <p:cNvCxnSpPr>
                <a:cxnSpLocks noChangeShapeType="1"/>
              </p:cNvCxnSpPr>
              <p:nvPr/>
            </p:nvCxnSpPr>
            <p:spPr bwMode="auto">
              <a:xfrm flipH="1" flipV="1">
                <a:off x="2739500" y="2912895"/>
                <a:ext cx="4487223" cy="221715"/>
              </a:xfrm>
              <a:prstGeom prst="bentConnector4">
                <a:avLst>
                  <a:gd name="adj1" fmla="val -5097"/>
                  <a:gd name="adj2" fmla="val 316236"/>
                </a:avLst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37" name="矩形 281"/>
              <p:cNvSpPr>
                <a:spLocks noChangeArrowheads="1"/>
              </p:cNvSpPr>
              <p:nvPr/>
            </p:nvSpPr>
            <p:spPr bwMode="auto">
              <a:xfrm>
                <a:off x="4495218" y="2148789"/>
                <a:ext cx="846571" cy="272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zh-CN" altLang="en-US" sz="1300"/>
                  <a:t>迭代</a:t>
                </a:r>
                <a:r>
                  <a:rPr lang="en-US" altLang="zh-CN" sz="1300"/>
                  <a:t>1</a:t>
                </a:r>
                <a:r>
                  <a:rPr lang="zh-CN" altLang="en-US" sz="1300"/>
                  <a:t>～</a:t>
                </a:r>
                <a:r>
                  <a:rPr lang="en-US" altLang="zh-CN" sz="1300"/>
                  <a:t>n</a:t>
                </a:r>
                <a:endParaRPr lang="zh-CN" altLang="en-US" sz="1300"/>
              </a:p>
            </p:txBody>
          </p:sp>
        </p:grpSp>
      </p:grpSp>
      <p:sp>
        <p:nvSpPr>
          <p:cNvPr id="8206" name="TextBox 262"/>
          <p:cNvSpPr txBox="1">
            <a:spLocks noChangeArrowheads="1"/>
          </p:cNvSpPr>
          <p:nvPr/>
        </p:nvSpPr>
        <p:spPr bwMode="auto">
          <a:xfrm>
            <a:off x="25400" y="1527175"/>
            <a:ext cx="458788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/>
              <a:t>项目管理过程</a:t>
            </a:r>
          </a:p>
        </p:txBody>
      </p:sp>
      <p:grpSp>
        <p:nvGrpSpPr>
          <p:cNvPr id="8207" name="组合 87"/>
          <p:cNvGrpSpPr>
            <a:grpSpLocks/>
          </p:cNvGrpSpPr>
          <p:nvPr/>
        </p:nvGrpSpPr>
        <p:grpSpPr bwMode="auto">
          <a:xfrm>
            <a:off x="603250" y="1722438"/>
            <a:ext cx="1200150" cy="1970087"/>
            <a:chOff x="603456" y="1722453"/>
            <a:chExt cx="1200641" cy="1970072"/>
          </a:xfrm>
        </p:grpSpPr>
        <p:sp>
          <p:nvSpPr>
            <p:cNvPr id="181" name="剪去同侧角的矩形 180"/>
            <p:cNvSpPr/>
            <p:nvPr/>
          </p:nvSpPr>
          <p:spPr bwMode="auto">
            <a:xfrm>
              <a:off x="603456" y="1722453"/>
              <a:ext cx="1200641" cy="1970072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tIns="72000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1300"/>
                <a:t>项目启动</a:t>
              </a:r>
            </a:p>
          </p:txBody>
        </p:sp>
        <p:sp>
          <p:nvSpPr>
            <p:cNvPr id="400" name="矩形 399"/>
            <p:cNvSpPr/>
            <p:nvPr/>
          </p:nvSpPr>
          <p:spPr bwMode="auto">
            <a:xfrm>
              <a:off x="738119" y="2087064"/>
              <a:ext cx="93667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 dirty="0"/>
                <a:t>干系人分析</a:t>
              </a:r>
            </a:p>
          </p:txBody>
        </p:sp>
        <p:sp>
          <p:nvSpPr>
            <p:cNvPr id="401" name="矩形 400"/>
            <p:cNvSpPr/>
            <p:nvPr/>
          </p:nvSpPr>
          <p:spPr bwMode="auto">
            <a:xfrm>
              <a:off x="738119" y="2387794"/>
              <a:ext cx="93667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 dirty="0"/>
                <a:t>开发项建书</a:t>
              </a:r>
            </a:p>
          </p:txBody>
        </p:sp>
        <p:sp>
          <p:nvSpPr>
            <p:cNvPr id="402" name="矩形 401"/>
            <p:cNvSpPr/>
            <p:nvPr/>
          </p:nvSpPr>
          <p:spPr bwMode="auto">
            <a:xfrm>
              <a:off x="738119" y="3289986"/>
              <a:ext cx="93667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 dirty="0"/>
                <a:t>组建项目团队</a:t>
              </a:r>
            </a:p>
          </p:txBody>
        </p:sp>
        <p:sp>
          <p:nvSpPr>
            <p:cNvPr id="403" name="矩形 402"/>
            <p:cNvSpPr/>
            <p:nvPr/>
          </p:nvSpPr>
          <p:spPr bwMode="auto">
            <a:xfrm>
              <a:off x="738119" y="2688524"/>
              <a:ext cx="93667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 dirty="0"/>
                <a:t>项目规划</a:t>
              </a: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738119" y="2989254"/>
              <a:ext cx="93667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</a:pPr>
              <a:r>
                <a:rPr lang="zh-CN" altLang="en-US" sz="1200" dirty="0"/>
                <a:t>准备项目环境</a:t>
              </a:r>
            </a:p>
          </p:txBody>
        </p:sp>
      </p:grp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2543730" y="975818"/>
            <a:ext cx="4266817" cy="5265736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 w="22225">
            <a:noFill/>
            <a:prstDash val="solid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 sz="200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07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 txBox="1">
            <a:spLocks noGrp="1"/>
          </p:cNvSpPr>
          <p:nvPr/>
        </p:nvSpPr>
        <p:spPr bwMode="black">
          <a:xfrm>
            <a:off x="8328025" y="6529388"/>
            <a:ext cx="6731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5EB078D-1A5E-40CB-8AEF-85F1C9860F59}" type="slidenum">
              <a:rPr lang="en-US" altLang="en-US" sz="1000" b="1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</a:pPr>
              <a:t>5</a:t>
            </a:fld>
            <a:endParaRPr lang="en-US" altLang="en-US" sz="1000" b="1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8</a:t>
            </a:r>
            <a:r>
              <a:rPr lang="zh-CN" altLang="zh-CN" dirty="0" smtClean="0"/>
              <a:t>章 项目监控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8.1 </a:t>
            </a:r>
            <a:r>
              <a:rPr lang="zh-CN" altLang="en-US" dirty="0" smtClean="0"/>
              <a:t>里程碑监控</a:t>
            </a:r>
          </a:p>
          <a:p>
            <a:pPr lvl="1"/>
            <a:r>
              <a:rPr lang="en-US" altLang="zh-CN" dirty="0" smtClean="0"/>
              <a:t>8.2 </a:t>
            </a:r>
            <a:r>
              <a:rPr lang="zh-CN" altLang="en-US" dirty="0" smtClean="0"/>
              <a:t>成本监控</a:t>
            </a:r>
          </a:p>
          <a:p>
            <a:pPr lvl="1"/>
            <a:r>
              <a:rPr lang="en-US" altLang="zh-CN" dirty="0" smtClean="0"/>
              <a:t>8.3  EVM</a:t>
            </a:r>
            <a:r>
              <a:rPr lang="zh-CN" altLang="en-US" dirty="0" smtClean="0"/>
              <a:t>分析</a:t>
            </a:r>
          </a:p>
          <a:p>
            <a:pPr lvl="1"/>
            <a:r>
              <a:rPr lang="en-US" altLang="zh-CN" dirty="0" smtClean="0"/>
              <a:t>8.4 </a:t>
            </a:r>
            <a:r>
              <a:rPr lang="zh-CN" altLang="en-US" dirty="0" smtClean="0"/>
              <a:t>传统的项目监控</a:t>
            </a:r>
            <a:r>
              <a:rPr lang="zh-CN" altLang="zh-CN" dirty="0" smtClean="0"/>
              <a:t>小结</a:t>
            </a:r>
          </a:p>
          <a:p>
            <a:pPr lvl="1"/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</a:t>
            </a:r>
            <a:endParaRPr lang="zh-CN" altLang="zh-CN" dirty="0" smtClean="0"/>
          </a:p>
        </p:txBody>
      </p:sp>
      <p:sp>
        <p:nvSpPr>
          <p:cNvPr id="5126" name="灯片编号占位符 5"/>
          <p:cNvSpPr txBox="1">
            <a:spLocks noGrp="1"/>
          </p:cNvSpPr>
          <p:nvPr/>
        </p:nvSpPr>
        <p:spPr bwMode="black">
          <a:xfrm>
            <a:off x="8328025" y="6529388"/>
            <a:ext cx="6731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369B624-436B-4D26-A9AB-62FE76718D56}" type="slidenum">
              <a:rPr lang="en-US" altLang="en-US" sz="1000" b="1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</a:pPr>
              <a:t>5</a:t>
            </a:fld>
            <a:endParaRPr lang="en-US" altLang="en-US" sz="1000" b="1">
              <a:solidFill>
                <a:srgbClr val="000000"/>
              </a:solidFill>
            </a:endParaRPr>
          </a:p>
        </p:txBody>
      </p:sp>
      <p:pic>
        <p:nvPicPr>
          <p:cNvPr id="5127" name="Picture 7" descr="MCj043961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4084638"/>
            <a:ext cx="20478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53987" y="1660032"/>
            <a:ext cx="5265737" cy="4714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46001"/>
                </a:schemeClr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19050" algn="ctr">
            <a:noFill/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pPr algn="ctr">
              <a:defRPr/>
            </a:pPr>
            <a:endParaRPr lang="zh-CN" altLang="en-US" sz="9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3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用甘特图管理里程碑</a:t>
            </a:r>
            <a:endParaRPr lang="zh-CN" altLang="en-US" dirty="0"/>
          </a:p>
        </p:txBody>
      </p:sp>
      <p:graphicFrame>
        <p:nvGraphicFramePr>
          <p:cNvPr id="405656" name="Group 15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704045381"/>
              </p:ext>
            </p:extLst>
          </p:nvPr>
        </p:nvGraphicFramePr>
        <p:xfrm>
          <a:off x="484096" y="1144502"/>
          <a:ext cx="8206393" cy="5148720"/>
        </p:xfrm>
        <a:graphic>
          <a:graphicData uri="http://schemas.openxmlformats.org/drawingml/2006/table">
            <a:tbl>
              <a:tblPr/>
              <a:tblGrid>
                <a:gridCol w="68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5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5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261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000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日期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000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000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000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000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000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000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000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技术论证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招聘员工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员工培训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软件开发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加工样品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模拟测试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制作模型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申报检验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通过检验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委托加工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试点安装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450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试点验收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537012" y="1532963"/>
            <a:ext cx="5907741" cy="4733365"/>
            <a:chOff x="2537012" y="1210235"/>
            <a:chExt cx="5907741" cy="4733365"/>
          </a:xfrm>
        </p:grpSpPr>
        <p:sp>
          <p:nvSpPr>
            <p:cNvPr id="405639" name="Rectangle 135"/>
            <p:cNvSpPr>
              <a:spLocks noChangeArrowheads="1"/>
            </p:cNvSpPr>
            <p:nvPr/>
          </p:nvSpPr>
          <p:spPr bwMode="auto">
            <a:xfrm>
              <a:off x="2537012" y="1210235"/>
              <a:ext cx="381000" cy="381000"/>
            </a:xfrm>
            <a:prstGeom prst="rect">
              <a:avLst/>
            </a:prstGeom>
            <a:solidFill>
              <a:srgbClr val="D6009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05640" name="Rectangle 136"/>
            <p:cNvSpPr>
              <a:spLocks noChangeArrowheads="1"/>
            </p:cNvSpPr>
            <p:nvPr/>
          </p:nvSpPr>
          <p:spPr bwMode="auto">
            <a:xfrm>
              <a:off x="2971800" y="1600200"/>
              <a:ext cx="609600" cy="381000"/>
            </a:xfrm>
            <a:prstGeom prst="rect">
              <a:avLst/>
            </a:prstGeom>
            <a:solidFill>
              <a:srgbClr val="D6009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05641" name="Rectangle 137"/>
            <p:cNvSpPr>
              <a:spLocks noChangeArrowheads="1"/>
            </p:cNvSpPr>
            <p:nvPr/>
          </p:nvSpPr>
          <p:spPr bwMode="auto">
            <a:xfrm>
              <a:off x="3200400" y="1981200"/>
              <a:ext cx="914400" cy="381000"/>
            </a:xfrm>
            <a:prstGeom prst="rect">
              <a:avLst/>
            </a:prstGeom>
            <a:solidFill>
              <a:srgbClr val="D6009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405642" name="Rectangle 138"/>
            <p:cNvSpPr>
              <a:spLocks noChangeArrowheads="1"/>
            </p:cNvSpPr>
            <p:nvPr/>
          </p:nvSpPr>
          <p:spPr bwMode="auto">
            <a:xfrm>
              <a:off x="3200400" y="2375647"/>
              <a:ext cx="1371600" cy="381000"/>
            </a:xfrm>
            <a:prstGeom prst="rect">
              <a:avLst/>
            </a:prstGeom>
            <a:solidFill>
              <a:srgbClr val="1106E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405643" name="Rectangle 139"/>
            <p:cNvSpPr>
              <a:spLocks noChangeArrowheads="1"/>
            </p:cNvSpPr>
            <p:nvPr/>
          </p:nvSpPr>
          <p:spPr bwMode="auto">
            <a:xfrm>
              <a:off x="3581400" y="2783541"/>
              <a:ext cx="990600" cy="381000"/>
            </a:xfrm>
            <a:prstGeom prst="rect">
              <a:avLst/>
            </a:prstGeom>
            <a:solidFill>
              <a:srgbClr val="1106E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405644" name="Rectangle 140"/>
            <p:cNvSpPr>
              <a:spLocks noChangeArrowheads="1"/>
            </p:cNvSpPr>
            <p:nvPr/>
          </p:nvSpPr>
          <p:spPr bwMode="auto">
            <a:xfrm>
              <a:off x="4572000" y="3204882"/>
              <a:ext cx="381000" cy="381000"/>
            </a:xfrm>
            <a:prstGeom prst="rect">
              <a:avLst/>
            </a:prstGeom>
            <a:solidFill>
              <a:srgbClr val="1106E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05645" name="Rectangle 141"/>
            <p:cNvSpPr>
              <a:spLocks noChangeArrowheads="1"/>
            </p:cNvSpPr>
            <p:nvPr/>
          </p:nvSpPr>
          <p:spPr bwMode="auto">
            <a:xfrm>
              <a:off x="4979894" y="3581400"/>
              <a:ext cx="609600" cy="381000"/>
            </a:xfrm>
            <a:prstGeom prst="rect">
              <a:avLst/>
            </a:prstGeom>
            <a:solidFill>
              <a:srgbClr val="1106E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05646" name="Rectangle 142"/>
            <p:cNvSpPr>
              <a:spLocks noChangeArrowheads="1"/>
            </p:cNvSpPr>
            <p:nvPr/>
          </p:nvSpPr>
          <p:spPr bwMode="auto">
            <a:xfrm>
              <a:off x="4979894" y="3962400"/>
              <a:ext cx="152400" cy="381000"/>
            </a:xfrm>
            <a:prstGeom prst="rect">
              <a:avLst/>
            </a:prstGeom>
            <a:solidFill>
              <a:srgbClr val="1106E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05647" name="Rectangle 143"/>
            <p:cNvSpPr>
              <a:spLocks noChangeArrowheads="1"/>
            </p:cNvSpPr>
            <p:nvPr/>
          </p:nvSpPr>
          <p:spPr bwMode="auto">
            <a:xfrm>
              <a:off x="5589494" y="4383741"/>
              <a:ext cx="1039906" cy="381000"/>
            </a:xfrm>
            <a:prstGeom prst="rect">
              <a:avLst/>
            </a:prstGeom>
            <a:solidFill>
              <a:srgbClr val="1106E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405648" name="Rectangle 144"/>
            <p:cNvSpPr>
              <a:spLocks noChangeArrowheads="1"/>
            </p:cNvSpPr>
            <p:nvPr/>
          </p:nvSpPr>
          <p:spPr bwMode="auto">
            <a:xfrm>
              <a:off x="6629400" y="4791635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05649" name="Rectangle 145"/>
            <p:cNvSpPr>
              <a:spLocks noChangeArrowheads="1"/>
            </p:cNvSpPr>
            <p:nvPr/>
          </p:nvSpPr>
          <p:spPr bwMode="auto">
            <a:xfrm>
              <a:off x="7315200" y="5172635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05650" name="Rectangle 146"/>
            <p:cNvSpPr>
              <a:spLocks noChangeArrowheads="1"/>
            </p:cNvSpPr>
            <p:nvPr/>
          </p:nvSpPr>
          <p:spPr bwMode="auto">
            <a:xfrm>
              <a:off x="8001000" y="5562600"/>
              <a:ext cx="228600" cy="3810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05651" name="AutoShape 147"/>
            <p:cNvSpPr>
              <a:spLocks noChangeArrowheads="1"/>
            </p:cNvSpPr>
            <p:nvPr/>
          </p:nvSpPr>
          <p:spPr bwMode="auto">
            <a:xfrm rot="10800000">
              <a:off x="4343400" y="1905000"/>
              <a:ext cx="457200" cy="457200"/>
            </a:xfrm>
            <a:prstGeom prst="triangle">
              <a:avLst>
                <a:gd name="adj" fmla="val 49995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5652" name="AutoShape 148"/>
            <p:cNvSpPr>
              <a:spLocks noChangeArrowheads="1"/>
            </p:cNvSpPr>
            <p:nvPr/>
          </p:nvSpPr>
          <p:spPr bwMode="auto">
            <a:xfrm rot="10800000">
              <a:off x="6400800" y="3913093"/>
              <a:ext cx="457200" cy="457200"/>
            </a:xfrm>
            <a:prstGeom prst="triangle">
              <a:avLst>
                <a:gd name="adj" fmla="val 49995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5653" name="AutoShape 149"/>
            <p:cNvSpPr>
              <a:spLocks noChangeArrowheads="1"/>
            </p:cNvSpPr>
            <p:nvPr/>
          </p:nvSpPr>
          <p:spPr bwMode="auto">
            <a:xfrm rot="10800000">
              <a:off x="7987553" y="5069541"/>
              <a:ext cx="457200" cy="457200"/>
            </a:xfrm>
            <a:prstGeom prst="triangle">
              <a:avLst>
                <a:gd name="adj" fmla="val 49995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85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 txBox="1">
            <a:spLocks noGrp="1"/>
          </p:cNvSpPr>
          <p:nvPr/>
        </p:nvSpPr>
        <p:spPr bwMode="black">
          <a:xfrm>
            <a:off x="8328025" y="6529388"/>
            <a:ext cx="6731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5EB078D-1A5E-40CB-8AEF-85F1C9860F59}" type="slidenum">
              <a:rPr lang="en-US" altLang="en-US" sz="1000" b="1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</a:pPr>
              <a:t>7</a:t>
            </a:fld>
            <a:endParaRPr lang="en-US" altLang="en-US" sz="1000" b="1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8</a:t>
            </a:r>
            <a:r>
              <a:rPr lang="zh-CN" altLang="zh-CN" dirty="0" smtClean="0"/>
              <a:t>章 项目监控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8.1 </a:t>
            </a:r>
            <a:r>
              <a:rPr lang="zh-CN" altLang="en-US" dirty="0" smtClean="0"/>
              <a:t>里程碑监控</a:t>
            </a:r>
          </a:p>
          <a:p>
            <a:pPr lvl="1"/>
            <a:r>
              <a:rPr lang="en-US" altLang="zh-CN" dirty="0" smtClean="0"/>
              <a:t>8.2 </a:t>
            </a:r>
            <a:r>
              <a:rPr lang="zh-CN" altLang="en-US" dirty="0" smtClean="0"/>
              <a:t>成本监控</a:t>
            </a:r>
          </a:p>
          <a:p>
            <a:pPr lvl="1"/>
            <a:r>
              <a:rPr lang="en-US" altLang="zh-CN" dirty="0" smtClean="0"/>
              <a:t>8.3 EVM</a:t>
            </a:r>
            <a:r>
              <a:rPr lang="zh-CN" altLang="en-US" dirty="0" smtClean="0"/>
              <a:t>分析</a:t>
            </a:r>
          </a:p>
          <a:p>
            <a:pPr lvl="1"/>
            <a:r>
              <a:rPr lang="en-US" altLang="zh-CN" dirty="0" smtClean="0"/>
              <a:t>8.4 </a:t>
            </a:r>
            <a:r>
              <a:rPr lang="zh-CN" altLang="en-US" dirty="0" smtClean="0"/>
              <a:t>传统的项目监控</a:t>
            </a:r>
            <a:r>
              <a:rPr lang="zh-CN" altLang="zh-CN" dirty="0" smtClean="0"/>
              <a:t>小结</a:t>
            </a:r>
          </a:p>
          <a:p>
            <a:pPr lvl="1"/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</a:t>
            </a:r>
            <a:endParaRPr lang="zh-CN" altLang="zh-CN" dirty="0" smtClean="0"/>
          </a:p>
        </p:txBody>
      </p:sp>
      <p:sp>
        <p:nvSpPr>
          <p:cNvPr id="5126" name="灯片编号占位符 5"/>
          <p:cNvSpPr txBox="1">
            <a:spLocks noGrp="1"/>
          </p:cNvSpPr>
          <p:nvPr/>
        </p:nvSpPr>
        <p:spPr bwMode="black">
          <a:xfrm>
            <a:off x="8328025" y="6529388"/>
            <a:ext cx="6731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369B624-436B-4D26-A9AB-62FE76718D56}" type="slidenum">
              <a:rPr lang="en-US" altLang="en-US" sz="1000" b="1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</a:pPr>
              <a:t>7</a:t>
            </a:fld>
            <a:endParaRPr lang="en-US" altLang="en-US" sz="1000" b="1">
              <a:solidFill>
                <a:srgbClr val="000000"/>
              </a:solidFill>
            </a:endParaRPr>
          </a:p>
        </p:txBody>
      </p:sp>
      <p:pic>
        <p:nvPicPr>
          <p:cNvPr id="5127" name="Picture 7" descr="MCj043961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4084638"/>
            <a:ext cx="20478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53987" y="2144124"/>
            <a:ext cx="5265737" cy="4714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46001"/>
                </a:schemeClr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19050" algn="ctr">
            <a:noFill/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pPr algn="ctr">
              <a:defRPr/>
            </a:pPr>
            <a:endParaRPr lang="zh-CN" altLang="en-US" sz="9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4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AutoShape 2"/>
          <p:cNvSpPr>
            <a:spLocks noChangeArrowheads="1"/>
          </p:cNvSpPr>
          <p:nvPr/>
        </p:nvSpPr>
        <p:spPr bwMode="auto">
          <a:xfrm>
            <a:off x="2335306" y="717354"/>
            <a:ext cx="4343400" cy="5598279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>
              <a:solidFill>
                <a:srgbClr val="FF6600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3059206" y="717354"/>
            <a:ext cx="2882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PMBOK——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项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</a:rPr>
              <a:t>目成本管理</a:t>
            </a:r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>
            <a:off x="3706906" y="3115233"/>
            <a:ext cx="1524000" cy="68580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</a:rPr>
              <a:t>7.2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Verdana" panose="020B0604030504040204" pitchFamily="34" charset="0"/>
                <a:ea typeface="微软雅黑" panose="020B0503020204020204" pitchFamily="34" charset="-122"/>
              </a:rPr>
              <a:t>制定预算</a:t>
            </a:r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auto">
          <a:xfrm>
            <a:off x="3706906" y="1667433"/>
            <a:ext cx="1524000" cy="68580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</a:rPr>
              <a:t>7.1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Verdana" panose="020B0604030504040204" pitchFamily="34" charset="0"/>
                <a:ea typeface="微软雅黑" panose="020B0503020204020204" pitchFamily="34" charset="-122"/>
              </a:rPr>
              <a:t>估算成本</a:t>
            </a:r>
          </a:p>
        </p:txBody>
      </p:sp>
      <p:grpSp>
        <p:nvGrpSpPr>
          <p:cNvPr id="490502" name="Group 6"/>
          <p:cNvGrpSpPr>
            <a:grpSpLocks/>
          </p:cNvGrpSpPr>
          <p:nvPr/>
        </p:nvGrpSpPr>
        <p:grpSpPr bwMode="auto">
          <a:xfrm>
            <a:off x="506506" y="5218671"/>
            <a:ext cx="1447800" cy="715962"/>
            <a:chOff x="4608" y="48"/>
            <a:chExt cx="912" cy="288"/>
          </a:xfrm>
        </p:grpSpPr>
        <p:sp>
          <p:nvSpPr>
            <p:cNvPr id="490503" name="Rectangle 7"/>
            <p:cNvSpPr>
              <a:spLocks noChangeArrowheads="1"/>
            </p:cNvSpPr>
            <p:nvPr/>
          </p:nvSpPr>
          <p:spPr bwMode="auto">
            <a:xfrm>
              <a:off x="4704" y="96"/>
              <a:ext cx="720" cy="19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0">
                  <a:latin typeface="Verdana" panose="020B0604030504040204" pitchFamily="34" charset="0"/>
                  <a:ea typeface="微软雅黑" panose="020B0503020204020204" pitchFamily="34" charset="-122"/>
                </a:rPr>
                <a:t>企业</a:t>
              </a:r>
              <a:r>
                <a:rPr lang="en-US" altLang="zh-CN" b="0">
                  <a:latin typeface="Verdana" panose="020B0604030504040204" pitchFamily="34" charset="0"/>
                  <a:ea typeface="微软雅黑" panose="020B0503020204020204" pitchFamily="34" charset="-122"/>
                </a:rPr>
                <a:t>/</a:t>
              </a:r>
              <a:r>
                <a:rPr lang="zh-CN" altLang="en-US" b="0">
                  <a:latin typeface="Verdana" panose="020B0604030504040204" pitchFamily="34" charset="0"/>
                  <a:ea typeface="微软雅黑" panose="020B0503020204020204" pitchFamily="34" charset="-122"/>
                </a:rPr>
                <a:t>组织</a:t>
              </a:r>
            </a:p>
          </p:txBody>
        </p:sp>
        <p:sp>
          <p:nvSpPr>
            <p:cNvPr id="490504" name="Rectangle 8"/>
            <p:cNvSpPr>
              <a:spLocks noChangeArrowheads="1"/>
            </p:cNvSpPr>
            <p:nvPr/>
          </p:nvSpPr>
          <p:spPr bwMode="auto">
            <a:xfrm>
              <a:off x="4608" y="48"/>
              <a:ext cx="96" cy="28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0505" name="Rectangle 9"/>
            <p:cNvSpPr>
              <a:spLocks noChangeArrowheads="1"/>
            </p:cNvSpPr>
            <p:nvPr/>
          </p:nvSpPr>
          <p:spPr bwMode="auto">
            <a:xfrm>
              <a:off x="5424" y="48"/>
              <a:ext cx="96" cy="28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90506" name="Line 10"/>
          <p:cNvSpPr>
            <a:spLocks noChangeShapeType="1"/>
          </p:cNvSpPr>
          <p:nvPr/>
        </p:nvSpPr>
        <p:spPr bwMode="auto">
          <a:xfrm>
            <a:off x="1954306" y="4334433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07" name="Text Box 11"/>
          <p:cNvSpPr txBox="1">
            <a:spLocks noChangeArrowheads="1"/>
          </p:cNvSpPr>
          <p:nvPr/>
        </p:nvSpPr>
        <p:spPr bwMode="auto">
          <a:xfrm>
            <a:off x="2030506" y="5659996"/>
            <a:ext cx="1447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Verdana" panose="020B0604030504040204" pitchFamily="34" charset="0"/>
                <a:ea typeface="微软雅黑" panose="020B0503020204020204" pitchFamily="34" charset="-122"/>
              </a:rPr>
              <a:t>组织过程资产</a:t>
            </a:r>
          </a:p>
        </p:txBody>
      </p:sp>
      <p:sp>
        <p:nvSpPr>
          <p:cNvPr id="490508" name="Line 12"/>
          <p:cNvSpPr>
            <a:spLocks noChangeShapeType="1"/>
          </p:cNvSpPr>
          <p:nvPr/>
        </p:nvSpPr>
        <p:spPr bwMode="auto">
          <a:xfrm flipV="1">
            <a:off x="1344706" y="4105833"/>
            <a:ext cx="0" cy="533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09" name="AutoShape 13"/>
          <p:cNvSpPr>
            <a:spLocks noChangeArrowheads="1"/>
          </p:cNvSpPr>
          <p:nvPr/>
        </p:nvSpPr>
        <p:spPr bwMode="auto">
          <a:xfrm>
            <a:off x="430306" y="2962833"/>
            <a:ext cx="1524000" cy="685800"/>
          </a:xfrm>
          <a:prstGeom prst="flowChartPredefinedProcess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latin typeface="Verdana" panose="020B0604030504040204" pitchFamily="34" charset="0"/>
                <a:ea typeface="微软雅黑" panose="020B0503020204020204" pitchFamily="34" charset="-122"/>
              </a:rPr>
              <a:t>9.2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0">
                <a:latin typeface="Verdana" panose="020B0604030504040204" pitchFamily="34" charset="0"/>
                <a:ea typeface="微软雅黑" panose="020B0503020204020204" pitchFamily="34" charset="-122"/>
              </a:rPr>
              <a:t>组建团队</a:t>
            </a:r>
          </a:p>
        </p:txBody>
      </p:sp>
      <p:sp>
        <p:nvSpPr>
          <p:cNvPr id="490510" name="AutoShape 14"/>
          <p:cNvSpPr>
            <a:spLocks noChangeArrowheads="1"/>
          </p:cNvSpPr>
          <p:nvPr/>
        </p:nvSpPr>
        <p:spPr bwMode="auto">
          <a:xfrm>
            <a:off x="430306" y="1057833"/>
            <a:ext cx="1524000" cy="685800"/>
          </a:xfrm>
          <a:prstGeom prst="flowChartPredefinedProcess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latin typeface="Verdana" panose="020B0604030504040204" pitchFamily="34" charset="0"/>
                <a:ea typeface="微软雅黑" panose="020B0503020204020204" pitchFamily="34" charset="-122"/>
              </a:rPr>
              <a:t>5.3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0">
                <a:latin typeface="Verdana" panose="020B0604030504040204" pitchFamily="34" charset="0"/>
                <a:ea typeface="微软雅黑" panose="020B0503020204020204" pitchFamily="34" charset="-122"/>
              </a:rPr>
              <a:t>创建</a:t>
            </a:r>
            <a:r>
              <a:rPr lang="en-US" altLang="zh-CN" b="0">
                <a:latin typeface="Verdana" panose="020B0604030504040204" pitchFamily="34" charset="0"/>
                <a:ea typeface="微软雅黑" panose="020B0503020204020204" pitchFamily="34" charset="-122"/>
              </a:rPr>
              <a:t>WBS</a:t>
            </a:r>
          </a:p>
        </p:txBody>
      </p:sp>
      <p:sp>
        <p:nvSpPr>
          <p:cNvPr id="490511" name="AutoShape 15"/>
          <p:cNvSpPr>
            <a:spLocks noChangeArrowheads="1"/>
          </p:cNvSpPr>
          <p:nvPr/>
        </p:nvSpPr>
        <p:spPr bwMode="auto">
          <a:xfrm>
            <a:off x="7212106" y="1057833"/>
            <a:ext cx="1371600" cy="762000"/>
          </a:xfrm>
          <a:prstGeom prst="flowChartDocument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项目文件</a:t>
            </a:r>
          </a:p>
        </p:txBody>
      </p:sp>
      <p:sp>
        <p:nvSpPr>
          <p:cNvPr id="490512" name="Text Box 16"/>
          <p:cNvSpPr txBox="1">
            <a:spLocks noChangeArrowheads="1"/>
          </p:cNvSpPr>
          <p:nvPr/>
        </p:nvSpPr>
        <p:spPr bwMode="auto">
          <a:xfrm>
            <a:off x="5459506" y="3221596"/>
            <a:ext cx="1752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>
                <a:latin typeface="Verdana" panose="020B0604030504040204" pitchFamily="34" charset="0"/>
                <a:ea typeface="微软雅黑" panose="020B0503020204020204" pitchFamily="34" charset="-122"/>
              </a:rPr>
              <a:t>项目文件（更新）</a:t>
            </a:r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>
            <a:off x="5230906" y="3420033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14" name="Line 18"/>
          <p:cNvSpPr>
            <a:spLocks noChangeShapeType="1"/>
          </p:cNvSpPr>
          <p:nvPr/>
        </p:nvSpPr>
        <p:spPr bwMode="auto">
          <a:xfrm flipV="1">
            <a:off x="6907306" y="1438833"/>
            <a:ext cx="0" cy="1981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15" name="Line 19"/>
          <p:cNvSpPr>
            <a:spLocks noChangeShapeType="1"/>
          </p:cNvSpPr>
          <p:nvPr/>
        </p:nvSpPr>
        <p:spPr bwMode="auto">
          <a:xfrm>
            <a:off x="6907306" y="1438833"/>
            <a:ext cx="304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16" name="AutoShape 20"/>
          <p:cNvSpPr>
            <a:spLocks noChangeArrowheads="1"/>
          </p:cNvSpPr>
          <p:nvPr/>
        </p:nvSpPr>
        <p:spPr bwMode="auto">
          <a:xfrm>
            <a:off x="7212106" y="3191433"/>
            <a:ext cx="1524000" cy="685800"/>
          </a:xfrm>
          <a:prstGeom prst="flowChartPredefinedProcess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latin typeface="Verdana" panose="020B0604030504040204" pitchFamily="34" charset="0"/>
                <a:ea typeface="微软雅黑" panose="020B0503020204020204" pitchFamily="34" charset="-122"/>
              </a:rPr>
              <a:t>12.1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0">
                <a:latin typeface="Verdana" panose="020B0604030504040204" pitchFamily="34" charset="0"/>
                <a:ea typeface="微软雅黑" panose="020B0503020204020204" pitchFamily="34" charset="-122"/>
              </a:rPr>
              <a:t>规划采购</a:t>
            </a:r>
          </a:p>
        </p:txBody>
      </p:sp>
      <p:sp>
        <p:nvSpPr>
          <p:cNvPr id="490517" name="Line 21"/>
          <p:cNvSpPr>
            <a:spLocks noChangeShapeType="1"/>
          </p:cNvSpPr>
          <p:nvPr/>
        </p:nvSpPr>
        <p:spPr bwMode="auto">
          <a:xfrm>
            <a:off x="4392706" y="2353233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18" name="Line 22"/>
          <p:cNvSpPr>
            <a:spLocks noChangeShapeType="1"/>
          </p:cNvSpPr>
          <p:nvPr/>
        </p:nvSpPr>
        <p:spPr bwMode="auto">
          <a:xfrm>
            <a:off x="5230906" y="3572433"/>
            <a:ext cx="19812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19" name="Line 23"/>
          <p:cNvSpPr>
            <a:spLocks noChangeShapeType="1"/>
          </p:cNvSpPr>
          <p:nvPr/>
        </p:nvSpPr>
        <p:spPr bwMode="auto">
          <a:xfrm>
            <a:off x="1954306" y="2200833"/>
            <a:ext cx="13716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20" name="Line 24"/>
          <p:cNvSpPr>
            <a:spLocks noChangeShapeType="1"/>
          </p:cNvSpPr>
          <p:nvPr/>
        </p:nvSpPr>
        <p:spPr bwMode="auto">
          <a:xfrm>
            <a:off x="3325906" y="2200833"/>
            <a:ext cx="0" cy="1143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21" name="Line 25"/>
          <p:cNvSpPr>
            <a:spLocks noChangeShapeType="1"/>
          </p:cNvSpPr>
          <p:nvPr/>
        </p:nvSpPr>
        <p:spPr bwMode="auto">
          <a:xfrm flipH="1">
            <a:off x="1954306" y="3496233"/>
            <a:ext cx="17526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22" name="Line 26"/>
          <p:cNvSpPr>
            <a:spLocks noChangeShapeType="1"/>
          </p:cNvSpPr>
          <p:nvPr/>
        </p:nvSpPr>
        <p:spPr bwMode="auto">
          <a:xfrm>
            <a:off x="1954306" y="1362633"/>
            <a:ext cx="15240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23" name="Line 27"/>
          <p:cNvSpPr>
            <a:spLocks noChangeShapeType="1"/>
          </p:cNvSpPr>
          <p:nvPr/>
        </p:nvSpPr>
        <p:spPr bwMode="auto">
          <a:xfrm>
            <a:off x="3478306" y="1362633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2259106" y="3572433"/>
            <a:ext cx="10667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Verdana" panose="020B0604030504040204" pitchFamily="34" charset="0"/>
                <a:ea typeface="微软雅黑" panose="020B0503020204020204" pitchFamily="34" charset="-122"/>
              </a:rPr>
              <a:t>资源日历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Verdana" panose="020B0604030504040204" pitchFamily="34" charset="0"/>
                <a:ea typeface="微软雅黑" panose="020B0503020204020204" pitchFamily="34" charset="-122"/>
              </a:rPr>
              <a:t>合同</a:t>
            </a: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1954306" y="2353233"/>
            <a:ext cx="2209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Verdana" panose="020B0604030504040204" pitchFamily="34" charset="0"/>
                <a:ea typeface="微软雅黑" panose="020B0503020204020204" pitchFamily="34" charset="-122"/>
              </a:rPr>
              <a:t>项目进度计划</a:t>
            </a:r>
          </a:p>
        </p:txBody>
      </p:sp>
      <p:sp>
        <p:nvSpPr>
          <p:cNvPr id="490526" name="Text Box 30"/>
          <p:cNvSpPr txBox="1">
            <a:spLocks noChangeArrowheads="1"/>
          </p:cNvSpPr>
          <p:nvPr/>
        </p:nvSpPr>
        <p:spPr bwMode="auto">
          <a:xfrm>
            <a:off x="2106706" y="1438833"/>
            <a:ext cx="2209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>
                <a:latin typeface="Verdana" panose="020B0604030504040204" pitchFamily="34" charset="0"/>
                <a:ea typeface="微软雅黑" panose="020B0503020204020204" pitchFamily="34" charset="-122"/>
              </a:rPr>
              <a:t>范围基准</a:t>
            </a:r>
          </a:p>
        </p:txBody>
      </p:sp>
      <p:sp>
        <p:nvSpPr>
          <p:cNvPr id="490527" name="Line 31"/>
          <p:cNvSpPr>
            <a:spLocks noChangeShapeType="1"/>
          </p:cNvSpPr>
          <p:nvPr/>
        </p:nvSpPr>
        <p:spPr bwMode="auto">
          <a:xfrm>
            <a:off x="3325906" y="3801033"/>
            <a:ext cx="0" cy="1828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28" name="Line 32"/>
          <p:cNvSpPr>
            <a:spLocks noChangeShapeType="1"/>
          </p:cNvSpPr>
          <p:nvPr/>
        </p:nvSpPr>
        <p:spPr bwMode="auto">
          <a:xfrm flipH="1">
            <a:off x="1954306" y="5629833"/>
            <a:ext cx="13716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29" name="Text Box 33"/>
          <p:cNvSpPr txBox="1">
            <a:spLocks noChangeArrowheads="1"/>
          </p:cNvSpPr>
          <p:nvPr/>
        </p:nvSpPr>
        <p:spPr bwMode="auto">
          <a:xfrm>
            <a:off x="5307106" y="3648633"/>
            <a:ext cx="2209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>
                <a:latin typeface="Verdana" panose="020B0604030504040204" pitchFamily="34" charset="0"/>
                <a:ea typeface="微软雅黑" panose="020B0503020204020204" pitchFamily="34" charset="-122"/>
              </a:rPr>
              <a:t>成本绩效基准</a:t>
            </a:r>
          </a:p>
        </p:txBody>
      </p:sp>
      <p:sp>
        <p:nvSpPr>
          <p:cNvPr id="490530" name="Text Box 34"/>
          <p:cNvSpPr txBox="1">
            <a:spLocks noChangeArrowheads="1"/>
          </p:cNvSpPr>
          <p:nvPr/>
        </p:nvSpPr>
        <p:spPr bwMode="auto">
          <a:xfrm>
            <a:off x="4406154" y="2514017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Verdana" panose="020B0604030504040204" pitchFamily="34" charset="0"/>
                <a:ea typeface="微软雅黑" panose="020B0503020204020204" pitchFamily="34" charset="-122"/>
              </a:rPr>
              <a:t>活动成本估算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Verdana" panose="020B0604030504040204" pitchFamily="34" charset="0"/>
                <a:ea typeface="微软雅黑" panose="020B0503020204020204" pitchFamily="34" charset="-122"/>
              </a:rPr>
              <a:t>估算依据</a:t>
            </a:r>
          </a:p>
        </p:txBody>
      </p:sp>
      <p:sp>
        <p:nvSpPr>
          <p:cNvPr id="490531" name="AutoShape 35"/>
          <p:cNvSpPr>
            <a:spLocks noChangeArrowheads="1"/>
          </p:cNvSpPr>
          <p:nvPr/>
        </p:nvSpPr>
        <p:spPr bwMode="auto">
          <a:xfrm>
            <a:off x="430306" y="1896033"/>
            <a:ext cx="1524000" cy="685800"/>
          </a:xfrm>
          <a:prstGeom prst="flowChartPredefinedProcess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latin typeface="Verdana" panose="020B0604030504040204" pitchFamily="34" charset="0"/>
                <a:ea typeface="微软雅黑" panose="020B0503020204020204" pitchFamily="34" charset="-122"/>
              </a:rPr>
              <a:t>6.5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0">
                <a:latin typeface="Verdana" panose="020B0604030504040204" pitchFamily="34" charset="0"/>
                <a:ea typeface="微软雅黑" panose="020B0503020204020204" pitchFamily="34" charset="-122"/>
              </a:rPr>
              <a:t>制定进度表</a:t>
            </a:r>
          </a:p>
        </p:txBody>
      </p:sp>
      <p:sp>
        <p:nvSpPr>
          <p:cNvPr id="490532" name="AutoShape 36"/>
          <p:cNvSpPr>
            <a:spLocks noChangeArrowheads="1"/>
          </p:cNvSpPr>
          <p:nvPr/>
        </p:nvSpPr>
        <p:spPr bwMode="auto">
          <a:xfrm>
            <a:off x="430306" y="4029633"/>
            <a:ext cx="1524000" cy="685800"/>
          </a:xfrm>
          <a:prstGeom prst="flowChartPredefinedProcess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latin typeface="Verdana" panose="020B0604030504040204" pitchFamily="34" charset="0"/>
                <a:ea typeface="微软雅黑" panose="020B0503020204020204" pitchFamily="34" charset="-122"/>
              </a:rPr>
              <a:t>12.2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0">
                <a:latin typeface="Verdana" panose="020B0604030504040204" pitchFamily="34" charset="0"/>
                <a:ea typeface="微软雅黑" panose="020B0503020204020204" pitchFamily="34" charset="-122"/>
              </a:rPr>
              <a:t>实施采购</a:t>
            </a:r>
          </a:p>
        </p:txBody>
      </p:sp>
      <p:sp>
        <p:nvSpPr>
          <p:cNvPr id="490533" name="Line 37"/>
          <p:cNvSpPr>
            <a:spLocks noChangeShapeType="1"/>
          </p:cNvSpPr>
          <p:nvPr/>
        </p:nvSpPr>
        <p:spPr bwMode="auto">
          <a:xfrm>
            <a:off x="3478306" y="3115233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34" name="Line 38"/>
          <p:cNvSpPr>
            <a:spLocks noChangeShapeType="1"/>
          </p:cNvSpPr>
          <p:nvPr/>
        </p:nvSpPr>
        <p:spPr bwMode="auto">
          <a:xfrm>
            <a:off x="3325906" y="3343833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35" name="Line 39"/>
          <p:cNvSpPr>
            <a:spLocks noChangeShapeType="1"/>
          </p:cNvSpPr>
          <p:nvPr/>
        </p:nvSpPr>
        <p:spPr bwMode="auto">
          <a:xfrm flipV="1">
            <a:off x="2182906" y="3496233"/>
            <a:ext cx="0" cy="838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36" name="Line 40"/>
          <p:cNvSpPr>
            <a:spLocks noChangeShapeType="1"/>
          </p:cNvSpPr>
          <p:nvPr/>
        </p:nvSpPr>
        <p:spPr bwMode="auto">
          <a:xfrm>
            <a:off x="4392706" y="3801033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37" name="Text Box 41"/>
          <p:cNvSpPr txBox="1">
            <a:spLocks noChangeArrowheads="1"/>
          </p:cNvSpPr>
          <p:nvPr/>
        </p:nvSpPr>
        <p:spPr bwMode="auto">
          <a:xfrm>
            <a:off x="4392706" y="4135996"/>
            <a:ext cx="2209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>
                <a:latin typeface="Verdana" panose="020B0604030504040204" pitchFamily="34" charset="0"/>
                <a:ea typeface="微软雅黑" panose="020B0503020204020204" pitchFamily="34" charset="-122"/>
              </a:rPr>
              <a:t>项目资金需求</a:t>
            </a:r>
          </a:p>
        </p:txBody>
      </p:sp>
      <p:sp>
        <p:nvSpPr>
          <p:cNvPr id="490538" name="AutoShape 42"/>
          <p:cNvSpPr>
            <a:spLocks noChangeArrowheads="1"/>
          </p:cNvSpPr>
          <p:nvPr/>
        </p:nvSpPr>
        <p:spPr bwMode="auto">
          <a:xfrm>
            <a:off x="3706906" y="4639233"/>
            <a:ext cx="1524000" cy="68580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</a:rPr>
              <a:t>7.3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Verdana" panose="020B0604030504040204" pitchFamily="34" charset="0"/>
                <a:ea typeface="微软雅黑" panose="020B0503020204020204" pitchFamily="34" charset="-122"/>
              </a:rPr>
              <a:t>控制成本</a:t>
            </a:r>
          </a:p>
        </p:txBody>
      </p:sp>
      <p:sp>
        <p:nvSpPr>
          <p:cNvPr id="490539" name="Line 43"/>
          <p:cNvSpPr>
            <a:spLocks noChangeShapeType="1"/>
          </p:cNvSpPr>
          <p:nvPr/>
        </p:nvSpPr>
        <p:spPr bwMode="auto">
          <a:xfrm>
            <a:off x="3325906" y="3801033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40" name="AutoShape 44"/>
          <p:cNvSpPr>
            <a:spLocks noChangeArrowheads="1"/>
          </p:cNvSpPr>
          <p:nvPr/>
        </p:nvSpPr>
        <p:spPr bwMode="auto">
          <a:xfrm>
            <a:off x="7212106" y="4182033"/>
            <a:ext cx="1524000" cy="685800"/>
          </a:xfrm>
          <a:prstGeom prst="flowChartPredefinedProcess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latin typeface="Verdana" panose="020B0604030504040204" pitchFamily="34" charset="0"/>
                <a:ea typeface="微软雅黑" panose="020B0503020204020204" pitchFamily="34" charset="-122"/>
              </a:rPr>
              <a:t>8.1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0">
                <a:latin typeface="Verdana" panose="020B0604030504040204" pitchFamily="34" charset="0"/>
                <a:ea typeface="微软雅黑" panose="020B0503020204020204" pitchFamily="34" charset="-122"/>
              </a:rPr>
              <a:t>质量规划</a:t>
            </a:r>
          </a:p>
        </p:txBody>
      </p:sp>
      <p:sp>
        <p:nvSpPr>
          <p:cNvPr id="490541" name="AutoShape 45"/>
          <p:cNvSpPr>
            <a:spLocks noChangeArrowheads="1"/>
          </p:cNvSpPr>
          <p:nvPr/>
        </p:nvSpPr>
        <p:spPr bwMode="auto">
          <a:xfrm>
            <a:off x="7212106" y="5248833"/>
            <a:ext cx="1524000" cy="685800"/>
          </a:xfrm>
          <a:prstGeom prst="flowChartPredefinedProcess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latin typeface="Verdana" panose="020B0604030504040204" pitchFamily="34" charset="0"/>
                <a:ea typeface="微软雅黑" panose="020B0503020204020204" pitchFamily="34" charset="-122"/>
              </a:rPr>
              <a:t>4.2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0">
                <a:latin typeface="Verdana" panose="020B0604030504040204" pitchFamily="34" charset="0"/>
                <a:ea typeface="微软雅黑" panose="020B0503020204020204" pitchFamily="34" charset="-122"/>
              </a:rPr>
              <a:t>制定项目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0">
                <a:latin typeface="Verdana" panose="020B0604030504040204" pitchFamily="34" charset="0"/>
                <a:ea typeface="微软雅黑" panose="020B0503020204020204" pitchFamily="34" charset="-122"/>
              </a:rPr>
              <a:t>管理计划</a:t>
            </a:r>
          </a:p>
        </p:txBody>
      </p:sp>
      <p:sp>
        <p:nvSpPr>
          <p:cNvPr id="490542" name="Line 46"/>
          <p:cNvSpPr>
            <a:spLocks noChangeShapeType="1"/>
          </p:cNvSpPr>
          <p:nvPr/>
        </p:nvSpPr>
        <p:spPr bwMode="auto">
          <a:xfrm>
            <a:off x="6526306" y="3572433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43" name="Line 47"/>
          <p:cNvSpPr>
            <a:spLocks noChangeShapeType="1"/>
          </p:cNvSpPr>
          <p:nvPr/>
        </p:nvSpPr>
        <p:spPr bwMode="auto">
          <a:xfrm>
            <a:off x="6526306" y="5325033"/>
            <a:ext cx="685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44" name="Line 48"/>
          <p:cNvSpPr>
            <a:spLocks noChangeShapeType="1"/>
          </p:cNvSpPr>
          <p:nvPr/>
        </p:nvSpPr>
        <p:spPr bwMode="auto">
          <a:xfrm>
            <a:off x="6526306" y="4486833"/>
            <a:ext cx="685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45" name="Line 49"/>
          <p:cNvSpPr>
            <a:spLocks noChangeShapeType="1"/>
          </p:cNvSpPr>
          <p:nvPr/>
        </p:nvSpPr>
        <p:spPr bwMode="auto">
          <a:xfrm>
            <a:off x="4392706" y="4334433"/>
            <a:ext cx="1447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46" name="Line 50"/>
          <p:cNvSpPr>
            <a:spLocks noChangeShapeType="1"/>
          </p:cNvSpPr>
          <p:nvPr/>
        </p:nvSpPr>
        <p:spPr bwMode="auto">
          <a:xfrm>
            <a:off x="5840506" y="4334433"/>
            <a:ext cx="0" cy="1447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0547" name="Line 51"/>
          <p:cNvSpPr>
            <a:spLocks noChangeShapeType="1"/>
          </p:cNvSpPr>
          <p:nvPr/>
        </p:nvSpPr>
        <p:spPr bwMode="auto">
          <a:xfrm>
            <a:off x="5840506" y="5782233"/>
            <a:ext cx="13716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0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成本类别</a:t>
            </a:r>
            <a:endParaRPr lang="zh-CN" altLang="en-US"/>
          </a:p>
        </p:txBody>
      </p:sp>
      <p:graphicFrame>
        <p:nvGraphicFramePr>
          <p:cNvPr id="475179" name="Group 4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838815868"/>
              </p:ext>
            </p:extLst>
          </p:nvPr>
        </p:nvGraphicFramePr>
        <p:xfrm>
          <a:off x="282387" y="1165412"/>
          <a:ext cx="8718737" cy="4670612"/>
        </p:xfrm>
        <a:graphic>
          <a:graphicData uri="http://schemas.openxmlformats.org/drawingml/2006/table">
            <a:tbl>
              <a:tblPr/>
              <a:tblGrid>
                <a:gridCol w="1809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4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19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举例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499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直接成本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可以从项目上找到直接出处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技术人员工资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499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间接成本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多个项目分摊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水费、房租、管理费用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99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固定成本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不会随着产品生产数量而增加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计算机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99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可变成本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随着生产产品的数量增加而增加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原材料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499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7236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可控成本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项目经理可以控制的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直接、可变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499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7236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不可控成本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项目经理不能直接控制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间接、固定、其他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499"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生命周期成本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考虑整个产品生命周期成本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50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50000"/>
                        </a:lnSpc>
                        <a:buClr>
                          <a:srgbClr val="FF00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50000"/>
                        </a:lnSpc>
                        <a:buClr>
                          <a:srgbClr val="FFCC0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设计、生产、运维、处置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3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" val="Module summary"/>
</p:tagLst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IBM Rational模板V1.0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_IBM Rational模板V1.0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1" id="{9E0DA79B-A8CD-4BEC-9BBC-7C34B7629206}" vid="{7DD2B464-BB51-4EB4-90BA-ABBB0589314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LTppt_template_Jun09 3">
    <a:dk1>
      <a:srgbClr val="000000"/>
    </a:dk1>
    <a:lt1>
      <a:srgbClr val="FFFFFF"/>
    </a:lt1>
    <a:dk2>
      <a:srgbClr val="000000"/>
    </a:dk2>
    <a:lt2>
      <a:srgbClr val="999999"/>
    </a:lt2>
    <a:accent1>
      <a:srgbClr val="6699FF"/>
    </a:accent1>
    <a:accent2>
      <a:srgbClr val="006699"/>
    </a:accent2>
    <a:accent3>
      <a:srgbClr val="FFFFFF"/>
    </a:accent3>
    <a:accent4>
      <a:srgbClr val="000000"/>
    </a:accent4>
    <a:accent5>
      <a:srgbClr val="B8CAFF"/>
    </a:accent5>
    <a:accent6>
      <a:srgbClr val="005C8A"/>
    </a:accent6>
    <a:hlink>
      <a:srgbClr val="666666"/>
    </a:hlink>
    <a:folHlink>
      <a:srgbClr val="CCCC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11658</TotalTime>
  <Words>2289</Words>
  <Application>Microsoft Office PowerPoint</Application>
  <PresentationFormat>全屏显示(4:3)</PresentationFormat>
  <Paragraphs>536</Paragraphs>
  <Slides>33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 Unicode MS</vt:lpstr>
      <vt:lpstr>Franklin Gothic Heavy</vt:lpstr>
      <vt:lpstr>ZapfHumnst BT</vt:lpstr>
      <vt:lpstr>黑体</vt:lpstr>
      <vt:lpstr>宋体</vt:lpstr>
      <vt:lpstr>微软雅黑</vt:lpstr>
      <vt:lpstr>Arial</vt:lpstr>
      <vt:lpstr>Arial Narrow</vt:lpstr>
      <vt:lpstr>Times New Roman</vt:lpstr>
      <vt:lpstr>Verdana</vt:lpstr>
      <vt:lpstr>Webdings</vt:lpstr>
      <vt:lpstr>Wingdings</vt:lpstr>
      <vt:lpstr>Wingdings</vt:lpstr>
      <vt:lpstr>Ch1</vt:lpstr>
      <vt:lpstr>图表</vt:lpstr>
      <vt:lpstr>《软件项目管理》         ——敏捷规模化案例教程</vt:lpstr>
      <vt:lpstr>本章内容</vt:lpstr>
      <vt:lpstr>项目开发过程中的位置和任务</vt:lpstr>
      <vt:lpstr>项目管理过程中的位置和任务</vt:lpstr>
      <vt:lpstr>本章内容</vt:lpstr>
      <vt:lpstr>用甘特图管理里程碑</vt:lpstr>
      <vt:lpstr>本章内容</vt:lpstr>
      <vt:lpstr>PowerPoint 演示文稿</vt:lpstr>
      <vt:lpstr>成本类别</vt:lpstr>
      <vt:lpstr>练习1</vt:lpstr>
      <vt:lpstr>练习2</vt:lpstr>
      <vt:lpstr>PowerPoint 演示文稿</vt:lpstr>
      <vt:lpstr>示例2：成本预算切段分配</vt:lpstr>
      <vt:lpstr>示例3：成本基准——分月预算</vt:lpstr>
      <vt:lpstr>示例4：成本基准——累计</vt:lpstr>
      <vt:lpstr>8.3 EVM挣值分析管理(Earned Value Management)</vt:lpstr>
      <vt:lpstr>【例1】</vt:lpstr>
      <vt:lpstr>EVM——几个度量值</vt:lpstr>
      <vt:lpstr>【例2】</vt:lpstr>
      <vt:lpstr>【例3】</vt:lpstr>
      <vt:lpstr>绩效分析表</vt:lpstr>
      <vt:lpstr>8.4 传统的项目监控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练习: 迭代回顾</vt:lpstr>
      <vt:lpstr>小结</vt:lpstr>
      <vt:lpstr>思考</vt:lpstr>
      <vt:lpstr>PowerPoint 演示文稿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项目监控</dc:title>
  <dc:subject>大规模敏捷项目管理</dc:subject>
  <dc:creator>DJ Ning</dc:creator>
  <cp:keywords>敏捷开发</cp:keywords>
  <dc:description>Copyright@DJ Ning</dc:description>
  <cp:lastModifiedBy>Goei</cp:lastModifiedBy>
  <cp:revision>355</cp:revision>
  <dcterms:created xsi:type="dcterms:W3CDTF">2009-12-08T21:13:39Z</dcterms:created>
  <dcterms:modified xsi:type="dcterms:W3CDTF">2017-06-02T02:10:04Z</dcterms:modified>
  <cp:category>6</cp:category>
</cp:coreProperties>
</file>