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37"/>
  </p:notesMasterIdLst>
  <p:handoutMasterIdLst>
    <p:handoutMasterId r:id="rId38"/>
  </p:handoutMasterIdLst>
  <p:sldIdLst>
    <p:sldId id="461" r:id="rId2"/>
    <p:sldId id="421" r:id="rId3"/>
    <p:sldId id="462" r:id="rId4"/>
    <p:sldId id="420" r:id="rId5"/>
    <p:sldId id="463" r:id="rId6"/>
    <p:sldId id="464" r:id="rId7"/>
    <p:sldId id="425" r:id="rId8"/>
    <p:sldId id="427" r:id="rId9"/>
    <p:sldId id="429" r:id="rId10"/>
    <p:sldId id="430" r:id="rId11"/>
    <p:sldId id="431" r:id="rId12"/>
    <p:sldId id="432" r:id="rId13"/>
    <p:sldId id="435" r:id="rId14"/>
    <p:sldId id="436" r:id="rId15"/>
    <p:sldId id="437" r:id="rId16"/>
    <p:sldId id="439" r:id="rId17"/>
    <p:sldId id="440" r:id="rId18"/>
    <p:sldId id="441" r:id="rId19"/>
    <p:sldId id="443" r:id="rId20"/>
    <p:sldId id="444" r:id="rId21"/>
    <p:sldId id="446" r:id="rId22"/>
    <p:sldId id="465" r:id="rId23"/>
    <p:sldId id="448" r:id="rId24"/>
    <p:sldId id="466" r:id="rId25"/>
    <p:sldId id="450" r:id="rId26"/>
    <p:sldId id="452" r:id="rId27"/>
    <p:sldId id="453" r:id="rId28"/>
    <p:sldId id="454" r:id="rId29"/>
    <p:sldId id="456" r:id="rId30"/>
    <p:sldId id="458" r:id="rId31"/>
    <p:sldId id="467" r:id="rId32"/>
    <p:sldId id="468" r:id="rId33"/>
    <p:sldId id="460" r:id="rId34"/>
    <p:sldId id="459" r:id="rId35"/>
    <p:sldId id="469" r:id="rId3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2BA"/>
    <a:srgbClr val="097236"/>
    <a:srgbClr val="C51325"/>
    <a:srgbClr val="977250"/>
    <a:srgbClr val="543830"/>
    <a:srgbClr val="D5EAFF"/>
    <a:srgbClr val="DEDEDE"/>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88028" autoAdjust="0"/>
  </p:normalViewPr>
  <p:slideViewPr>
    <p:cSldViewPr snapToGrid="0">
      <p:cViewPr varScale="1">
        <p:scale>
          <a:sx n="71" d="100"/>
          <a:sy n="71" d="100"/>
        </p:scale>
        <p:origin x="121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816" y="50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r>
              <a:rPr lang="en-US" altLang="zh-CN"/>
              <a:t>Introduction to Disciplined Agile Delivery - Instructor Notes</a:t>
            </a:r>
          </a:p>
        </p:txBody>
      </p:sp>
      <p:sp>
        <p:nvSpPr>
          <p:cNvPr id="8195"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a:spcBef>
                <a:spcPct val="0"/>
              </a:spcBef>
              <a:buFontTx/>
              <a:buNone/>
              <a:defRPr sz="1200">
                <a:latin typeface="Times New Roman" pitchFamily="18" charset="0"/>
                <a:ea typeface="+mn-ea"/>
                <a:cs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r>
              <a:rPr lang="en-US" altLang="zh-CN"/>
              <a:t>Module 5 - Agile Construction Iterations</a:t>
            </a:r>
          </a:p>
        </p:txBody>
      </p:sp>
      <p:sp>
        <p:nvSpPr>
          <p:cNvPr id="8197"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a:defRPr sz="1200">
                <a:latin typeface="Times New Roman" panose="02020603050405020304" pitchFamily="18" charset="0"/>
              </a:defRPr>
            </a:lvl1pPr>
          </a:lstStyle>
          <a:p>
            <a:fld id="{D99062F6-D382-4137-BE23-5F85E14D068C}" type="slidenum">
              <a:rPr lang="en-US" altLang="zh-CN"/>
              <a:pPr/>
              <a:t>‹#›</a:t>
            </a:fld>
            <a:endParaRPr lang="en-US" altLang="zh-CN"/>
          </a:p>
        </p:txBody>
      </p:sp>
    </p:spTree>
    <p:extLst>
      <p:ext uri="{BB962C8B-B14F-4D97-AF65-F5344CB8AC3E}">
        <p14:creationId xmlns:p14="http://schemas.microsoft.com/office/powerpoint/2010/main" val="834663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9"/>
          <p:cNvSpPr>
            <a:spLocks noGrp="1" noChangeArrowheads="1"/>
          </p:cNvSpPr>
          <p:nvPr>
            <p:ph type="hdr" sz="quarter"/>
          </p:nvPr>
        </p:nvSpPr>
        <p:spPr bwMode="auto">
          <a:xfrm>
            <a:off x="0" y="76200"/>
            <a:ext cx="7010400" cy="385763"/>
          </a:xfrm>
          <a:prstGeom prst="rect">
            <a:avLst/>
          </a:prstGeom>
          <a:noFill/>
          <a:ln w="9525">
            <a:noFill/>
            <a:miter lim="800000"/>
            <a:headEnd/>
            <a:tailEnd/>
          </a:ln>
          <a:effectLst/>
        </p:spPr>
        <p:txBody>
          <a:bodyPr vert="horz" wrap="square" lIns="20164" tIns="0" rIns="20164" bIns="0" numCol="1" anchor="t" anchorCtr="0" compatLnSpc="1">
            <a:prstTxWarp prst="textNoShape">
              <a:avLst/>
            </a:prstTxWarp>
          </a:bodyPr>
          <a:lstStyle>
            <a:lvl1pPr algn="ctr" defTabSz="968375" eaLnBrk="0" hangingPunct="0">
              <a:spcBef>
                <a:spcPct val="0"/>
              </a:spcBef>
              <a:buFontTx/>
              <a:buNone/>
              <a:defRPr sz="2000">
                <a:latin typeface="Arial Narrow" pitchFamily="34" charset="0"/>
                <a:ea typeface="+mn-ea"/>
                <a:cs typeface="Arial" charset="0"/>
              </a:defRPr>
            </a:lvl1pPr>
          </a:lstStyle>
          <a:p>
            <a:pPr>
              <a:defRPr/>
            </a:pPr>
            <a:r>
              <a:rPr lang="en-US" altLang="zh-CN"/>
              <a:t>Introduction to Disciplined Agile Delivery - Instructor Notes</a:t>
            </a:r>
            <a:endParaRPr lang="en-US" altLang="zh-CN" i="1"/>
          </a:p>
        </p:txBody>
      </p:sp>
      <p:sp>
        <p:nvSpPr>
          <p:cNvPr id="6154" name="Line 10"/>
          <p:cNvSpPr>
            <a:spLocks noChangeShapeType="1"/>
          </p:cNvSpPr>
          <p:nvPr/>
        </p:nvSpPr>
        <p:spPr bwMode="auto">
          <a:xfrm>
            <a:off x="233363" y="482600"/>
            <a:ext cx="6557962" cy="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6156" name="Text Box 12"/>
          <p:cNvSpPr txBox="1">
            <a:spLocks noChangeArrowheads="1"/>
          </p:cNvSpPr>
          <p:nvPr/>
        </p:nvSpPr>
        <p:spPr bwMode="auto">
          <a:xfrm>
            <a:off x="388938" y="863600"/>
            <a:ext cx="1782762" cy="296863"/>
          </a:xfrm>
          <a:prstGeom prst="rect">
            <a:avLst/>
          </a:prstGeom>
          <a:noFill/>
          <a:ln w="9525">
            <a:noFill/>
            <a:miter lim="800000"/>
            <a:headEnd/>
            <a:tailEnd/>
          </a:ln>
          <a:effectLst/>
        </p:spPr>
        <p:txBody>
          <a:bodyPr lIns="114260" tIns="57129" rIns="114260" bIns="57129">
            <a:spAutoFit/>
          </a:bodyPr>
          <a:lstStyle/>
          <a:p>
            <a:pPr defTabSz="968375" eaLnBrk="0" hangingPunct="0">
              <a:spcBef>
                <a:spcPct val="50000"/>
              </a:spcBef>
              <a:defRPr/>
            </a:pPr>
            <a:r>
              <a:rPr lang="en-US" altLang="zh-CN" sz="1200" b="1">
                <a:latin typeface="Arial" charset="0"/>
                <a:ea typeface="+mn-ea"/>
                <a:cs typeface="Arial" charset="0"/>
              </a:rPr>
              <a:t>Instructor Notes:</a:t>
            </a:r>
          </a:p>
        </p:txBody>
      </p:sp>
      <p:sp>
        <p:nvSpPr>
          <p:cNvPr id="6157" name="Line 13"/>
          <p:cNvSpPr>
            <a:spLocks noChangeShapeType="1"/>
          </p:cNvSpPr>
          <p:nvPr/>
        </p:nvSpPr>
        <p:spPr bwMode="auto">
          <a:xfrm>
            <a:off x="2559050" y="847725"/>
            <a:ext cx="0" cy="787400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46086" name="Rectangle 14"/>
          <p:cNvSpPr>
            <a:spLocks noGrp="1" noRot="1" noChangeAspect="1" noChangeArrowheads="1" noTextEdit="1"/>
          </p:cNvSpPr>
          <p:nvPr>
            <p:ph type="sldImg" idx="2"/>
          </p:nvPr>
        </p:nvSpPr>
        <p:spPr bwMode="auto">
          <a:xfrm>
            <a:off x="2649538" y="847725"/>
            <a:ext cx="4102100" cy="3076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9" name="Rectangle 15"/>
          <p:cNvSpPr>
            <a:spLocks noGrp="1" noChangeArrowheads="1"/>
          </p:cNvSpPr>
          <p:nvPr>
            <p:ph type="ftr" sz="quarter" idx="4"/>
          </p:nvPr>
        </p:nvSpPr>
        <p:spPr bwMode="auto">
          <a:xfrm>
            <a:off x="0" y="8620125"/>
            <a:ext cx="7010400" cy="347663"/>
          </a:xfrm>
          <a:prstGeom prst="rect">
            <a:avLst/>
          </a:prstGeom>
          <a:noFill/>
          <a:ln w="9525">
            <a:noFill/>
            <a:miter lim="800000"/>
            <a:headEnd/>
            <a:tailEnd/>
          </a:ln>
          <a:effectLst/>
        </p:spPr>
        <p:txBody>
          <a:bodyPr vert="horz" wrap="square" lIns="19340" tIns="0" rIns="19340" bIns="0" numCol="1" anchor="b" anchorCtr="0" compatLnSpc="1">
            <a:prstTxWarp prst="textNoShape">
              <a:avLst/>
            </a:prstTxWarp>
          </a:bodyPr>
          <a:lstStyle>
            <a:lvl1pPr algn="ctr" defTabSz="928688" eaLnBrk="0" hangingPunct="0">
              <a:spcBef>
                <a:spcPct val="0"/>
              </a:spcBef>
              <a:buFontTx/>
              <a:buNone/>
              <a:defRPr sz="1000" i="1">
                <a:latin typeface="Arial" charset="0"/>
                <a:ea typeface="+mn-ea"/>
                <a:cs typeface="Arial" charset="0"/>
              </a:defRPr>
            </a:lvl1pPr>
          </a:lstStyle>
          <a:p>
            <a:pPr>
              <a:defRPr/>
            </a:pPr>
            <a:r>
              <a:rPr lang="en-US" altLang="zh-CN"/>
              <a:t>Module 5 - Agile Construction Iterations</a:t>
            </a:r>
            <a:endParaRPr lang="en-US" altLang="zh-CN">
              <a:latin typeface="ZapfHumnst BT" pitchFamily="34" charset="0"/>
            </a:endParaRPr>
          </a:p>
        </p:txBody>
      </p:sp>
      <p:sp>
        <p:nvSpPr>
          <p:cNvPr id="6160" name="Rectangle 16"/>
          <p:cNvSpPr>
            <a:spLocks noChangeArrowheads="1"/>
          </p:cNvSpPr>
          <p:nvPr/>
        </p:nvSpPr>
        <p:spPr bwMode="auto">
          <a:xfrm>
            <a:off x="6153150" y="8459788"/>
            <a:ext cx="779463" cy="508000"/>
          </a:xfrm>
          <a:prstGeom prst="rect">
            <a:avLst/>
          </a:prstGeom>
          <a:noFill/>
          <a:ln w="9525">
            <a:noFill/>
            <a:miter lim="800000"/>
            <a:headEnd/>
            <a:tailEnd/>
          </a:ln>
          <a:effectLst/>
        </p:spPr>
        <p:txBody>
          <a:bodyPr lIns="185660" tIns="0" rIns="185660" bIns="0" anchor="b" anchorCtr="1"/>
          <a:lstStyle>
            <a:lvl1pPr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zh-CN" sz="1000"/>
              <a:t> 5 - </a:t>
            </a:r>
            <a:fld id="{A2BF8DE7-C539-48A6-BE0B-7EDF962F5426}" type="slidenum">
              <a:rPr lang="en-US" altLang="zh-CN" sz="1000"/>
              <a:pPr algn="ctr">
                <a:lnSpc>
                  <a:spcPct val="90000"/>
                </a:lnSpc>
                <a:spcBef>
                  <a:spcPct val="0"/>
                </a:spcBef>
                <a:buFontTx/>
                <a:buNone/>
              </a:pPr>
              <a:t>‹#›</a:t>
            </a:fld>
            <a:endParaRPr lang="en-US" altLang="zh-CN" sz="1000"/>
          </a:p>
        </p:txBody>
      </p:sp>
      <p:sp>
        <p:nvSpPr>
          <p:cNvPr id="6161" name="Text Box 17"/>
          <p:cNvSpPr txBox="1">
            <a:spLocks noChangeArrowheads="1"/>
          </p:cNvSpPr>
          <p:nvPr/>
        </p:nvSpPr>
        <p:spPr bwMode="auto">
          <a:xfrm>
            <a:off x="77788" y="8459788"/>
            <a:ext cx="2025650" cy="508000"/>
          </a:xfrm>
          <a:prstGeom prst="rect">
            <a:avLst/>
          </a:prstGeom>
          <a:noFill/>
          <a:ln w="9525">
            <a:noFill/>
            <a:miter lim="800000"/>
            <a:headEnd/>
            <a:tailEnd/>
          </a:ln>
          <a:effectLst/>
        </p:spPr>
        <p:txBody>
          <a:bodyPr lIns="185660" tIns="0" rIns="185660" bIns="0" anchor="b"/>
          <a:lstStyle/>
          <a:p>
            <a:pPr defTabSz="928688">
              <a:defRPr/>
            </a:pPr>
            <a:r>
              <a:rPr lang="en-US" altLang="zh-CN" sz="800">
                <a:latin typeface="Arial" charset="0"/>
                <a:ea typeface="+mn-ea"/>
                <a:cs typeface="Arial" charset="0"/>
              </a:rPr>
              <a:t>© Copyright IBM Corp. 2010</a:t>
            </a:r>
          </a:p>
        </p:txBody>
      </p:sp>
      <p:sp>
        <p:nvSpPr>
          <p:cNvPr id="6162" name="Rectangle 18"/>
          <p:cNvSpPr>
            <a:spLocks noChangeArrowheads="1"/>
          </p:cNvSpPr>
          <p:nvPr/>
        </p:nvSpPr>
        <p:spPr bwMode="auto">
          <a:xfrm>
            <a:off x="233363" y="9082088"/>
            <a:ext cx="6699250" cy="153987"/>
          </a:xfrm>
          <a:prstGeom prst="rect">
            <a:avLst/>
          </a:prstGeom>
          <a:noFill/>
          <a:ln w="9525">
            <a:noFill/>
            <a:miter lim="800000"/>
            <a:headEnd/>
            <a:tailEnd/>
          </a:ln>
          <a:effectLst/>
        </p:spPr>
        <p:txBody>
          <a:bodyPr lIns="94445" tIns="47223" rIns="94445" bIns="47223" anchor="b"/>
          <a:lstStyle/>
          <a:p>
            <a:pPr algn="ctr" defTabSz="944563">
              <a:defRPr/>
            </a:pPr>
            <a:r>
              <a:rPr lang="en-US" altLang="zh-CN" sz="800">
                <a:latin typeface="Arial" charset="0"/>
                <a:ea typeface="+mn-ea"/>
                <a:cs typeface="Arial" charset="0"/>
              </a:rPr>
              <a:t>Course materials may not be reproduced in whole or in part without the prior written permission of IBM.</a:t>
            </a:r>
          </a:p>
        </p:txBody>
      </p:sp>
      <p:sp>
        <p:nvSpPr>
          <p:cNvPr id="6164" name="Rectangle 20"/>
          <p:cNvSpPr>
            <a:spLocks noGrp="1" noChangeArrowheads="1"/>
          </p:cNvSpPr>
          <p:nvPr>
            <p:ph type="body" sz="quarter" idx="3"/>
          </p:nvPr>
        </p:nvSpPr>
        <p:spPr bwMode="auto">
          <a:xfrm>
            <a:off x="2606675" y="4154488"/>
            <a:ext cx="4167188" cy="4081462"/>
          </a:xfrm>
          <a:prstGeom prst="rect">
            <a:avLst/>
          </a:prstGeom>
          <a:noFill/>
          <a:ln w="9525">
            <a:noFill/>
            <a:miter lim="800000"/>
            <a:headEnd/>
            <a:tailEnd/>
          </a:ln>
          <a:effectLst/>
        </p:spPr>
        <p:txBody>
          <a:bodyPr vert="horz" wrap="square" lIns="97456" tIns="48729" rIns="97456" bIns="48729" numCol="1" anchor="t" anchorCtr="0" compatLnSpc="1">
            <a:prstTxWarp prst="textNoShape">
              <a:avLst/>
            </a:prstTxWarp>
          </a:bodyPr>
          <a:lstStyle/>
          <a:p>
            <a:pPr lvl="0"/>
            <a:r>
              <a:rPr lang="en-US" altLang="zh-CN" noProof="0" smtClean="0"/>
              <a:t>Body Text – Times New Roman 9pt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65" name="Text Box 21"/>
          <p:cNvSpPr txBox="1">
            <a:spLocks noChangeArrowheads="1"/>
          </p:cNvSpPr>
          <p:nvPr/>
        </p:nvSpPr>
        <p:spPr bwMode="auto">
          <a:xfrm>
            <a:off x="606425" y="1152525"/>
            <a:ext cx="1870075" cy="6926263"/>
          </a:xfrm>
          <a:prstGeom prst="rect">
            <a:avLst/>
          </a:prstGeom>
          <a:noFill/>
          <a:ln w="9525">
            <a:noFill/>
            <a:miter lim="800000"/>
            <a:headEnd/>
            <a:tailEnd/>
          </a:ln>
          <a:effectLst/>
        </p:spPr>
        <p:txBody>
          <a:bodyPr lIns="64981" tIns="64981" rIns="64981" bIns="64981"/>
          <a:lstStyle/>
          <a:p>
            <a:pPr defTabSz="911225">
              <a:defRPr/>
            </a:pPr>
            <a:endParaRPr lang="zh-CN" altLang="zh-CN" sz="900">
              <a:latin typeface="Times New Roman" pitchFamily="18" charset="0"/>
              <a:ea typeface="+mn-ea"/>
              <a:cs typeface="Arial" charset="0"/>
            </a:endParaRPr>
          </a:p>
        </p:txBody>
      </p:sp>
    </p:spTree>
    <p:extLst>
      <p:ext uri="{BB962C8B-B14F-4D97-AF65-F5344CB8AC3E}">
        <p14:creationId xmlns:p14="http://schemas.microsoft.com/office/powerpoint/2010/main" val="419019233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13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eaLnBrk="1" hangingPunct="1">
              <a:tabLst>
                <a:tab pos="4953000" algn="r"/>
              </a:tabLst>
            </a:pPr>
            <a:r>
              <a:rPr lang="zh-CN" altLang="en-US" sz="1000" b="1" dirty="0" smtClean="0">
                <a:solidFill>
                  <a:srgbClr val="FF0000"/>
                </a:solidFill>
                <a:cs typeface="Times New Roman" panose="02020603050405020304" pitchFamily="18" charset="0"/>
              </a:rPr>
              <a:t>开发愿景：</a:t>
            </a:r>
            <a:endParaRPr lang="en-US" altLang="zh-CN" sz="1000" b="1" dirty="0" smtClean="0">
              <a:solidFill>
                <a:srgbClr val="FF0000"/>
              </a:solidFill>
              <a:cs typeface="Times New Roman" panose="02020603050405020304" pitchFamily="18" charset="0"/>
            </a:endParaRPr>
          </a:p>
          <a:p>
            <a:pPr>
              <a:tabLst>
                <a:tab pos="4953000" algn="r"/>
              </a:tabLst>
            </a:pPr>
            <a:r>
              <a:rPr lang="en-US" altLang="zh-CN" sz="1000" b="1" dirty="0" smtClean="0">
                <a:cs typeface="Times New Roman" panose="02020603050405020304" pitchFamily="18" charset="0"/>
              </a:rPr>
              <a:t>1.</a:t>
            </a:r>
            <a:r>
              <a:rPr lang="zh-CN" altLang="en-US" sz="1000" b="1" smtClean="0">
                <a:cs typeface="Times New Roman" panose="02020603050405020304" pitchFamily="18" charset="0"/>
              </a:rPr>
              <a:t>任务：开发技术愿景</a:t>
            </a:r>
            <a:r>
              <a:rPr lang="zh-CN" altLang="en-US" sz="1000" smtClean="0">
                <a:cs typeface="Times New Roman" panose="02020603050405020304" pitchFamily="18" charset="0"/>
              </a:rPr>
              <a:t/>
            </a:r>
            <a:br>
              <a:rPr lang="zh-CN" altLang="en-US" sz="1000" smtClean="0">
                <a:cs typeface="Times New Roman" panose="02020603050405020304" pitchFamily="18" charset="0"/>
              </a:rPr>
            </a:br>
            <a:r>
              <a:rPr lang="zh-CN" altLang="en-US" sz="1000" smtClean="0">
                <a:cs typeface="Times New Roman" panose="02020603050405020304" pitchFamily="18" charset="0"/>
              </a:rPr>
              <a:t> 基于利益干系人的需求描述问题和特性，定义未来系统的愿景。 </a:t>
            </a:r>
            <a:br>
              <a:rPr lang="zh-CN" altLang="en-US" sz="1000" smtClean="0">
                <a:cs typeface="Times New Roman" panose="02020603050405020304" pitchFamily="18" charset="0"/>
              </a:rPr>
            </a:br>
            <a:r>
              <a:rPr lang="zh-CN" altLang="en-US" sz="1000" b="1"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面向大家都同意的问题给出解决方案。利益干系人和开发团队紧密协作表达和记录他们的问题、需求和潜在系统特性，所以项目团队可以更好地理解了什么事情要做。</a:t>
            </a:r>
          </a:p>
          <a:p>
            <a:pPr>
              <a:tabLst>
                <a:tab pos="4953000" algn="r"/>
              </a:tabLst>
            </a:pPr>
            <a:r>
              <a:rPr lang="zh-CN" altLang="en-US" sz="1000" dirty="0" smtClean="0">
                <a:cs typeface="Times New Roman" panose="02020603050405020304" pitchFamily="18" charset="0"/>
              </a:rPr>
              <a:t>解决方法（</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必须面向指定的业务问题和需求，开发组织将利用这些信息指导、帮助他们构建解决方案。</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步骤：</a:t>
            </a:r>
            <a:endParaRPr lang="en-US" altLang="zh-CN" sz="1000" b="1"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确定利益干系人</a:t>
            </a:r>
          </a:p>
          <a:p>
            <a:pPr>
              <a:tabLst>
                <a:tab pos="4953000" algn="r"/>
              </a:tabLst>
            </a:pPr>
            <a:r>
              <a:rPr lang="zh-CN" altLang="en-US" sz="1000" dirty="0" smtClean="0">
                <a:cs typeface="Times New Roman" panose="02020603050405020304" pitchFamily="18" charset="0"/>
              </a:rPr>
              <a:t>确定利益干系人：决策者，客户，潜在用户，合作伙伴，领域专家，行业分析师和其他感兴趣的各方。简要描述一下他们的利益干系人做什么，及对要开发系统的责任是什么。</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就要解决的问题达成一致</a:t>
            </a:r>
          </a:p>
          <a:p>
            <a:pPr>
              <a:tabLst>
                <a:tab pos="4953000" algn="r"/>
              </a:tabLst>
            </a:pPr>
            <a:r>
              <a:rPr lang="zh-CN" altLang="en-US" sz="1000" dirty="0" smtClean="0">
                <a:cs typeface="Times New Roman" panose="02020603050405020304" pitchFamily="18" charset="0"/>
              </a:rPr>
              <a:t>避免匆忙地开始定义解决方案。首先，通过询问干系人他们所看到的问题就要解决的问题定义达成一致，然后挖掘问题根源，寻找“问题背后的问题”。使用适当的要求收集技术。正式地描述这个问题声明。这样做的目的是帮助你区分问题及解决方案和问题及答案。</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收集利益干系人的需求</a:t>
            </a:r>
          </a:p>
          <a:p>
            <a:pPr>
              <a:tabLst>
                <a:tab pos="4953000" algn="r"/>
              </a:tabLst>
            </a:pPr>
            <a:r>
              <a:rPr lang="zh-CN" altLang="en-US" sz="1000" dirty="0" smtClean="0">
                <a:cs typeface="Times New Roman" panose="02020603050405020304" pitchFamily="18" charset="0"/>
              </a:rPr>
              <a:t>使用最适当的技术来帮助你收集需求。每种技术适用于某一特定情况或某一类型的利益干系人。</a:t>
            </a:r>
          </a:p>
          <a:p>
            <a:pPr>
              <a:tabLst>
                <a:tab pos="4953000" algn="r"/>
              </a:tabLst>
            </a:pPr>
            <a:r>
              <a:rPr lang="zh-CN" altLang="en-US" sz="1000" dirty="0" smtClean="0">
                <a:cs typeface="Times New Roman" panose="02020603050405020304" pitchFamily="18" charset="0"/>
              </a:rPr>
              <a:t>如果你能和利益干系人面对面，那么你就可以进行采访，或头脑风暴。这种面对面的协作是非常有价值的，减少了误解，利益干系人的需要，项目团队的机会。</a:t>
            </a:r>
          </a:p>
          <a:p>
            <a:pPr>
              <a:tabLst>
                <a:tab pos="4953000" algn="r"/>
              </a:tabLst>
            </a:pPr>
            <a:r>
              <a:rPr lang="zh-CN" altLang="en-US" sz="1000" dirty="0" smtClean="0">
                <a:cs typeface="Times New Roman" panose="02020603050405020304" pitchFamily="18" charset="0"/>
              </a:rPr>
              <a:t>有些要求可能已经被记录在其他工作产品（如更改请求或工作项）。这通常被用来作为一个坚实的起点，可以建立一套完整的需求。</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界定解决方案的范围</a:t>
            </a:r>
          </a:p>
          <a:p>
            <a:pPr>
              <a:tabLst>
                <a:tab pos="4953000" algn="r"/>
              </a:tabLst>
            </a:pPr>
            <a:r>
              <a:rPr lang="zh-CN" altLang="en-US" sz="1000" dirty="0" smtClean="0">
                <a:cs typeface="Times New Roman" panose="02020603050405020304" pitchFamily="18" charset="0"/>
              </a:rPr>
              <a:t>从流程、组织和系统的角度分析范围。</a:t>
            </a:r>
          </a:p>
          <a:p>
            <a:pPr>
              <a:tabLst>
                <a:tab pos="4953000" algn="r"/>
              </a:tabLst>
            </a:pPr>
            <a:r>
              <a:rPr lang="zh-CN" altLang="en-US" sz="1000" dirty="0" smtClean="0">
                <a:cs typeface="Times New Roman" panose="02020603050405020304" pitchFamily="18" charset="0"/>
              </a:rPr>
              <a:t> </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定义系统的特性</a:t>
            </a:r>
          </a:p>
          <a:p>
            <a:pPr>
              <a:tabLst>
                <a:tab pos="4953000" algn="r"/>
              </a:tabLst>
            </a:pPr>
            <a:r>
              <a:rPr lang="zh-CN" altLang="en-US" sz="1000" dirty="0" smtClean="0">
                <a:cs typeface="Times New Roman" panose="02020603050405020304" pitchFamily="18" charset="0"/>
              </a:rPr>
              <a:t>与利益干系人合作，获取一个利益干系人希望系统实现的功能列表，并简要描述，赋予他们描述一般状况和项目优先级的属性。</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保持同步</a:t>
            </a:r>
          </a:p>
          <a:p>
            <a:pPr>
              <a:tabLst>
                <a:tab pos="4953000" algn="r"/>
              </a:tabLst>
            </a:pPr>
            <a:r>
              <a:rPr lang="zh-CN" altLang="en-US" sz="1000" dirty="0" smtClean="0">
                <a:cs typeface="Times New Roman" panose="02020603050405020304" pitchFamily="18" charset="0"/>
              </a:rPr>
              <a:t>与利益干系人和开发团队进行有效的需求复审，以确保对项目远景、评估质量、需要变更达成一致。</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捕捉公共词汇表</a:t>
            </a:r>
          </a:p>
          <a:p>
            <a:pPr>
              <a:tabLst>
                <a:tab pos="4953000" algn="r"/>
              </a:tabLst>
            </a:pPr>
            <a:r>
              <a:rPr lang="zh-CN" altLang="en-US" sz="1000" dirty="0" smtClean="0">
                <a:cs typeface="Times New Roman" panose="02020603050405020304" pitchFamily="18" charset="0"/>
              </a:rPr>
              <a:t>每个项目都有自己专门的术语，团队中的每个人都必须很好地理解以和利益干系人有效地沟通。与利益干系人合作，创造一个词汇表定义的首字母缩略词，缩略语，以及相关业务和技术的术语。与利益干系人合作，不断扩大和完善整个项目生命周期中的词汇。</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主要考虑因素</a:t>
            </a:r>
          </a:p>
          <a:p>
            <a:pPr>
              <a:tabLst>
                <a:tab pos="4953000" algn="r"/>
              </a:tabLst>
            </a:pPr>
            <a:r>
              <a:rPr lang="zh-CN" altLang="en-US" sz="1000" dirty="0" smtClean="0">
                <a:cs typeface="Times New Roman" panose="02020603050405020304" pitchFamily="18" charset="0"/>
              </a:rPr>
              <a:t>用例建模是一种证明在确定系统边界和系统的行为非常有用的技术。</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持续的干系人参与。他们是团队的一部分，前进的道路上要不断获得他们的反馈。</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应当鼓励重用，术语可能在一个或多个相关的词汇表中引用。</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使用可视化技术而不仅仅是文字，会帮助确定一个系统的使用场景，谁和什么与此使用场景互动。一张图片可以帮助我们找到被遗忘的用户。</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任务：确定的业务范围素描</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决定用业务流程图描述的、问题的范围</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这项任务的目的是确定问题的范围、流程草图的数量，流程草图可能是一个简单的或</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的流程，也可能是现有流程草图的重用。</a:t>
            </a: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主要描述</a:t>
            </a:r>
          </a:p>
          <a:p>
            <a:pPr>
              <a:tabLst>
                <a:tab pos="4953000" algn="r"/>
              </a:tabLst>
            </a:pPr>
            <a:r>
              <a:rPr lang="zh-CN" altLang="en-US" sz="1000" dirty="0" smtClean="0">
                <a:cs typeface="Times New Roman" panose="02020603050405020304" pitchFamily="18" charset="0"/>
              </a:rPr>
              <a:t>确定业务流程草图将是一个简单的流程草图还是</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的流程。</a:t>
            </a:r>
            <a:endParaRPr lang="en-US" altLang="zh-CN" sz="1000" dirty="0" smtClean="0">
              <a:cs typeface="Times New Roman" panose="02020603050405020304" pitchFamily="18" charset="0"/>
            </a:endParaRPr>
          </a:p>
          <a:p>
            <a:pPr>
              <a:tabLst>
                <a:tab pos="4953000" algn="r"/>
              </a:tabLst>
            </a:pPr>
            <a:endParaRPr lang="en-US" altLang="zh-CN" sz="1000" b="1"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步骤</a:t>
            </a: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确定问题中涉及的“</a:t>
            </a:r>
            <a:r>
              <a:rPr lang="en-US" altLang="zh-CN" sz="1000" dirty="0" smtClean="0">
                <a:cs typeface="Times New Roman" panose="02020603050405020304" pitchFamily="18" charset="0"/>
              </a:rPr>
              <a:t>As-Is“</a:t>
            </a:r>
            <a:r>
              <a:rPr lang="zh-CN" altLang="en-US" sz="1000" dirty="0" smtClean="0">
                <a:cs typeface="Times New Roman" panose="02020603050405020304" pitchFamily="18" charset="0"/>
              </a:rPr>
              <a:t>业务流程图</a:t>
            </a:r>
          </a:p>
          <a:p>
            <a:pPr>
              <a:tabLst>
                <a:tab pos="4953000" algn="r"/>
              </a:tabLst>
            </a:pPr>
            <a:r>
              <a:rPr lang="en-US" altLang="zh-CN" sz="1000" dirty="0" smtClean="0">
                <a:cs typeface="Times New Roman" panose="02020603050405020304" pitchFamily="18" charset="0"/>
              </a:rPr>
              <a:t>80</a:t>
            </a:r>
            <a:r>
              <a:rPr lang="zh-CN" altLang="en-US" sz="1000" dirty="0" smtClean="0">
                <a:cs typeface="Times New Roman" panose="02020603050405020304" pitchFamily="18" charset="0"/>
              </a:rPr>
              <a:t>％的项目是对现有系统的更新，我们要重新使用以前创建的草图。检查现有的草图，确定是否可以重新使用，或作为“</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流程的一部分。如果现有的草图不存在，则一个新的“</a:t>
            </a:r>
            <a:r>
              <a:rPr lang="en-US" altLang="zh-CN" sz="1000" dirty="0" smtClean="0">
                <a:cs typeface="Times New Roman" panose="02020603050405020304" pitchFamily="18" charset="0"/>
              </a:rPr>
              <a:t>To-Be“</a:t>
            </a:r>
            <a:r>
              <a:rPr lang="zh-CN" altLang="en-US" sz="1000" dirty="0" smtClean="0">
                <a:cs typeface="Times New Roman" panose="02020603050405020304" pitchFamily="18" charset="0"/>
              </a:rPr>
              <a:t>草图将被创建。</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确定描述问题是否需要多个草图以及何种类型草图</a:t>
            </a:r>
          </a:p>
          <a:p>
            <a:pPr>
              <a:tabLst>
                <a:tab pos="4953000" algn="r"/>
              </a:tabLst>
            </a:pPr>
            <a:r>
              <a:rPr lang="zh-CN" altLang="en-US" sz="1000" dirty="0" smtClean="0">
                <a:cs typeface="Times New Roman" panose="02020603050405020304" pitchFamily="18" charset="0"/>
              </a:rPr>
              <a:t>检查问题的陈述，找到那些在业务层面描述的问题。对于每一个问题，如果问题范围超出了单一业务经营范围，则需要得到第三方帮助实现所需的结果，那么一个</a:t>
            </a:r>
            <a:r>
              <a:rPr lang="en-US" altLang="zh-CN" sz="1000" dirty="0" smtClean="0">
                <a:cs typeface="Times New Roman" panose="02020603050405020304" pitchFamily="18" charset="0"/>
              </a:rPr>
              <a:t>B2B</a:t>
            </a:r>
            <a:r>
              <a:rPr lang="zh-CN" altLang="en-US" sz="1000" dirty="0" smtClean="0">
                <a:cs typeface="Times New Roman" panose="02020603050405020304" pitchFamily="18" charset="0"/>
              </a:rPr>
              <a:t>的过程草图是必需的，否则使用一个简单的流程草图。</a:t>
            </a:r>
          </a:p>
          <a:p>
            <a:pPr>
              <a:tabLst>
                <a:tab pos="4953000" algn="r"/>
              </a:tabLst>
            </a:pPr>
            <a:r>
              <a:rPr lang="zh-CN" altLang="en-US" sz="1000" dirty="0" smtClean="0">
                <a:cs typeface="Times New Roman" panose="02020603050405020304" pitchFamily="18" charset="0"/>
              </a:rPr>
              <a:t>业务需求决定了改进结果。对于每一个有显性的结果应该是一个业务流程图描绘的过程。注意流程图不易太复杂，清晰和容易理解是最好的。</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确定参与者人数</a:t>
            </a:r>
          </a:p>
          <a:p>
            <a:pPr>
              <a:tabLst>
                <a:tab pos="4953000" algn="r"/>
              </a:tabLst>
            </a:pPr>
            <a:r>
              <a:rPr lang="zh-CN" altLang="en-US" sz="1000" dirty="0" smtClean="0">
                <a:cs typeface="Times New Roman" panose="02020603050405020304" pitchFamily="18" charset="0"/>
              </a:rPr>
              <a:t>业务需求将显示出完成一个过程必要的参与者</a:t>
            </a:r>
            <a:endParaRPr lang="en-US" altLang="zh-CN" sz="1000" dirty="0" smtClean="0">
              <a:cs typeface="Times New Roman" panose="02020603050405020304" pitchFamily="18" charset="0"/>
            </a:endParaRPr>
          </a:p>
          <a:p>
            <a:pPr>
              <a:tabLst>
                <a:tab pos="4953000" algn="r"/>
              </a:tabLst>
            </a:pP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任务：画出业务流程图</a:t>
            </a:r>
          </a:p>
          <a:p>
            <a:pPr>
              <a:tabLst>
                <a:tab pos="4953000" algn="r"/>
              </a:tabLst>
            </a:pPr>
            <a:r>
              <a:rPr lang="zh-CN" altLang="en-US" sz="1000" dirty="0" smtClean="0">
                <a:cs typeface="Times New Roman" panose="02020603050405020304" pitchFamily="18" charset="0"/>
              </a:rPr>
              <a:t>使用业务流程图描述业务，而业务流程图一般用业务流程建模符号（</a:t>
            </a:r>
            <a:r>
              <a:rPr lang="en-US" altLang="zh-CN" sz="1000" dirty="0" smtClean="0">
                <a:cs typeface="Times New Roman" panose="02020603050405020304" pitchFamily="18" charset="0"/>
              </a:rPr>
              <a:t>BPMN</a:t>
            </a:r>
            <a:r>
              <a:rPr lang="zh-CN" altLang="en-US" sz="1000" dirty="0" smtClean="0">
                <a:cs typeface="Times New Roman" panose="02020603050405020304" pitchFamily="18" charset="0"/>
              </a:rPr>
              <a:t>）的一个子集表示。这个流程活动可以是业务（公司，组织）内部的、也可以是他们之间的。</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这个任务提供了一种简单的机制来捕获复杂的业务流程，以获得对业务的共同理解。</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业务流程图是勾画捕捉“</a:t>
            </a:r>
            <a:r>
              <a:rPr lang="en-US" altLang="zh-CN" sz="1000" dirty="0" smtClean="0">
                <a:cs typeface="Times New Roman" panose="02020603050405020304" pitchFamily="18" charset="0"/>
              </a:rPr>
              <a:t>As-Is“</a:t>
            </a:r>
            <a:r>
              <a:rPr lang="zh-CN" altLang="en-US" sz="1000" dirty="0" smtClean="0">
                <a:cs typeface="Times New Roman" panose="02020603050405020304" pitchFamily="18" charset="0"/>
              </a:rPr>
              <a:t>业务流程以及需要的改进，并可能成为进一步详细分析的开始，包括定义解决方案需求、用例和故事板或某些业务架构目标的一部分。</a:t>
            </a:r>
            <a:endParaRPr lang="en-US" altLang="zh-CN" sz="1000"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描述</a:t>
            </a:r>
            <a:endParaRPr lang="en-US" altLang="zh-CN" sz="1000" b="1"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作为业务改进的一部分，往往是要了解那些为业务、客户和利益干系人提供价值的活动及其参与者和角色。</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通过一种易于理解的符号捕获业务，允许所有利益干系人参与讨论，提出建议和定义解决方案，以满足特定的业务需求、目的或目标。业务需求，主要参与者，所期望的结果和变化的原因，往往在远景文档中描述，并用来驱动整个软件开发过程。</a:t>
            </a:r>
          </a:p>
          <a:p>
            <a:pPr>
              <a:tabLst>
                <a:tab pos="4953000" algn="r"/>
              </a:tabLst>
            </a:pPr>
            <a:endParaRPr lang="zh-CN" altLang="en-US" sz="1000" dirty="0" smtClean="0">
              <a:cs typeface="Times New Roman" panose="02020603050405020304" pitchFamily="18" charset="0"/>
            </a:endParaRPr>
          </a:p>
          <a:p>
            <a:pPr>
              <a:tabLst>
                <a:tab pos="4953000" algn="r"/>
              </a:tabLst>
            </a:pPr>
            <a:r>
              <a:rPr lang="zh-CN" altLang="en-US" sz="1000" dirty="0" smtClean="0">
                <a:cs typeface="Times New Roman" panose="02020603050405020304" pitchFamily="18" charset="0"/>
              </a:rPr>
              <a:t>典型的业务需求包括：</a:t>
            </a:r>
          </a:p>
          <a:p>
            <a:pPr>
              <a:tabLst>
                <a:tab pos="4953000" algn="r"/>
              </a:tabLst>
            </a:pPr>
            <a:endParaRPr lang="zh-CN" altLang="en-US" sz="1000" dirty="0" smtClean="0">
              <a:cs typeface="Times New Roman" panose="02020603050405020304" pitchFamily="18" charset="0"/>
            </a:endParaRP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缩短产品实现价值的时间</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提高生产力</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提高产品质量</a:t>
            </a:r>
          </a:p>
          <a:p>
            <a:pPr>
              <a:tabLst>
                <a:tab pos="4953000" algn="r"/>
              </a:tabLst>
            </a:pPr>
            <a:r>
              <a:rPr lang="en-US" altLang="zh-CN" sz="1000" dirty="0" smtClean="0">
                <a:cs typeface="Times New Roman" panose="02020603050405020304" pitchFamily="18" charset="0"/>
              </a:rPr>
              <a:t>•</a:t>
            </a:r>
            <a:r>
              <a:rPr lang="zh-CN" altLang="en-US" sz="1000" dirty="0" smtClean="0">
                <a:cs typeface="Times New Roman" panose="02020603050405020304" pitchFamily="18" charset="0"/>
              </a:rPr>
              <a:t>增加创新</a:t>
            </a:r>
            <a:endParaRPr lang="en-US" altLang="zh-CN" sz="1000" dirty="0" smtClean="0">
              <a:cs typeface="Times New Roman" panose="02020603050405020304" pitchFamily="18" charset="0"/>
            </a:endParaRPr>
          </a:p>
          <a:p>
            <a:pPr>
              <a:tabLst>
                <a:tab pos="4953000" algn="r"/>
              </a:tabLst>
            </a:pPr>
            <a:endParaRPr lang="en-US" altLang="zh-CN" sz="1000" b="1" dirty="0" smtClean="0">
              <a:cs typeface="Times New Roman" panose="02020603050405020304" pitchFamily="18" charset="0"/>
            </a:endParaRPr>
          </a:p>
          <a:p>
            <a:pPr>
              <a:tabLst>
                <a:tab pos="4953000" algn="r"/>
              </a:tabLst>
            </a:pPr>
            <a:r>
              <a:rPr lang="zh-CN" altLang="en-US" sz="1000" b="1" dirty="0" smtClean="0">
                <a:cs typeface="Times New Roman" panose="02020603050405020304" pitchFamily="18" charset="0"/>
              </a:rPr>
              <a:t>任务：捕捉公共的业务术语</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dirty="0" smtClean="0">
                <a:cs typeface="Times New Roman" panose="02020603050405020304" pitchFamily="18" charset="0"/>
              </a:rPr>
              <a:t>此任务描述如何定义公共的业务术语，以保持在项目中的一致使用。</a:t>
            </a:r>
          </a:p>
          <a:p>
            <a:pPr>
              <a:tabLst>
                <a:tab pos="4953000" algn="r"/>
              </a:tabLst>
            </a:pPr>
            <a:r>
              <a:rPr lang="zh-CN" altLang="en-US" sz="1000" dirty="0" smtClean="0">
                <a:cs typeface="Times New Roman" panose="02020603050405020304" pitchFamily="18" charset="0"/>
              </a:rPr>
              <a:t> </a:t>
            </a:r>
          </a:p>
          <a:p>
            <a:pPr>
              <a:tabLst>
                <a:tab pos="4953000" algn="r"/>
              </a:tabLst>
            </a:pPr>
            <a:r>
              <a:rPr lang="zh-CN" altLang="en-US" sz="1000" b="1" dirty="0" smtClean="0">
                <a:cs typeface="Times New Roman" panose="02020603050405020304" pitchFamily="18" charset="0"/>
              </a:rPr>
              <a:t>目的</a:t>
            </a:r>
          </a:p>
          <a:p>
            <a:pPr>
              <a:tabLst>
                <a:tab pos="4953000" algn="r"/>
              </a:tabLst>
            </a:pPr>
            <a:r>
              <a:rPr lang="zh-CN" altLang="en-US" sz="1000" dirty="0" smtClean="0">
                <a:cs typeface="Times New Roman" panose="02020603050405020304" pitchFamily="18" charset="0"/>
              </a:rPr>
              <a:t>要定义一个公共的词汇，用于在所有业务描述中使用，包括用例和业务流程图。</a:t>
            </a:r>
          </a:p>
          <a:p>
            <a:pPr>
              <a:tabLst>
                <a:tab pos="4953000" algn="r"/>
              </a:tabLst>
            </a:pPr>
            <a:endParaRPr lang="zh-CN" altLang="en-US" sz="1000" dirty="0" smtClean="0">
              <a:cs typeface="Times New Roman" panose="02020603050405020304" pitchFamily="18" charset="0"/>
            </a:endParaRPr>
          </a:p>
          <a:p>
            <a:pPr eaLnBrk="1" hangingPunct="1">
              <a:tabLst>
                <a:tab pos="4953000" algn="r"/>
              </a:tabLst>
            </a:pPr>
            <a:endParaRPr lang="en-US" altLang="zh-CN" sz="1000" dirty="0" smtClean="0"/>
          </a:p>
          <a:p>
            <a:pPr eaLnBrk="1" hangingPunct="1">
              <a:tabLst>
                <a:tab pos="4953000" algn="r"/>
              </a:tabLst>
            </a:pPr>
            <a:r>
              <a:rPr lang="zh-CN" altLang="en-US" sz="1000" b="1" dirty="0" smtClean="0"/>
              <a:t>任务：计划项目</a:t>
            </a:r>
          </a:p>
          <a:p>
            <a:pPr eaLnBrk="1" hangingPunct="1">
              <a:tabLst>
                <a:tab pos="4953000" algn="r"/>
              </a:tabLst>
            </a:pPr>
            <a:r>
              <a:rPr lang="zh-CN" altLang="en-US" sz="1000" dirty="0" smtClean="0"/>
              <a:t>这是一个协作任务，概述了如何实现项目目标初步协议。</a:t>
            </a:r>
          </a:p>
          <a:p>
            <a:pPr eaLnBrk="1" hangingPunct="1">
              <a:tabLst>
                <a:tab pos="4953000" algn="r"/>
              </a:tabLst>
            </a:pPr>
            <a:endParaRPr lang="zh-CN" altLang="en-US" sz="1000" dirty="0" smtClean="0"/>
          </a:p>
          <a:p>
            <a:pPr eaLnBrk="1" hangingPunct="1">
              <a:tabLst>
                <a:tab pos="4953000" algn="r"/>
              </a:tabLst>
            </a:pPr>
            <a:r>
              <a:rPr lang="zh-CN" altLang="en-US" sz="1000" dirty="0" smtClean="0"/>
              <a:t>目的</a:t>
            </a:r>
          </a:p>
          <a:p>
            <a:pPr eaLnBrk="1" hangingPunct="1">
              <a:tabLst>
                <a:tab pos="4953000" algn="r"/>
              </a:tabLst>
            </a:pPr>
            <a:r>
              <a:rPr lang="zh-CN" altLang="en-US" sz="1000" dirty="0" smtClean="0"/>
              <a:t>获得利益相关者启动项目和团队的承诺，继续前进，基于干系人的反馈和环境的变化，计划可能被不断更新。</a:t>
            </a:r>
          </a:p>
          <a:p>
            <a:pPr eaLnBrk="1" hangingPunct="1">
              <a:tabLst>
                <a:tab pos="4953000" algn="r"/>
              </a:tabLst>
            </a:pPr>
            <a:endParaRPr lang="en-US" altLang="zh-CN" sz="1000" dirty="0" smtClean="0"/>
          </a:p>
          <a:p>
            <a:pPr eaLnBrk="1" hangingPunct="1">
              <a:tabLst>
                <a:tab pos="4953000" algn="r"/>
              </a:tabLst>
            </a:pPr>
            <a:r>
              <a:rPr lang="zh-CN" altLang="en-US" sz="1000" dirty="0" smtClean="0"/>
              <a:t>描述</a:t>
            </a:r>
          </a:p>
          <a:p>
            <a:pPr eaLnBrk="1" hangingPunct="1">
              <a:tabLst>
                <a:tab pos="4953000" algn="r"/>
              </a:tabLst>
            </a:pPr>
            <a:r>
              <a:rPr lang="zh-CN" altLang="en-US" sz="1000" dirty="0" smtClean="0"/>
              <a:t>制定项目计划为团队提供了一个机会，就项目范围、目标、初步时间表和交付件达成一致。通过定义成功标准和工作实践，它允许团队基于自组织方式开展工作。协作和所有与会者的共识项目规划的目标。项目规划的任务，必须确保每个人都负责任的承诺计划。</a:t>
            </a:r>
            <a:endParaRPr lang="en-US" altLang="zh-CN" sz="1000" dirty="0" smtClean="0"/>
          </a:p>
          <a:p>
            <a:pPr eaLnBrk="1" hangingPunct="1">
              <a:tabLst>
                <a:tab pos="4953000" algn="r"/>
              </a:tabLst>
            </a:pPr>
            <a:endParaRPr lang="en-US" altLang="zh-CN" sz="1000" dirty="0" smtClean="0"/>
          </a:p>
          <a:p>
            <a:pPr eaLnBrk="1" hangingPunct="1">
              <a:tabLst>
                <a:tab pos="4953000" algn="r"/>
              </a:tabLst>
            </a:pPr>
            <a:r>
              <a:rPr lang="zh-CN" altLang="en-US" sz="1000" b="1" dirty="0" smtClean="0"/>
              <a:t>步骤：</a:t>
            </a:r>
            <a:endParaRPr lang="en-US" altLang="zh-CN" sz="1000" b="1" dirty="0" smtClean="0"/>
          </a:p>
          <a:p>
            <a:pPr eaLnBrk="1" hangingPunct="1">
              <a:tabLst>
                <a:tab pos="4953000" algn="r"/>
              </a:tabLst>
            </a:pPr>
            <a:r>
              <a:rPr lang="zh-CN" altLang="en-US" sz="1000" dirty="0" smtClean="0"/>
              <a:t>建立一个有凝聚力的团队</a:t>
            </a:r>
          </a:p>
          <a:p>
            <a:pPr eaLnBrk="1" hangingPunct="1">
              <a:tabLst>
                <a:tab pos="4953000" algn="r"/>
              </a:tabLst>
            </a:pPr>
            <a:r>
              <a:rPr lang="zh-CN" altLang="en-US" sz="1000" dirty="0" smtClean="0"/>
              <a:t>重访该项目的资源配置。找出差距，并开始雇用或重新分配所需的资源。与团队讨论每个人扮演的角色，并获得其对职责的同意。</a:t>
            </a:r>
          </a:p>
          <a:p>
            <a:pPr eaLnBrk="1" hangingPunct="1">
              <a:tabLst>
                <a:tab pos="4953000" algn="r"/>
              </a:tabLst>
            </a:pPr>
            <a:endParaRPr lang="zh-CN" altLang="en-US" sz="1000" dirty="0" smtClean="0"/>
          </a:p>
          <a:p>
            <a:pPr eaLnBrk="1" hangingPunct="1">
              <a:tabLst>
                <a:tab pos="4953000" algn="r"/>
              </a:tabLst>
            </a:pPr>
            <a:r>
              <a:rPr lang="zh-CN" altLang="en-US" sz="1000" dirty="0" smtClean="0"/>
              <a:t>估计项目的规模</a:t>
            </a:r>
          </a:p>
          <a:p>
            <a:pPr eaLnBrk="1" hangingPunct="1">
              <a:tabLst>
                <a:tab pos="4953000" algn="r"/>
              </a:tabLst>
            </a:pPr>
            <a:r>
              <a:rPr lang="zh-CN" altLang="en-US" sz="1000" dirty="0" smtClean="0"/>
              <a:t>该小组项目中每个工作项的粗略估计。</a:t>
            </a:r>
          </a:p>
          <a:p>
            <a:pPr eaLnBrk="1" hangingPunct="1">
              <a:tabLst>
                <a:tab pos="4953000" algn="r"/>
              </a:tabLst>
            </a:pPr>
            <a:r>
              <a:rPr lang="zh-CN" altLang="en-US" sz="1000" dirty="0" smtClean="0"/>
              <a:t>与利益干系人讨论，以确定哪些是在项目限制下是能够现实的。使用利益干系人的优先级和团队的估算导这些讨论。</a:t>
            </a:r>
          </a:p>
          <a:p>
            <a:pPr eaLnBrk="1" hangingPunct="1">
              <a:tabLst>
                <a:tab pos="4953000" algn="r"/>
              </a:tabLst>
            </a:pPr>
            <a:r>
              <a:rPr lang="zh-CN" altLang="en-US" sz="1000" dirty="0" smtClean="0"/>
              <a:t> </a:t>
            </a:r>
          </a:p>
          <a:p>
            <a:pPr eaLnBrk="1" hangingPunct="1">
              <a:tabLst>
                <a:tab pos="4953000" algn="r"/>
              </a:tabLst>
            </a:pPr>
            <a:endParaRPr lang="zh-CN" altLang="en-US" sz="1000" dirty="0" smtClean="0"/>
          </a:p>
          <a:p>
            <a:pPr eaLnBrk="1" hangingPunct="1">
              <a:tabLst>
                <a:tab pos="4953000" algn="r"/>
              </a:tabLst>
            </a:pPr>
            <a:r>
              <a:rPr lang="zh-CN" altLang="en-US" sz="1000" dirty="0" smtClean="0"/>
              <a:t>评估风险</a:t>
            </a:r>
          </a:p>
          <a:p>
            <a:pPr eaLnBrk="1" hangingPunct="1">
              <a:tabLst>
                <a:tab pos="4953000" algn="r"/>
              </a:tabLst>
            </a:pPr>
            <a:r>
              <a:rPr lang="zh-CN" altLang="en-US" sz="1000" dirty="0" smtClean="0"/>
              <a:t>团队确定了项目风险，进行定性风险分析，以评估其数量级，并更新项目风险。项目经理协调团队决定哪些风险应该响应，那些应该放入观察列表。响应可能包括避免或减少风险，寻求机会，或增加的可能性和风险的积极影响。</a:t>
            </a:r>
          </a:p>
          <a:p>
            <a:pPr eaLnBrk="1" hangingPunct="1">
              <a:tabLst>
                <a:tab pos="4953000" algn="r"/>
              </a:tabLst>
            </a:pPr>
            <a:endParaRPr lang="zh-CN" altLang="en-US" sz="1000" dirty="0" smtClean="0"/>
          </a:p>
          <a:p>
            <a:pPr eaLnBrk="1" hangingPunct="1">
              <a:tabLst>
                <a:tab pos="4953000" algn="r"/>
              </a:tabLst>
            </a:pPr>
            <a:r>
              <a:rPr lang="zh-CN" altLang="en-US" sz="1000" dirty="0" smtClean="0"/>
              <a:t>预测项目速度和持续时间</a:t>
            </a:r>
          </a:p>
          <a:p>
            <a:pPr eaLnBrk="1" hangingPunct="1">
              <a:tabLst>
                <a:tab pos="4953000" algn="r"/>
              </a:tabLst>
            </a:pPr>
            <a:r>
              <a:rPr lang="zh-CN" altLang="en-US" sz="1000" dirty="0" smtClean="0"/>
              <a:t>定义迭代长度，并用它来评估目标速度。依据团队的速度和每个项目的估算，确定每个迭代中交付工作项的数量。如果该项目是特性驱动的，团队使用项目工作大小和团队目标速度预测所需完成项目的迭代次数。如果该项目是日期驱动，团队评估（使用已知的团队速度）大约多少工作可以在特定时限完成。超出范围以外的工作可以考虑将来的版本。</a:t>
            </a:r>
          </a:p>
          <a:p>
            <a:pPr eaLnBrk="1" hangingPunct="1">
              <a:tabLst>
                <a:tab pos="4953000" algn="r"/>
              </a:tabLst>
            </a:pPr>
            <a:r>
              <a:rPr lang="zh-CN" altLang="en-US" sz="1000" dirty="0" smtClean="0"/>
              <a:t>该小组不应花太多时间做这个规划。该项目计划应该只是一个项目里程碑的摘要和一至三个迭代目标。目标就是创造一个高层次的计划，开列出团队如何能够建立在给定的迭代，生成应用程序。</a:t>
            </a:r>
          </a:p>
          <a:p>
            <a:pPr eaLnBrk="1" hangingPunct="1">
              <a:tabLst>
                <a:tab pos="4953000" algn="r"/>
              </a:tabLst>
            </a:pPr>
            <a:endParaRPr lang="zh-CN" altLang="en-US" sz="1000" dirty="0" smtClean="0"/>
          </a:p>
          <a:p>
            <a:pPr eaLnBrk="1" hangingPunct="1">
              <a:tabLst>
                <a:tab pos="4953000" algn="r"/>
              </a:tabLst>
            </a:pPr>
            <a:r>
              <a:rPr lang="zh-CN" altLang="en-US" sz="1000" dirty="0" smtClean="0"/>
              <a:t>项目生命周期</a:t>
            </a:r>
          </a:p>
          <a:p>
            <a:pPr eaLnBrk="1" hangingPunct="1">
              <a:tabLst>
                <a:tab pos="4953000" algn="r"/>
              </a:tabLst>
            </a:pPr>
            <a:r>
              <a:rPr lang="zh-CN" altLang="en-US" sz="1000" dirty="0" smtClean="0"/>
              <a:t>将迭代组织进项目阶段。项目生命周期中的每个阶段结束时，提供利益干系人监督和指导机制，以控制项目资金、范围、风险和交付的价值。</a:t>
            </a:r>
          </a:p>
          <a:p>
            <a:pPr eaLnBrk="1" hangingPunct="1">
              <a:tabLst>
                <a:tab pos="4953000" algn="r"/>
              </a:tabLst>
            </a:pPr>
            <a:r>
              <a:rPr lang="zh-CN" altLang="en-US" sz="1000" dirty="0" smtClean="0"/>
              <a:t> </a:t>
            </a:r>
          </a:p>
          <a:p>
            <a:pPr eaLnBrk="1" hangingPunct="1">
              <a:tabLst>
                <a:tab pos="4953000" algn="r"/>
              </a:tabLst>
            </a:pPr>
            <a:endParaRPr lang="zh-CN" altLang="en-US" sz="1000" dirty="0" smtClean="0"/>
          </a:p>
          <a:p>
            <a:pPr eaLnBrk="1" hangingPunct="1">
              <a:tabLst>
                <a:tab pos="4953000" algn="r"/>
              </a:tabLst>
            </a:pPr>
            <a:r>
              <a:rPr lang="zh-CN" altLang="en-US" sz="1000" dirty="0" smtClean="0"/>
              <a:t>建立清晰的价值和成本</a:t>
            </a:r>
          </a:p>
          <a:p>
            <a:pPr eaLnBrk="1" hangingPunct="1">
              <a:tabLst>
                <a:tab pos="4953000" algn="r"/>
              </a:tabLst>
            </a:pPr>
            <a:r>
              <a:rPr lang="zh-CN" altLang="en-US" sz="1000" dirty="0" smtClean="0"/>
              <a:t>制定一个完成项目所需的资源费用的量级估算。一种简化的项目成本核算模型，可用每人成本乘以迭代（即每迭代的成本）。这个规划的第一轮应该保持的东西很粗略，灵活。其目的只是为了表达对项目的预算约束价值，并帮助利益干系人决定项目是否值得向前。</a:t>
            </a:r>
            <a:endParaRPr lang="en-US" altLang="zh-CN" sz="1000" dirty="0" smtClean="0"/>
          </a:p>
          <a:p>
            <a:pPr eaLnBrk="1" hangingPunct="1">
              <a:tabLst>
                <a:tab pos="4953000" algn="r"/>
              </a:tabLst>
            </a:pPr>
            <a:endParaRPr lang="en-US" altLang="zh-CN" sz="1000" dirty="0" smtClean="0"/>
          </a:p>
          <a:p>
            <a:pPr eaLnBrk="1" hangingPunct="1">
              <a:tabLst>
                <a:tab pos="4953000" algn="r"/>
              </a:tabLst>
            </a:pPr>
            <a:r>
              <a:rPr lang="zh-CN" altLang="en-US" sz="1000" dirty="0" smtClean="0"/>
              <a:t>计划部署</a:t>
            </a:r>
          </a:p>
          <a:p>
            <a:pPr eaLnBrk="1" hangingPunct="1">
              <a:tabLst>
                <a:tab pos="4953000" algn="r"/>
              </a:tabLst>
            </a:pPr>
            <a:r>
              <a:rPr lang="zh-CN" altLang="en-US" sz="1000" dirty="0" smtClean="0"/>
              <a:t>越早规划将软件部署到生产环境的过程越好，因为它可能会影响到项目工作。团队可能需要与运营和支持部门讨论发行时间窗，以确保该项目符合整个企业部署规划。</a:t>
            </a:r>
          </a:p>
          <a:p>
            <a:pPr eaLnBrk="1" hangingPunct="1">
              <a:tabLst>
                <a:tab pos="4953000" algn="r"/>
              </a:tabLst>
            </a:pPr>
            <a:endParaRPr lang="zh-CN" altLang="en-US" sz="1000" dirty="0" smtClean="0"/>
          </a:p>
          <a:p>
            <a:pPr eaLnBrk="1" hangingPunct="1">
              <a:tabLst>
                <a:tab pos="4953000" algn="r"/>
              </a:tabLst>
            </a:pPr>
            <a:r>
              <a:rPr lang="zh-CN" altLang="en-US" sz="1000" dirty="0" smtClean="0"/>
              <a:t>只要有可能，团队应该考虑部署（最多三到四个月的发布周期）的小版本。软件经常发布是一个尽早获取用户反馈、提高产品质量的好方法。</a:t>
            </a:r>
          </a:p>
          <a:p>
            <a:pPr eaLnBrk="1" hangingPunct="1">
              <a:tabLst>
                <a:tab pos="4953000" algn="r"/>
              </a:tabLst>
            </a:pPr>
            <a:endParaRPr lang="zh-CN" altLang="en-US" sz="1000" dirty="0" smtClean="0"/>
          </a:p>
          <a:p>
            <a:pPr eaLnBrk="1" hangingPunct="1">
              <a:tabLst>
                <a:tab pos="4953000" algn="r"/>
              </a:tabLst>
            </a:pPr>
            <a:r>
              <a:rPr lang="zh-CN" altLang="en-US" sz="1000" dirty="0" smtClean="0"/>
              <a:t>项目计划中应该记录目标部署和发布日期。</a:t>
            </a:r>
            <a:endParaRPr lang="en-US" altLang="zh-CN" sz="1000" dirty="0" smtClean="0"/>
          </a:p>
          <a:p>
            <a:pPr>
              <a:tabLst>
                <a:tab pos="4953000" algn="r"/>
              </a:tabLst>
            </a:pPr>
            <a:endParaRPr lang="en-US" altLang="zh-CN" sz="1000" dirty="0" smtClean="0"/>
          </a:p>
          <a:p>
            <a:pPr>
              <a:tabLst>
                <a:tab pos="4953000" algn="r"/>
              </a:tabLst>
            </a:pPr>
            <a:r>
              <a:rPr lang="zh-CN" altLang="en-US" sz="1000" b="1" dirty="0" smtClean="0"/>
              <a:t>任务：规划需求管理策略</a:t>
            </a:r>
          </a:p>
          <a:p>
            <a:pPr>
              <a:tabLst>
                <a:tab pos="4953000" algn="r"/>
              </a:tabLst>
            </a:pPr>
            <a:endParaRPr lang="zh-CN" altLang="en-US" sz="1000" dirty="0" smtClean="0"/>
          </a:p>
          <a:p>
            <a:pPr>
              <a:tabLst>
                <a:tab pos="4953000" algn="r"/>
              </a:tabLst>
            </a:pPr>
            <a:r>
              <a:rPr lang="zh-CN" altLang="en-US" sz="1000" dirty="0" smtClean="0"/>
              <a:t>目的</a:t>
            </a:r>
          </a:p>
          <a:p>
            <a:pPr>
              <a:tabLst>
                <a:tab pos="4953000" algn="r"/>
              </a:tabLst>
            </a:pPr>
            <a:r>
              <a:rPr lang="zh-CN" altLang="en-US" sz="1000" dirty="0" smtClean="0"/>
              <a:t>开发一个组织，收集，管理和控制的项目需求，以及管理这些需求变更的计划。</a:t>
            </a:r>
            <a:endParaRPr lang="en-US" altLang="zh-CN" sz="1000" dirty="0" smtClean="0"/>
          </a:p>
          <a:p>
            <a:pPr>
              <a:tabLst>
                <a:tab pos="4953000" algn="r"/>
              </a:tabLst>
            </a:pPr>
            <a:endParaRPr lang="en-US" altLang="zh-CN" sz="1000" dirty="0" smtClean="0"/>
          </a:p>
          <a:p>
            <a:pPr>
              <a:tabLst>
                <a:tab pos="4953000" algn="r"/>
              </a:tabLst>
            </a:pPr>
            <a:r>
              <a:rPr lang="zh-CN" altLang="en-US" sz="1000" dirty="0" smtClean="0"/>
              <a:t>需求管理策略包括：</a:t>
            </a:r>
          </a:p>
          <a:p>
            <a:pPr>
              <a:tabLst>
                <a:tab pos="4953000" algn="r"/>
              </a:tabLst>
            </a:pPr>
            <a:endParaRPr lang="zh-CN" altLang="en-US" sz="1000" dirty="0" smtClean="0"/>
          </a:p>
          <a:p>
            <a:pPr>
              <a:tabLst>
                <a:tab pos="4953000" algn="r"/>
              </a:tabLst>
            </a:pPr>
            <a:r>
              <a:rPr lang="en-US" altLang="zh-CN" sz="1000" dirty="0" smtClean="0"/>
              <a:t>•</a:t>
            </a:r>
            <a:r>
              <a:rPr lang="zh-CN" altLang="en-US" sz="1000" dirty="0" smtClean="0"/>
              <a:t>需求集的结构</a:t>
            </a:r>
          </a:p>
          <a:p>
            <a:pPr>
              <a:tabLst>
                <a:tab pos="4953000" algn="r"/>
              </a:tabLst>
            </a:pPr>
            <a:r>
              <a:rPr lang="en-US" altLang="zh-CN" sz="1000" dirty="0" smtClean="0"/>
              <a:t>•</a:t>
            </a:r>
            <a:r>
              <a:rPr lang="zh-CN" altLang="en-US" sz="1000" dirty="0" smtClean="0"/>
              <a:t>使用的自动化工具</a:t>
            </a:r>
          </a:p>
          <a:p>
            <a:pPr>
              <a:tabLst>
                <a:tab pos="4953000" algn="r"/>
              </a:tabLst>
            </a:pPr>
            <a:r>
              <a:rPr lang="en-US" altLang="zh-CN" sz="1000" dirty="0" smtClean="0"/>
              <a:t>•</a:t>
            </a:r>
            <a:r>
              <a:rPr lang="zh-CN" altLang="en-US" sz="1000" dirty="0" smtClean="0"/>
              <a:t>用于跟踪信息需求属性</a:t>
            </a:r>
          </a:p>
          <a:p>
            <a:pPr>
              <a:tabLst>
                <a:tab pos="4953000" algn="r"/>
              </a:tabLst>
            </a:pPr>
            <a:r>
              <a:rPr lang="en-US" altLang="zh-CN" sz="1000" dirty="0" smtClean="0"/>
              <a:t>•</a:t>
            </a:r>
            <a:r>
              <a:rPr lang="zh-CN" altLang="en-US" sz="1000" dirty="0" smtClean="0"/>
              <a:t>需求和需求变更的审批和复审流程</a:t>
            </a:r>
            <a:endParaRPr lang="en-US" altLang="zh-CN" sz="1000" dirty="0" smtClean="0"/>
          </a:p>
          <a:p>
            <a:pPr>
              <a:tabLst>
                <a:tab pos="4953000" algn="r"/>
              </a:tabLst>
            </a:pPr>
            <a:endParaRPr lang="en-US" altLang="zh-CN" sz="1000" dirty="0" smtClean="0"/>
          </a:p>
          <a:p>
            <a:pPr>
              <a:tabLst>
                <a:tab pos="4953000" algn="r"/>
              </a:tabLst>
            </a:pPr>
            <a:r>
              <a:rPr lang="zh-CN" altLang="en-US" sz="1000" dirty="0" smtClean="0"/>
              <a:t>具体工作步骤包括：</a:t>
            </a:r>
            <a:endParaRPr lang="en-US" altLang="zh-CN" sz="1000" dirty="0" smtClean="0"/>
          </a:p>
          <a:p>
            <a:pPr>
              <a:tabLst>
                <a:tab pos="4953000" algn="r"/>
              </a:tabLst>
            </a:pPr>
            <a:r>
              <a:rPr lang="zh-CN" altLang="en-US" sz="1000" dirty="0" smtClean="0"/>
              <a:t>选择需求的表述形式和需求管理策略</a:t>
            </a:r>
          </a:p>
          <a:p>
            <a:pPr>
              <a:tabLst>
                <a:tab pos="4953000" algn="r"/>
              </a:tabLst>
            </a:pPr>
            <a:r>
              <a:rPr lang="zh-CN" altLang="en-US" sz="1000" dirty="0" smtClean="0"/>
              <a:t>定义需求类型和属性</a:t>
            </a:r>
          </a:p>
          <a:p>
            <a:pPr>
              <a:tabLst>
                <a:tab pos="4953000" algn="r"/>
              </a:tabLst>
            </a:pPr>
            <a:r>
              <a:rPr lang="zh-CN" altLang="en-US" sz="1000" dirty="0" smtClean="0"/>
              <a:t>识别文件类型</a:t>
            </a:r>
          </a:p>
          <a:p>
            <a:pPr>
              <a:tabLst>
                <a:tab pos="4953000" algn="r"/>
              </a:tabLst>
            </a:pPr>
            <a:r>
              <a:rPr lang="zh-CN" altLang="en-US" sz="1000" dirty="0" smtClean="0"/>
              <a:t>定义需求管理指标</a:t>
            </a:r>
          </a:p>
          <a:p>
            <a:pPr>
              <a:tabLst>
                <a:tab pos="4953000" algn="r"/>
              </a:tabLst>
            </a:pPr>
            <a:r>
              <a:rPr lang="zh-CN" altLang="en-US" sz="1000" dirty="0" smtClean="0"/>
              <a:t>定义需求追踪策略</a:t>
            </a:r>
          </a:p>
          <a:p>
            <a:pPr>
              <a:tabLst>
                <a:tab pos="4953000" algn="r"/>
              </a:tabLst>
            </a:pPr>
            <a:r>
              <a:rPr lang="zh-CN" altLang="en-US" sz="1000" dirty="0" smtClean="0"/>
              <a:t>标识工具</a:t>
            </a:r>
          </a:p>
          <a:p>
            <a:pPr>
              <a:tabLst>
                <a:tab pos="4953000" algn="r"/>
              </a:tabLst>
            </a:pPr>
            <a:r>
              <a:rPr lang="zh-CN" altLang="en-US" sz="1000" dirty="0" smtClean="0"/>
              <a:t>定义需求管理流程</a:t>
            </a:r>
            <a:endParaRPr lang="en-US" altLang="zh-CN" sz="1000" dirty="0" smtClean="0"/>
          </a:p>
          <a:p>
            <a:pPr>
              <a:tabLst>
                <a:tab pos="4953000" algn="r"/>
              </a:tabLst>
            </a:pPr>
            <a:endParaRPr lang="en-US" altLang="zh-CN" sz="1000" dirty="0" smtClean="0"/>
          </a:p>
          <a:p>
            <a:pPr>
              <a:tabLst>
                <a:tab pos="4953000" algn="r"/>
              </a:tabLst>
            </a:pPr>
            <a:endParaRPr lang="en-US" altLang="zh-CN" sz="1000" dirty="0" smtClean="0"/>
          </a:p>
        </p:txBody>
      </p:sp>
      <p:sp>
        <p:nvSpPr>
          <p:cNvPr id="101382" name="Text Box 5"/>
          <p:cNvSpPr txBox="1">
            <a:spLocks noChangeArrowheads="1"/>
          </p:cNvSpPr>
          <p:nvPr/>
        </p:nvSpPr>
        <p:spPr bwMode="auto">
          <a:xfrm>
            <a:off x="492125" y="1289050"/>
            <a:ext cx="20113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1000">
                <a:latin typeface="Times New Roman" panose="02020603050405020304" pitchFamily="18" charset="0"/>
                <a:cs typeface="Times New Roman" panose="02020603050405020304" pitchFamily="18" charset="0"/>
              </a:rPr>
              <a:t>This module discusses the decisions and actions required to establish an agile team as quickly and efficiently as possible.</a:t>
            </a:r>
          </a:p>
          <a:p>
            <a:pPr>
              <a:spcBef>
                <a:spcPct val="0"/>
              </a:spcBef>
              <a:buFontTx/>
              <a:buNone/>
            </a:pPr>
            <a:endParaRPr lang="en-US" altLang="zh-CN" sz="1000">
              <a:latin typeface="Times New Roman" panose="02020603050405020304" pitchFamily="18" charset="0"/>
              <a:cs typeface="Times New Roman" panose="02020603050405020304" pitchFamily="18" charset="0"/>
            </a:endParaRPr>
          </a:p>
          <a:p>
            <a:pPr>
              <a:spcBef>
                <a:spcPct val="0"/>
              </a:spcBef>
              <a:buFontTx/>
              <a:buNone/>
            </a:pPr>
            <a:r>
              <a:rPr lang="en-US" altLang="zh-CN" sz="1000">
                <a:latin typeface="Times New Roman" panose="02020603050405020304" pitchFamily="18" charset="0"/>
                <a:cs typeface="Times New Roman" panose="02020603050405020304" pitchFamily="18" charset="0"/>
              </a:rPr>
              <a:t>Time to complete: 3 hours</a:t>
            </a:r>
          </a:p>
          <a:p>
            <a:pPr>
              <a:spcBef>
                <a:spcPct val="0"/>
              </a:spcBef>
              <a:buFontTx/>
              <a:buNone/>
            </a:pPr>
            <a:r>
              <a:rPr lang="en-US" altLang="zh-CN" sz="1000">
                <a:latin typeface="Times New Roman" panose="02020603050405020304" pitchFamily="18" charset="0"/>
                <a:cs typeface="Times New Roman" panose="02020603050405020304" pitchFamily="18" charset="0"/>
              </a:rPr>
              <a:t>Exercises/activities:</a:t>
            </a:r>
          </a:p>
          <a:p>
            <a:pPr>
              <a:spcBef>
                <a:spcPct val="0"/>
              </a:spcBef>
              <a:buFontTx/>
              <a:buChar char="•"/>
            </a:pPr>
            <a:r>
              <a:rPr lang="en-US" altLang="zh-CN" sz="1000">
                <a:latin typeface="Times New Roman" panose="02020603050405020304" pitchFamily="18" charset="0"/>
                <a:cs typeface="Times New Roman" panose="02020603050405020304" pitchFamily="18" charset="0"/>
              </a:rPr>
              <a:t> Shared Vision</a:t>
            </a:r>
          </a:p>
          <a:p>
            <a:pPr>
              <a:spcBef>
                <a:spcPct val="0"/>
              </a:spcBef>
              <a:buFontTx/>
              <a:buChar char="•"/>
            </a:pPr>
            <a:r>
              <a:rPr lang="en-US" altLang="zh-CN" sz="1000">
                <a:latin typeface="Times New Roman" panose="02020603050405020304" pitchFamily="18" charset="0"/>
                <a:cs typeface="Times New Roman" panose="02020603050405020304" pitchFamily="18" charset="0"/>
              </a:rPr>
              <a:t> Initial User Stories</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Initial Architecture Envisioning</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Prioritizing the User Stories</a:t>
            </a:r>
          </a:p>
        </p:txBody>
      </p:sp>
    </p:spTree>
    <p:extLst>
      <p:ext uri="{BB962C8B-B14F-4D97-AF65-F5344CB8AC3E}">
        <p14:creationId xmlns:p14="http://schemas.microsoft.com/office/powerpoint/2010/main" val="1884421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5837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xfrm>
            <a:off x="2606675" y="4154488"/>
            <a:ext cx="4167188" cy="4557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There are at least three distinct groups that you need to consider: </a:t>
            </a:r>
          </a:p>
          <a:p>
            <a:pPr marL="476250" lvl="1" indent="-190500" eaLnBrk="1" hangingPunct="1">
              <a:buFontTx/>
              <a:buAutoNum type="arabicPeriod"/>
            </a:pPr>
            <a:r>
              <a:rPr lang="en-US" altLang="zh-CN" sz="1000" b="1" smtClean="0"/>
              <a:t>End users</a:t>
            </a:r>
            <a:r>
              <a:rPr lang="en-US" altLang="zh-CN" sz="1000" smtClean="0"/>
              <a:t> – They might need to approve the release, be trained, have ongoing support, or mentoring.</a:t>
            </a:r>
          </a:p>
          <a:p>
            <a:pPr marL="476250" lvl="1" indent="-190500" eaLnBrk="1" hangingPunct="1">
              <a:buFontTx/>
              <a:buAutoNum type="arabicPeriod"/>
            </a:pPr>
            <a:r>
              <a:rPr lang="en-US" altLang="zh-CN" sz="1000" b="1" smtClean="0"/>
              <a:t>Operations staff</a:t>
            </a:r>
            <a:r>
              <a:rPr lang="en-US" altLang="zh-CN" sz="1000" smtClean="0"/>
              <a:t> – These are the people responsible for running the software once it is in production.  Will also need their own training, need to be able to answer administrative questions posed by end users, and know how to debug issues. </a:t>
            </a:r>
          </a:p>
          <a:p>
            <a:pPr marL="476250" lvl="1" indent="-190500" eaLnBrk="1" hangingPunct="1">
              <a:buFontTx/>
              <a:buAutoNum type="arabicPeriod"/>
            </a:pPr>
            <a:r>
              <a:rPr lang="en-US" altLang="zh-CN" sz="1000" b="1" smtClean="0"/>
              <a:t>Support staff</a:t>
            </a:r>
            <a:r>
              <a:rPr lang="en-US" altLang="zh-CN" sz="1000" smtClean="0"/>
              <a:t> – These are the people responsible aiding your users with the software once it is in production.  They need to be familiar with end user tasks, new features, known limitations/bugs, and clearly defined contacts for reporting to representatives in operations and development</a:t>
            </a:r>
          </a:p>
          <a:p>
            <a:pPr eaLnBrk="1" hangingPunct="1"/>
            <a:r>
              <a:rPr lang="en-US" altLang="zh-CN" sz="1000" smtClean="0"/>
              <a:t>You need to identify the level of control that each group has over your actual deployment. Can one group stop your deployment if you don't meet their specific requirements?  It depends on your organizations, but it’s very likely the case.</a:t>
            </a:r>
          </a:p>
          <a:p>
            <a:pPr eaLnBrk="1" hangingPunct="1"/>
            <a:r>
              <a:rPr lang="en-US" altLang="zh-CN" sz="1000" smtClean="0"/>
              <a:t>It is common to discover that operations departments have defined criteria for new software releases. For instance, in one organization where the users were unionized, any software that was deployed to them first had to be accepted by their union representatives, otherwise it could not ship.  </a:t>
            </a:r>
          </a:p>
          <a:p>
            <a:pPr eaLnBrk="1" hangingPunct="1"/>
            <a:r>
              <a:rPr lang="en-US" altLang="zh-CN" sz="1000" smtClean="0"/>
              <a:t>Early in your project you need to identify the deployment challenges that you will have to overcome to be successful. </a:t>
            </a:r>
          </a:p>
          <a:p>
            <a:pPr eaLnBrk="1" hangingPunct="1"/>
            <a:endParaRPr lang="zh-CN" altLang="en-US" sz="1000" smtClean="0"/>
          </a:p>
        </p:txBody>
      </p:sp>
      <p:sp>
        <p:nvSpPr>
          <p:cNvPr id="58374" name="TextBox 3"/>
          <p:cNvSpPr txBox="1">
            <a:spLocks noChangeArrowheads="1"/>
          </p:cNvSpPr>
          <p:nvPr/>
        </p:nvSpPr>
        <p:spPr bwMode="auto">
          <a:xfrm>
            <a:off x="419100" y="1219200"/>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b="1">
                <a:latin typeface="Times New Roman" panose="02020603050405020304" pitchFamily="18" charset="0"/>
              </a:rPr>
              <a:t>Suggestion:</a:t>
            </a:r>
            <a:r>
              <a:rPr lang="en-US" altLang="zh-CN" sz="1000">
                <a:latin typeface="Times New Roman" panose="02020603050405020304" pitchFamily="18" charset="0"/>
              </a:rPr>
              <a:t> class discussion about problems encountered due to each of these groups. </a:t>
            </a:r>
          </a:p>
        </p:txBody>
      </p:sp>
    </p:spTree>
    <p:extLst>
      <p:ext uri="{BB962C8B-B14F-4D97-AF65-F5344CB8AC3E}">
        <p14:creationId xmlns:p14="http://schemas.microsoft.com/office/powerpoint/2010/main" val="3571265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5939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xfrm>
            <a:off x="2606675" y="4154488"/>
            <a:ext cx="4167188" cy="4548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CN" sz="1000" smtClean="0"/>
              <a:t>The first production release often takes longer to deliver than subsequent releases because:</a:t>
            </a:r>
          </a:p>
          <a:p>
            <a:pPr marL="228600" lvl="1" indent="-114300" eaLnBrk="1" hangingPunct="1">
              <a:lnSpc>
                <a:spcPct val="75000"/>
              </a:lnSpc>
              <a:buFontTx/>
              <a:buChar char="•"/>
            </a:pPr>
            <a:r>
              <a:rPr lang="en-US" altLang="zh-CN" sz="1000" smtClean="0"/>
              <a:t>You often stub out interfaces to shared services at the beginning of a project </a:t>
            </a:r>
          </a:p>
          <a:p>
            <a:pPr marL="228600" lvl="1" indent="-114300" eaLnBrk="1" hangingPunct="1">
              <a:lnSpc>
                <a:spcPct val="75000"/>
              </a:lnSpc>
              <a:buFontTx/>
              <a:buChar char="•"/>
            </a:pPr>
            <a:r>
              <a:rPr lang="en-US" altLang="zh-CN" sz="1000" smtClean="0"/>
              <a:t>You likely need to get a lot of the “plumbing” in place in the first release of a system </a:t>
            </a:r>
          </a:p>
          <a:p>
            <a:pPr marL="228600" lvl="1" indent="-114300" eaLnBrk="1" hangingPunct="1">
              <a:lnSpc>
                <a:spcPct val="75000"/>
              </a:lnSpc>
              <a:buFontTx/>
              <a:buChar char="•"/>
            </a:pPr>
            <a:r>
              <a:rPr lang="en-US" altLang="zh-CN" sz="1000" smtClean="0"/>
              <a:t>Your team likely hasn’t “gelled” yet, enabling them to become efficient at collaboration.  </a:t>
            </a:r>
            <a:endParaRPr lang="en-US" altLang="zh-CN" sz="1000" b="1" smtClean="0"/>
          </a:p>
          <a:p>
            <a:pPr eaLnBrk="1" hangingPunct="1">
              <a:lnSpc>
                <a:spcPct val="90000"/>
              </a:lnSpc>
            </a:pPr>
            <a:r>
              <a:rPr lang="en-US" altLang="zh-CN" sz="1000" smtClean="0"/>
              <a:t>Agile software developers typically deliver development releases at the end of each iteration into pre-production staging area(s). A development release of an application is something that could potentially be released into production if it were to be put through your pre-production quality assurance (QA), testing, and deployment processes.  Granted, this won’t be true in the earliest development releases because you won’t have delivered sufficient functionality to make deployment worth your while.  </a:t>
            </a:r>
          </a:p>
          <a:p>
            <a:pPr eaLnBrk="1" hangingPunct="1">
              <a:lnSpc>
                <a:spcPct val="90000"/>
              </a:lnSpc>
            </a:pPr>
            <a:r>
              <a:rPr lang="en-US" altLang="zh-CN" sz="1000" smtClean="0"/>
              <a:t>Furthermore at the beginning of a project you often stub out interfaces to shared services – such as security, persistence, or even reusable legacy functionality – so technically you still have some clean up to do before you’re ready to release to production.  </a:t>
            </a:r>
          </a:p>
          <a:p>
            <a:pPr eaLnBrk="1" hangingPunct="1">
              <a:lnSpc>
                <a:spcPct val="90000"/>
              </a:lnSpc>
            </a:pPr>
            <a:r>
              <a:rPr lang="en-US" altLang="zh-CN" sz="1000" smtClean="0"/>
              <a:t>The first production release may take you twelve months to deliver, the second release nine months, and then other releases are delivered every six months.  An early focus on deployment issues not only enables you to avoid problems, it also allows you to take advantage of your experiences during development.  For example, when you are deploying software into your staging area, you should take notes of what works and what doesn’t, notes that can serve as the backbone of your installation scripts. </a:t>
            </a:r>
          </a:p>
          <a:p>
            <a:pPr eaLnBrk="1" hangingPunct="1">
              <a:lnSpc>
                <a:spcPct val="90000"/>
              </a:lnSpc>
            </a:pPr>
            <a:endParaRPr lang="en-US" altLang="zh-CN" sz="1000" smtClean="0"/>
          </a:p>
          <a:p>
            <a:pPr eaLnBrk="1" hangingPunct="1">
              <a:lnSpc>
                <a:spcPct val="90000"/>
              </a:lnSpc>
            </a:pPr>
            <a:r>
              <a:rPr lang="en-US" altLang="zh-CN" sz="1000" smtClean="0"/>
              <a:t>Agile principle #1: Our highest priority is to satisfy the customer through early and continuous delivery of valuable software. </a:t>
            </a:r>
          </a:p>
          <a:p>
            <a:pPr eaLnBrk="1" hangingPunct="1">
              <a:lnSpc>
                <a:spcPct val="90000"/>
              </a:lnSpc>
            </a:pPr>
            <a:endParaRPr lang="zh-CN" altLang="en-US" sz="1000" smtClean="0"/>
          </a:p>
        </p:txBody>
      </p:sp>
      <p:sp>
        <p:nvSpPr>
          <p:cNvPr id="59398" name="TextBox 3"/>
          <p:cNvSpPr txBox="1">
            <a:spLocks noChangeArrowheads="1"/>
          </p:cNvSpPr>
          <p:nvPr/>
        </p:nvSpPr>
        <p:spPr bwMode="auto">
          <a:xfrm>
            <a:off x="409575" y="1143000"/>
            <a:ext cx="1981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Pre-production staging areas should mirror production as closely as possible. Also, reproduce the load and use cases through automated or manual scripts.</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A release is a working piece of the deliverable. It may not encompass all of the features necessary, but it needs to be testable in some fashion.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The first step is the hardest. Release early, release often, and release regularly. </a:t>
            </a:r>
          </a:p>
        </p:txBody>
      </p:sp>
    </p:spTree>
    <p:extLst>
      <p:ext uri="{BB962C8B-B14F-4D97-AF65-F5344CB8AC3E}">
        <p14:creationId xmlns:p14="http://schemas.microsoft.com/office/powerpoint/2010/main" val="2085330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041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Deployment can be quite complex, especially when your user base is physically dispersed or there is a wide range of system configurations. You need to start planning deployment early in your project lifecycle to be successful.  There is nothing worse than rushing to finish software on time, only to have it put on the shelf to await installation due to lack of deployment planning. </a:t>
            </a:r>
          </a:p>
          <a:p>
            <a:pPr eaLnBrk="1" hangingPunct="1"/>
            <a:r>
              <a:rPr lang="en-US" altLang="zh-CN" sz="1000" smtClean="0"/>
              <a:t>During development you will discover dependencies between your system and other systems. These dependencies should appear on your deployment model.  These dependencies affect your deployment plan because they imply the order in which updates to the various systems (if any) must be installed. </a:t>
            </a:r>
          </a:p>
          <a:p>
            <a:pPr eaLnBrk="1" hangingPunct="1"/>
            <a:r>
              <a:rPr lang="en-US" altLang="zh-CN" sz="1000" smtClean="0"/>
              <a:t>You will need to negotiate deployment efforts with the other project teams that own the systems that you have dependencies on, effectively a cross-project effort.  If the interface to your system changes, or if you require new ways to access their systems, then they may also need to release all or a part of their systems before yours. </a:t>
            </a:r>
          </a:p>
        </p:txBody>
      </p:sp>
      <p:sp>
        <p:nvSpPr>
          <p:cNvPr id="60422" name="TextBox 3"/>
          <p:cNvSpPr txBox="1">
            <a:spLocks noChangeArrowheads="1"/>
          </p:cNvSpPr>
          <p:nvPr/>
        </p:nvSpPr>
        <p:spPr bwMode="auto">
          <a:xfrm>
            <a:off x="428625" y="1276350"/>
            <a:ext cx="19812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Plan Early:</a:t>
            </a:r>
          </a:p>
          <a:p>
            <a:pPr eaLnBrk="1" hangingPunct="1">
              <a:spcBef>
                <a:spcPct val="0"/>
              </a:spcBef>
              <a:buFontTx/>
              <a:buNone/>
            </a:pPr>
            <a:r>
              <a:rPr lang="en-US" altLang="zh-CN" sz="1000">
                <a:latin typeface="Times New Roman" panose="02020603050405020304" pitchFamily="18" charset="0"/>
              </a:rPr>
              <a:t>Involve all stakeholders as early as possible and maintain communication under all circumstances. Just because your team is agile does not mean that your stakeholders are, so plan ahead to avoid risk.</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Physically dispersed user bases and tightly coupled systems are particularly challenging. Identify primary stakeholders in your user base to gain accurate consensus.</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775140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349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It cannot be emphasized enough: </a:t>
            </a:r>
            <a:r>
              <a:rPr lang="en-US" altLang="zh-CN" sz="1000" b="1" smtClean="0"/>
              <a:t>The transition iteration is not a testing phase</a:t>
            </a:r>
            <a:r>
              <a:rPr lang="en-US" altLang="zh-CN" sz="1000" smtClean="0"/>
              <a:t>. </a:t>
            </a:r>
          </a:p>
          <a:p>
            <a:pPr eaLnBrk="1" hangingPunct="1"/>
            <a:r>
              <a:rPr lang="en-US" altLang="zh-CN" sz="1000" smtClean="0"/>
              <a:t>The majority of testing occurs throughout the project. Confirmatory testing is performed by the development team. Investigative testing is performed by independent testers to catch any pernicious bugs that slip through the cracks. Still, you will do some testing during the release iteration. </a:t>
            </a:r>
          </a:p>
          <a:p>
            <a:pPr eaLnBrk="1" hangingPunct="1"/>
            <a:r>
              <a:rPr lang="en-US" altLang="zh-CN" sz="1000" smtClean="0"/>
              <a:t>First, the independent investigative testing efforts to verify the output of the last construction iteration need to occur.  Some defect stories will be addressed during the release iteration. Many of the defect stories will be put on the work items stack for “Release N+1” of the system.  </a:t>
            </a:r>
          </a:p>
          <a:p>
            <a:pPr eaLnBrk="1" hangingPunct="1"/>
            <a:r>
              <a:rPr lang="en-US" altLang="zh-CN" sz="1000" smtClean="0"/>
              <a:t>Second, some release-specific testing efforts may occur, such as pilot or beta testing where you deploy your system to a subset of your end user community. You may also need to do true acceptance testing where authorized project stakeholders work with the system and decide whether it truly meets their needs.  </a:t>
            </a:r>
          </a:p>
          <a:p>
            <a:pPr eaLnBrk="1" hangingPunct="1"/>
            <a:r>
              <a:rPr lang="en-US" altLang="zh-CN" sz="1000" smtClean="0"/>
              <a:t>Although “agile acceptance testing”, also known as customer testing, is a part of the ongoing confirmatory testing efforts, you may still need to perform a final release acceptance testing effort that involves people outside of the team.  It is particularly important to test your installation and deployment scripts during the release iteration because you don’t want any surprises when you actually try to deploy.</a:t>
            </a:r>
          </a:p>
          <a:p>
            <a:pPr eaLnBrk="1" hangingPunct="1"/>
            <a:endParaRPr lang="en-US" altLang="zh-CN" sz="1000" smtClean="0"/>
          </a:p>
          <a:p>
            <a:pPr eaLnBrk="1" hangingPunct="1"/>
            <a:r>
              <a:rPr lang="en-US" altLang="zh-CN" sz="1000" smtClean="0"/>
              <a:t>Agile principle #9: Continuous attention to technical excellence and good design enhances agility. </a:t>
            </a:r>
          </a:p>
          <a:p>
            <a:pPr eaLnBrk="1" hangingPunct="1"/>
            <a:endParaRPr lang="zh-CN" altLang="en-US" sz="1000" smtClean="0"/>
          </a:p>
        </p:txBody>
      </p:sp>
      <p:sp>
        <p:nvSpPr>
          <p:cNvPr id="63494" name="TextBox 3"/>
          <p:cNvSpPr txBox="1">
            <a:spLocks noChangeArrowheads="1"/>
          </p:cNvSpPr>
          <p:nvPr/>
        </p:nvSpPr>
        <p:spPr bwMode="auto">
          <a:xfrm>
            <a:off x="466725" y="1143000"/>
            <a:ext cx="1905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Emphasize that where it is not possible to replicate production; (For example, the first landing on the moon) it is essential to test more.</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Testing begins early! As early as Inception where you might create unit test cases based on the requirements of the system, or create mock-ups of the end system.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End of lifecycle testing should involve </a:t>
            </a:r>
            <a:r>
              <a:rPr lang="en-US" altLang="zh-CN" sz="1000" b="1">
                <a:latin typeface="Times New Roman" panose="02020603050405020304" pitchFamily="18" charset="0"/>
              </a:rPr>
              <a:t>thorough testing.</a:t>
            </a: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Suggestions:</a:t>
            </a:r>
          </a:p>
          <a:p>
            <a:pPr eaLnBrk="1" hangingPunct="1">
              <a:spcBef>
                <a:spcPct val="0"/>
              </a:spcBef>
              <a:buFontTx/>
              <a:buNone/>
            </a:pPr>
            <a:r>
              <a:rPr lang="en-US" altLang="zh-CN" sz="1000">
                <a:latin typeface="Times New Roman" panose="02020603050405020304" pitchFamily="18" charset="0"/>
              </a:rPr>
              <a:t>Multiple inexperienced individuals driving the system using the provided documentation.</a:t>
            </a:r>
          </a:p>
        </p:txBody>
      </p:sp>
    </p:spTree>
    <p:extLst>
      <p:ext uri="{BB962C8B-B14F-4D97-AF65-F5344CB8AC3E}">
        <p14:creationId xmlns:p14="http://schemas.microsoft.com/office/powerpoint/2010/main" val="918045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451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Just as you test your application, you should also test your installation scripts.  A good way to do this is to develop your installation scripts as you develop your system. Use them to promote your software from your team integration sandbox into your pre-production testing environments.</a:t>
            </a:r>
          </a:p>
          <a:p>
            <a:pPr eaLnBrk="1" hangingPunct="1"/>
            <a:r>
              <a:rPr lang="en-US" altLang="zh-CN" sz="1000" smtClean="0"/>
              <a:t>First impressions matter. Whether it’s a document, a script, the packaging for a cell phone, or a Web site for downloading a GUI install, all of these installation methods, and more, need to be tested. It is important to use a clean environment or one that mirrors production as closely as possible.</a:t>
            </a:r>
          </a:p>
          <a:p>
            <a:pPr eaLnBrk="1" hangingPunct="1"/>
            <a:r>
              <a:rPr lang="en-US" altLang="zh-CN" sz="1000" smtClean="0"/>
              <a:t>Diagram used with permission.</a:t>
            </a:r>
          </a:p>
          <a:p>
            <a:pPr eaLnBrk="1" hangingPunct="1"/>
            <a:endParaRPr lang="en-US" altLang="zh-CN" sz="1000" smtClean="0"/>
          </a:p>
          <a:p>
            <a:pPr eaLnBrk="1" hangingPunct="1"/>
            <a:endParaRPr lang="zh-CN" altLang="en-US" sz="1000" smtClean="0"/>
          </a:p>
        </p:txBody>
      </p:sp>
      <p:sp>
        <p:nvSpPr>
          <p:cNvPr id="64518" name="TextBox 3"/>
          <p:cNvSpPr txBox="1">
            <a:spLocks noChangeArrowheads="1"/>
          </p:cNvSpPr>
          <p:nvPr/>
        </p:nvSpPr>
        <p:spPr bwMode="auto">
          <a:xfrm>
            <a:off x="447675" y="1219200"/>
            <a:ext cx="2085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1000">
              <a:latin typeface="Times New Roman" panose="02020603050405020304" pitchFamily="18" charset="0"/>
            </a:endParaRPr>
          </a:p>
          <a:p>
            <a:pPr eaLnBrk="1" hangingPunct="1">
              <a:spcBef>
                <a:spcPct val="0"/>
              </a:spcBef>
              <a:buFontTx/>
              <a:buNone/>
            </a:pPr>
            <a:endParaRPr lang="zh-CN" altLang="en-US" sz="1000">
              <a:latin typeface="Times New Roman" panose="02020603050405020304" pitchFamily="18" charset="0"/>
            </a:endParaRP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288024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553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Treat betas as production and only make them available to a select crowd to avoid misconceptions. </a:t>
            </a:r>
          </a:p>
          <a:p>
            <a:pPr eaLnBrk="1" hangingPunct="1"/>
            <a:r>
              <a:rPr lang="en-US" altLang="zh-CN" sz="1000" smtClean="0"/>
              <a:t>Try to limit betas to one per iteration, and leave time to fix issues that come up, rather than gold plate with new features.</a:t>
            </a:r>
          </a:p>
          <a:p>
            <a:pPr eaLnBrk="1" hangingPunct="1"/>
            <a:r>
              <a:rPr lang="en-US" altLang="zh-CN" sz="1000" smtClean="0"/>
              <a:t>Parallel operation may be required for tightly coupled systems: This allows for the least disruption of service.</a:t>
            </a:r>
          </a:p>
          <a:p>
            <a:pPr eaLnBrk="1" hangingPunct="1"/>
            <a:r>
              <a:rPr lang="en-US" altLang="zh-CN" sz="1000" smtClean="0"/>
              <a:t>Back up your data when possible, and test your restore plan if data migration fails!</a:t>
            </a:r>
          </a:p>
          <a:p>
            <a:pPr eaLnBrk="1" hangingPunct="1"/>
            <a:r>
              <a:rPr lang="en-US" altLang="zh-CN" sz="1000" smtClean="0"/>
              <a:t>Avoid the never-ending transition.</a:t>
            </a:r>
          </a:p>
          <a:p>
            <a:pPr eaLnBrk="1" hangingPunct="1"/>
            <a:endParaRPr lang="en-US" altLang="zh-CN" sz="1000" smtClean="0"/>
          </a:p>
        </p:txBody>
      </p:sp>
    </p:spTree>
    <p:extLst>
      <p:ext uri="{BB962C8B-B14F-4D97-AF65-F5344CB8AC3E}">
        <p14:creationId xmlns:p14="http://schemas.microsoft.com/office/powerpoint/2010/main" val="1322138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758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Watch actual users during the betas, and gather test cases that help you describe the system in the documentation.</a:t>
            </a:r>
          </a:p>
          <a:p>
            <a:pPr eaLnBrk="1" hangingPunct="1"/>
            <a:r>
              <a:rPr lang="en-US" altLang="zh-CN" sz="1000" smtClean="0"/>
              <a:t>Know your audience. Create documentation that is individually tailored to the novice, the expert and, where appropriate, based on role such as administrator. </a:t>
            </a:r>
          </a:p>
          <a:p>
            <a:pPr eaLnBrk="1" hangingPunct="1"/>
            <a:r>
              <a:rPr lang="en-US" altLang="zh-CN" sz="1000" smtClean="0"/>
              <a:t>http://www.agilemodeling.com/essays/documentLate.htm</a:t>
            </a:r>
          </a:p>
          <a:p>
            <a:pPr eaLnBrk="1" hangingPunct="1"/>
            <a:r>
              <a:rPr lang="en-US" altLang="zh-CN" sz="1000" smtClean="0"/>
              <a:t>Diagram used with permission.</a:t>
            </a:r>
          </a:p>
          <a:p>
            <a:pPr eaLnBrk="1" hangingPunct="1"/>
            <a:endParaRPr lang="en-US" altLang="zh-CN" sz="1000" smtClean="0"/>
          </a:p>
        </p:txBody>
      </p:sp>
      <p:sp>
        <p:nvSpPr>
          <p:cNvPr id="67590" name="TextBox 3"/>
          <p:cNvSpPr txBox="1">
            <a:spLocks noChangeArrowheads="1"/>
          </p:cNvSpPr>
          <p:nvPr/>
        </p:nvSpPr>
        <p:spPr bwMode="auto">
          <a:xfrm>
            <a:off x="409575" y="12192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Who enjoys calling the help desk?</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2324873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861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8614" name="TextBox 5"/>
          <p:cNvSpPr txBox="1">
            <a:spLocks noChangeArrowheads="1"/>
          </p:cNvSpPr>
          <p:nvPr/>
        </p:nvSpPr>
        <p:spPr bwMode="auto">
          <a:xfrm>
            <a:off x="438150" y="1219200"/>
            <a:ext cx="1905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Run a quick class callout for some of these documentation needs.</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Example: You have designed a hosted photo gallery for all of your extended family photos and need to explain to your technology novice relative how to use it.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Summary questions: Were all of these necessary? What factors affect which of these we need</a:t>
            </a:r>
          </a:p>
          <a:p>
            <a:pPr eaLnBrk="1" hangingPunct="1">
              <a:spcBef>
                <a:spcPct val="0"/>
              </a:spcBef>
              <a:buFontTx/>
              <a:buNone/>
            </a:pPr>
            <a:r>
              <a:rPr lang="en-US" altLang="zh-CN" sz="1000">
                <a:latin typeface="Times New Roman" panose="02020603050405020304" pitchFamily="18" charset="0"/>
              </a:rPr>
              <a:t>(Timeframe, money, audience, scale, size, product life, environment, prior state, and so on)?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p:txBody>
      </p:sp>
    </p:spTree>
    <p:extLst>
      <p:ext uri="{BB962C8B-B14F-4D97-AF65-F5344CB8AC3E}">
        <p14:creationId xmlns:p14="http://schemas.microsoft.com/office/powerpoint/2010/main" val="266137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96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smtClean="0"/>
          </a:p>
        </p:txBody>
      </p:sp>
      <p:sp>
        <p:nvSpPr>
          <p:cNvPr id="69638" name="Text Box 4"/>
          <p:cNvSpPr txBox="1">
            <a:spLocks noChangeArrowheads="1"/>
          </p:cNvSpPr>
          <p:nvPr/>
        </p:nvSpPr>
        <p:spPr bwMode="auto">
          <a:xfrm>
            <a:off x="455613" y="1233488"/>
            <a:ext cx="198437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marL="173038" indent="-173038"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zh-CN" altLang="en-US" sz="900">
              <a:latin typeface="Times New Roman" panose="02020603050405020304" pitchFamily="18" charset="0"/>
              <a:cs typeface="Times New Roman" panose="02020603050405020304" pitchFamily="18" charset="0"/>
            </a:endParaRPr>
          </a:p>
          <a:p>
            <a:pPr>
              <a:spcBef>
                <a:spcPct val="40000"/>
              </a:spcBef>
              <a:buFontTx/>
              <a:buNone/>
            </a:pPr>
            <a:endParaRPr lang="zh-CN" altLang="en-US" sz="9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522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716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Keep an open door as much as possible to gather feedback from stakeholders. Communicate, but be clear, concise, and most of all, be courteous.</a:t>
            </a:r>
          </a:p>
          <a:p>
            <a:pPr eaLnBrk="1" hangingPunct="1"/>
            <a:r>
              <a:rPr lang="en-US" altLang="zh-CN" sz="1000" smtClean="0"/>
              <a:t>Establish the point of contact – the Product Owner. Make it VERY clear to the stakeholders where to direct their comments and questions. </a:t>
            </a:r>
          </a:p>
          <a:p>
            <a:pPr eaLnBrk="1" hangingPunct="1"/>
            <a:r>
              <a:rPr lang="en-US" altLang="zh-CN" sz="1000" smtClean="0"/>
              <a:t>Discuss this plan actively with the others involved so they know to direct all communication to you. </a:t>
            </a:r>
          </a:p>
          <a:p>
            <a:pPr eaLnBrk="1" hangingPunct="1"/>
            <a:endParaRPr lang="en-US" altLang="zh-CN" sz="1000" smtClean="0"/>
          </a:p>
          <a:p>
            <a:pPr eaLnBrk="1" hangingPunct="1"/>
            <a:r>
              <a:rPr lang="en-US" altLang="zh-CN" sz="1000" smtClean="0"/>
              <a:t>Agile principle #6: The most efficient and effective method of conveying information to and within a development team is face-to-face conversation. </a:t>
            </a:r>
          </a:p>
          <a:p>
            <a:pPr eaLnBrk="1" hangingPunct="1"/>
            <a:endParaRPr lang="en-US" altLang="zh-CN" sz="1000" smtClean="0"/>
          </a:p>
          <a:p>
            <a:pPr eaLnBrk="1" hangingPunct="1"/>
            <a:endParaRPr lang="zh-CN" altLang="en-US" sz="1000" smtClean="0"/>
          </a:p>
        </p:txBody>
      </p:sp>
      <p:sp>
        <p:nvSpPr>
          <p:cNvPr id="71686" name="TextBox 3"/>
          <p:cNvSpPr txBox="1">
            <a:spLocks noChangeArrowheads="1"/>
          </p:cNvSpPr>
          <p:nvPr/>
        </p:nvSpPr>
        <p:spPr bwMode="auto">
          <a:xfrm>
            <a:off x="447675" y="11811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1000">
              <a:latin typeface="Times New Roman" panose="02020603050405020304" pitchFamily="18" charset="0"/>
            </a:endParaRP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418158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FD9984E0-B4D8-47B3-8DD1-31A5C1239931}" type="slidenum">
              <a:rPr lang="zh-CN" altLang="en-US" sz="1300"/>
              <a:pPr algn="r" eaLnBrk="1" hangingPunct="1"/>
              <a:t>2</a:t>
            </a:fld>
            <a:endParaRPr lang="en-US" altLang="zh-CN" sz="1300"/>
          </a:p>
        </p:txBody>
      </p:sp>
      <p:sp>
        <p:nvSpPr>
          <p:cNvPr id="48131" name="Rectangle 2"/>
          <p:cNvSpPr>
            <a:spLocks noGrp="1" noRot="1" noChangeAspect="1" noChangeArrowheads="1" noTextEdit="1"/>
          </p:cNvSpPr>
          <p:nvPr>
            <p:ph type="sldImg"/>
          </p:nvPr>
        </p:nvSpPr>
        <p:spPr>
          <a:xfrm>
            <a:off x="1193800" y="690563"/>
            <a:ext cx="4624388" cy="3467100"/>
          </a:xfrm>
          <a:ln/>
        </p:spPr>
      </p:sp>
      <p:sp>
        <p:nvSpPr>
          <p:cNvPr id="4813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smtClean="0">
                <a:latin typeface="Arial" panose="020B0604020202020204" pitchFamily="34" charset="0"/>
                <a:cs typeface="Arial" panose="020B0604020202020204" pitchFamily="34" charset="0"/>
              </a:rPr>
              <a:t>启动项目</a:t>
            </a:r>
          </a:p>
          <a:p>
            <a:r>
              <a:rPr lang="zh-CN" altLang="zh-CN" b="1" smtClean="0">
                <a:latin typeface="Arial" panose="020B0604020202020204" pitchFamily="34" charset="0"/>
                <a:cs typeface="Arial" panose="020B0604020202020204" pitchFamily="34" charset="0"/>
              </a:rPr>
              <a:t>关键干系人分析</a:t>
            </a:r>
          </a:p>
          <a:p>
            <a:r>
              <a:rPr lang="zh-CN" altLang="zh-CN" b="1" smtClean="0">
                <a:latin typeface="Arial" panose="020B0604020202020204" pitchFamily="34" charset="0"/>
                <a:cs typeface="Arial" panose="020B0604020202020204" pitchFamily="34" charset="0"/>
              </a:rPr>
              <a:t>开发项目建议书</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开发共同愿景</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开展初始需求远景规划：开始产品</a:t>
            </a:r>
            <a:r>
              <a:rPr lang="en-GB" altLang="zh-CN" smtClean="0">
                <a:latin typeface="Arial" panose="020B0604020202020204" pitchFamily="34" charset="0"/>
                <a:cs typeface="Arial" panose="020B0604020202020204" pitchFamily="34" charset="0"/>
              </a:rPr>
              <a:t>Backlog</a:t>
            </a:r>
            <a:endParaRPr lang="zh-CN" altLang="zh-CN" smtClean="0">
              <a:latin typeface="Arial" panose="020B0604020202020204" pitchFamily="34" charset="0"/>
              <a:cs typeface="Arial" panose="020B0604020202020204" pitchFamily="34" charset="0"/>
            </a:endParaRP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开展初始架构远景规划</a:t>
            </a:r>
          </a:p>
          <a:p>
            <a:r>
              <a:rPr lang="zh-CN" altLang="zh-CN" b="1" smtClean="0">
                <a:latin typeface="Arial" panose="020B0604020202020204" pitchFamily="34" charset="0"/>
                <a:cs typeface="Arial" panose="020B0604020202020204" pitchFamily="34" charset="0"/>
              </a:rPr>
              <a:t>项目总体规划</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规划洋葱</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规划和管理需求</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规划和管理架构</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发布规划</a:t>
            </a:r>
          </a:p>
          <a:p>
            <a:r>
              <a:rPr lang="zh-CN" altLang="zh-CN" b="1" smtClean="0">
                <a:latin typeface="Arial" panose="020B0604020202020204" pitchFamily="34" charset="0"/>
                <a:cs typeface="Arial" panose="020B0604020202020204" pitchFamily="34" charset="0"/>
              </a:rPr>
              <a:t>项目启动会</a:t>
            </a:r>
          </a:p>
          <a:p>
            <a:r>
              <a:rPr lang="zh-CN" altLang="zh-CN" b="1" smtClean="0">
                <a:latin typeface="Arial" panose="020B0604020202020204" pitchFamily="34" charset="0"/>
                <a:cs typeface="Arial" panose="020B0604020202020204" pitchFamily="34" charset="0"/>
              </a:rPr>
              <a:t>传统项目启动过程</a:t>
            </a:r>
          </a:p>
          <a:p>
            <a:r>
              <a:rPr lang="zh-CN" altLang="zh-CN" b="1" i="1" smtClean="0">
                <a:latin typeface="Arial" panose="020B0604020202020204" pitchFamily="34" charset="0"/>
                <a:cs typeface="Arial" panose="020B0604020202020204" pitchFamily="34" charset="0"/>
              </a:rPr>
              <a:t>生存期模型</a:t>
            </a:r>
          </a:p>
          <a:p>
            <a:r>
              <a:rPr lang="en-GB" altLang="zh-CN" b="1" i="1" smtClean="0">
                <a:latin typeface="Arial" panose="020B0604020202020204" pitchFamily="34" charset="0"/>
                <a:cs typeface="Arial" panose="020B0604020202020204" pitchFamily="34" charset="0"/>
              </a:rPr>
              <a:t>WBS</a:t>
            </a:r>
            <a:endParaRPr lang="zh-CN" altLang="zh-CN" b="1" i="1" smtClean="0">
              <a:latin typeface="Arial" panose="020B0604020202020204" pitchFamily="34" charset="0"/>
              <a:cs typeface="Arial" panose="020B0604020202020204" pitchFamily="34" charset="0"/>
            </a:endParaRPr>
          </a:p>
          <a:p>
            <a:r>
              <a:rPr lang="zh-CN" altLang="zh-CN" b="1" i="1" smtClean="0">
                <a:latin typeface="Arial" panose="020B0604020202020204" pitchFamily="34" charset="0"/>
                <a:cs typeface="Arial" panose="020B0604020202020204" pitchFamily="34" charset="0"/>
              </a:rPr>
              <a:t>交付成果依赖关系</a:t>
            </a:r>
          </a:p>
          <a:p>
            <a:r>
              <a:rPr lang="zh-CN" altLang="zh-CN" b="1" smtClean="0">
                <a:latin typeface="Arial" panose="020B0604020202020204" pitchFamily="34" charset="0"/>
                <a:cs typeface="Arial" panose="020B0604020202020204" pitchFamily="34" charset="0"/>
              </a:rPr>
              <a:t>小结</a:t>
            </a:r>
          </a:p>
        </p:txBody>
      </p:sp>
    </p:spTree>
    <p:extLst>
      <p:ext uri="{BB962C8B-B14F-4D97-AF65-F5344CB8AC3E}">
        <p14:creationId xmlns:p14="http://schemas.microsoft.com/office/powerpoint/2010/main" val="1629937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727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You need to manage the expectations of your stakeholders, many of whom are not actively involved with the development of the system. </a:t>
            </a:r>
          </a:p>
          <a:p>
            <a:pPr eaLnBrk="1" hangingPunct="1"/>
            <a:r>
              <a:rPr lang="en-US" altLang="zh-CN" sz="1000" smtClean="0"/>
              <a:t>Be sure to announce the anticipated deployment schedule, including the expected training and installation dates. Your announcement could be an e-mail to your customers, a press release, or even advertisements on television, in magazines, or on the Internet.  Release announcements are important because people want to know how the new system will affect them, if at all, and when it will affect them. Respect the fact that your deployment efforts are likely to disrupt the lives of your stakeholders.</a:t>
            </a:r>
            <a:r>
              <a:rPr lang="en-US" altLang="zh-CN" smtClean="0"/>
              <a:t> </a:t>
            </a:r>
          </a:p>
        </p:txBody>
      </p:sp>
      <p:sp>
        <p:nvSpPr>
          <p:cNvPr id="72710" name="TextBox 3"/>
          <p:cNvSpPr txBox="1">
            <a:spLocks noChangeArrowheads="1"/>
          </p:cNvSpPr>
          <p:nvPr/>
        </p:nvSpPr>
        <p:spPr bwMode="auto">
          <a:xfrm>
            <a:off x="428625" y="1190625"/>
            <a:ext cx="20478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There are many ways to announce a release, but make sure that all of your stakeholders, including other systems that may be affected, are informed.</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Describe who is affected.</a:t>
            </a:r>
          </a:p>
        </p:txBody>
      </p:sp>
    </p:spTree>
    <p:extLst>
      <p:ext uri="{BB962C8B-B14F-4D97-AF65-F5344CB8AC3E}">
        <p14:creationId xmlns:p14="http://schemas.microsoft.com/office/powerpoint/2010/main" val="3599800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7475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Consider all of the potential audiences who will need training on your system. New end users and end users who are familiar with the current system may need training. Operations and support staff may need training on the new version. Senior management may need training to understand new system outputs.</a:t>
            </a:r>
          </a:p>
          <a:p>
            <a:pPr eaLnBrk="1" hangingPunct="1"/>
            <a:r>
              <a:rPr lang="en-US" altLang="zh-CN" sz="1000" smtClean="0"/>
              <a:t>Remember to consider that your stakeholders may need training beyond learning how to work with your application. For example, this may be the first time that some users are working with a computer, a browser, or even a mouse.  Similarly, this may be the first time that your operations staff is working with a new technology that your system users they will need to be trained in that technology to work with your system. </a:t>
            </a:r>
          </a:p>
          <a:p>
            <a:pPr eaLnBrk="1" hangingPunct="1"/>
            <a:endParaRPr lang="en-US" altLang="zh-CN" sz="1000" smtClean="0"/>
          </a:p>
        </p:txBody>
      </p:sp>
      <p:sp>
        <p:nvSpPr>
          <p:cNvPr id="74758" name="TextBox 3"/>
          <p:cNvSpPr txBox="1">
            <a:spLocks noChangeArrowheads="1"/>
          </p:cNvSpPr>
          <p:nvPr/>
        </p:nvSpPr>
        <p:spPr bwMode="auto">
          <a:xfrm>
            <a:off x="466725" y="1209675"/>
            <a:ext cx="20669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The type of training is needed depends on many factors</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Determining who your audience is and their current skill set is an important task to be completed </a:t>
            </a:r>
            <a:r>
              <a:rPr lang="en-US" altLang="zh-CN" sz="1000" b="1">
                <a:latin typeface="Times New Roman" panose="02020603050405020304" pitchFamily="18" charset="0"/>
              </a:rPr>
              <a:t>early</a:t>
            </a:r>
            <a:r>
              <a:rPr lang="en-US" altLang="zh-CN" sz="1000" b="1" i="1">
                <a:latin typeface="Times New Roman" panose="02020603050405020304" pitchFamily="18" charset="0"/>
              </a:rPr>
              <a:t> </a:t>
            </a:r>
            <a:r>
              <a:rPr lang="en-US" altLang="zh-CN" sz="1000">
                <a:latin typeface="Times New Roman" panose="02020603050405020304" pitchFamily="18" charset="0"/>
              </a:rPr>
              <a:t>in the development cycle.</a:t>
            </a:r>
          </a:p>
        </p:txBody>
      </p:sp>
    </p:spTree>
    <p:extLst>
      <p:ext uri="{BB962C8B-B14F-4D97-AF65-F5344CB8AC3E}">
        <p14:creationId xmlns:p14="http://schemas.microsoft.com/office/powerpoint/2010/main" val="188341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FD9984E0-B4D8-47B3-8DD1-31A5C1239931}" type="slidenum">
              <a:rPr lang="zh-CN" altLang="en-US" sz="1300"/>
              <a:pPr algn="r" eaLnBrk="1" hangingPunct="1"/>
              <a:t>22</a:t>
            </a:fld>
            <a:endParaRPr lang="en-US" altLang="zh-CN" sz="1300"/>
          </a:p>
        </p:txBody>
      </p:sp>
      <p:sp>
        <p:nvSpPr>
          <p:cNvPr id="48131" name="Rectangle 2"/>
          <p:cNvSpPr>
            <a:spLocks noGrp="1" noRot="1" noChangeAspect="1" noChangeArrowheads="1" noTextEdit="1"/>
          </p:cNvSpPr>
          <p:nvPr>
            <p:ph type="sldImg"/>
          </p:nvPr>
        </p:nvSpPr>
        <p:spPr>
          <a:xfrm>
            <a:off x="1193800" y="690563"/>
            <a:ext cx="4624388" cy="3467100"/>
          </a:xfrm>
          <a:ln/>
        </p:spPr>
      </p:sp>
      <p:sp>
        <p:nvSpPr>
          <p:cNvPr id="4813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smtClean="0">
                <a:latin typeface="Arial" panose="020B0604020202020204" pitchFamily="34" charset="0"/>
                <a:cs typeface="Arial" panose="020B0604020202020204" pitchFamily="34" charset="0"/>
              </a:rPr>
              <a:t>启动项目</a:t>
            </a:r>
          </a:p>
          <a:p>
            <a:r>
              <a:rPr lang="zh-CN" altLang="zh-CN" b="1" smtClean="0">
                <a:latin typeface="Arial" panose="020B0604020202020204" pitchFamily="34" charset="0"/>
                <a:cs typeface="Arial" panose="020B0604020202020204" pitchFamily="34" charset="0"/>
              </a:rPr>
              <a:t>关键干系人分析</a:t>
            </a:r>
          </a:p>
          <a:p>
            <a:r>
              <a:rPr lang="zh-CN" altLang="zh-CN" b="1" smtClean="0">
                <a:latin typeface="Arial" panose="020B0604020202020204" pitchFamily="34" charset="0"/>
                <a:cs typeface="Arial" panose="020B0604020202020204" pitchFamily="34" charset="0"/>
              </a:rPr>
              <a:t>开发项目建议书</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开发共同愿景</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开展初始需求远景规划：开始产品</a:t>
            </a:r>
            <a:r>
              <a:rPr lang="en-GB" altLang="zh-CN" smtClean="0">
                <a:latin typeface="Arial" panose="020B0604020202020204" pitchFamily="34" charset="0"/>
                <a:cs typeface="Arial" panose="020B0604020202020204" pitchFamily="34" charset="0"/>
              </a:rPr>
              <a:t>Backlog</a:t>
            </a:r>
            <a:endParaRPr lang="zh-CN" altLang="zh-CN" smtClean="0">
              <a:latin typeface="Arial" panose="020B0604020202020204" pitchFamily="34" charset="0"/>
              <a:cs typeface="Arial" panose="020B0604020202020204" pitchFamily="34" charset="0"/>
            </a:endParaRP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开展初始架构远景规划</a:t>
            </a:r>
          </a:p>
          <a:p>
            <a:r>
              <a:rPr lang="zh-CN" altLang="zh-CN" b="1" smtClean="0">
                <a:latin typeface="Arial" panose="020B0604020202020204" pitchFamily="34" charset="0"/>
                <a:cs typeface="Arial" panose="020B0604020202020204" pitchFamily="34" charset="0"/>
              </a:rPr>
              <a:t>项目总体规划</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规划洋葱</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规划和管理需求</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规划和管理架构</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发布规划</a:t>
            </a:r>
          </a:p>
          <a:p>
            <a:r>
              <a:rPr lang="zh-CN" altLang="zh-CN" b="1" smtClean="0">
                <a:latin typeface="Arial" panose="020B0604020202020204" pitchFamily="34" charset="0"/>
                <a:cs typeface="Arial" panose="020B0604020202020204" pitchFamily="34" charset="0"/>
              </a:rPr>
              <a:t>项目启动会</a:t>
            </a:r>
          </a:p>
          <a:p>
            <a:r>
              <a:rPr lang="zh-CN" altLang="zh-CN" b="1" smtClean="0">
                <a:latin typeface="Arial" panose="020B0604020202020204" pitchFamily="34" charset="0"/>
                <a:cs typeface="Arial" panose="020B0604020202020204" pitchFamily="34" charset="0"/>
              </a:rPr>
              <a:t>传统项目启动过程</a:t>
            </a:r>
          </a:p>
          <a:p>
            <a:r>
              <a:rPr lang="zh-CN" altLang="zh-CN" b="1" i="1" smtClean="0">
                <a:latin typeface="Arial" panose="020B0604020202020204" pitchFamily="34" charset="0"/>
                <a:cs typeface="Arial" panose="020B0604020202020204" pitchFamily="34" charset="0"/>
              </a:rPr>
              <a:t>生存期模型</a:t>
            </a:r>
          </a:p>
          <a:p>
            <a:r>
              <a:rPr lang="en-GB" altLang="zh-CN" b="1" i="1" smtClean="0">
                <a:latin typeface="Arial" panose="020B0604020202020204" pitchFamily="34" charset="0"/>
                <a:cs typeface="Arial" panose="020B0604020202020204" pitchFamily="34" charset="0"/>
              </a:rPr>
              <a:t>WBS</a:t>
            </a:r>
            <a:endParaRPr lang="zh-CN" altLang="zh-CN" b="1" i="1" smtClean="0">
              <a:latin typeface="Arial" panose="020B0604020202020204" pitchFamily="34" charset="0"/>
              <a:cs typeface="Arial" panose="020B0604020202020204" pitchFamily="34" charset="0"/>
            </a:endParaRPr>
          </a:p>
          <a:p>
            <a:r>
              <a:rPr lang="zh-CN" altLang="zh-CN" b="1" i="1" smtClean="0">
                <a:latin typeface="Arial" panose="020B0604020202020204" pitchFamily="34" charset="0"/>
                <a:cs typeface="Arial" panose="020B0604020202020204" pitchFamily="34" charset="0"/>
              </a:rPr>
              <a:t>交付成果依赖关系</a:t>
            </a:r>
          </a:p>
          <a:p>
            <a:r>
              <a:rPr lang="zh-CN" altLang="zh-CN" b="1" smtClean="0">
                <a:latin typeface="Arial" panose="020B0604020202020204" pitchFamily="34" charset="0"/>
                <a:cs typeface="Arial" panose="020B0604020202020204" pitchFamily="34" charset="0"/>
              </a:rPr>
              <a:t>小结</a:t>
            </a:r>
          </a:p>
        </p:txBody>
      </p:sp>
    </p:spTree>
    <p:extLst>
      <p:ext uri="{BB962C8B-B14F-4D97-AF65-F5344CB8AC3E}">
        <p14:creationId xmlns:p14="http://schemas.microsoft.com/office/powerpoint/2010/main" val="610009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7680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In addition to previously mentioned acceptance activities, hold a production readiness review to ensure that everyone understands their role in the transition and are ready to do it.  </a:t>
            </a:r>
          </a:p>
          <a:p>
            <a:pPr eaLnBrk="1" hangingPunct="1"/>
            <a:r>
              <a:rPr lang="en-US" altLang="zh-CN" sz="1000" smtClean="0"/>
              <a:t>This review should involve representatives from each of your key stakeholders (end users, operations, support, and so on).</a:t>
            </a:r>
          </a:p>
          <a:p>
            <a:pPr eaLnBrk="1" hangingPunct="1"/>
            <a:r>
              <a:rPr lang="en-US" altLang="zh-CN" sz="1000" smtClean="0"/>
              <a:t>If all has gone according to plan, this should be a formality more than a discovery session.</a:t>
            </a:r>
          </a:p>
          <a:p>
            <a:pPr eaLnBrk="1" hangingPunct="1"/>
            <a:endParaRPr lang="en-US" altLang="zh-CN" sz="1000" smtClean="0"/>
          </a:p>
        </p:txBody>
      </p:sp>
    </p:spTree>
    <p:extLst>
      <p:ext uri="{BB962C8B-B14F-4D97-AF65-F5344CB8AC3E}">
        <p14:creationId xmlns:p14="http://schemas.microsoft.com/office/powerpoint/2010/main" val="3177693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FD9984E0-B4D8-47B3-8DD1-31A5C1239931}" type="slidenum">
              <a:rPr lang="zh-CN" altLang="en-US" sz="1300"/>
              <a:pPr algn="r" eaLnBrk="1" hangingPunct="1"/>
              <a:t>24</a:t>
            </a:fld>
            <a:endParaRPr lang="en-US" altLang="zh-CN" sz="1300"/>
          </a:p>
        </p:txBody>
      </p:sp>
      <p:sp>
        <p:nvSpPr>
          <p:cNvPr id="48131" name="Rectangle 2"/>
          <p:cNvSpPr>
            <a:spLocks noGrp="1" noRot="1" noChangeAspect="1" noChangeArrowheads="1" noTextEdit="1"/>
          </p:cNvSpPr>
          <p:nvPr>
            <p:ph type="sldImg"/>
          </p:nvPr>
        </p:nvSpPr>
        <p:spPr>
          <a:xfrm>
            <a:off x="1193800" y="690563"/>
            <a:ext cx="4624388" cy="3467100"/>
          </a:xfrm>
          <a:ln/>
        </p:spPr>
      </p:sp>
      <p:sp>
        <p:nvSpPr>
          <p:cNvPr id="4813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smtClean="0">
                <a:latin typeface="Arial" panose="020B0604020202020204" pitchFamily="34" charset="0"/>
                <a:cs typeface="Arial" panose="020B0604020202020204" pitchFamily="34" charset="0"/>
              </a:rPr>
              <a:t>启动项目</a:t>
            </a:r>
          </a:p>
          <a:p>
            <a:r>
              <a:rPr lang="zh-CN" altLang="zh-CN" b="1" smtClean="0">
                <a:latin typeface="Arial" panose="020B0604020202020204" pitchFamily="34" charset="0"/>
                <a:cs typeface="Arial" panose="020B0604020202020204" pitchFamily="34" charset="0"/>
              </a:rPr>
              <a:t>关键干系人分析</a:t>
            </a:r>
          </a:p>
          <a:p>
            <a:r>
              <a:rPr lang="zh-CN" altLang="zh-CN" b="1" smtClean="0">
                <a:latin typeface="Arial" panose="020B0604020202020204" pitchFamily="34" charset="0"/>
                <a:cs typeface="Arial" panose="020B0604020202020204" pitchFamily="34" charset="0"/>
              </a:rPr>
              <a:t>开发项目建议书</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开发共同愿景</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开展初始需求远景规划：开始产品</a:t>
            </a:r>
            <a:r>
              <a:rPr lang="en-GB" altLang="zh-CN" smtClean="0">
                <a:latin typeface="Arial" panose="020B0604020202020204" pitchFamily="34" charset="0"/>
                <a:cs typeface="Arial" panose="020B0604020202020204" pitchFamily="34" charset="0"/>
              </a:rPr>
              <a:t>Backlog</a:t>
            </a:r>
            <a:endParaRPr lang="zh-CN" altLang="zh-CN" smtClean="0">
              <a:latin typeface="Arial" panose="020B0604020202020204" pitchFamily="34" charset="0"/>
              <a:cs typeface="Arial" panose="020B0604020202020204" pitchFamily="34" charset="0"/>
            </a:endParaRP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开展初始架构远景规划</a:t>
            </a:r>
          </a:p>
          <a:p>
            <a:r>
              <a:rPr lang="zh-CN" altLang="zh-CN" b="1" smtClean="0">
                <a:latin typeface="Arial" panose="020B0604020202020204" pitchFamily="34" charset="0"/>
                <a:cs typeface="Arial" panose="020B0604020202020204" pitchFamily="34" charset="0"/>
              </a:rPr>
              <a:t>项目总体规划</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规划洋葱</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规划和管理需求</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规划和管理架构</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发布规划</a:t>
            </a:r>
          </a:p>
          <a:p>
            <a:r>
              <a:rPr lang="zh-CN" altLang="zh-CN" b="1" smtClean="0">
                <a:latin typeface="Arial" panose="020B0604020202020204" pitchFamily="34" charset="0"/>
                <a:cs typeface="Arial" panose="020B0604020202020204" pitchFamily="34" charset="0"/>
              </a:rPr>
              <a:t>项目启动会</a:t>
            </a:r>
          </a:p>
          <a:p>
            <a:r>
              <a:rPr lang="zh-CN" altLang="zh-CN" b="1" smtClean="0">
                <a:latin typeface="Arial" panose="020B0604020202020204" pitchFamily="34" charset="0"/>
                <a:cs typeface="Arial" panose="020B0604020202020204" pitchFamily="34" charset="0"/>
              </a:rPr>
              <a:t>传统项目启动过程</a:t>
            </a:r>
          </a:p>
          <a:p>
            <a:r>
              <a:rPr lang="zh-CN" altLang="zh-CN" b="1" i="1" smtClean="0">
                <a:latin typeface="Arial" panose="020B0604020202020204" pitchFamily="34" charset="0"/>
                <a:cs typeface="Arial" panose="020B0604020202020204" pitchFamily="34" charset="0"/>
              </a:rPr>
              <a:t>生存期模型</a:t>
            </a:r>
          </a:p>
          <a:p>
            <a:r>
              <a:rPr lang="en-GB" altLang="zh-CN" b="1" i="1" smtClean="0">
                <a:latin typeface="Arial" panose="020B0604020202020204" pitchFamily="34" charset="0"/>
                <a:cs typeface="Arial" panose="020B0604020202020204" pitchFamily="34" charset="0"/>
              </a:rPr>
              <a:t>WBS</a:t>
            </a:r>
            <a:endParaRPr lang="zh-CN" altLang="zh-CN" b="1" i="1" smtClean="0">
              <a:latin typeface="Arial" panose="020B0604020202020204" pitchFamily="34" charset="0"/>
              <a:cs typeface="Arial" panose="020B0604020202020204" pitchFamily="34" charset="0"/>
            </a:endParaRPr>
          </a:p>
          <a:p>
            <a:r>
              <a:rPr lang="zh-CN" altLang="zh-CN" b="1" i="1" smtClean="0">
                <a:latin typeface="Arial" panose="020B0604020202020204" pitchFamily="34" charset="0"/>
                <a:cs typeface="Arial" panose="020B0604020202020204" pitchFamily="34" charset="0"/>
              </a:rPr>
              <a:t>交付成果依赖关系</a:t>
            </a:r>
          </a:p>
          <a:p>
            <a:r>
              <a:rPr lang="zh-CN" altLang="zh-CN" b="1" smtClean="0">
                <a:latin typeface="Arial" panose="020B0604020202020204" pitchFamily="34" charset="0"/>
                <a:cs typeface="Arial" panose="020B0604020202020204" pitchFamily="34" charset="0"/>
              </a:rPr>
              <a:t>小结</a:t>
            </a:r>
          </a:p>
        </p:txBody>
      </p:sp>
    </p:spTree>
    <p:extLst>
      <p:ext uri="{BB962C8B-B14F-4D97-AF65-F5344CB8AC3E}">
        <p14:creationId xmlns:p14="http://schemas.microsoft.com/office/powerpoint/2010/main" val="1355771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788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78854" name="TextBox 3"/>
          <p:cNvSpPr txBox="1">
            <a:spLocks noChangeArrowheads="1"/>
          </p:cNvSpPr>
          <p:nvPr/>
        </p:nvSpPr>
        <p:spPr bwMode="auto">
          <a:xfrm>
            <a:off x="438150" y="1181100"/>
            <a:ext cx="20859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228600" indent="-1143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Establish a culture of responsibility when possible is important.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Anti-patterns:</a:t>
            </a:r>
          </a:p>
          <a:p>
            <a:pPr lvl="1" eaLnBrk="1" hangingPunct="1">
              <a:spcBef>
                <a:spcPct val="0"/>
              </a:spcBef>
              <a:buFontTx/>
              <a:buAutoNum type="arabicPeriod"/>
            </a:pPr>
            <a:r>
              <a:rPr lang="en-US" altLang="zh-CN" sz="1000">
                <a:latin typeface="Times New Roman" panose="02020603050405020304" pitchFamily="18" charset="0"/>
              </a:rPr>
              <a:t>Throwing the executable over the wall to the production team</a:t>
            </a:r>
          </a:p>
          <a:p>
            <a:pPr lvl="1" eaLnBrk="1" hangingPunct="1">
              <a:spcBef>
                <a:spcPct val="0"/>
              </a:spcBef>
              <a:buFontTx/>
              <a:buAutoNum type="arabicPeriod"/>
            </a:pPr>
            <a:r>
              <a:rPr lang="en-US" altLang="zh-CN" sz="1000">
                <a:latin typeface="Times New Roman" panose="02020603050405020304" pitchFamily="18" charset="0"/>
              </a:rPr>
              <a:t>Developers who move to the next project rather than owning their code through support</a:t>
            </a:r>
          </a:p>
          <a:p>
            <a:pPr lvl="1" eaLnBrk="1" hangingPunct="1">
              <a:spcBef>
                <a:spcPct val="0"/>
              </a:spcBef>
              <a:buFontTx/>
              <a:buAutoNum type="arabicPeriod"/>
            </a:pPr>
            <a:r>
              <a:rPr lang="en-US" altLang="zh-CN" sz="1000">
                <a:latin typeface="Times New Roman" panose="02020603050405020304" pitchFamily="18" charset="0"/>
              </a:rPr>
              <a:t>Losing track of known issues /lessons learned for the following team</a:t>
            </a:r>
          </a:p>
        </p:txBody>
      </p:sp>
    </p:spTree>
    <p:extLst>
      <p:ext uri="{BB962C8B-B14F-4D97-AF65-F5344CB8AC3E}">
        <p14:creationId xmlns:p14="http://schemas.microsoft.com/office/powerpoint/2010/main" val="1414142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089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A good deployment plan includes go/no-go decisions points during the installation process. If at defined times during the installation you have not reached a certain point in the overall installation process, you will roll back your efforts and try to install again at a future date. This is a critical concept for projects that have very stringent deployment requirements, such as software that replaces existing mission-critical systems. </a:t>
            </a:r>
            <a:endParaRPr lang="en-US" altLang="zh-CN" sz="1000" b="1" smtClean="0"/>
          </a:p>
          <a:p>
            <a:pPr eaLnBrk="1" hangingPunct="1"/>
            <a:r>
              <a:rPr lang="en-US" altLang="zh-CN" sz="1000" smtClean="0"/>
              <a:t>The ability to back out (restore your previous configuration and data) becomes critical with this approach, requiring investment of additional resources to develop and test de-installation scripts.  In fact, many deployment efforts fail miserably because the development team didn’t bother to consider how to restore their old system, and then discovered that they had to do so because of an unforeseen problem during installation.  Never assume that your deployment efforts will go smoothly. </a:t>
            </a:r>
          </a:p>
          <a:p>
            <a:pPr eaLnBrk="1" hangingPunct="1"/>
            <a:endParaRPr lang="zh-CN" altLang="en-US" sz="1000" smtClean="0"/>
          </a:p>
        </p:txBody>
      </p:sp>
      <p:sp>
        <p:nvSpPr>
          <p:cNvPr id="80902" name="TextBox 3"/>
          <p:cNvSpPr txBox="1">
            <a:spLocks noChangeArrowheads="1"/>
          </p:cNvSpPr>
          <p:nvPr/>
        </p:nvSpPr>
        <p:spPr bwMode="auto">
          <a:xfrm>
            <a:off x="447675" y="1209675"/>
            <a:ext cx="20574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What are your go/no go points?</a:t>
            </a:r>
          </a:p>
          <a:p>
            <a:pPr eaLnBrk="1" hangingPunct="1">
              <a:spcBef>
                <a:spcPct val="0"/>
              </a:spcBef>
              <a:buFontTx/>
              <a:buNone/>
            </a:pPr>
            <a:r>
              <a:rPr lang="en-US" altLang="zh-CN" sz="1000">
                <a:latin typeface="Times New Roman" panose="02020603050405020304" pitchFamily="18" charset="0"/>
              </a:rPr>
              <a:t>What is your restore plan?</a:t>
            </a:r>
          </a:p>
          <a:p>
            <a:pPr eaLnBrk="1" hangingPunct="1">
              <a:spcBef>
                <a:spcPct val="0"/>
              </a:spcBef>
              <a:buFontTx/>
              <a:buNone/>
            </a:pPr>
            <a:r>
              <a:rPr lang="en-US" altLang="zh-CN" sz="1000">
                <a:latin typeface="Times New Roman" panose="02020603050405020304" pitchFamily="18" charset="0"/>
              </a:rPr>
              <a:t>Have you tested your restore plan?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Using tooling such as IBM Rational Build Forge can help aid in deployment automation so that you can gracefully restore a project.</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3543124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19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sz="1000" smtClean="0"/>
              <a:t>Upgrades can be particularly problematic because you now must involve new stakeholders, including end users (potential disruption of service), operations (installing the environment), and support (ongoing configuration and troubleshooting).</a:t>
            </a:r>
          </a:p>
          <a:p>
            <a:pPr eaLnBrk="1" hangingPunct="1"/>
            <a:endParaRPr lang="zh-CN" altLang="en-US" sz="1000" smtClean="0"/>
          </a:p>
        </p:txBody>
      </p:sp>
    </p:spTree>
    <p:extLst>
      <p:ext uri="{BB962C8B-B14F-4D97-AF65-F5344CB8AC3E}">
        <p14:creationId xmlns:p14="http://schemas.microsoft.com/office/powerpoint/2010/main" val="717302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29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82950" name="TextBox 5"/>
          <p:cNvSpPr txBox="1">
            <a:spLocks noChangeArrowheads="1"/>
          </p:cNvSpPr>
          <p:nvPr/>
        </p:nvSpPr>
        <p:spPr bwMode="auto">
          <a:xfrm>
            <a:off x="438150" y="1238250"/>
            <a:ext cx="2057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When possible, deploy in stages rather than a big bang approach.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Expect the unexpected and buffer your plan with recovery periods.</a:t>
            </a:r>
          </a:p>
        </p:txBody>
      </p:sp>
    </p:spTree>
    <p:extLst>
      <p:ext uri="{BB962C8B-B14F-4D97-AF65-F5344CB8AC3E}">
        <p14:creationId xmlns:p14="http://schemas.microsoft.com/office/powerpoint/2010/main" val="813851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499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Running the system in parallel offers the advantage that you can easily back out to the original system if the new one runs into problems. However, parallel operations requires significant effort on the part of everyone involved: Your users need to do double entry, operations staff need to run both systems, support staff need to support both systems, and development staff may need to create integration code that temporarily works behind the scenes to synchronize data. </a:t>
            </a:r>
          </a:p>
          <a:p>
            <a:pPr eaLnBrk="1" hangingPunct="1">
              <a:spcBef>
                <a:spcPct val="0"/>
              </a:spcBef>
            </a:pPr>
            <a:endParaRPr lang="en-US" altLang="zh-CN" sz="1000" smtClean="0"/>
          </a:p>
          <a:p>
            <a:pPr eaLnBrk="1" hangingPunct="1">
              <a:spcBef>
                <a:spcPct val="0"/>
              </a:spcBef>
            </a:pPr>
            <a:r>
              <a:rPr lang="en-US" altLang="zh-CN" sz="1000" smtClean="0"/>
              <a:t>In addition, migrating data from one system to the next can be problematic. </a:t>
            </a:r>
          </a:p>
          <a:p>
            <a:pPr eaLnBrk="1" hangingPunct="1"/>
            <a:endParaRPr lang="en-US" altLang="zh-CN" sz="1000" smtClean="0"/>
          </a:p>
        </p:txBody>
      </p:sp>
    </p:spTree>
    <p:extLst>
      <p:ext uri="{BB962C8B-B14F-4D97-AF65-F5344CB8AC3E}">
        <p14:creationId xmlns:p14="http://schemas.microsoft.com/office/powerpoint/2010/main" val="98759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1044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3 - Initiating an Agile Project</a:t>
            </a:r>
            <a:endParaRPr lang="en-US" altLang="zh-CN" smtClean="0">
              <a:latin typeface="ZapfHumnst BT"/>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The Inception Phase is called:</a:t>
            </a:r>
          </a:p>
          <a:p>
            <a:pPr marL="114300" indent="-114300" eaLnBrk="1" hangingPunct="1">
              <a:buFontTx/>
              <a:buChar char="•"/>
            </a:pPr>
            <a:r>
              <a:rPr lang="en-US" altLang="zh-CN" sz="1000" smtClean="0"/>
              <a:t>“Pre Game” or Sprint 0 in Scrum</a:t>
            </a:r>
          </a:p>
          <a:p>
            <a:pPr marL="114300" indent="-114300" eaLnBrk="1" hangingPunct="1">
              <a:buFontTx/>
              <a:buChar char="•"/>
            </a:pPr>
            <a:r>
              <a:rPr lang="en-US" altLang="zh-CN" sz="1000" smtClean="0"/>
              <a:t>Inception in the RUP methodology</a:t>
            </a:r>
          </a:p>
          <a:p>
            <a:pPr marL="114300" indent="-114300" eaLnBrk="1" hangingPunct="1">
              <a:buFontTx/>
              <a:buChar char="•"/>
            </a:pPr>
            <a:r>
              <a:rPr lang="en-US" altLang="zh-CN" sz="1000" smtClean="0"/>
              <a:t>Start Up in Eclipse Way</a:t>
            </a:r>
          </a:p>
          <a:p>
            <a:pPr marL="114300" indent="-114300" eaLnBrk="1" hangingPunct="1">
              <a:buFontTx/>
              <a:buChar char="•"/>
            </a:pPr>
            <a:r>
              <a:rPr lang="en-US" altLang="zh-CN" sz="1000" smtClean="0"/>
              <a:t>Iteration 0 in other agile processes</a:t>
            </a:r>
          </a:p>
        </p:txBody>
      </p:sp>
      <p:sp>
        <p:nvSpPr>
          <p:cNvPr id="104454" name="Rectangle 4"/>
          <p:cNvSpPr>
            <a:spLocks noChangeArrowheads="1"/>
          </p:cNvSpPr>
          <p:nvPr/>
        </p:nvSpPr>
        <p:spPr bwMode="auto">
          <a:xfrm>
            <a:off x="436563" y="1300163"/>
            <a:ext cx="197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Initiating an agile project is one of the primary activities during the Inception phase.</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645136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70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7044" name="Rectangle 2"/>
          <p:cNvSpPr>
            <a:spLocks noGrp="1" noRot="1" noChangeAspect="1" noChangeArrowheads="1" noTextEdit="1"/>
          </p:cNvSpPr>
          <p:nvPr>
            <p:ph type="sldImg"/>
          </p:nvPr>
        </p:nvSpPr>
        <p:spPr>
          <a:xfrm>
            <a:off x="2651125" y="847725"/>
            <a:ext cx="4035425" cy="3027363"/>
          </a:xfrm>
          <a:ln/>
        </p:spPr>
      </p:sp>
      <p:sp>
        <p:nvSpPr>
          <p:cNvPr id="87045" name="Rectangle 3"/>
          <p:cNvSpPr>
            <a:spLocks noGrp="1" noChangeArrowheads="1"/>
          </p:cNvSpPr>
          <p:nvPr>
            <p:ph type="body" idx="1"/>
          </p:nvPr>
        </p:nvSpPr>
        <p:spPr>
          <a:xfrm>
            <a:off x="2606675" y="4154488"/>
            <a:ext cx="408622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0" tIns="45681" rIns="91360" bIns="45681"/>
          <a:lstStyle/>
          <a:p>
            <a:pPr eaLnBrk="1" hangingPunct="1">
              <a:lnSpc>
                <a:spcPct val="90000"/>
              </a:lnSpc>
            </a:pPr>
            <a:r>
              <a:rPr lang="en-AU" altLang="zh-CN" sz="1000" smtClean="0">
                <a:cs typeface="Times New Roman" panose="02020603050405020304" pitchFamily="18" charset="0"/>
              </a:rPr>
              <a:t>An interesting risk comes near the end of a project, at the moment the "consumer bit" flips. The users go from believing that nothing will ever be delivered to believing that this team might actually pull it off. The good news is that the external perception of the project has shifted: on Monday they would have been happy if anything had been delivered, but on Tuesday they become concerned that </a:t>
            </a:r>
            <a:r>
              <a:rPr lang="en-AU" altLang="zh-CN" sz="1000" i="1" smtClean="0">
                <a:cs typeface="Times New Roman" panose="02020603050405020304" pitchFamily="18" charset="0"/>
              </a:rPr>
              <a:t>everything</a:t>
            </a:r>
            <a:r>
              <a:rPr lang="en-AU" altLang="zh-CN" sz="1000" smtClean="0">
                <a:cs typeface="Times New Roman" panose="02020603050405020304" pitchFamily="18" charset="0"/>
              </a:rPr>
              <a:t> won't be delivered. </a:t>
            </a:r>
          </a:p>
          <a:p>
            <a:pPr eaLnBrk="1" hangingPunct="1">
              <a:lnSpc>
                <a:spcPct val="90000"/>
              </a:lnSpc>
            </a:pPr>
            <a:r>
              <a:rPr lang="en-AU" altLang="zh-CN" sz="1000" smtClean="0">
                <a:cs typeface="Times New Roman" panose="02020603050405020304" pitchFamily="18" charset="0"/>
              </a:rPr>
              <a:t>And that’s the bad news. Somewhere between the first and second beta, you find yourself inundated with features that people are concerned will not make it into the first release. All of a sudden these become major issues. The team goes from worrying about delivering minimal acceptable functionality to a situation where every requirement now becomes essential to the first delivery. It is almost as though when this bit flips, all outstanding items get elevated to an “A” priority status. The reality is that there are still the same number of things to do, and the same amount of time to do them in. While external perception may have changed, prioritization is still very, very, important.</a:t>
            </a:r>
          </a:p>
          <a:p>
            <a:pPr eaLnBrk="1" hangingPunct="1">
              <a:lnSpc>
                <a:spcPct val="90000"/>
              </a:lnSpc>
            </a:pPr>
            <a:r>
              <a:rPr lang="en-AU" altLang="zh-CN" sz="1000" smtClean="0">
                <a:cs typeface="Times New Roman" panose="02020603050405020304" pitchFamily="18" charset="0"/>
              </a:rPr>
              <a:t>If at this crucial moment the team loses its nerve and starts to give in on all these requests, they actually puts the project in schedule danger again! It is at this point that they must continue to be ruthless and not succumb to new requests. Even trading off something new for something taken out may increase risk at this point. Without vigilance, you can’t ensure success at this point.</a:t>
            </a:r>
            <a:endParaRPr lang="en-US" altLang="zh-CN" sz="1000" smtClean="0">
              <a:cs typeface="Times New Roman" panose="02020603050405020304" pitchFamily="18" charset="0"/>
            </a:endParaRPr>
          </a:p>
        </p:txBody>
      </p:sp>
      <p:sp>
        <p:nvSpPr>
          <p:cNvPr id="87046" name="TextBox 3"/>
          <p:cNvSpPr txBox="1">
            <a:spLocks noChangeArrowheads="1"/>
          </p:cNvSpPr>
          <p:nvPr/>
        </p:nvSpPr>
        <p:spPr bwMode="auto">
          <a:xfrm>
            <a:off x="476250" y="1266825"/>
            <a:ext cx="18288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Avoid scope creep</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Communicate</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Establish continuing responsibility</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Train</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First impressions matter</a:t>
            </a:r>
          </a:p>
        </p:txBody>
      </p:sp>
    </p:spTree>
    <p:extLst>
      <p:ext uri="{BB962C8B-B14F-4D97-AF65-F5344CB8AC3E}">
        <p14:creationId xmlns:p14="http://schemas.microsoft.com/office/powerpoint/2010/main" val="2717355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909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1519712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8806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smtClean="0"/>
          </a:p>
        </p:txBody>
      </p:sp>
      <p:sp>
        <p:nvSpPr>
          <p:cNvPr id="88070" name="Text Box 4"/>
          <p:cNvSpPr txBox="1">
            <a:spLocks noChangeArrowheads="1"/>
          </p:cNvSpPr>
          <p:nvPr/>
        </p:nvSpPr>
        <p:spPr bwMode="auto">
          <a:xfrm>
            <a:off x="455613" y="1233488"/>
            <a:ext cx="198437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marL="173038" indent="-173038"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zh-CN" altLang="en-US" sz="900">
              <a:latin typeface="Times New Roman" panose="02020603050405020304" pitchFamily="18" charset="0"/>
              <a:cs typeface="Times New Roman" panose="02020603050405020304" pitchFamily="18" charset="0"/>
            </a:endParaRPr>
          </a:p>
          <a:p>
            <a:pPr>
              <a:spcBef>
                <a:spcPct val="40000"/>
              </a:spcBef>
              <a:buFontTx/>
              <a:buNone/>
            </a:pPr>
            <a:endParaRPr lang="zh-CN" altLang="en-US" sz="9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804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00488" y="9407525"/>
            <a:ext cx="2981325" cy="496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35</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23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971925" y="8772525"/>
            <a:ext cx="3036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6ABBFA7A-9E92-4099-B13E-0A6062683D41}" type="slidenum">
              <a:rPr lang="en-US" altLang="zh-CN" sz="1300"/>
              <a:pPr algn="r" eaLnBrk="1" hangingPunct="1"/>
              <a:t>4</a:t>
            </a:fld>
            <a:endParaRPr lang="en-US" altLang="zh-CN" sz="1300"/>
          </a:p>
        </p:txBody>
      </p:sp>
      <p:sp>
        <p:nvSpPr>
          <p:cNvPr id="49155" name="Rectangle 2"/>
          <p:cNvSpPr>
            <a:spLocks noGrp="1" noRot="1" noChangeAspect="1" noChangeArrowheads="1" noTextEdit="1"/>
          </p:cNvSpPr>
          <p:nvPr>
            <p:ph type="sldImg"/>
          </p:nvPr>
        </p:nvSpPr>
        <p:spPr>
          <a:xfrm>
            <a:off x="1195388" y="690563"/>
            <a:ext cx="4621212" cy="3465512"/>
          </a:xfrm>
          <a:ln/>
        </p:spPr>
      </p:sp>
      <p:sp>
        <p:nvSpPr>
          <p:cNvPr id="49156" name="Rectangle 3"/>
          <p:cNvSpPr>
            <a:spLocks noGrp="1" noChangeArrowheads="1"/>
          </p:cNvSpPr>
          <p:nvPr>
            <p:ph type="body" idx="1"/>
          </p:nvPr>
        </p:nvSpPr>
        <p:spPr>
          <a:xfrm>
            <a:off x="700088" y="4387850"/>
            <a:ext cx="56102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t>开发项目建议书 ： 包括高层技术远景和架构分析、高层需求分析</a:t>
            </a:r>
            <a:endParaRPr lang="en-US" altLang="zh-CN" smtClean="0"/>
          </a:p>
          <a:p>
            <a:r>
              <a:rPr lang="zh-CN" altLang="en-US" smtClean="0"/>
              <a:t>项目计划 包含了发布计划</a:t>
            </a:r>
            <a:endParaRPr lang="en-US" altLang="zh-CN" smtClean="0"/>
          </a:p>
          <a:p>
            <a:r>
              <a:rPr lang="zh-CN" altLang="en-US" smtClean="0"/>
              <a:t>发布管理：包括实现安装包、用户培训、运维机制的建立等内容</a:t>
            </a:r>
            <a:endParaRPr lang="zh-CN" altLang="zh-CN" smtClean="0"/>
          </a:p>
        </p:txBody>
      </p:sp>
    </p:spTree>
    <p:extLst>
      <p:ext uri="{BB962C8B-B14F-4D97-AF65-F5344CB8AC3E}">
        <p14:creationId xmlns:p14="http://schemas.microsoft.com/office/powerpoint/2010/main" val="67315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FD9984E0-B4D8-47B3-8DD1-31A5C1239931}" type="slidenum">
              <a:rPr lang="zh-CN" altLang="en-US" sz="1300"/>
              <a:pPr algn="r" eaLnBrk="1" hangingPunct="1"/>
              <a:t>5</a:t>
            </a:fld>
            <a:endParaRPr lang="en-US" altLang="zh-CN" sz="1300"/>
          </a:p>
        </p:txBody>
      </p:sp>
      <p:sp>
        <p:nvSpPr>
          <p:cNvPr id="48131" name="Rectangle 2"/>
          <p:cNvSpPr>
            <a:spLocks noGrp="1" noRot="1" noChangeAspect="1" noChangeArrowheads="1" noTextEdit="1"/>
          </p:cNvSpPr>
          <p:nvPr>
            <p:ph type="sldImg"/>
          </p:nvPr>
        </p:nvSpPr>
        <p:spPr>
          <a:xfrm>
            <a:off x="1193800" y="690563"/>
            <a:ext cx="4624388" cy="3467100"/>
          </a:xfrm>
          <a:ln/>
        </p:spPr>
      </p:sp>
      <p:sp>
        <p:nvSpPr>
          <p:cNvPr id="4813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b="1" smtClean="0">
                <a:latin typeface="Arial" panose="020B0604020202020204" pitchFamily="34" charset="0"/>
                <a:cs typeface="Arial" panose="020B0604020202020204" pitchFamily="34" charset="0"/>
              </a:rPr>
              <a:t>启动项目</a:t>
            </a:r>
          </a:p>
          <a:p>
            <a:r>
              <a:rPr lang="zh-CN" altLang="zh-CN" b="1" smtClean="0">
                <a:latin typeface="Arial" panose="020B0604020202020204" pitchFamily="34" charset="0"/>
                <a:cs typeface="Arial" panose="020B0604020202020204" pitchFamily="34" charset="0"/>
              </a:rPr>
              <a:t>关键干系人分析</a:t>
            </a:r>
          </a:p>
          <a:p>
            <a:r>
              <a:rPr lang="zh-CN" altLang="zh-CN" b="1" smtClean="0">
                <a:latin typeface="Arial" panose="020B0604020202020204" pitchFamily="34" charset="0"/>
                <a:cs typeface="Arial" panose="020B0604020202020204" pitchFamily="34" charset="0"/>
              </a:rPr>
              <a:t>开发项目建议书</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开发共同愿景</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开展初始需求远景规划：开始产品</a:t>
            </a:r>
            <a:r>
              <a:rPr lang="en-GB" altLang="zh-CN" smtClean="0">
                <a:latin typeface="Arial" panose="020B0604020202020204" pitchFamily="34" charset="0"/>
                <a:cs typeface="Arial" panose="020B0604020202020204" pitchFamily="34" charset="0"/>
              </a:rPr>
              <a:t>Backlog</a:t>
            </a:r>
            <a:endParaRPr lang="zh-CN" altLang="zh-CN" smtClean="0">
              <a:latin typeface="Arial" panose="020B0604020202020204" pitchFamily="34" charset="0"/>
              <a:cs typeface="Arial" panose="020B0604020202020204" pitchFamily="34" charset="0"/>
            </a:endParaRP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开展初始架构远景规划</a:t>
            </a:r>
          </a:p>
          <a:p>
            <a:r>
              <a:rPr lang="zh-CN" altLang="zh-CN" b="1" smtClean="0">
                <a:latin typeface="Arial" panose="020B0604020202020204" pitchFamily="34" charset="0"/>
                <a:cs typeface="Arial" panose="020B0604020202020204" pitchFamily="34" charset="0"/>
              </a:rPr>
              <a:t>项目总体规划</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规划洋葱</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规划和管理需求</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规划和管理架构</a:t>
            </a:r>
          </a:p>
          <a:p>
            <a:r>
              <a:rPr lang="en-GB" altLang="zh-CN" smtClean="0">
                <a:latin typeface="Arial" panose="020B0604020202020204" pitchFamily="34" charset="0"/>
                <a:cs typeface="Arial" panose="020B0604020202020204" pitchFamily="34" charset="0"/>
              </a:rPr>
              <a:t>	</a:t>
            </a:r>
            <a:r>
              <a:rPr lang="zh-CN" altLang="zh-CN" smtClean="0">
                <a:latin typeface="Arial" panose="020B0604020202020204" pitchFamily="34" charset="0"/>
                <a:cs typeface="Arial" panose="020B0604020202020204" pitchFamily="34" charset="0"/>
              </a:rPr>
              <a:t>发布规划</a:t>
            </a:r>
          </a:p>
          <a:p>
            <a:r>
              <a:rPr lang="zh-CN" altLang="zh-CN" b="1" smtClean="0">
                <a:latin typeface="Arial" panose="020B0604020202020204" pitchFamily="34" charset="0"/>
                <a:cs typeface="Arial" panose="020B0604020202020204" pitchFamily="34" charset="0"/>
              </a:rPr>
              <a:t>项目启动会</a:t>
            </a:r>
          </a:p>
          <a:p>
            <a:r>
              <a:rPr lang="zh-CN" altLang="zh-CN" b="1" smtClean="0">
                <a:latin typeface="Arial" panose="020B0604020202020204" pitchFamily="34" charset="0"/>
                <a:cs typeface="Arial" panose="020B0604020202020204" pitchFamily="34" charset="0"/>
              </a:rPr>
              <a:t>传统项目启动过程</a:t>
            </a:r>
          </a:p>
          <a:p>
            <a:r>
              <a:rPr lang="zh-CN" altLang="zh-CN" b="1" i="1" smtClean="0">
                <a:latin typeface="Arial" panose="020B0604020202020204" pitchFamily="34" charset="0"/>
                <a:cs typeface="Arial" panose="020B0604020202020204" pitchFamily="34" charset="0"/>
              </a:rPr>
              <a:t>生存期模型</a:t>
            </a:r>
          </a:p>
          <a:p>
            <a:r>
              <a:rPr lang="en-GB" altLang="zh-CN" b="1" i="1" smtClean="0">
                <a:latin typeface="Arial" panose="020B0604020202020204" pitchFamily="34" charset="0"/>
                <a:cs typeface="Arial" panose="020B0604020202020204" pitchFamily="34" charset="0"/>
              </a:rPr>
              <a:t>WBS</a:t>
            </a:r>
            <a:endParaRPr lang="zh-CN" altLang="zh-CN" b="1" i="1" smtClean="0">
              <a:latin typeface="Arial" panose="020B0604020202020204" pitchFamily="34" charset="0"/>
              <a:cs typeface="Arial" panose="020B0604020202020204" pitchFamily="34" charset="0"/>
            </a:endParaRPr>
          </a:p>
          <a:p>
            <a:r>
              <a:rPr lang="zh-CN" altLang="zh-CN" b="1" i="1" smtClean="0">
                <a:latin typeface="Arial" panose="020B0604020202020204" pitchFamily="34" charset="0"/>
                <a:cs typeface="Arial" panose="020B0604020202020204" pitchFamily="34" charset="0"/>
              </a:rPr>
              <a:t>交付成果依赖关系</a:t>
            </a:r>
          </a:p>
          <a:p>
            <a:r>
              <a:rPr lang="zh-CN" altLang="zh-CN" b="1" smtClean="0">
                <a:latin typeface="Arial" panose="020B0604020202020204" pitchFamily="34" charset="0"/>
                <a:cs typeface="Arial" panose="020B0604020202020204" pitchFamily="34" charset="0"/>
              </a:rPr>
              <a:t>小结</a:t>
            </a:r>
          </a:p>
        </p:txBody>
      </p:sp>
    </p:spTree>
    <p:extLst>
      <p:ext uri="{BB962C8B-B14F-4D97-AF65-F5344CB8AC3E}">
        <p14:creationId xmlns:p14="http://schemas.microsoft.com/office/powerpoint/2010/main" val="176993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614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61446" name="TextBox 5"/>
          <p:cNvSpPr txBox="1">
            <a:spLocks noChangeArrowheads="1"/>
          </p:cNvSpPr>
          <p:nvPr/>
        </p:nvSpPr>
        <p:spPr bwMode="auto">
          <a:xfrm>
            <a:off x="457200" y="1219200"/>
            <a:ext cx="1981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Overcoming the challenges of Transition can be aided in some cases with tooling to help test your release plan. This transition testing should begin at the </a:t>
            </a:r>
            <a:r>
              <a:rPr lang="en-US" altLang="zh-CN" sz="1000" b="1">
                <a:latin typeface="Times New Roman" panose="02020603050405020304" pitchFamily="18" charset="0"/>
              </a:rPr>
              <a:t>start</a:t>
            </a:r>
            <a:r>
              <a:rPr lang="en-US" altLang="zh-CN" sz="1000">
                <a:latin typeface="Times New Roman" panose="02020603050405020304" pitchFamily="18" charset="0"/>
              </a:rPr>
              <a:t> of the project, not just in the Transition period.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There are many issues to consider early that may affect your Inception and Construction phases.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p:txBody>
      </p:sp>
    </p:spTree>
    <p:extLst>
      <p:ext uri="{BB962C8B-B14F-4D97-AF65-F5344CB8AC3E}">
        <p14:creationId xmlns:p14="http://schemas.microsoft.com/office/powerpoint/2010/main" val="3843640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532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25000"/>
              </a:spcBef>
              <a:buFont typeface="WingDings" panose="05000000000000000000" pitchFamily="2" charset="2"/>
              <a:buNone/>
            </a:pPr>
            <a:r>
              <a:rPr lang="en-US" altLang="zh-CN" sz="1000" smtClean="0"/>
              <a:t>Although, the majority of testing should be done during construction iterations, you may not address all defects. In transition,  you should expect to fix some of them and carry on with final testing and acceptance testing.</a:t>
            </a:r>
          </a:p>
          <a:p>
            <a:pPr eaLnBrk="1" hangingPunct="1"/>
            <a:endParaRPr lang="zh-CN" altLang="en-US" sz="1000" smtClean="0"/>
          </a:p>
        </p:txBody>
      </p:sp>
    </p:spTree>
    <p:extLst>
      <p:ext uri="{BB962C8B-B14F-4D97-AF65-F5344CB8AC3E}">
        <p14:creationId xmlns:p14="http://schemas.microsoft.com/office/powerpoint/2010/main" val="274265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5529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55302" name="TextBox 3"/>
          <p:cNvSpPr txBox="1">
            <a:spLocks noChangeArrowheads="1"/>
          </p:cNvSpPr>
          <p:nvPr/>
        </p:nvSpPr>
        <p:spPr bwMode="auto">
          <a:xfrm>
            <a:off x="457200" y="12192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Discuss with students</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27581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latin typeface="Arial Narrow" panose="020B0606020202030204" pitchFamily="34" charset="0"/>
              </a:rPr>
              <a:t>Introduction to Disciplined Agile Delivery - Instructor Notes</a:t>
            </a:r>
            <a:endParaRPr lang="en-US" altLang="zh-CN" i="1" smtClean="0"/>
          </a:p>
        </p:txBody>
      </p:sp>
      <p:sp>
        <p:nvSpPr>
          <p:cNvPr id="5734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zh-CN" altLang="en-US" smtClean="0"/>
              <a:t>Module 6 - Releasing the System into Production</a:t>
            </a:r>
            <a:endParaRPr lang="en-US" altLang="zh-CN" smtClean="0">
              <a:latin typeface="ZapfHumnst BT"/>
            </a:endParaRPr>
          </a:p>
        </p:txBody>
      </p:sp>
      <p:sp>
        <p:nvSpPr>
          <p:cNvPr id="57348" name="Rectangle 2"/>
          <p:cNvSpPr>
            <a:spLocks noGrp="1" noRot="1" noChangeAspect="1" noChangeArrowheads="1" noTextEdit="1"/>
          </p:cNvSpPr>
          <p:nvPr>
            <p:ph type="sldImg"/>
          </p:nvPr>
        </p:nvSpPr>
        <p:spPr>
          <a:xfrm>
            <a:off x="2651125" y="847725"/>
            <a:ext cx="4035425" cy="3027363"/>
          </a:xfrm>
          <a:ln/>
        </p:spPr>
      </p:sp>
      <p:sp>
        <p:nvSpPr>
          <p:cNvPr id="57349" name="Rectangle 3"/>
          <p:cNvSpPr>
            <a:spLocks noGrp="1" noChangeArrowheads="1"/>
          </p:cNvSpPr>
          <p:nvPr>
            <p:ph type="body" idx="1"/>
          </p:nvPr>
        </p:nvSpPr>
        <p:spPr>
          <a:xfrm>
            <a:off x="2606675" y="4154488"/>
            <a:ext cx="4086225" cy="4017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60" tIns="45681" rIns="91360" bIns="45681"/>
          <a:lstStyle/>
          <a:p>
            <a:pPr eaLnBrk="1" hangingPunct="1"/>
            <a:r>
              <a:rPr lang="en-US" altLang="zh-CN" sz="1000" smtClean="0"/>
              <a:t>Complex systems  may require several transition iterations.</a:t>
            </a:r>
          </a:p>
          <a:p>
            <a:pPr eaLnBrk="1" hangingPunct="1"/>
            <a:r>
              <a:rPr lang="en-US" altLang="zh-CN" sz="1000" smtClean="0"/>
              <a:t>It is important to have alphas, betas, and pilots to gather stakeholder feedback as well as accurately assess risks that may be encountered in production. </a:t>
            </a:r>
          </a:p>
          <a:p>
            <a:pPr eaLnBrk="1" hangingPunct="1"/>
            <a:r>
              <a:rPr lang="en-US" altLang="zh-CN" sz="1000" smtClean="0"/>
              <a:t>Transitions are further complicated by off-site/off-shore releases, or that involve tightly coupled systems. These risks can be mitigated by staged or parallel runs.</a:t>
            </a:r>
          </a:p>
          <a:p>
            <a:pPr eaLnBrk="1" hangingPunct="1"/>
            <a:r>
              <a:rPr lang="en-US" altLang="zh-CN" sz="1000" smtClean="0"/>
              <a:t>Careful creation and tracking of artifacts used in Transition can help avoid problems in production. These artifacts can be education plans, documentation, role-based ownership, deployment scripts, errata, testing strategies, architectural diagrams, and so on.</a:t>
            </a:r>
          </a:p>
          <a:p>
            <a:pPr eaLnBrk="1" hangingPunct="1"/>
            <a:endParaRPr lang="en-US" altLang="zh-CN" sz="1000" smtClean="0"/>
          </a:p>
        </p:txBody>
      </p:sp>
      <p:sp>
        <p:nvSpPr>
          <p:cNvPr id="57350" name="TextBox 3"/>
          <p:cNvSpPr txBox="1">
            <a:spLocks noChangeArrowheads="1"/>
          </p:cNvSpPr>
          <p:nvPr/>
        </p:nvSpPr>
        <p:spPr bwMode="auto">
          <a:xfrm>
            <a:off x="457200" y="1219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1000">
              <a:latin typeface="Times New Roman" panose="02020603050405020304" pitchFamily="18" charset="0"/>
            </a:endParaRP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311845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7764284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7928390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345326704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297733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3998950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28862041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9"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91166122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3643532" y="4084846"/>
            <a:ext cx="2909878"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smtClean="0">
                <a:latin typeface="Arial" charset="0"/>
              </a:rPr>
              <a:t>; </a:t>
            </a:r>
          </a:p>
          <a:p>
            <a:pPr algn="r">
              <a:defRPr/>
            </a:pP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3" name="副标题 2"/>
          <p:cNvSpPr>
            <a:spLocks noGrp="1"/>
          </p:cNvSpPr>
          <p:nvPr>
            <p:ph type="subTitle" idx="1"/>
          </p:nvPr>
        </p:nvSpPr>
        <p:spPr/>
        <p:txBody>
          <a:bodyPr>
            <a:normAutofit lnSpcReduction="10000"/>
          </a:bodyPr>
          <a:lstStyle/>
          <a:p>
            <a:r>
              <a:rPr lang="zh-CN" altLang="en-US" smtClean="0"/>
              <a:t>第</a:t>
            </a:r>
            <a:r>
              <a:rPr lang="en-US" altLang="zh-CN" smtClean="0"/>
              <a:t>9</a:t>
            </a:r>
            <a:r>
              <a:rPr lang="zh-CN" altLang="en-US" smtClean="0"/>
              <a:t>章 项目收尾</a:t>
            </a:r>
            <a:endParaRPr lang="zh-CN" altLang="en-US" dirty="0"/>
          </a:p>
        </p:txBody>
      </p:sp>
      <p:sp>
        <p:nvSpPr>
          <p:cNvPr id="2" name="标题 1"/>
          <p:cNvSpPr>
            <a:spLocks noGrp="1"/>
          </p:cNvSpPr>
          <p:nvPr>
            <p:ph type="title"/>
          </p:nvPr>
        </p:nvSpPr>
        <p:spPr/>
        <p:txBody>
          <a:bodyPr/>
          <a:lstStyle/>
          <a:p>
            <a:r>
              <a:rPr lang="en-US" altLang="zh-CN" smtClean="0"/>
              <a:t>《</a:t>
            </a:r>
            <a:r>
              <a:rPr lang="zh-CN" altLang="en-US" smtClean="0"/>
              <a:t>软件项目管理</a:t>
            </a:r>
            <a:r>
              <a:rPr lang="en-US" altLang="zh-CN" smtClean="0"/>
              <a:t>》</a:t>
            </a:r>
            <a:br>
              <a:rPr lang="en-US" altLang="zh-CN" smtClean="0"/>
            </a:br>
            <a:r>
              <a:rPr lang="en-US" altLang="zh-CN" smtClean="0"/>
              <a:t>        ——</a:t>
            </a:r>
            <a:r>
              <a:rPr lang="zh-CN" altLang="en-US" smtClean="0"/>
              <a:t>敏捷规模化案例教程</a:t>
            </a:r>
            <a:endParaRPr lang="zh-CN" altLang="en-US" dirty="0"/>
          </a:p>
        </p:txBody>
      </p:sp>
    </p:spTree>
    <p:extLst>
      <p:ext uri="{BB962C8B-B14F-4D97-AF65-F5344CB8AC3E}">
        <p14:creationId xmlns:p14="http://schemas.microsoft.com/office/powerpoint/2010/main" val="3240292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识别和理解部署相关的涉众</a:t>
            </a:r>
          </a:p>
        </p:txBody>
      </p:sp>
      <p:sp>
        <p:nvSpPr>
          <p:cNvPr id="14339" name="Rectangle 3"/>
          <p:cNvSpPr>
            <a:spLocks noGrp="1" noChangeArrowheads="1"/>
          </p:cNvSpPr>
          <p:nvPr>
            <p:ph sz="quarter" idx="11"/>
          </p:nvPr>
        </p:nvSpPr>
        <p:spPr/>
        <p:txBody>
          <a:bodyPr/>
          <a:lstStyle/>
          <a:p>
            <a:r>
              <a:rPr lang="zh-CN" altLang="en-US" dirty="0" smtClean="0"/>
              <a:t>至少有以下三组截然不同的涉众需要考虑</a:t>
            </a:r>
            <a:endParaRPr lang="en-US" altLang="zh-CN" dirty="0" smtClean="0"/>
          </a:p>
          <a:p>
            <a:pPr lvl="1"/>
            <a:r>
              <a:rPr lang="zh-CN" altLang="en-US" dirty="0" smtClean="0">
                <a:solidFill>
                  <a:srgbClr val="C00000"/>
                </a:solidFill>
              </a:rPr>
              <a:t>最终用户</a:t>
            </a:r>
            <a:r>
              <a:rPr lang="en-US" altLang="zh-CN" dirty="0" smtClean="0"/>
              <a:t>——</a:t>
            </a:r>
            <a:r>
              <a:rPr lang="zh-CN" altLang="en-US" dirty="0" smtClean="0"/>
              <a:t>直接使用系统的人</a:t>
            </a:r>
          </a:p>
          <a:p>
            <a:pPr lvl="1"/>
            <a:r>
              <a:rPr lang="zh-CN" altLang="en-US" dirty="0" smtClean="0">
                <a:solidFill>
                  <a:srgbClr val="C00000"/>
                </a:solidFill>
              </a:rPr>
              <a:t>运营维护人员</a:t>
            </a:r>
            <a:r>
              <a:rPr lang="en-US" altLang="zh-CN" dirty="0" smtClean="0"/>
              <a:t>——</a:t>
            </a:r>
            <a:r>
              <a:rPr lang="zh-CN" altLang="en-US" dirty="0" smtClean="0"/>
              <a:t>负责保障软件的运行</a:t>
            </a:r>
          </a:p>
          <a:p>
            <a:pPr lvl="1"/>
            <a:r>
              <a:rPr lang="zh-CN" altLang="en-US" dirty="0" smtClean="0">
                <a:solidFill>
                  <a:srgbClr val="C00000"/>
                </a:solidFill>
              </a:rPr>
              <a:t>支持人员</a:t>
            </a:r>
            <a:r>
              <a:rPr lang="en-US" altLang="zh-CN" dirty="0" smtClean="0"/>
              <a:t>——</a:t>
            </a:r>
            <a:r>
              <a:rPr lang="zh-CN" altLang="en-US" dirty="0" smtClean="0"/>
              <a:t>负责在软件运行时协助最终用户</a:t>
            </a:r>
          </a:p>
          <a:p>
            <a:r>
              <a:rPr lang="zh-CN" altLang="en-US" dirty="0" smtClean="0"/>
              <a:t>识别每个组在实际的部署过程中的控制级别</a:t>
            </a:r>
          </a:p>
          <a:p>
            <a:pPr lvl="1"/>
            <a:r>
              <a:rPr lang="zh-CN" altLang="en-US" dirty="0" smtClean="0"/>
              <a:t>如果没有满足他们的需要，该组涉众是否有权阻止系统部署？</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dirty="0" smtClean="0"/>
              <a:t>Accelerator1</a:t>
            </a:r>
            <a:r>
              <a:rPr lang="zh-CN" altLang="en-US" dirty="0" smtClean="0"/>
              <a:t>：定期发布</a:t>
            </a:r>
          </a:p>
        </p:txBody>
      </p:sp>
      <p:sp>
        <p:nvSpPr>
          <p:cNvPr id="15363" name="Rectangle 3"/>
          <p:cNvSpPr>
            <a:spLocks noGrp="1" noChangeArrowheads="1"/>
          </p:cNvSpPr>
          <p:nvPr>
            <p:ph sz="quarter" idx="11"/>
          </p:nvPr>
        </p:nvSpPr>
        <p:spPr/>
        <p:txBody>
          <a:bodyPr/>
          <a:lstStyle/>
          <a:p>
            <a:r>
              <a:rPr lang="zh-CN" altLang="en-US" dirty="0" smtClean="0"/>
              <a:t>敏捷开发人员通常在</a:t>
            </a:r>
            <a:r>
              <a:rPr lang="zh-CN" altLang="en-US" dirty="0" smtClean="0">
                <a:solidFill>
                  <a:schemeClr val="tx2"/>
                </a:solidFill>
              </a:rPr>
              <a:t>每个迭代结束时</a:t>
            </a:r>
            <a:r>
              <a:rPr lang="zh-CN" altLang="en-US" dirty="0" smtClean="0"/>
              <a:t>移交开发版本到生产环境</a:t>
            </a:r>
            <a:endParaRPr lang="en-US" altLang="zh-CN" dirty="0" smtClean="0"/>
          </a:p>
          <a:p>
            <a:r>
              <a:rPr lang="zh-CN" altLang="en-US" dirty="0" smtClean="0"/>
              <a:t>一个应用程序的开发版本是</a:t>
            </a:r>
            <a:r>
              <a:rPr lang="zh-CN" altLang="en-US" dirty="0" smtClean="0">
                <a:solidFill>
                  <a:schemeClr val="tx2"/>
                </a:solidFill>
              </a:rPr>
              <a:t>有可能</a:t>
            </a:r>
            <a:r>
              <a:rPr lang="zh-CN" altLang="en-US" dirty="0" smtClean="0"/>
              <a:t>被投入生产的，如果它之前经历了质量保证（</a:t>
            </a:r>
            <a:r>
              <a:rPr lang="en-US" altLang="zh-CN" dirty="0" smtClean="0"/>
              <a:t>QA</a:t>
            </a:r>
            <a:r>
              <a:rPr lang="zh-CN" altLang="en-US" dirty="0" smtClean="0"/>
              <a:t>），测试和部署过程</a:t>
            </a:r>
            <a:endParaRPr lang="en-US" altLang="zh-CN" dirty="0" smtClean="0"/>
          </a:p>
          <a:p>
            <a:r>
              <a:rPr lang="zh-CN" altLang="en-US" dirty="0" smtClean="0">
                <a:solidFill>
                  <a:schemeClr val="tx2"/>
                </a:solidFill>
              </a:rPr>
              <a:t>第一个生产版本</a:t>
            </a:r>
            <a:r>
              <a:rPr lang="zh-CN" altLang="en-US" dirty="0" smtClean="0"/>
              <a:t>往往比后续版本需要更长的时间发布</a:t>
            </a:r>
            <a:endParaRPr lang="en-US" altLang="zh-CN" dirty="0" smtClean="0"/>
          </a:p>
          <a:p>
            <a:r>
              <a:rPr lang="zh-CN" altLang="en-US" dirty="0" smtClean="0"/>
              <a:t>发布的越</a:t>
            </a:r>
            <a:r>
              <a:rPr lang="zh-CN" altLang="en-US" dirty="0" smtClean="0">
                <a:solidFill>
                  <a:schemeClr val="tx2"/>
                </a:solidFill>
              </a:rPr>
              <a:t>频繁</a:t>
            </a:r>
            <a:r>
              <a:rPr lang="zh-CN" altLang="en-US" dirty="0" smtClean="0"/>
              <a:t>，越能激励你改进发布过程</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smtClean="0"/>
              <a:t>Accelerator2</a:t>
            </a:r>
            <a:r>
              <a:rPr lang="zh-CN" altLang="en-US" dirty="0" smtClean="0"/>
              <a:t>：尽早计划</a:t>
            </a:r>
          </a:p>
        </p:txBody>
      </p:sp>
      <p:sp>
        <p:nvSpPr>
          <p:cNvPr id="16387" name="Rectangle 3"/>
          <p:cNvSpPr>
            <a:spLocks noGrp="1" noChangeArrowheads="1"/>
          </p:cNvSpPr>
          <p:nvPr>
            <p:ph sz="quarter" idx="11"/>
          </p:nvPr>
        </p:nvSpPr>
        <p:spPr/>
        <p:txBody>
          <a:bodyPr/>
          <a:lstStyle/>
          <a:p>
            <a:r>
              <a:rPr lang="zh-CN" altLang="en-US" dirty="0" smtClean="0"/>
              <a:t>部署可能相当复杂，尤其是当你的用户群是</a:t>
            </a:r>
            <a:r>
              <a:rPr lang="zh-CN" altLang="en-US" dirty="0" smtClean="0">
                <a:solidFill>
                  <a:schemeClr val="tx2"/>
                </a:solidFill>
              </a:rPr>
              <a:t>分散</a:t>
            </a:r>
            <a:r>
              <a:rPr lang="zh-CN" altLang="en-US" dirty="0" smtClean="0"/>
              <a:t>的，或者需要有</a:t>
            </a:r>
            <a:r>
              <a:rPr lang="zh-CN" altLang="en-US" dirty="0" smtClean="0">
                <a:solidFill>
                  <a:schemeClr val="tx2"/>
                </a:solidFill>
              </a:rPr>
              <a:t>大量的系统配置</a:t>
            </a:r>
            <a:endParaRPr lang="en-US" altLang="zh-CN" dirty="0" smtClean="0">
              <a:solidFill>
                <a:schemeClr val="tx2"/>
              </a:solidFill>
            </a:endParaRPr>
          </a:p>
          <a:p>
            <a:r>
              <a:rPr lang="zh-CN" altLang="en-US" dirty="0" smtClean="0"/>
              <a:t>尽早与现有系统所有者沟通 </a:t>
            </a:r>
            <a:endParaRPr lang="en-US" altLang="zh-CN" dirty="0" smtClean="0"/>
          </a:p>
          <a:p>
            <a:pPr lvl="1"/>
            <a:r>
              <a:rPr lang="zh-CN" altLang="en-US" dirty="0" smtClean="0">
                <a:solidFill>
                  <a:srgbClr val="C00000"/>
                </a:solidFill>
              </a:rPr>
              <a:t>对其他系统的依赖</a:t>
            </a:r>
            <a:r>
              <a:rPr lang="zh-CN" altLang="en-US" dirty="0" smtClean="0"/>
              <a:t>会影响部署计划</a:t>
            </a:r>
            <a:endParaRPr lang="en-US" altLang="zh-CN" dirty="0" smtClean="0"/>
          </a:p>
          <a:p>
            <a:pPr lvl="1"/>
            <a:r>
              <a:rPr lang="zh-CN" altLang="en-US" dirty="0" smtClean="0"/>
              <a:t>对于跨项目合作的团队，</a:t>
            </a:r>
            <a:r>
              <a:rPr lang="zh-CN" altLang="en-US" dirty="0" smtClean="0">
                <a:solidFill>
                  <a:srgbClr val="C00000"/>
                </a:solidFill>
              </a:rPr>
              <a:t>团队间沟通</a:t>
            </a:r>
            <a:r>
              <a:rPr lang="zh-CN" altLang="en-US" dirty="0" smtClean="0"/>
              <a:t>需要一定工作量</a:t>
            </a:r>
            <a:endParaRPr lang="en-US" altLang="zh-CN" dirty="0" smtClean="0"/>
          </a:p>
          <a:p>
            <a:pPr lvl="1"/>
            <a:r>
              <a:rPr lang="zh-CN" altLang="en-US" dirty="0" smtClean="0"/>
              <a:t>如果更改了系统之间的接口，需要</a:t>
            </a:r>
            <a:r>
              <a:rPr lang="zh-CN" altLang="en-US" dirty="0" smtClean="0">
                <a:solidFill>
                  <a:srgbClr val="C00000"/>
                </a:solidFill>
              </a:rPr>
              <a:t>重新发布</a:t>
            </a:r>
            <a:endParaRPr lang="en-US" altLang="zh-CN" dirty="0" smtClean="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smtClean="0"/>
              <a:t>2. </a:t>
            </a:r>
            <a:r>
              <a:rPr lang="zh-CN" altLang="en-US" dirty="0" smtClean="0"/>
              <a:t>收尾测试 </a:t>
            </a:r>
            <a:endParaRPr lang="en-US" altLang="zh-CN" dirty="0" smtClean="0"/>
          </a:p>
        </p:txBody>
      </p:sp>
      <p:sp>
        <p:nvSpPr>
          <p:cNvPr id="19459" name="Rectangle 3"/>
          <p:cNvSpPr>
            <a:spLocks noGrp="1" noChangeArrowheads="1"/>
          </p:cNvSpPr>
          <p:nvPr>
            <p:ph sz="quarter" idx="11"/>
          </p:nvPr>
        </p:nvSpPr>
        <p:spPr>
          <a:xfrm>
            <a:off x="153987" y="1142814"/>
            <a:ext cx="8847137" cy="3522476"/>
          </a:xfrm>
        </p:spPr>
        <p:txBody>
          <a:bodyPr/>
          <a:lstStyle/>
          <a:p>
            <a:r>
              <a:rPr lang="zh-CN" altLang="en-US" dirty="0" smtClean="0"/>
              <a:t>证明该系统能正常工作，关键问题包括：</a:t>
            </a:r>
          </a:p>
          <a:p>
            <a:pPr lvl="1"/>
            <a:r>
              <a:rPr lang="zh-CN" altLang="en-US" dirty="0" smtClean="0"/>
              <a:t>系统集成测试</a:t>
            </a:r>
          </a:p>
          <a:p>
            <a:pPr lvl="1"/>
            <a:r>
              <a:rPr lang="zh-CN" altLang="en-US" dirty="0" smtClean="0"/>
              <a:t>安装测试</a:t>
            </a:r>
          </a:p>
          <a:p>
            <a:pPr lvl="1"/>
            <a:r>
              <a:rPr lang="zh-CN" altLang="en-US" dirty="0" smtClean="0"/>
              <a:t>涉众验收测试</a:t>
            </a:r>
          </a:p>
          <a:p>
            <a:pPr lvl="1"/>
            <a:r>
              <a:rPr lang="zh-CN" altLang="en-US" dirty="0" smtClean="0"/>
              <a:t>确保系统满足非功能性需求</a:t>
            </a:r>
          </a:p>
          <a:p>
            <a:r>
              <a:rPr lang="zh-CN" altLang="en-US" dirty="0" smtClean="0"/>
              <a:t>这些测试在构建阶段就开始并一直做了</a:t>
            </a:r>
          </a:p>
          <a:p>
            <a:r>
              <a:rPr lang="zh-CN" altLang="en-US" dirty="0" smtClean="0"/>
              <a:t>这</a:t>
            </a:r>
            <a:r>
              <a:rPr lang="zh-CN" altLang="en-US" dirty="0" smtClean="0">
                <a:solidFill>
                  <a:srgbClr val="FF0000"/>
                </a:solidFill>
              </a:rPr>
              <a:t>并不是最后一次</a:t>
            </a:r>
            <a:r>
              <a:rPr lang="zh-CN" altLang="en-US" dirty="0" smtClean="0"/>
              <a:t>运行测试</a:t>
            </a:r>
            <a:endParaRPr lang="en-US" altLang="zh-CN" dirty="0" smtClean="0"/>
          </a:p>
        </p:txBody>
      </p:sp>
      <p:grpSp>
        <p:nvGrpSpPr>
          <p:cNvPr id="26" name="Group 4"/>
          <p:cNvGrpSpPr>
            <a:grpSpLocks/>
          </p:cNvGrpSpPr>
          <p:nvPr/>
        </p:nvGrpSpPr>
        <p:grpSpPr bwMode="auto">
          <a:xfrm>
            <a:off x="4209208" y="4318094"/>
            <a:ext cx="4668837" cy="1914525"/>
            <a:chOff x="240" y="528"/>
            <a:chExt cx="3120" cy="1296"/>
          </a:xfrm>
        </p:grpSpPr>
        <p:sp>
          <p:nvSpPr>
            <p:cNvPr id="27" name="Rectangle 5"/>
            <p:cNvSpPr>
              <a:spLocks noChangeArrowheads="1"/>
            </p:cNvSpPr>
            <p:nvPr/>
          </p:nvSpPr>
          <p:spPr bwMode="auto">
            <a:xfrm>
              <a:off x="240" y="1488"/>
              <a:ext cx="2784" cy="336"/>
            </a:xfrm>
            <a:prstGeom prst="rect">
              <a:avLst/>
            </a:prstGeom>
            <a:solidFill>
              <a:srgbClr val="BAD2BA"/>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CN" sz="2200"/>
                <a:t>Independent Testing</a:t>
              </a:r>
            </a:p>
          </p:txBody>
        </p:sp>
        <p:sp>
          <p:nvSpPr>
            <p:cNvPr id="28" name="Rectangle 6"/>
            <p:cNvSpPr>
              <a:spLocks noChangeArrowheads="1"/>
            </p:cNvSpPr>
            <p:nvPr/>
          </p:nvSpPr>
          <p:spPr bwMode="auto">
            <a:xfrm>
              <a:off x="624" y="528"/>
              <a:ext cx="912" cy="816"/>
            </a:xfrm>
            <a:prstGeom prst="rect">
              <a:avLst/>
            </a:prstGeom>
            <a:solidFill>
              <a:srgbClr val="BAD2BA"/>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CN" sz="2200"/>
                <a:t>Const.</a:t>
              </a:r>
            </a:p>
            <a:p>
              <a:pPr algn="ctr" eaLnBrk="1" hangingPunct="1">
                <a:spcBef>
                  <a:spcPct val="0"/>
                </a:spcBef>
                <a:buFontTx/>
                <a:buNone/>
              </a:pPr>
              <a:r>
                <a:rPr lang="en-US" altLang="zh-CN" sz="2200"/>
                <a:t>Iteration</a:t>
              </a:r>
            </a:p>
          </p:txBody>
        </p:sp>
        <p:sp>
          <p:nvSpPr>
            <p:cNvPr id="29" name="Rectangle 7"/>
            <p:cNvSpPr>
              <a:spLocks noChangeArrowheads="1"/>
            </p:cNvSpPr>
            <p:nvPr/>
          </p:nvSpPr>
          <p:spPr bwMode="auto">
            <a:xfrm>
              <a:off x="240" y="816"/>
              <a:ext cx="3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2400">
                  <a:latin typeface="Times New Roman" panose="02020603050405020304" pitchFamily="18" charset="0"/>
                </a:rPr>
                <a:t>…</a:t>
              </a:r>
            </a:p>
          </p:txBody>
        </p:sp>
        <p:sp>
          <p:nvSpPr>
            <p:cNvPr id="30" name="Rectangle 8"/>
            <p:cNvSpPr>
              <a:spLocks noChangeArrowheads="1"/>
            </p:cNvSpPr>
            <p:nvPr/>
          </p:nvSpPr>
          <p:spPr bwMode="auto">
            <a:xfrm>
              <a:off x="1584" y="528"/>
              <a:ext cx="864" cy="816"/>
            </a:xfrm>
            <a:prstGeom prst="rect">
              <a:avLst/>
            </a:prstGeom>
            <a:solidFill>
              <a:srgbClr val="BAD2BA"/>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CN" sz="2200" dirty="0"/>
                <a:t>Const.</a:t>
              </a:r>
            </a:p>
            <a:p>
              <a:pPr algn="ctr" eaLnBrk="1" hangingPunct="1">
                <a:spcBef>
                  <a:spcPct val="0"/>
                </a:spcBef>
                <a:buFontTx/>
                <a:buNone/>
              </a:pPr>
              <a:r>
                <a:rPr lang="en-US" altLang="zh-CN" sz="2200" dirty="0"/>
                <a:t>Iteration</a:t>
              </a:r>
            </a:p>
          </p:txBody>
        </p:sp>
        <p:sp>
          <p:nvSpPr>
            <p:cNvPr id="31" name="Rectangle 9"/>
            <p:cNvSpPr>
              <a:spLocks noChangeArrowheads="1"/>
            </p:cNvSpPr>
            <p:nvPr/>
          </p:nvSpPr>
          <p:spPr bwMode="auto">
            <a:xfrm>
              <a:off x="2496" y="528"/>
              <a:ext cx="864" cy="816"/>
            </a:xfrm>
            <a:prstGeom prst="rect">
              <a:avLst/>
            </a:prstGeom>
            <a:solidFill>
              <a:srgbClr val="BAD2BA"/>
            </a:solidFill>
            <a:ln w="9525">
              <a:solidFill>
                <a:schemeClr val="tx1"/>
              </a:solidFill>
              <a:miter lim="800000"/>
              <a:headEnd/>
              <a:tailEnd/>
            </a:ln>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zh-CN" sz="2200" dirty="0"/>
                <a:t>Transition</a:t>
              </a:r>
            </a:p>
            <a:p>
              <a:pPr algn="ctr" eaLnBrk="1" hangingPunct="1">
                <a:spcBef>
                  <a:spcPct val="0"/>
                </a:spcBef>
                <a:buFontTx/>
                <a:buNone/>
              </a:pPr>
              <a:r>
                <a:rPr lang="en-US" altLang="zh-CN" sz="2200" dirty="0"/>
                <a:t>Iteration(s)</a:t>
              </a:r>
            </a:p>
          </p:txBody>
        </p:sp>
        <p:sp>
          <p:nvSpPr>
            <p:cNvPr id="32" name="Line 10"/>
            <p:cNvSpPr>
              <a:spLocks noChangeShapeType="1"/>
            </p:cNvSpPr>
            <p:nvPr/>
          </p:nvSpPr>
          <p:spPr bwMode="auto">
            <a:xfrm>
              <a:off x="864"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11"/>
            <p:cNvSpPr>
              <a:spLocks noChangeShapeType="1"/>
            </p:cNvSpPr>
            <p:nvPr/>
          </p:nvSpPr>
          <p:spPr bwMode="auto">
            <a:xfrm>
              <a:off x="1200"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12"/>
            <p:cNvSpPr>
              <a:spLocks noChangeShapeType="1"/>
            </p:cNvSpPr>
            <p:nvPr/>
          </p:nvSpPr>
          <p:spPr bwMode="auto">
            <a:xfrm>
              <a:off x="1488"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13"/>
            <p:cNvSpPr>
              <a:spLocks noChangeShapeType="1"/>
            </p:cNvSpPr>
            <p:nvPr/>
          </p:nvSpPr>
          <p:spPr bwMode="auto">
            <a:xfrm flipV="1">
              <a:off x="1056"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Line 14"/>
            <p:cNvSpPr>
              <a:spLocks noChangeShapeType="1"/>
            </p:cNvSpPr>
            <p:nvPr/>
          </p:nvSpPr>
          <p:spPr bwMode="auto">
            <a:xfrm flipV="1">
              <a:off x="1392"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 name="Line 15"/>
            <p:cNvSpPr>
              <a:spLocks noChangeShapeType="1"/>
            </p:cNvSpPr>
            <p:nvPr/>
          </p:nvSpPr>
          <p:spPr bwMode="auto">
            <a:xfrm flipV="1">
              <a:off x="1632"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a:off x="528"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7"/>
            <p:cNvSpPr>
              <a:spLocks noChangeShapeType="1"/>
            </p:cNvSpPr>
            <p:nvPr/>
          </p:nvSpPr>
          <p:spPr bwMode="auto">
            <a:xfrm flipV="1">
              <a:off x="720"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8"/>
            <p:cNvSpPr>
              <a:spLocks noChangeShapeType="1"/>
            </p:cNvSpPr>
            <p:nvPr/>
          </p:nvSpPr>
          <p:spPr bwMode="auto">
            <a:xfrm>
              <a:off x="1776"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9"/>
            <p:cNvSpPr>
              <a:spLocks noChangeShapeType="1"/>
            </p:cNvSpPr>
            <p:nvPr/>
          </p:nvSpPr>
          <p:spPr bwMode="auto">
            <a:xfrm>
              <a:off x="2112"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20"/>
            <p:cNvSpPr>
              <a:spLocks noChangeShapeType="1"/>
            </p:cNvSpPr>
            <p:nvPr/>
          </p:nvSpPr>
          <p:spPr bwMode="auto">
            <a:xfrm>
              <a:off x="2400"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21"/>
            <p:cNvSpPr>
              <a:spLocks noChangeShapeType="1"/>
            </p:cNvSpPr>
            <p:nvPr/>
          </p:nvSpPr>
          <p:spPr bwMode="auto">
            <a:xfrm flipV="1">
              <a:off x="1968"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22"/>
            <p:cNvSpPr>
              <a:spLocks noChangeShapeType="1"/>
            </p:cNvSpPr>
            <p:nvPr/>
          </p:nvSpPr>
          <p:spPr bwMode="auto">
            <a:xfrm flipV="1">
              <a:off x="2304"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flipV="1">
              <a:off x="2544"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24"/>
            <p:cNvSpPr>
              <a:spLocks noChangeShapeType="1"/>
            </p:cNvSpPr>
            <p:nvPr/>
          </p:nvSpPr>
          <p:spPr bwMode="auto">
            <a:xfrm>
              <a:off x="2640" y="1344"/>
              <a:ext cx="9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25"/>
            <p:cNvSpPr>
              <a:spLocks noChangeShapeType="1"/>
            </p:cNvSpPr>
            <p:nvPr/>
          </p:nvSpPr>
          <p:spPr bwMode="auto">
            <a:xfrm flipV="1">
              <a:off x="2784" y="134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t>安装测试</a:t>
            </a:r>
          </a:p>
        </p:txBody>
      </p:sp>
      <p:sp>
        <p:nvSpPr>
          <p:cNvPr id="20483" name="Rectangle 3"/>
          <p:cNvSpPr>
            <a:spLocks noGrp="1" noChangeArrowheads="1"/>
          </p:cNvSpPr>
          <p:nvPr>
            <p:ph sz="quarter" idx="11"/>
          </p:nvPr>
        </p:nvSpPr>
        <p:spPr/>
        <p:txBody>
          <a:bodyPr/>
          <a:lstStyle/>
          <a:p>
            <a:r>
              <a:rPr lang="zh-CN" altLang="en-US" dirty="0" smtClean="0"/>
              <a:t>象测试应用程序一样，测试安装脚本  </a:t>
            </a:r>
          </a:p>
          <a:p>
            <a:r>
              <a:rPr lang="zh-CN" altLang="en-US" dirty="0" smtClean="0"/>
              <a:t>使用它们把软件从团队开发环境推进到生产测试环境</a:t>
            </a:r>
            <a:endParaRPr lang="en-US" altLang="zh-CN" dirty="0" smtClean="0"/>
          </a:p>
        </p:txBody>
      </p:sp>
      <p:pic>
        <p:nvPicPr>
          <p:cNvPr id="20484" name="Picture 4" descr="sand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937" y="2259106"/>
            <a:ext cx="5033962"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smtClean="0"/>
              <a:t>Beta</a:t>
            </a:r>
            <a:r>
              <a:rPr lang="zh-CN" altLang="en-US" dirty="0" smtClean="0"/>
              <a:t>版和试运行</a:t>
            </a:r>
          </a:p>
        </p:txBody>
      </p:sp>
      <p:sp>
        <p:nvSpPr>
          <p:cNvPr id="21507" name="Rectangle 3"/>
          <p:cNvSpPr>
            <a:spLocks noGrp="1" noChangeArrowheads="1"/>
          </p:cNvSpPr>
          <p:nvPr>
            <p:ph sz="quarter" idx="11"/>
          </p:nvPr>
        </p:nvSpPr>
        <p:spPr/>
        <p:txBody>
          <a:bodyPr/>
          <a:lstStyle/>
          <a:p>
            <a:r>
              <a:rPr lang="zh-CN" altLang="en-US" dirty="0" smtClean="0"/>
              <a:t>根据不同的风险和发行范围，可能需要多个</a:t>
            </a:r>
            <a:r>
              <a:rPr lang="zh-CN" altLang="en-US" dirty="0" smtClean="0">
                <a:solidFill>
                  <a:srgbClr val="C00000"/>
                </a:solidFill>
              </a:rPr>
              <a:t>测试版</a:t>
            </a:r>
            <a:r>
              <a:rPr lang="zh-CN" altLang="en-US" dirty="0" smtClean="0"/>
              <a:t> </a:t>
            </a:r>
            <a:endParaRPr lang="en-US" altLang="zh-CN" dirty="0" smtClean="0"/>
          </a:p>
          <a:p>
            <a:r>
              <a:rPr lang="zh-CN" altLang="en-US" dirty="0" smtClean="0"/>
              <a:t>对于被替换的旧系统，可能需要过渡期，二者部分并行</a:t>
            </a:r>
            <a:endParaRPr lang="en-US" altLang="zh-CN" dirty="0" smtClean="0"/>
          </a:p>
          <a:p>
            <a:r>
              <a:rPr lang="zh-CN" altLang="en-US" dirty="0" smtClean="0"/>
              <a:t>应</a:t>
            </a:r>
            <a:r>
              <a:rPr lang="zh-CN" altLang="en-US" dirty="0"/>
              <a:t>测试业务数</a:t>
            </a:r>
            <a:r>
              <a:rPr lang="zh-CN" altLang="en-US" dirty="0" smtClean="0"/>
              <a:t>据</a:t>
            </a:r>
            <a:endParaRPr lang="en-US" altLang="zh-CN" dirty="0" smtClean="0"/>
          </a:p>
          <a:p>
            <a:r>
              <a:rPr lang="zh-CN" altLang="en-US" dirty="0" smtClean="0"/>
              <a:t>一个迭代只有一个版本</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smtClean="0"/>
              <a:t>3. </a:t>
            </a:r>
            <a:r>
              <a:rPr lang="zh-CN" altLang="en-US" dirty="0" smtClean="0"/>
              <a:t>文档定稿</a:t>
            </a:r>
          </a:p>
        </p:txBody>
      </p:sp>
      <p:sp>
        <p:nvSpPr>
          <p:cNvPr id="23555" name="Rectangle 3"/>
          <p:cNvSpPr>
            <a:spLocks noGrp="1" noChangeArrowheads="1"/>
          </p:cNvSpPr>
          <p:nvPr>
            <p:ph sz="quarter" idx="11"/>
          </p:nvPr>
        </p:nvSpPr>
        <p:spPr>
          <a:xfrm>
            <a:off x="153987" y="1142813"/>
            <a:ext cx="8847137" cy="2313081"/>
          </a:xfrm>
        </p:spPr>
        <p:txBody>
          <a:bodyPr/>
          <a:lstStyle/>
          <a:p>
            <a:r>
              <a:rPr lang="zh-CN" altLang="en-US" dirty="0" smtClean="0"/>
              <a:t>利用用户故事和测试案例开发最终用户文档 </a:t>
            </a:r>
            <a:endParaRPr lang="en-US" altLang="zh-CN" dirty="0" smtClean="0"/>
          </a:p>
          <a:p>
            <a:r>
              <a:rPr lang="zh-CN" altLang="en-US" dirty="0" smtClean="0"/>
              <a:t>针对不同用</a:t>
            </a:r>
            <a:r>
              <a:rPr lang="zh-CN" altLang="en-US" dirty="0" smtClean="0"/>
              <a:t>户调整目标水平</a:t>
            </a:r>
            <a:endParaRPr lang="en-US" altLang="zh-CN" dirty="0" smtClean="0"/>
          </a:p>
          <a:p>
            <a:pPr lvl="1"/>
            <a:r>
              <a:rPr lang="zh-CN" altLang="en-US" dirty="0" smtClean="0"/>
              <a:t>新手用户需要一步一步的指示 </a:t>
            </a:r>
            <a:endParaRPr lang="en-US" altLang="zh-CN" dirty="0" smtClean="0"/>
          </a:p>
          <a:p>
            <a:pPr lvl="1"/>
            <a:r>
              <a:rPr lang="zh-CN" altLang="en-US" dirty="0" smtClean="0"/>
              <a:t>专家用户喜欢快捷指导 </a:t>
            </a:r>
            <a:endParaRPr lang="en-US" altLang="zh-CN" dirty="0" smtClean="0"/>
          </a:p>
        </p:txBody>
      </p:sp>
      <p:pic>
        <p:nvPicPr>
          <p:cNvPr id="23556" name="Picture 4" descr="WhenToDocu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249" y="3200399"/>
            <a:ext cx="8071316" cy="3229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sz="half" idx="1"/>
          </p:nvPr>
        </p:nvSpPr>
        <p:spPr/>
        <p:txBody>
          <a:bodyPr>
            <a:normAutofit lnSpcReduction="10000"/>
          </a:bodyPr>
          <a:lstStyle/>
          <a:p>
            <a:r>
              <a:rPr lang="zh-CN" altLang="en-US" smtClean="0"/>
              <a:t>维护类</a:t>
            </a:r>
          </a:p>
          <a:p>
            <a:pPr lvl="1"/>
            <a:r>
              <a:rPr lang="zh-CN" altLang="en-US" smtClean="0"/>
              <a:t>备份过程</a:t>
            </a:r>
          </a:p>
          <a:p>
            <a:pPr lvl="1"/>
            <a:r>
              <a:rPr lang="zh-CN" altLang="en-US" smtClean="0"/>
              <a:t>批处理作业和印刷要求 </a:t>
            </a:r>
            <a:r>
              <a:rPr lang="en-US" altLang="zh-CN" smtClean="0"/>
              <a:t> </a:t>
            </a:r>
          </a:p>
          <a:p>
            <a:pPr lvl="1"/>
            <a:r>
              <a:rPr lang="zh-CN" altLang="en-US" smtClean="0"/>
              <a:t>数据提取</a:t>
            </a:r>
            <a:r>
              <a:rPr lang="en-US" altLang="zh-CN" smtClean="0"/>
              <a:t>/</a:t>
            </a:r>
            <a:r>
              <a:rPr lang="zh-CN" altLang="en-US" smtClean="0"/>
              <a:t>共享要求 </a:t>
            </a:r>
            <a:r>
              <a:rPr lang="en-US" altLang="zh-CN" smtClean="0"/>
              <a:t> </a:t>
            </a:r>
          </a:p>
          <a:p>
            <a:pPr lvl="1"/>
            <a:r>
              <a:rPr lang="zh-CN" altLang="en-US" smtClean="0"/>
              <a:t>安装过程 </a:t>
            </a:r>
          </a:p>
          <a:p>
            <a:pPr lvl="1"/>
            <a:r>
              <a:rPr lang="zh-CN" altLang="en-US" smtClean="0"/>
              <a:t>资源要求</a:t>
            </a:r>
          </a:p>
          <a:p>
            <a:pPr lvl="1"/>
            <a:r>
              <a:rPr lang="zh-CN" altLang="en-US" smtClean="0"/>
              <a:t>发行说明</a:t>
            </a:r>
          </a:p>
          <a:p>
            <a:r>
              <a:rPr lang="zh-CN" altLang="en-US" smtClean="0"/>
              <a:t>支持类</a:t>
            </a:r>
          </a:p>
          <a:p>
            <a:pPr lvl="1"/>
            <a:r>
              <a:rPr lang="zh-CN" altLang="en-US" smtClean="0"/>
              <a:t>开发和维护的联络人</a:t>
            </a:r>
          </a:p>
          <a:p>
            <a:pPr lvl="1"/>
            <a:r>
              <a:rPr lang="zh-CN" altLang="en-US" smtClean="0"/>
              <a:t>错误报告过程</a:t>
            </a:r>
          </a:p>
          <a:p>
            <a:pPr lvl="1"/>
            <a:r>
              <a:rPr lang="zh-CN" altLang="en-US" smtClean="0"/>
              <a:t>进行用户支持时的记录过程</a:t>
            </a:r>
            <a:endParaRPr lang="en-US" altLang="zh-CN" smtClean="0"/>
          </a:p>
          <a:p>
            <a:pPr lvl="1"/>
            <a:r>
              <a:rPr lang="zh-CN" altLang="en-US" smtClean="0"/>
              <a:t>用户文档（所有版本）</a:t>
            </a:r>
          </a:p>
          <a:p>
            <a:pPr lvl="1"/>
            <a:r>
              <a:rPr lang="zh-CN" altLang="en-US" smtClean="0"/>
              <a:t>新功能列表</a:t>
            </a:r>
          </a:p>
          <a:p>
            <a:endParaRPr lang="en-US" altLang="zh-CN" dirty="0" smtClean="0"/>
          </a:p>
        </p:txBody>
      </p:sp>
      <p:sp>
        <p:nvSpPr>
          <p:cNvPr id="24580" name="Rectangle 4"/>
          <p:cNvSpPr>
            <a:spLocks noGrp="1" noChangeArrowheads="1"/>
          </p:cNvSpPr>
          <p:nvPr>
            <p:ph sz="half" idx="2"/>
          </p:nvPr>
        </p:nvSpPr>
        <p:spPr/>
        <p:txBody>
          <a:bodyPr/>
          <a:lstStyle/>
          <a:p>
            <a:r>
              <a:rPr lang="zh-CN" altLang="en-US" smtClean="0"/>
              <a:t>最终用户类</a:t>
            </a:r>
          </a:p>
          <a:p>
            <a:pPr lvl="1"/>
            <a:r>
              <a:rPr lang="zh-CN" altLang="en-US" smtClean="0"/>
              <a:t>参考手册</a:t>
            </a:r>
          </a:p>
          <a:p>
            <a:pPr lvl="1"/>
            <a:r>
              <a:rPr lang="zh-CN" altLang="en-US" smtClean="0"/>
              <a:t>支持用户指南</a:t>
            </a:r>
          </a:p>
          <a:p>
            <a:pPr lvl="1"/>
            <a:r>
              <a:rPr lang="zh-CN" altLang="en-US" smtClean="0"/>
              <a:t>教程手册</a:t>
            </a:r>
          </a:p>
          <a:p>
            <a:pPr lvl="1"/>
            <a:r>
              <a:rPr lang="zh-CN" altLang="en-US" smtClean="0"/>
              <a:t>用户手册</a:t>
            </a:r>
          </a:p>
          <a:p>
            <a:pPr lvl="1"/>
            <a:r>
              <a:rPr lang="zh-CN" altLang="en-US" smtClean="0"/>
              <a:t>新功能列表</a:t>
            </a:r>
          </a:p>
          <a:p>
            <a:r>
              <a:rPr lang="zh-CN" altLang="en-US" smtClean="0"/>
              <a:t>系统概述</a:t>
            </a:r>
          </a:p>
          <a:p>
            <a:pPr lvl="1"/>
            <a:r>
              <a:rPr lang="zh-CN" altLang="en-US" smtClean="0"/>
              <a:t>远景文档</a:t>
            </a:r>
          </a:p>
          <a:p>
            <a:pPr lvl="1"/>
            <a:r>
              <a:rPr lang="zh-CN" altLang="en-US" smtClean="0"/>
              <a:t>关键图</a:t>
            </a:r>
          </a:p>
          <a:p>
            <a:pPr lvl="1"/>
            <a:r>
              <a:rPr lang="zh-CN" altLang="en-US" smtClean="0"/>
              <a:t>环境概述</a:t>
            </a:r>
            <a:endParaRPr lang="zh-CN" altLang="en-US" dirty="0"/>
          </a:p>
        </p:txBody>
      </p:sp>
      <p:sp>
        <p:nvSpPr>
          <p:cNvPr id="24578" name="Rectangle 2"/>
          <p:cNvSpPr>
            <a:spLocks noGrp="1" noChangeArrowheads="1"/>
          </p:cNvSpPr>
          <p:nvPr>
            <p:ph type="title"/>
          </p:nvPr>
        </p:nvSpPr>
        <p:spPr/>
        <p:txBody>
          <a:bodyPr/>
          <a:lstStyle/>
          <a:p>
            <a:r>
              <a:rPr lang="zh-CN" altLang="en-US" smtClean="0"/>
              <a:t>潜在需要的文档</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2263775"/>
            <a:ext cx="39909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noChangeArrowheads="1"/>
          </p:cNvSpPr>
          <p:nvPr>
            <p:ph type="title"/>
          </p:nvPr>
        </p:nvSpPr>
        <p:spPr/>
        <p:txBody>
          <a:bodyPr/>
          <a:lstStyle/>
          <a:p>
            <a:r>
              <a:rPr lang="zh-CN" altLang="en-US" smtClean="0"/>
              <a:t>回顾</a:t>
            </a:r>
          </a:p>
        </p:txBody>
      </p:sp>
      <p:sp>
        <p:nvSpPr>
          <p:cNvPr id="25604" name="Rectangle 4"/>
          <p:cNvSpPr>
            <a:spLocks noGrp="1" noChangeArrowheads="1"/>
          </p:cNvSpPr>
          <p:nvPr>
            <p:ph sz="quarter" idx="11"/>
          </p:nvPr>
        </p:nvSpPr>
        <p:spPr/>
        <p:txBody>
          <a:bodyPr/>
          <a:lstStyle/>
          <a:p>
            <a:r>
              <a:rPr lang="zh-CN" altLang="en-US" smtClean="0"/>
              <a:t>谁是关键的部署相关涉众？</a:t>
            </a:r>
          </a:p>
          <a:p>
            <a:r>
              <a:rPr lang="zh-CN" altLang="en-US" smtClean="0"/>
              <a:t>当规划系统产品化时，需要考虑哪些问题？</a:t>
            </a:r>
          </a:p>
          <a:p>
            <a:r>
              <a:rPr lang="zh-CN" altLang="en-US" smtClean="0"/>
              <a:t>在项目的当前阶段，有多少测试的工作要做？</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t>4. </a:t>
            </a:r>
            <a:r>
              <a:rPr lang="zh-CN" altLang="en-US" dirty="0" smtClean="0"/>
              <a:t>沟通，培训和教育</a:t>
            </a:r>
          </a:p>
        </p:txBody>
      </p:sp>
      <p:sp>
        <p:nvSpPr>
          <p:cNvPr id="27651" name="Rectangle 3"/>
          <p:cNvSpPr>
            <a:spLocks noGrp="1" noChangeArrowheads="1"/>
          </p:cNvSpPr>
          <p:nvPr>
            <p:ph sz="quarter" idx="11"/>
          </p:nvPr>
        </p:nvSpPr>
        <p:spPr/>
        <p:txBody>
          <a:bodyPr>
            <a:normAutofit/>
          </a:bodyPr>
          <a:lstStyle/>
          <a:p>
            <a:r>
              <a:rPr lang="zh-CN" altLang="en-US" dirty="0" smtClean="0"/>
              <a:t>确保涉众了解即将到来的变化和培训要求，这能提升整体客户满意度</a:t>
            </a:r>
            <a:endParaRPr lang="en-US" altLang="zh-CN" dirty="0" smtClean="0"/>
          </a:p>
          <a:p>
            <a:pPr lvl="1"/>
            <a:r>
              <a:rPr lang="zh-CN" altLang="en-US" dirty="0" smtClean="0"/>
              <a:t>如果最终用户不准备接受它，那么无论交付准时与否都不会有什么问题</a:t>
            </a:r>
            <a:endParaRPr lang="en-US" altLang="zh-CN" dirty="0" smtClean="0"/>
          </a:p>
          <a:p>
            <a:pPr lvl="1"/>
            <a:r>
              <a:rPr lang="zh-CN" altLang="en-US" dirty="0" smtClean="0"/>
              <a:t>最终用户不喜欢“惊悲”</a:t>
            </a:r>
          </a:p>
          <a:p>
            <a:r>
              <a:rPr lang="zh-CN" altLang="en-US" dirty="0" smtClean="0"/>
              <a:t>沟通计划应由产品负责人负责和管理</a:t>
            </a:r>
            <a:endParaRPr lang="en-US" altLang="zh-CN" dirty="0" smtClean="0"/>
          </a:p>
          <a:p>
            <a:r>
              <a:rPr lang="zh-CN" altLang="en-US" dirty="0" smtClean="0"/>
              <a:t>用</a:t>
            </a:r>
            <a:r>
              <a:rPr lang="zh-CN" altLang="en-US" dirty="0" smtClean="0"/>
              <a:t>户培</a:t>
            </a:r>
            <a:r>
              <a:rPr lang="zh-CN" altLang="en-US" dirty="0" smtClean="0"/>
              <a:t>训的常见形式</a:t>
            </a:r>
            <a:endParaRPr lang="en-US" altLang="zh-CN" dirty="0" smtClean="0"/>
          </a:p>
          <a:p>
            <a:pPr lvl="1"/>
            <a:r>
              <a:rPr lang="zh-CN" altLang="en-US" dirty="0" smtClean="0"/>
              <a:t>教程</a:t>
            </a:r>
          </a:p>
          <a:p>
            <a:pPr lvl="1"/>
            <a:r>
              <a:rPr lang="zh-CN" altLang="en-US" dirty="0" smtClean="0"/>
              <a:t>基于</a:t>
            </a:r>
            <a:r>
              <a:rPr lang="en-US" altLang="zh-CN" dirty="0" smtClean="0"/>
              <a:t>Web</a:t>
            </a:r>
            <a:r>
              <a:rPr lang="zh-CN" altLang="en-US" dirty="0" smtClean="0"/>
              <a:t>的培训</a:t>
            </a:r>
          </a:p>
          <a:p>
            <a:pPr lvl="1"/>
            <a:r>
              <a:rPr lang="zh-CN" altLang="en-US" dirty="0" smtClean="0"/>
              <a:t>导师引导的培训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0882C845-4076-4DCC-A088-69F8691E0C44}" type="slidenum">
              <a:rPr lang="en-US" altLang="en-US" sz="1000" b="1">
                <a:solidFill>
                  <a:srgbClr val="000000"/>
                </a:solidFill>
              </a:rPr>
              <a:pPr algn="r" eaLnBrk="1" hangingPunct="1">
                <a:spcBef>
                  <a:spcPct val="50000"/>
                </a:spcBef>
              </a:pPr>
              <a:t>2</a:t>
            </a:fld>
            <a:endParaRPr lang="en-US" altLang="en-US" sz="1000" b="1">
              <a:solidFill>
                <a:srgbClr val="000000"/>
              </a:solidFill>
            </a:endParaRPr>
          </a:p>
        </p:txBody>
      </p:sp>
      <p:sp>
        <p:nvSpPr>
          <p:cNvPr id="4099"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4100" name="Rectangle 3"/>
          <p:cNvSpPr>
            <a:spLocks noGrp="1" noChangeArrowheads="1"/>
          </p:cNvSpPr>
          <p:nvPr>
            <p:ph sz="quarter" idx="11"/>
          </p:nvPr>
        </p:nvSpPr>
        <p:spPr/>
        <p:txBody>
          <a:bodyPr/>
          <a:lstStyle/>
          <a:p>
            <a:r>
              <a:rPr lang="zh-CN" altLang="zh-CN" dirty="0" smtClean="0"/>
              <a:t>第</a:t>
            </a:r>
            <a:r>
              <a:rPr lang="en-US" altLang="zh-CN" dirty="0" smtClean="0"/>
              <a:t>9</a:t>
            </a:r>
            <a:r>
              <a:rPr lang="zh-CN" altLang="zh-CN" dirty="0" smtClean="0"/>
              <a:t>章 项目收尾</a:t>
            </a:r>
          </a:p>
          <a:p>
            <a:pPr lvl="1"/>
            <a:r>
              <a:rPr lang="en-US" altLang="zh-CN" dirty="0" smtClean="0"/>
              <a:t>9.1 </a:t>
            </a:r>
            <a:r>
              <a:rPr lang="zh-CN" altLang="zh-CN" dirty="0" smtClean="0"/>
              <a:t>发布管理</a:t>
            </a:r>
          </a:p>
          <a:p>
            <a:pPr lvl="1"/>
            <a:r>
              <a:rPr lang="en-US" altLang="zh-CN" dirty="0" smtClean="0"/>
              <a:t>9.2 </a:t>
            </a:r>
            <a:r>
              <a:rPr lang="zh-CN" altLang="zh-CN" dirty="0" smtClean="0"/>
              <a:t>项目验收</a:t>
            </a:r>
          </a:p>
          <a:p>
            <a:pPr lvl="1"/>
            <a:r>
              <a:rPr lang="en-US" altLang="zh-CN" dirty="0" smtClean="0"/>
              <a:t>9.3 </a:t>
            </a:r>
            <a:r>
              <a:rPr lang="zh-CN" altLang="zh-CN" dirty="0" smtClean="0"/>
              <a:t>部署管理</a:t>
            </a:r>
          </a:p>
          <a:p>
            <a:r>
              <a:rPr lang="zh-CN" altLang="zh-CN" dirty="0" smtClean="0"/>
              <a:t>小结</a:t>
            </a:r>
          </a:p>
          <a:p>
            <a:r>
              <a:rPr lang="zh-CN" altLang="en-US" dirty="0" smtClean="0"/>
              <a:t>思考</a:t>
            </a:r>
            <a:endParaRPr lang="zh-CN" altLang="zh-CN" dirty="0" smtClean="0"/>
          </a:p>
        </p:txBody>
      </p:sp>
      <p:sp>
        <p:nvSpPr>
          <p:cNvPr id="4102"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D67C7BD0-23B3-458A-BD93-F547F307EC2F}" type="slidenum">
              <a:rPr lang="en-US" altLang="en-US" sz="1000" b="1">
                <a:solidFill>
                  <a:srgbClr val="000000"/>
                </a:solidFill>
              </a:rPr>
              <a:pPr algn="r" eaLnBrk="1" hangingPunct="1">
                <a:spcBef>
                  <a:spcPct val="50000"/>
                </a:spcBef>
              </a:pPr>
              <a:t>2</a:t>
            </a:fld>
            <a:endParaRPr lang="en-US" altLang="en-US" sz="1000" b="1">
              <a:solidFill>
                <a:srgbClr val="000000"/>
              </a:solidFill>
            </a:endParaRPr>
          </a:p>
        </p:txBody>
      </p:sp>
      <p:pic>
        <p:nvPicPr>
          <p:cNvPr id="4103"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公布你的部署计划</a:t>
            </a:r>
          </a:p>
        </p:txBody>
      </p:sp>
      <p:sp>
        <p:nvSpPr>
          <p:cNvPr id="28675" name="Rectangle 3"/>
          <p:cNvSpPr>
            <a:spLocks noGrp="1" noChangeArrowheads="1"/>
          </p:cNvSpPr>
          <p:nvPr>
            <p:ph sz="quarter" idx="11"/>
          </p:nvPr>
        </p:nvSpPr>
        <p:spPr/>
        <p:txBody>
          <a:bodyPr/>
          <a:lstStyle/>
          <a:p>
            <a:r>
              <a:rPr lang="zh-CN" altLang="en-US" dirty="0" smtClean="0"/>
              <a:t>谨慎的管理涉众的期望</a:t>
            </a:r>
          </a:p>
          <a:p>
            <a:r>
              <a:rPr lang="zh-CN" altLang="en-US" dirty="0" smtClean="0"/>
              <a:t>尊重事实：部署工作会破坏涉众的生活 </a:t>
            </a:r>
            <a:endParaRPr lang="en-US" altLang="zh-CN" dirty="0" smtClean="0"/>
          </a:p>
          <a:p>
            <a:r>
              <a:rPr lang="zh-CN" altLang="en-US" dirty="0" smtClean="0"/>
              <a:t>公布预期部署时间表，包括预期的培训和安装</a:t>
            </a:r>
            <a:r>
              <a:rPr lang="zh-CN" altLang="en-US" smtClean="0"/>
              <a:t>日期</a:t>
            </a:r>
            <a:endParaRPr lang="zh-CN" altLang="en-US" dirty="0" smtClean="0"/>
          </a:p>
          <a:p>
            <a:pPr lvl="1"/>
            <a:r>
              <a:rPr lang="zh-CN" altLang="en-US" dirty="0" smtClean="0"/>
              <a:t>电子邮件</a:t>
            </a:r>
          </a:p>
          <a:p>
            <a:pPr lvl="1"/>
            <a:r>
              <a:rPr lang="zh-CN" altLang="en-US" dirty="0" smtClean="0"/>
              <a:t>新闻简报</a:t>
            </a:r>
          </a:p>
          <a:p>
            <a:pPr lvl="1"/>
            <a:r>
              <a:rPr lang="zh-CN" altLang="en-US" dirty="0" smtClean="0"/>
              <a:t>电视，杂志，或在互联网上的广告 </a:t>
            </a:r>
            <a:r>
              <a:rPr lang="en-US" altLang="zh-CN" dirty="0"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t>培训和教育</a:t>
            </a:r>
          </a:p>
        </p:txBody>
      </p:sp>
      <p:sp>
        <p:nvSpPr>
          <p:cNvPr id="30723" name="Rectangle 3"/>
          <p:cNvSpPr>
            <a:spLocks noGrp="1" noChangeArrowheads="1"/>
          </p:cNvSpPr>
          <p:nvPr>
            <p:ph sz="quarter" idx="11"/>
          </p:nvPr>
        </p:nvSpPr>
        <p:spPr/>
        <p:txBody>
          <a:bodyPr/>
          <a:lstStyle/>
          <a:p>
            <a:r>
              <a:rPr lang="zh-CN" altLang="en-US" dirty="0" smtClean="0"/>
              <a:t>确定系统潜</a:t>
            </a:r>
            <a:r>
              <a:rPr lang="zh-CN" altLang="en-US" dirty="0"/>
              <a:t>在的培</a:t>
            </a:r>
            <a:r>
              <a:rPr lang="zh-CN" altLang="en-US" dirty="0" smtClean="0"/>
              <a:t>训对象 </a:t>
            </a:r>
            <a:endParaRPr lang="en-US" altLang="zh-CN" dirty="0" smtClean="0"/>
          </a:p>
          <a:p>
            <a:pPr lvl="1"/>
            <a:r>
              <a:rPr lang="zh-CN" altLang="en-US" dirty="0" smtClean="0"/>
              <a:t>新的最终用户 </a:t>
            </a:r>
            <a:endParaRPr lang="en-US" altLang="zh-CN" dirty="0" smtClean="0"/>
          </a:p>
          <a:p>
            <a:pPr lvl="1"/>
            <a:r>
              <a:rPr lang="zh-CN" altLang="en-US" dirty="0" smtClean="0"/>
              <a:t>当前的最终用户 </a:t>
            </a:r>
            <a:endParaRPr lang="en-US" altLang="zh-CN" dirty="0" smtClean="0"/>
          </a:p>
          <a:p>
            <a:pPr lvl="1"/>
            <a:r>
              <a:rPr lang="zh-CN" altLang="en-US" dirty="0" smtClean="0"/>
              <a:t>运行维护等支持人员 </a:t>
            </a:r>
            <a:endParaRPr lang="en-US" altLang="zh-CN" dirty="0" smtClean="0"/>
          </a:p>
          <a:p>
            <a:pPr lvl="1"/>
            <a:r>
              <a:rPr lang="zh-CN" altLang="en-US" dirty="0" smtClean="0"/>
              <a:t>高级管理人员</a:t>
            </a:r>
          </a:p>
          <a:p>
            <a:r>
              <a:rPr lang="zh-CN" altLang="en-US" dirty="0" smtClean="0"/>
              <a:t>考虑可能需要的任何额外的学习</a:t>
            </a:r>
            <a:endParaRPr lang="en-US" altLang="zh-CN" dirty="0" smtClean="0"/>
          </a:p>
          <a:p>
            <a:pPr lvl="1"/>
            <a:r>
              <a:rPr lang="zh-CN" altLang="en-US" dirty="0" smtClean="0"/>
              <a:t>示例</a:t>
            </a:r>
            <a:r>
              <a:rPr lang="en-US" altLang="zh-CN" dirty="0" smtClean="0"/>
              <a:t>1</a:t>
            </a:r>
            <a:r>
              <a:rPr lang="zh-CN" altLang="en-US" dirty="0" smtClean="0"/>
              <a:t>：这可能是一些用户第一次使用一台计算机，一个浏览器，甚至是鼠标工作。 </a:t>
            </a:r>
            <a:endParaRPr lang="en-US" altLang="zh-CN" dirty="0" smtClean="0"/>
          </a:p>
          <a:p>
            <a:pPr lvl="1"/>
            <a:r>
              <a:rPr lang="zh-CN" altLang="en-US" dirty="0" smtClean="0"/>
              <a:t>示例</a:t>
            </a:r>
            <a:r>
              <a:rPr lang="en-US" altLang="zh-CN" dirty="0" smtClean="0"/>
              <a:t>2</a:t>
            </a:r>
            <a:r>
              <a:rPr lang="zh-CN" altLang="en-US" dirty="0" smtClean="0"/>
              <a:t>：这可能是操作人员第一次接触系统中的一项新技术，因此将需要进行培训和教育，使他们有资格操作您的系统。 </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0882C845-4076-4DCC-A088-69F8691E0C44}" type="slidenum">
              <a:rPr lang="en-US" altLang="en-US" sz="1000" b="1">
                <a:solidFill>
                  <a:srgbClr val="000000"/>
                </a:solidFill>
              </a:rPr>
              <a:pPr algn="r" eaLnBrk="1" hangingPunct="1">
                <a:spcBef>
                  <a:spcPct val="50000"/>
                </a:spcBef>
              </a:pPr>
              <a:t>22</a:t>
            </a:fld>
            <a:endParaRPr lang="en-US" altLang="en-US" sz="1000" b="1">
              <a:solidFill>
                <a:srgbClr val="000000"/>
              </a:solidFill>
            </a:endParaRPr>
          </a:p>
        </p:txBody>
      </p:sp>
      <p:sp>
        <p:nvSpPr>
          <p:cNvPr id="4099"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a:bodyPr>
          <a:lstStyle/>
          <a:p>
            <a:r>
              <a:rPr lang="zh-CN" altLang="zh-CN" dirty="0" smtClean="0"/>
              <a:t>第</a:t>
            </a:r>
            <a:r>
              <a:rPr lang="en-US" altLang="zh-CN" dirty="0" smtClean="0"/>
              <a:t>9</a:t>
            </a:r>
            <a:r>
              <a:rPr lang="zh-CN" altLang="zh-CN" dirty="0" smtClean="0"/>
              <a:t>章 项目收尾</a:t>
            </a:r>
          </a:p>
          <a:p>
            <a:pPr lvl="1"/>
            <a:r>
              <a:rPr lang="en-US" altLang="zh-CN" dirty="0" smtClean="0"/>
              <a:t>9.1 </a:t>
            </a:r>
            <a:r>
              <a:rPr lang="zh-CN" altLang="zh-CN" dirty="0" smtClean="0"/>
              <a:t>发布管理</a:t>
            </a:r>
            <a:endParaRPr lang="en-US" altLang="zh-CN" dirty="0" smtClean="0"/>
          </a:p>
          <a:p>
            <a:pPr lvl="1"/>
            <a:r>
              <a:rPr lang="en-US" altLang="zh-CN" dirty="0" smtClean="0"/>
              <a:t>9.2 </a:t>
            </a:r>
            <a:r>
              <a:rPr lang="zh-CN" altLang="zh-CN" dirty="0" smtClean="0"/>
              <a:t>项目验收</a:t>
            </a:r>
          </a:p>
          <a:p>
            <a:pPr lvl="1"/>
            <a:r>
              <a:rPr lang="en-US" altLang="zh-CN" dirty="0" smtClean="0"/>
              <a:t>9.3 </a:t>
            </a:r>
            <a:r>
              <a:rPr lang="zh-CN" altLang="zh-CN" dirty="0" smtClean="0"/>
              <a:t>部署管理</a:t>
            </a:r>
          </a:p>
          <a:p>
            <a:r>
              <a:rPr lang="zh-CN" altLang="zh-CN" dirty="0" smtClean="0"/>
              <a:t>小结</a:t>
            </a:r>
          </a:p>
          <a:p>
            <a:r>
              <a:rPr lang="zh-CN" altLang="en-US" dirty="0" smtClean="0"/>
              <a:t>思考</a:t>
            </a:r>
            <a:endParaRPr lang="zh-CN" altLang="zh-CN" dirty="0" smtClean="0"/>
          </a:p>
        </p:txBody>
      </p:sp>
      <p:sp>
        <p:nvSpPr>
          <p:cNvPr id="4102"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D67C7BD0-23B3-458A-BD93-F547F307EC2F}" type="slidenum">
              <a:rPr lang="en-US" altLang="en-US" sz="1000" b="1">
                <a:solidFill>
                  <a:srgbClr val="000000"/>
                </a:solidFill>
              </a:rPr>
              <a:pPr algn="r" eaLnBrk="1" hangingPunct="1">
                <a:spcBef>
                  <a:spcPct val="50000"/>
                </a:spcBef>
              </a:pPr>
              <a:t>22</a:t>
            </a:fld>
            <a:endParaRPr lang="en-US" altLang="en-US" sz="1000" b="1">
              <a:solidFill>
                <a:srgbClr val="000000"/>
              </a:solidFill>
            </a:endParaRPr>
          </a:p>
        </p:txBody>
      </p:sp>
      <p:pic>
        <p:nvPicPr>
          <p:cNvPr id="4103"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
          <p:cNvSpPr>
            <a:spLocks noChangeArrowheads="1"/>
          </p:cNvSpPr>
          <p:nvPr/>
        </p:nvSpPr>
        <p:spPr bwMode="auto">
          <a:xfrm>
            <a:off x="6070" y="2130679"/>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38819698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t>回顾产品里程碑</a:t>
            </a:r>
          </a:p>
        </p:txBody>
      </p:sp>
      <p:sp>
        <p:nvSpPr>
          <p:cNvPr id="32771" name="Rectangle 3"/>
          <p:cNvSpPr>
            <a:spLocks noGrp="1" noChangeArrowheads="1"/>
          </p:cNvSpPr>
          <p:nvPr>
            <p:ph sz="quarter" idx="11"/>
          </p:nvPr>
        </p:nvSpPr>
        <p:spPr/>
        <p:txBody>
          <a:bodyPr>
            <a:normAutofit lnSpcReduction="10000"/>
          </a:bodyPr>
          <a:lstStyle/>
          <a:p>
            <a:r>
              <a:rPr lang="zh-CN" altLang="en-US" dirty="0" smtClean="0"/>
              <a:t>对产品化里程碑或者生产准备进行回顾</a:t>
            </a:r>
          </a:p>
          <a:p>
            <a:pPr lvl="1"/>
            <a:r>
              <a:rPr lang="zh-CN" altLang="en-US" dirty="0" smtClean="0"/>
              <a:t>保持尽可能的简化</a:t>
            </a:r>
          </a:p>
          <a:p>
            <a:pPr lvl="1"/>
            <a:r>
              <a:rPr lang="zh-CN" altLang="en-US" dirty="0" smtClean="0"/>
              <a:t>一定要进行回顾：这将有助于找到可能发生在最后一分钟的昂贵的成本问题，并帮助确保该项目是成功的 </a:t>
            </a:r>
            <a:endParaRPr lang="en-US" altLang="zh-CN" dirty="0" smtClean="0"/>
          </a:p>
          <a:p>
            <a:r>
              <a:rPr lang="zh-CN" altLang="en-US" dirty="0" smtClean="0"/>
              <a:t>要考虑的问题</a:t>
            </a:r>
          </a:p>
          <a:p>
            <a:pPr lvl="1"/>
            <a:r>
              <a:rPr lang="zh-CN" altLang="en-US" dirty="0" smtClean="0"/>
              <a:t>系统是否满足业务相关的涉众？他们是否接受呢？ </a:t>
            </a:r>
            <a:endParaRPr lang="en-US" altLang="zh-CN" dirty="0" smtClean="0"/>
          </a:p>
          <a:p>
            <a:pPr lvl="1"/>
            <a:r>
              <a:rPr lang="zh-CN" altLang="en-US" dirty="0" smtClean="0"/>
              <a:t>运维人员是否满意有关的程序和文件？ </a:t>
            </a:r>
            <a:endParaRPr lang="en-US" altLang="zh-CN" dirty="0" smtClean="0"/>
          </a:p>
          <a:p>
            <a:pPr lvl="1"/>
            <a:r>
              <a:rPr lang="zh-CN" altLang="en-US" dirty="0" smtClean="0"/>
              <a:t>支持人员是否满意有</a:t>
            </a:r>
            <a:r>
              <a:rPr lang="zh-CN" altLang="en-US" dirty="0" smtClean="0"/>
              <a:t>关的程</a:t>
            </a:r>
            <a:r>
              <a:rPr lang="zh-CN" altLang="en-US" dirty="0" smtClean="0"/>
              <a:t>序和文件？ </a:t>
            </a:r>
            <a:endParaRPr lang="en-US" altLang="zh-CN" dirty="0" smtClean="0"/>
          </a:p>
          <a:p>
            <a:pPr lvl="1"/>
            <a:r>
              <a:rPr lang="zh-CN" altLang="en-US" dirty="0" smtClean="0"/>
              <a:t>部署基线是否完整和一致？ </a:t>
            </a:r>
            <a:endParaRPr lang="en-US" altLang="zh-CN" dirty="0" smtClean="0"/>
          </a:p>
          <a:p>
            <a:pPr lvl="1"/>
            <a:r>
              <a:rPr lang="zh-CN" altLang="en-US" dirty="0" smtClean="0"/>
              <a:t>是否存在足够的支持文件？ </a:t>
            </a:r>
            <a:endParaRPr lang="en-US" altLang="zh-CN" dirty="0" smtClean="0"/>
          </a:p>
          <a:p>
            <a:pPr lvl="1"/>
            <a:r>
              <a:rPr lang="zh-CN" altLang="en-US" dirty="0" smtClean="0"/>
              <a:t>是否还有业务需要？ </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0882C845-4076-4DCC-A088-69F8691E0C44}" type="slidenum">
              <a:rPr lang="en-US" altLang="en-US" sz="1000" b="1">
                <a:solidFill>
                  <a:srgbClr val="000000"/>
                </a:solidFill>
              </a:rPr>
              <a:pPr algn="r" eaLnBrk="1" hangingPunct="1">
                <a:spcBef>
                  <a:spcPct val="50000"/>
                </a:spcBef>
              </a:pPr>
              <a:t>24</a:t>
            </a:fld>
            <a:endParaRPr lang="en-US" altLang="en-US" sz="1000" b="1">
              <a:solidFill>
                <a:srgbClr val="000000"/>
              </a:solidFill>
            </a:endParaRPr>
          </a:p>
        </p:txBody>
      </p:sp>
      <p:sp>
        <p:nvSpPr>
          <p:cNvPr id="4099"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a:bodyPr>
          <a:lstStyle/>
          <a:p>
            <a:r>
              <a:rPr lang="zh-CN" altLang="zh-CN" dirty="0" smtClean="0"/>
              <a:t>第</a:t>
            </a:r>
            <a:r>
              <a:rPr lang="en-US" altLang="zh-CN" dirty="0" smtClean="0"/>
              <a:t>9</a:t>
            </a:r>
            <a:r>
              <a:rPr lang="zh-CN" altLang="zh-CN" dirty="0" smtClean="0"/>
              <a:t>章 项目收尾</a:t>
            </a:r>
          </a:p>
          <a:p>
            <a:pPr lvl="1"/>
            <a:r>
              <a:rPr lang="en-US" altLang="zh-CN" dirty="0" smtClean="0"/>
              <a:t>9.1 </a:t>
            </a:r>
            <a:r>
              <a:rPr lang="zh-CN" altLang="zh-CN" dirty="0" smtClean="0"/>
              <a:t>发布管理</a:t>
            </a:r>
            <a:endParaRPr lang="en-US" altLang="zh-CN" dirty="0" smtClean="0"/>
          </a:p>
          <a:p>
            <a:pPr lvl="1"/>
            <a:r>
              <a:rPr lang="en-US" altLang="zh-CN" dirty="0" smtClean="0"/>
              <a:t>9.2 </a:t>
            </a:r>
            <a:r>
              <a:rPr lang="zh-CN" altLang="zh-CN" dirty="0" smtClean="0"/>
              <a:t>项目验收</a:t>
            </a:r>
          </a:p>
          <a:p>
            <a:pPr lvl="1"/>
            <a:r>
              <a:rPr lang="en-US" altLang="zh-CN" dirty="0" smtClean="0"/>
              <a:t>9.3 </a:t>
            </a:r>
            <a:r>
              <a:rPr lang="zh-CN" altLang="zh-CN" dirty="0" smtClean="0"/>
              <a:t>部署管理</a:t>
            </a:r>
          </a:p>
          <a:p>
            <a:r>
              <a:rPr lang="zh-CN" altLang="zh-CN" dirty="0" smtClean="0"/>
              <a:t>小结</a:t>
            </a:r>
          </a:p>
          <a:p>
            <a:r>
              <a:rPr lang="zh-CN" altLang="en-US" dirty="0" smtClean="0"/>
              <a:t>思考</a:t>
            </a:r>
            <a:endParaRPr lang="zh-CN" altLang="zh-CN" dirty="0" smtClean="0"/>
          </a:p>
        </p:txBody>
      </p:sp>
      <p:sp>
        <p:nvSpPr>
          <p:cNvPr id="4102"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D67C7BD0-23B3-458A-BD93-F547F307EC2F}" type="slidenum">
              <a:rPr lang="en-US" altLang="en-US" sz="1000" b="1">
                <a:solidFill>
                  <a:srgbClr val="000000"/>
                </a:solidFill>
              </a:rPr>
              <a:pPr algn="r" eaLnBrk="1" hangingPunct="1">
                <a:spcBef>
                  <a:spcPct val="50000"/>
                </a:spcBef>
              </a:pPr>
              <a:t>24</a:t>
            </a:fld>
            <a:endParaRPr lang="en-US" altLang="en-US" sz="1000" b="1">
              <a:solidFill>
                <a:srgbClr val="000000"/>
              </a:solidFill>
            </a:endParaRPr>
          </a:p>
        </p:txBody>
      </p:sp>
      <p:pic>
        <p:nvPicPr>
          <p:cNvPr id="4103"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
          <p:cNvSpPr>
            <a:spLocks noChangeArrowheads="1"/>
          </p:cNvSpPr>
          <p:nvPr/>
        </p:nvSpPr>
        <p:spPr bwMode="auto">
          <a:xfrm>
            <a:off x="6070" y="257443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295253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部署</a:t>
            </a:r>
          </a:p>
        </p:txBody>
      </p:sp>
      <p:sp>
        <p:nvSpPr>
          <p:cNvPr id="34819" name="Rectangle 3"/>
          <p:cNvSpPr>
            <a:spLocks noGrp="1" noChangeArrowheads="1"/>
          </p:cNvSpPr>
          <p:nvPr>
            <p:ph sz="quarter" idx="11"/>
          </p:nvPr>
        </p:nvSpPr>
        <p:spPr/>
        <p:txBody>
          <a:bodyPr/>
          <a:lstStyle/>
          <a:p>
            <a:r>
              <a:rPr lang="zh-CN" altLang="en-US" dirty="0" smtClean="0"/>
              <a:t>对“易部署性”给予足够的重视。一个棘手的安装过程会破坏用户对产品的信心。 </a:t>
            </a:r>
            <a:endParaRPr lang="en-US" altLang="zh-CN" dirty="0" smtClean="0"/>
          </a:p>
          <a:p>
            <a:r>
              <a:rPr lang="zh-CN" altLang="en-US" dirty="0" smtClean="0"/>
              <a:t>利用部署模型和自动化部署方法，以了解和管理复杂的部署方案 </a:t>
            </a:r>
            <a:endParaRPr lang="en-US" altLang="zh-CN" dirty="0" smtClean="0"/>
          </a:p>
          <a:p>
            <a:r>
              <a:rPr lang="zh-CN" altLang="en-US" dirty="0" smtClean="0"/>
              <a:t>保持连续性</a:t>
            </a:r>
          </a:p>
          <a:p>
            <a:pPr lvl="1"/>
            <a:r>
              <a:rPr lang="zh-CN" altLang="en-US" dirty="0" smtClean="0"/>
              <a:t>移交一些开发人员到维护团队</a:t>
            </a:r>
          </a:p>
          <a:p>
            <a:pPr lvl="1"/>
            <a:r>
              <a:rPr lang="zh-CN" altLang="en-US" dirty="0" smtClean="0"/>
              <a:t>让组件负责人同时负责开发和维护团队</a:t>
            </a:r>
          </a:p>
          <a:p>
            <a:endParaRPr lang="en-US" altLang="zh-CN"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dirty="0" smtClean="0"/>
              <a:t>准备回退</a:t>
            </a:r>
          </a:p>
        </p:txBody>
      </p:sp>
      <p:sp>
        <p:nvSpPr>
          <p:cNvPr id="36867" name="Rectangle 3"/>
          <p:cNvSpPr>
            <a:spLocks noGrp="1" noChangeArrowheads="1"/>
          </p:cNvSpPr>
          <p:nvPr>
            <p:ph sz="quarter" idx="11"/>
          </p:nvPr>
        </p:nvSpPr>
        <p:spPr/>
        <p:txBody>
          <a:bodyPr/>
          <a:lstStyle/>
          <a:p>
            <a:r>
              <a:rPr lang="zh-CN" altLang="en-US" dirty="0"/>
              <a:t>何</a:t>
            </a:r>
            <a:r>
              <a:rPr lang="zh-CN" altLang="en-US" dirty="0" smtClean="0"/>
              <a:t>时回退</a:t>
            </a:r>
            <a:endParaRPr lang="zh-CN" altLang="en-US" dirty="0" smtClean="0"/>
          </a:p>
          <a:p>
            <a:pPr lvl="1"/>
            <a:r>
              <a:rPr lang="zh-CN" altLang="en-US" dirty="0" smtClean="0"/>
              <a:t>安装过程并不总是按计划进行</a:t>
            </a:r>
          </a:p>
          <a:p>
            <a:r>
              <a:rPr lang="zh-CN" altLang="en-US" dirty="0" smtClean="0"/>
              <a:t>在生命周期越早开始安装你的系统越好，即使在演示或测试环境</a:t>
            </a:r>
            <a:endParaRPr lang="en-US" altLang="zh-CN" dirty="0" smtClean="0"/>
          </a:p>
          <a:p>
            <a:r>
              <a:rPr lang="zh-CN" altLang="en-US" dirty="0" smtClean="0"/>
              <a:t>开发卸载脚本</a:t>
            </a:r>
          </a:p>
          <a:p>
            <a:r>
              <a:rPr lang="zh-CN" altLang="en-US" dirty="0" smtClean="0"/>
              <a:t>工具</a:t>
            </a:r>
          </a:p>
          <a:p>
            <a:pPr lvl="1"/>
            <a:r>
              <a:rPr lang="en-US" altLang="zh-CN" dirty="0" smtClean="0"/>
              <a:t>Rational Build Forge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smtClean="0"/>
              <a:t>准备升级现有环境</a:t>
            </a:r>
          </a:p>
        </p:txBody>
      </p:sp>
      <p:sp>
        <p:nvSpPr>
          <p:cNvPr id="37891" name="Rectangle 3"/>
          <p:cNvSpPr>
            <a:spLocks noGrp="1" noChangeArrowheads="1"/>
          </p:cNvSpPr>
          <p:nvPr>
            <p:ph sz="quarter" idx="11"/>
          </p:nvPr>
        </p:nvSpPr>
        <p:spPr/>
        <p:txBody>
          <a:bodyPr/>
          <a:lstStyle/>
          <a:p>
            <a:r>
              <a:rPr lang="zh-CN" altLang="en-US" dirty="0" smtClean="0"/>
              <a:t>涉众的现有环境可能不能满足运行新系统的需要</a:t>
            </a:r>
          </a:p>
          <a:p>
            <a:r>
              <a:rPr lang="zh-CN" altLang="en-US" dirty="0" smtClean="0"/>
              <a:t>潜在的升级</a:t>
            </a:r>
          </a:p>
          <a:p>
            <a:pPr lvl="1"/>
            <a:r>
              <a:rPr lang="zh-CN" altLang="en-US" dirty="0" smtClean="0"/>
              <a:t>硬件</a:t>
            </a:r>
          </a:p>
          <a:p>
            <a:pPr lvl="1"/>
            <a:r>
              <a:rPr lang="zh-CN" altLang="en-US" dirty="0" smtClean="0"/>
              <a:t>操作系统</a:t>
            </a:r>
          </a:p>
          <a:p>
            <a:pPr lvl="1"/>
            <a:r>
              <a:rPr lang="zh-CN" altLang="en-US" dirty="0" smtClean="0"/>
              <a:t>中间件</a:t>
            </a:r>
          </a:p>
          <a:p>
            <a:pPr lvl="1"/>
            <a:r>
              <a:rPr lang="zh-CN" altLang="en-US" dirty="0" smtClean="0"/>
              <a:t>数据库</a:t>
            </a:r>
          </a:p>
          <a:p>
            <a:r>
              <a:rPr lang="zh-CN" altLang="en-US" dirty="0" smtClean="0"/>
              <a:t>要考虑的关键涉众</a:t>
            </a:r>
          </a:p>
          <a:p>
            <a:pPr lvl="1"/>
            <a:r>
              <a:rPr lang="zh-CN" altLang="en-US" dirty="0" smtClean="0"/>
              <a:t>最终用户</a:t>
            </a:r>
          </a:p>
          <a:p>
            <a:pPr lvl="1"/>
            <a:r>
              <a:rPr lang="zh-CN" altLang="en-US" dirty="0" smtClean="0"/>
              <a:t>运维人员</a:t>
            </a:r>
          </a:p>
          <a:p>
            <a:pPr lvl="1"/>
            <a:r>
              <a:rPr lang="zh-CN" altLang="en-US" dirty="0" smtClean="0"/>
              <a:t>支持人员</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dirty="0" smtClean="0"/>
              <a:t>Accelerator1</a:t>
            </a:r>
            <a:r>
              <a:rPr lang="zh-CN" altLang="en-US" dirty="0" smtClean="0"/>
              <a:t>：分阶段部署</a:t>
            </a:r>
          </a:p>
        </p:txBody>
      </p:sp>
      <p:sp>
        <p:nvSpPr>
          <p:cNvPr id="38915" name="Rectangle 3"/>
          <p:cNvSpPr>
            <a:spLocks noGrp="1" noChangeArrowheads="1"/>
          </p:cNvSpPr>
          <p:nvPr>
            <p:ph sz="quarter" idx="11"/>
          </p:nvPr>
        </p:nvSpPr>
        <p:spPr/>
        <p:txBody>
          <a:bodyPr/>
          <a:lstStyle/>
          <a:p>
            <a:r>
              <a:rPr lang="zh-CN" altLang="en-US" dirty="0" smtClean="0"/>
              <a:t>有些系统，由于其复杂性，需要几个迭代以完整的发布它们 </a:t>
            </a:r>
            <a:endParaRPr lang="en-US" altLang="zh-CN" dirty="0" smtClean="0"/>
          </a:p>
          <a:p>
            <a:r>
              <a:rPr lang="zh-CN" altLang="en-US" dirty="0" smtClean="0"/>
              <a:t>常见原因包括： </a:t>
            </a:r>
            <a:endParaRPr lang="en-US" altLang="zh-CN" dirty="0" smtClean="0"/>
          </a:p>
          <a:p>
            <a:pPr lvl="1"/>
            <a:r>
              <a:rPr lang="zh-CN" altLang="en-US" dirty="0" smtClean="0"/>
              <a:t>需要培养大量的用户，但培训资源是有限的</a:t>
            </a:r>
            <a:endParaRPr lang="en-US" altLang="zh-CN" dirty="0" smtClean="0"/>
          </a:p>
          <a:p>
            <a:pPr lvl="1"/>
            <a:r>
              <a:rPr lang="zh-CN" altLang="en-US" dirty="0" smtClean="0"/>
              <a:t>在世界不同地区有不同的发布日期，因为需要等待翻译 </a:t>
            </a:r>
            <a:endParaRPr lang="en-US" altLang="zh-CN" dirty="0" smtClean="0"/>
          </a:p>
          <a:p>
            <a:pPr lvl="1"/>
            <a:r>
              <a:rPr lang="zh-CN" altLang="en-US" dirty="0" smtClean="0"/>
              <a:t>从商业角度看，一个“大爆炸”式的发布被认为太冒险</a:t>
            </a:r>
            <a:endParaRPr lang="en-US" altLang="zh-CN" dirty="0" smtClean="0"/>
          </a:p>
          <a:p>
            <a:pPr lvl="1"/>
            <a:r>
              <a:rPr lang="zh-CN" altLang="en-US" dirty="0" smtClean="0"/>
              <a:t>你有不同的涉众群体，每个工作在不同的周期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t>Accelerator2</a:t>
            </a:r>
            <a:r>
              <a:rPr lang="zh-CN" altLang="en-US" dirty="0"/>
              <a:t>：版本并行</a:t>
            </a:r>
            <a:endParaRPr lang="zh-CN" altLang="en-US" dirty="0" smtClean="0"/>
          </a:p>
        </p:txBody>
      </p:sp>
      <p:sp>
        <p:nvSpPr>
          <p:cNvPr id="40963" name="Rectangle 3"/>
          <p:cNvSpPr>
            <a:spLocks noGrp="1" noChangeArrowheads="1"/>
          </p:cNvSpPr>
          <p:nvPr>
            <p:ph sz="quarter" idx="11"/>
          </p:nvPr>
        </p:nvSpPr>
        <p:spPr/>
        <p:txBody>
          <a:bodyPr/>
          <a:lstStyle/>
          <a:p>
            <a:r>
              <a:rPr lang="zh-CN" altLang="en-US" dirty="0" smtClean="0"/>
              <a:t>优点：如果新的运行出现问题，易于切换</a:t>
            </a:r>
          </a:p>
          <a:p>
            <a:r>
              <a:rPr lang="zh-CN" altLang="en-US" dirty="0" smtClean="0"/>
              <a:t>缺点：并行操作需要更多的工作量 </a:t>
            </a:r>
          </a:p>
          <a:p>
            <a:pPr lvl="1"/>
            <a:r>
              <a:rPr lang="zh-CN" altLang="en-US" dirty="0" smtClean="0"/>
              <a:t>用户需要做双重工作 </a:t>
            </a:r>
            <a:endParaRPr lang="en-US" altLang="zh-CN" dirty="0" smtClean="0"/>
          </a:p>
          <a:p>
            <a:pPr lvl="1"/>
            <a:r>
              <a:rPr lang="zh-CN" altLang="en-US" dirty="0" smtClean="0"/>
              <a:t>操作人员需要运行两个系统 </a:t>
            </a:r>
            <a:endParaRPr lang="en-US" altLang="zh-CN" dirty="0" smtClean="0"/>
          </a:p>
          <a:p>
            <a:pPr lvl="1"/>
            <a:r>
              <a:rPr lang="zh-CN" altLang="en-US" dirty="0" smtClean="0"/>
              <a:t>支持人员需要支持这两个系统 </a:t>
            </a:r>
            <a:endParaRPr lang="en-US" altLang="zh-CN" dirty="0" smtClean="0"/>
          </a:p>
          <a:p>
            <a:pPr lvl="1"/>
            <a:r>
              <a:rPr lang="zh-CN" altLang="en-US" dirty="0" smtClean="0"/>
              <a:t>开发人员可能需</a:t>
            </a:r>
            <a:r>
              <a:rPr lang="zh-CN" altLang="en-US" dirty="0" smtClean="0"/>
              <a:t>要开发用</a:t>
            </a:r>
            <a:r>
              <a:rPr lang="zh-CN" altLang="en-US" dirty="0" smtClean="0"/>
              <a:t>于同步数</a:t>
            </a:r>
            <a:r>
              <a:rPr lang="zh-CN" altLang="en-US" dirty="0" smtClean="0"/>
              <a:t>据的程序</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Group 100"/>
          <p:cNvGrpSpPr>
            <a:grpSpLocks/>
          </p:cNvGrpSpPr>
          <p:nvPr/>
        </p:nvGrpSpPr>
        <p:grpSpPr bwMode="auto">
          <a:xfrm>
            <a:off x="177800" y="1030288"/>
            <a:ext cx="8750300" cy="4789487"/>
            <a:chOff x="192" y="897"/>
            <a:chExt cx="5512" cy="3017"/>
          </a:xfrm>
        </p:grpSpPr>
        <p:sp>
          <p:nvSpPr>
            <p:cNvPr id="9234" name="Text Box 4"/>
            <p:cNvSpPr txBox="1">
              <a:spLocks noChangeArrowheads="1"/>
            </p:cNvSpPr>
            <p:nvPr/>
          </p:nvSpPr>
          <p:spPr bwMode="auto">
            <a:xfrm>
              <a:off x="5344" y="3720"/>
              <a:ext cx="3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2"/>
                </a:buClr>
              </a:pPr>
              <a:r>
                <a:rPr lang="zh-CN" altLang="en-US" sz="1400">
                  <a:latin typeface="Arial Unicode MS" panose="020B0604020202020204" pitchFamily="34" charset="-122"/>
                  <a:ea typeface="微软雅黑" panose="020B0503020204020204" pitchFamily="34" charset="-122"/>
                </a:rPr>
                <a:t>时间</a:t>
              </a:r>
            </a:p>
          </p:txBody>
        </p:sp>
        <p:grpSp>
          <p:nvGrpSpPr>
            <p:cNvPr id="9235" name="Group 10"/>
            <p:cNvGrpSpPr>
              <a:grpSpLocks/>
            </p:cNvGrpSpPr>
            <p:nvPr/>
          </p:nvGrpSpPr>
          <p:grpSpPr bwMode="auto">
            <a:xfrm rot="2183345">
              <a:off x="2476" y="988"/>
              <a:ext cx="504" cy="571"/>
              <a:chOff x="2552" y="1647"/>
              <a:chExt cx="728" cy="779"/>
            </a:xfrm>
          </p:grpSpPr>
          <p:sp>
            <p:nvSpPr>
              <p:cNvPr id="9313" name="AutoShape 6"/>
              <p:cNvSpPr>
                <a:spLocks noChangeArrowheads="1"/>
              </p:cNvSpPr>
              <p:nvPr/>
            </p:nvSpPr>
            <p:spPr bwMode="auto">
              <a:xfrm>
                <a:off x="2552" y="1647"/>
                <a:ext cx="728" cy="4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4" name="AutoShape 7"/>
              <p:cNvSpPr>
                <a:spLocks noChangeArrowheads="1"/>
              </p:cNvSpPr>
              <p:nvPr/>
            </p:nvSpPr>
            <p:spPr bwMode="auto">
              <a:xfrm>
                <a:off x="2640" y="1743"/>
                <a:ext cx="480" cy="683"/>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5" name="Line 8"/>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grpSp>
          <p:nvGrpSpPr>
            <p:cNvPr id="9236" name="Group 9"/>
            <p:cNvGrpSpPr>
              <a:grpSpLocks/>
            </p:cNvGrpSpPr>
            <p:nvPr/>
          </p:nvGrpSpPr>
          <p:grpSpPr bwMode="auto">
            <a:xfrm rot="1272005">
              <a:off x="2170" y="1566"/>
              <a:ext cx="728" cy="624"/>
              <a:chOff x="2552" y="1711"/>
              <a:chExt cx="728" cy="624"/>
            </a:xfrm>
          </p:grpSpPr>
          <p:sp>
            <p:nvSpPr>
              <p:cNvPr id="9310" name="AutoShape 10"/>
              <p:cNvSpPr>
                <a:spLocks noChangeArrowheads="1"/>
              </p:cNvSpPr>
              <p:nvPr/>
            </p:nvSpPr>
            <p:spPr bwMode="auto">
              <a:xfrm>
                <a:off x="2552" y="1711"/>
                <a:ext cx="728" cy="3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1" name="AutoShape 11"/>
              <p:cNvSpPr>
                <a:spLocks noChangeArrowheads="1"/>
              </p:cNvSpPr>
              <p:nvPr/>
            </p:nvSpPr>
            <p:spPr bwMode="auto">
              <a:xfrm>
                <a:off x="2640" y="1834"/>
                <a:ext cx="480" cy="501"/>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2" name="Line 12"/>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sp>
          <p:nvSpPr>
            <p:cNvPr id="9237" name="Line 13"/>
            <p:cNvSpPr>
              <a:spLocks noChangeShapeType="1"/>
            </p:cNvSpPr>
            <p:nvPr/>
          </p:nvSpPr>
          <p:spPr bwMode="auto">
            <a:xfrm flipV="1">
              <a:off x="216" y="3648"/>
              <a:ext cx="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38" name="AutoShape 14"/>
            <p:cNvSpPr>
              <a:spLocks noChangeArrowheads="1"/>
            </p:cNvSpPr>
            <p:nvPr/>
          </p:nvSpPr>
          <p:spPr bwMode="auto">
            <a:xfrm>
              <a:off x="572" y="3514"/>
              <a:ext cx="60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先启</a:t>
              </a:r>
            </a:p>
          </p:txBody>
        </p:sp>
        <p:sp>
          <p:nvSpPr>
            <p:cNvPr id="9239" name="AutoShape 16"/>
            <p:cNvSpPr>
              <a:spLocks noChangeArrowheads="1"/>
            </p:cNvSpPr>
            <p:nvPr/>
          </p:nvSpPr>
          <p:spPr bwMode="auto">
            <a:xfrm>
              <a:off x="1155" y="3516"/>
              <a:ext cx="283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构建</a:t>
              </a:r>
            </a:p>
          </p:txBody>
        </p:sp>
        <p:sp>
          <p:nvSpPr>
            <p:cNvPr id="9240" name="AutoShape 17"/>
            <p:cNvSpPr>
              <a:spLocks noChangeArrowheads="1"/>
            </p:cNvSpPr>
            <p:nvPr/>
          </p:nvSpPr>
          <p:spPr bwMode="auto">
            <a:xfrm>
              <a:off x="3972" y="3507"/>
              <a:ext cx="77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产品化</a:t>
              </a:r>
            </a:p>
          </p:txBody>
        </p:sp>
        <p:grpSp>
          <p:nvGrpSpPr>
            <p:cNvPr id="9241" name="Group 18"/>
            <p:cNvGrpSpPr>
              <a:grpSpLocks/>
            </p:cNvGrpSpPr>
            <p:nvPr/>
          </p:nvGrpSpPr>
          <p:grpSpPr bwMode="auto">
            <a:xfrm>
              <a:off x="1085" y="1950"/>
              <a:ext cx="245" cy="891"/>
              <a:chOff x="1117" y="665"/>
              <a:chExt cx="517" cy="1404"/>
            </a:xfrm>
          </p:grpSpPr>
          <p:sp>
            <p:nvSpPr>
              <p:cNvPr id="9300" name="AutoShape 19"/>
              <p:cNvSpPr>
                <a:spLocks noChangeArrowheads="1"/>
              </p:cNvSpPr>
              <p:nvPr/>
            </p:nvSpPr>
            <p:spPr bwMode="auto">
              <a:xfrm>
                <a:off x="1117" y="665"/>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1" name="AutoShape 20"/>
              <p:cNvSpPr>
                <a:spLocks noChangeArrowheads="1"/>
              </p:cNvSpPr>
              <p:nvPr/>
            </p:nvSpPr>
            <p:spPr bwMode="auto">
              <a:xfrm>
                <a:off x="1117" y="760"/>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2" name="AutoShape 21"/>
              <p:cNvSpPr>
                <a:spLocks noChangeArrowheads="1"/>
              </p:cNvSpPr>
              <p:nvPr/>
            </p:nvSpPr>
            <p:spPr bwMode="auto">
              <a:xfrm>
                <a:off x="1117" y="8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3" name="AutoShape 22"/>
              <p:cNvSpPr>
                <a:spLocks noChangeArrowheads="1"/>
              </p:cNvSpPr>
              <p:nvPr/>
            </p:nvSpPr>
            <p:spPr bwMode="auto">
              <a:xfrm>
                <a:off x="1117" y="9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4" name="AutoShape 23"/>
              <p:cNvSpPr>
                <a:spLocks noChangeArrowheads="1"/>
              </p:cNvSpPr>
              <p:nvPr/>
            </p:nvSpPr>
            <p:spPr bwMode="auto">
              <a:xfrm>
                <a:off x="1117" y="10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5" name="AutoShape 24"/>
              <p:cNvSpPr>
                <a:spLocks noChangeArrowheads="1"/>
              </p:cNvSpPr>
              <p:nvPr/>
            </p:nvSpPr>
            <p:spPr bwMode="auto">
              <a:xfrm>
                <a:off x="1117" y="11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6" name="AutoShape 25"/>
              <p:cNvSpPr>
                <a:spLocks noChangeArrowheads="1"/>
              </p:cNvSpPr>
              <p:nvPr/>
            </p:nvSpPr>
            <p:spPr bwMode="auto">
              <a:xfrm>
                <a:off x="1117" y="12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7" name="AutoShape 26"/>
              <p:cNvSpPr>
                <a:spLocks noChangeArrowheads="1"/>
              </p:cNvSpPr>
              <p:nvPr/>
            </p:nvSpPr>
            <p:spPr bwMode="auto">
              <a:xfrm>
                <a:off x="1117" y="13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8" name="AutoShape 27"/>
              <p:cNvSpPr>
                <a:spLocks noChangeArrowheads="1"/>
              </p:cNvSpPr>
              <p:nvPr/>
            </p:nvSpPr>
            <p:spPr bwMode="auto">
              <a:xfrm>
                <a:off x="1117" y="14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9" name="AutoShape 28"/>
              <p:cNvSpPr>
                <a:spLocks noChangeArrowheads="1"/>
              </p:cNvSpPr>
              <p:nvPr/>
            </p:nvSpPr>
            <p:spPr bwMode="auto">
              <a:xfrm>
                <a:off x="1117" y="1576"/>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2" name="Text Box 29"/>
            <p:cNvSpPr txBox="1">
              <a:spLocks noChangeArrowheads="1"/>
            </p:cNvSpPr>
            <p:nvPr/>
          </p:nvSpPr>
          <p:spPr bwMode="auto">
            <a:xfrm>
              <a:off x="892" y="3232"/>
              <a:ext cx="6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工作条目</a:t>
              </a:r>
            </a:p>
          </p:txBody>
        </p:sp>
        <p:sp>
          <p:nvSpPr>
            <p:cNvPr id="9243" name="Text Box 30"/>
            <p:cNvSpPr txBox="1">
              <a:spLocks noChangeArrowheads="1"/>
            </p:cNvSpPr>
            <p:nvPr/>
          </p:nvSpPr>
          <p:spPr bwMode="auto">
            <a:xfrm>
              <a:off x="192" y="2312"/>
              <a:ext cx="3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dirty="0">
                  <a:latin typeface="Arial Unicode MS" panose="020B0604020202020204" pitchFamily="34" charset="-122"/>
                  <a:ea typeface="微软雅黑" panose="020B0503020204020204" pitchFamily="34" charset="-122"/>
                </a:rPr>
                <a:t>初始项目</a:t>
              </a:r>
            </a:p>
          </p:txBody>
        </p:sp>
        <p:cxnSp>
          <p:nvCxnSpPr>
            <p:cNvPr id="9244" name="AutoShape 31"/>
            <p:cNvCxnSpPr>
              <a:cxnSpLocks noChangeShapeType="1"/>
              <a:stCxn id="9243" idx="3"/>
              <a:endCxn id="9305" idx="2"/>
            </p:cNvCxnSpPr>
            <p:nvPr/>
          </p:nvCxnSpPr>
          <p:spPr bwMode="auto">
            <a:xfrm flipV="1">
              <a:off x="568" y="2456"/>
              <a:ext cx="517" cy="4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45" name="Text Box 32"/>
            <p:cNvSpPr txBox="1">
              <a:spLocks noChangeArrowheads="1"/>
            </p:cNvSpPr>
            <p:nvPr/>
          </p:nvSpPr>
          <p:spPr bwMode="auto">
            <a:xfrm>
              <a:off x="674" y="2228"/>
              <a:ext cx="33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初始需求</a:t>
              </a:r>
            </a:p>
          </p:txBody>
        </p:sp>
        <p:grpSp>
          <p:nvGrpSpPr>
            <p:cNvPr id="9246" name="Group 33"/>
            <p:cNvGrpSpPr>
              <a:grpSpLocks/>
            </p:cNvGrpSpPr>
            <p:nvPr/>
          </p:nvGrpSpPr>
          <p:grpSpPr bwMode="auto">
            <a:xfrm>
              <a:off x="1845" y="1949"/>
              <a:ext cx="245" cy="508"/>
              <a:chOff x="1957" y="2125"/>
              <a:chExt cx="245" cy="508"/>
            </a:xfrm>
          </p:grpSpPr>
          <p:sp>
            <p:nvSpPr>
              <p:cNvPr id="9296" name="AutoShape 34"/>
              <p:cNvSpPr>
                <a:spLocks noChangeArrowheads="1"/>
              </p:cNvSpPr>
              <p:nvPr/>
            </p:nvSpPr>
            <p:spPr bwMode="auto">
              <a:xfrm>
                <a:off x="1957" y="2125"/>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7" name="AutoShape 35"/>
              <p:cNvSpPr>
                <a:spLocks noChangeArrowheads="1"/>
              </p:cNvSpPr>
              <p:nvPr/>
            </p:nvSpPr>
            <p:spPr bwMode="auto">
              <a:xfrm>
                <a:off x="1957" y="2187"/>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8" name="AutoShape 36"/>
              <p:cNvSpPr>
                <a:spLocks noChangeArrowheads="1"/>
              </p:cNvSpPr>
              <p:nvPr/>
            </p:nvSpPr>
            <p:spPr bwMode="auto">
              <a:xfrm>
                <a:off x="1957" y="225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9" name="AutoShape 37"/>
              <p:cNvSpPr>
                <a:spLocks noChangeArrowheads="1"/>
              </p:cNvSpPr>
              <p:nvPr/>
            </p:nvSpPr>
            <p:spPr bwMode="auto">
              <a:xfrm>
                <a:off x="1957" y="2320"/>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7" name="Line 38"/>
            <p:cNvSpPr>
              <a:spLocks noChangeShapeType="1"/>
            </p:cNvSpPr>
            <p:nvPr/>
          </p:nvSpPr>
          <p:spPr bwMode="auto">
            <a:xfrm>
              <a:off x="1352"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48" name="Line 39"/>
            <p:cNvSpPr>
              <a:spLocks noChangeShapeType="1"/>
            </p:cNvSpPr>
            <p:nvPr/>
          </p:nvSpPr>
          <p:spPr bwMode="auto">
            <a:xfrm>
              <a:off x="1352" y="228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49" name="AutoShape 40"/>
            <p:cNvCxnSpPr>
              <a:cxnSpLocks noChangeShapeType="1"/>
              <a:stCxn id="9247" idx="1"/>
              <a:endCxn id="9248" idx="1"/>
            </p:cNvCxnSpPr>
            <p:nvPr/>
          </p:nvCxnSpPr>
          <p:spPr bwMode="auto">
            <a:xfrm>
              <a:off x="1496" y="2112"/>
              <a:ext cx="0" cy="1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250" name="Line 41"/>
            <p:cNvSpPr>
              <a:spLocks noChangeShapeType="1"/>
            </p:cNvSpPr>
            <p:nvPr/>
          </p:nvSpPr>
          <p:spPr bwMode="auto">
            <a:xfrm>
              <a:off x="1496" y="2200"/>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1" name="Text Box 42"/>
            <p:cNvSpPr txBox="1">
              <a:spLocks noChangeArrowheads="1"/>
            </p:cNvSpPr>
            <p:nvPr/>
          </p:nvSpPr>
          <p:spPr bwMode="auto">
            <a:xfrm>
              <a:off x="1447" y="2029"/>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高优先级需求</a:t>
              </a:r>
            </a:p>
          </p:txBody>
        </p:sp>
        <p:sp>
          <p:nvSpPr>
            <p:cNvPr id="9252" name="Text Box 43"/>
            <p:cNvSpPr txBox="1">
              <a:spLocks noChangeArrowheads="1"/>
            </p:cNvSpPr>
            <p:nvPr/>
          </p:nvSpPr>
          <p:spPr bwMode="auto">
            <a:xfrm>
              <a:off x="1703" y="2431"/>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迭代条目</a:t>
              </a:r>
            </a:p>
          </p:txBody>
        </p:sp>
        <p:grpSp>
          <p:nvGrpSpPr>
            <p:cNvPr id="9253" name="Group 44"/>
            <p:cNvGrpSpPr>
              <a:grpSpLocks/>
            </p:cNvGrpSpPr>
            <p:nvPr/>
          </p:nvGrpSpPr>
          <p:grpSpPr bwMode="auto">
            <a:xfrm>
              <a:off x="2437" y="1974"/>
              <a:ext cx="245" cy="483"/>
              <a:chOff x="2709" y="2158"/>
              <a:chExt cx="245" cy="483"/>
            </a:xfrm>
          </p:grpSpPr>
          <p:sp>
            <p:nvSpPr>
              <p:cNvPr id="9292" name="AutoShape 45"/>
              <p:cNvSpPr>
                <a:spLocks noChangeArrowheads="1"/>
              </p:cNvSpPr>
              <p:nvPr/>
            </p:nvSpPr>
            <p:spPr bwMode="auto">
              <a:xfrm>
                <a:off x="2709" y="2158"/>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3" name="AutoShape 46"/>
              <p:cNvSpPr>
                <a:spLocks noChangeArrowheads="1"/>
              </p:cNvSpPr>
              <p:nvPr/>
            </p:nvSpPr>
            <p:spPr bwMode="auto">
              <a:xfrm>
                <a:off x="2765" y="2210"/>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4" name="AutoShape 47"/>
              <p:cNvSpPr>
                <a:spLocks noChangeArrowheads="1"/>
              </p:cNvSpPr>
              <p:nvPr/>
            </p:nvSpPr>
            <p:spPr bwMode="auto">
              <a:xfrm>
                <a:off x="2789" y="2286"/>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5" name="AutoShape 48"/>
              <p:cNvSpPr>
                <a:spLocks noChangeArrowheads="1"/>
              </p:cNvSpPr>
              <p:nvPr/>
            </p:nvSpPr>
            <p:spPr bwMode="auto">
              <a:xfrm>
                <a:off x="2765" y="2343"/>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54" name="Text Box 49"/>
            <p:cNvSpPr txBox="1">
              <a:spLocks noChangeArrowheads="1"/>
            </p:cNvSpPr>
            <p:nvPr/>
          </p:nvSpPr>
          <p:spPr bwMode="auto">
            <a:xfrm>
              <a:off x="2270" y="2439"/>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任务</a:t>
              </a:r>
            </a:p>
          </p:txBody>
        </p:sp>
        <p:sp>
          <p:nvSpPr>
            <p:cNvPr id="9255" name="Line 50"/>
            <p:cNvSpPr>
              <a:spLocks noChangeShapeType="1"/>
            </p:cNvSpPr>
            <p:nvPr/>
          </p:nvSpPr>
          <p:spPr bwMode="auto">
            <a:xfrm>
              <a:off x="2096" y="220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6" name="Text Box 51"/>
            <p:cNvSpPr txBox="1">
              <a:spLocks noChangeArrowheads="1"/>
            </p:cNvSpPr>
            <p:nvPr/>
          </p:nvSpPr>
          <p:spPr bwMode="auto">
            <a:xfrm>
              <a:off x="2320" y="1656"/>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迭代</a:t>
              </a:r>
              <a:endParaRPr lang="en-US" altLang="zh-CN" sz="1400">
                <a:latin typeface="Arial Unicode MS" panose="020B0604020202020204" pitchFamily="34" charset="-122"/>
                <a:ea typeface="微软雅黑" panose="020B0503020204020204" pitchFamily="34" charset="-122"/>
              </a:endParaRPr>
            </a:p>
          </p:txBody>
        </p:sp>
        <p:sp>
          <p:nvSpPr>
            <p:cNvPr id="9257" name="Text Box 52"/>
            <p:cNvSpPr txBox="1">
              <a:spLocks noChangeArrowheads="1"/>
            </p:cNvSpPr>
            <p:nvPr/>
          </p:nvSpPr>
          <p:spPr bwMode="auto">
            <a:xfrm>
              <a:off x="2976" y="1344"/>
              <a:ext cx="117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每日站立会议</a:t>
              </a:r>
            </a:p>
            <a:p>
              <a:pPr eaLnBrk="1" hangingPunct="1"/>
              <a:r>
                <a:rPr lang="zh-CN" altLang="en-US" sz="1400" dirty="0">
                  <a:latin typeface="Arial Unicode MS" panose="020B0604020202020204" pitchFamily="34" charset="-122"/>
                  <a:ea typeface="微软雅黑" panose="020B0503020204020204" pitchFamily="34" charset="-122"/>
                </a:rPr>
                <a:t>同步状态，识别问题</a:t>
              </a:r>
            </a:p>
          </p:txBody>
        </p:sp>
        <p:sp>
          <p:nvSpPr>
            <p:cNvPr id="9258" name="Text Box 53"/>
            <p:cNvSpPr txBox="1">
              <a:spLocks noChangeArrowheads="1"/>
            </p:cNvSpPr>
            <p:nvPr/>
          </p:nvSpPr>
          <p:spPr bwMode="auto">
            <a:xfrm>
              <a:off x="3167" y="1933"/>
              <a:ext cx="64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迭代回顾</a:t>
              </a:r>
              <a:endParaRPr lang="en-US" altLang="zh-CN" sz="1400" dirty="0">
                <a:latin typeface="Arial Unicode MS" panose="020B0604020202020204" pitchFamily="34" charset="-122"/>
                <a:ea typeface="微软雅黑" panose="020B0503020204020204" pitchFamily="34" charset="-122"/>
              </a:endParaRPr>
            </a:p>
            <a:p>
              <a:pPr eaLnBrk="1" hangingPunct="1"/>
              <a:r>
                <a:rPr lang="zh-CN" altLang="en-US" sz="1400" dirty="0">
                  <a:latin typeface="Arial Unicode MS" panose="020B0604020202020204" pitchFamily="34" charset="-122"/>
                  <a:ea typeface="微软雅黑" panose="020B0503020204020204" pitchFamily="34" charset="-122"/>
                </a:rPr>
                <a:t>演示评估</a:t>
              </a:r>
              <a:endParaRPr lang="en-US" altLang="zh-CN" sz="1400" dirty="0">
                <a:latin typeface="Arial Unicode MS" panose="020B0604020202020204" pitchFamily="34" charset="-122"/>
                <a:ea typeface="微软雅黑" panose="020B0503020204020204" pitchFamily="34" charset="-122"/>
              </a:endParaRPr>
            </a:p>
            <a:p>
              <a:pPr eaLnBrk="1" hangingPunct="1"/>
              <a:r>
                <a:rPr lang="zh-CN" altLang="en-US" sz="1400" dirty="0" smtClean="0">
                  <a:latin typeface="Arial Unicode MS" panose="020B0604020202020204" pitchFamily="34" charset="-122"/>
                  <a:ea typeface="微软雅黑" panose="020B0503020204020204" pitchFamily="34" charset="-122"/>
                </a:rPr>
                <a:t>获</a:t>
              </a:r>
              <a:r>
                <a:rPr lang="zh-CN" altLang="en-US" sz="1400" dirty="0">
                  <a:latin typeface="Arial Unicode MS" panose="020B0604020202020204" pitchFamily="34" charset="-122"/>
                  <a:ea typeface="微软雅黑" panose="020B0503020204020204" pitchFamily="34" charset="-122"/>
                </a:rPr>
                <a:t>取资助</a:t>
              </a:r>
            </a:p>
          </p:txBody>
        </p:sp>
        <p:sp>
          <p:nvSpPr>
            <p:cNvPr id="9259" name="Line 54"/>
            <p:cNvSpPr>
              <a:spLocks noChangeShapeType="1"/>
            </p:cNvSpPr>
            <p:nvPr/>
          </p:nvSpPr>
          <p:spPr bwMode="auto">
            <a:xfrm>
              <a:off x="2712" y="2200"/>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60" name="Text Box 55"/>
            <p:cNvSpPr txBox="1">
              <a:spLocks noChangeArrowheads="1"/>
            </p:cNvSpPr>
            <p:nvPr/>
          </p:nvSpPr>
          <p:spPr bwMode="auto">
            <a:xfrm>
              <a:off x="2731" y="2033"/>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可执行的系统</a:t>
              </a:r>
            </a:p>
          </p:txBody>
        </p:sp>
        <p:sp>
          <p:nvSpPr>
            <p:cNvPr id="9261" name="Text Box 56"/>
            <p:cNvSpPr txBox="1">
              <a:spLocks noChangeArrowheads="1"/>
            </p:cNvSpPr>
            <p:nvPr/>
          </p:nvSpPr>
          <p:spPr bwMode="auto">
            <a:xfrm>
              <a:off x="4114" y="2062"/>
              <a:ext cx="4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产</a:t>
              </a:r>
              <a:r>
                <a:rPr lang="zh-CN" altLang="en-US" sz="1400" b="1" dirty="0" smtClean="0">
                  <a:solidFill>
                    <a:srgbClr val="C00000"/>
                  </a:solidFill>
                  <a:latin typeface="Arial Unicode MS" panose="020B0604020202020204" pitchFamily="34" charset="-122"/>
                  <a:ea typeface="微软雅黑" panose="020B0503020204020204" pitchFamily="34" charset="-122"/>
                </a:rPr>
                <a:t>品</a:t>
              </a:r>
              <a:r>
                <a:rPr lang="en-US" altLang="zh-CN" sz="1400" b="1" dirty="0" smtClean="0">
                  <a:solidFill>
                    <a:srgbClr val="C00000"/>
                  </a:solidFill>
                  <a:latin typeface="Arial Unicode MS" panose="020B0604020202020204" pitchFamily="34" charset="-122"/>
                  <a:ea typeface="微软雅黑" panose="020B0503020204020204" pitchFamily="34" charset="-122"/>
                </a:rPr>
                <a:t/>
              </a:r>
              <a:br>
                <a:rPr lang="en-US" altLang="zh-CN" sz="1400" b="1" dirty="0" smtClean="0">
                  <a:solidFill>
                    <a:srgbClr val="C00000"/>
                  </a:solidFill>
                  <a:latin typeface="Arial Unicode MS" panose="020B0604020202020204" pitchFamily="34" charset="-122"/>
                  <a:ea typeface="微软雅黑" panose="020B0503020204020204" pitchFamily="34" charset="-122"/>
                </a:rPr>
              </a:br>
              <a:r>
                <a:rPr lang="zh-CN" altLang="en-US" sz="1400" b="1" dirty="0" smtClean="0">
                  <a:solidFill>
                    <a:srgbClr val="C00000"/>
                  </a:solidFill>
                  <a:latin typeface="Arial Unicode MS" panose="020B0604020202020204" pitchFamily="34" charset="-122"/>
                  <a:ea typeface="微软雅黑" panose="020B0503020204020204" pitchFamily="34" charset="-122"/>
                </a:rPr>
                <a:t>发</a:t>
              </a:r>
              <a:r>
                <a:rPr lang="zh-CN" altLang="en-US" sz="1400" b="1" dirty="0">
                  <a:solidFill>
                    <a:srgbClr val="C00000"/>
                  </a:solidFill>
                  <a:latin typeface="Arial Unicode MS" panose="020B0604020202020204" pitchFamily="34" charset="-122"/>
                  <a:ea typeface="微软雅黑" panose="020B0503020204020204" pitchFamily="34" charset="-122"/>
                </a:rPr>
                <a:t>布</a:t>
              </a:r>
            </a:p>
          </p:txBody>
        </p:sp>
        <p:sp>
          <p:nvSpPr>
            <p:cNvPr id="9262" name="Text Box 58"/>
            <p:cNvSpPr txBox="1">
              <a:spLocks noChangeArrowheads="1"/>
            </p:cNvSpPr>
            <p:nvPr/>
          </p:nvSpPr>
          <p:spPr bwMode="auto">
            <a:xfrm>
              <a:off x="1584" y="2568"/>
              <a:ext cx="8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迭代计划会议</a:t>
              </a:r>
            </a:p>
            <a:p>
              <a:pPr eaLnBrk="1" hangingPunct="1"/>
              <a:r>
                <a:rPr lang="zh-CN" altLang="en-US" sz="1400" dirty="0">
                  <a:latin typeface="Arial Unicode MS" panose="020B0604020202020204" pitchFamily="34" charset="-122"/>
                  <a:ea typeface="微软雅黑" panose="020B0503020204020204" pitchFamily="34" charset="-122"/>
                </a:rPr>
                <a:t>选择条目，划分任务</a:t>
              </a:r>
            </a:p>
          </p:txBody>
        </p:sp>
        <p:cxnSp>
          <p:nvCxnSpPr>
            <p:cNvPr id="9263" name="AutoShape 59"/>
            <p:cNvCxnSpPr>
              <a:cxnSpLocks noChangeShapeType="1"/>
              <a:stCxn id="9258" idx="2"/>
              <a:endCxn id="9262" idx="3"/>
            </p:cNvCxnSpPr>
            <p:nvPr/>
          </p:nvCxnSpPr>
          <p:spPr bwMode="auto">
            <a:xfrm rot="5400000">
              <a:off x="2784" y="2114"/>
              <a:ext cx="351" cy="105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4" name="Text Box 60"/>
            <p:cNvSpPr txBox="1">
              <a:spLocks noChangeArrowheads="1"/>
            </p:cNvSpPr>
            <p:nvPr/>
          </p:nvSpPr>
          <p:spPr bwMode="auto">
            <a:xfrm>
              <a:off x="3072" y="2584"/>
              <a:ext cx="4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资助</a:t>
              </a:r>
            </a:p>
          </p:txBody>
        </p:sp>
        <p:grpSp>
          <p:nvGrpSpPr>
            <p:cNvPr id="9265" name="Group 61"/>
            <p:cNvGrpSpPr>
              <a:grpSpLocks/>
            </p:cNvGrpSpPr>
            <p:nvPr/>
          </p:nvGrpSpPr>
          <p:grpSpPr bwMode="auto">
            <a:xfrm>
              <a:off x="1085" y="2611"/>
              <a:ext cx="245" cy="637"/>
              <a:chOff x="837" y="1579"/>
              <a:chExt cx="245" cy="637"/>
            </a:xfrm>
          </p:grpSpPr>
          <p:sp>
            <p:nvSpPr>
              <p:cNvPr id="9286" name="AutoShape 62"/>
              <p:cNvSpPr>
                <a:spLocks noChangeArrowheads="1"/>
              </p:cNvSpPr>
              <p:nvPr/>
            </p:nvSpPr>
            <p:spPr bwMode="auto">
              <a:xfrm>
                <a:off x="837" y="157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7" name="AutoShape 63"/>
              <p:cNvSpPr>
                <a:spLocks noChangeArrowheads="1"/>
              </p:cNvSpPr>
              <p:nvPr/>
            </p:nvSpPr>
            <p:spPr bwMode="auto">
              <a:xfrm>
                <a:off x="837" y="1641"/>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8" name="AutoShape 64"/>
              <p:cNvSpPr>
                <a:spLocks noChangeArrowheads="1"/>
              </p:cNvSpPr>
              <p:nvPr/>
            </p:nvSpPr>
            <p:spPr bwMode="auto">
              <a:xfrm>
                <a:off x="837" y="1702"/>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9" name="AutoShape 65"/>
              <p:cNvSpPr>
                <a:spLocks noChangeArrowheads="1"/>
              </p:cNvSpPr>
              <p:nvPr/>
            </p:nvSpPr>
            <p:spPr bwMode="auto">
              <a:xfrm>
                <a:off x="837" y="176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0" name="AutoShape 66"/>
              <p:cNvSpPr>
                <a:spLocks noChangeArrowheads="1"/>
              </p:cNvSpPr>
              <p:nvPr/>
            </p:nvSpPr>
            <p:spPr bwMode="auto">
              <a:xfrm>
                <a:off x="837" y="1836"/>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1" name="AutoShape 67"/>
              <p:cNvSpPr>
                <a:spLocks noChangeArrowheads="1"/>
              </p:cNvSpPr>
              <p:nvPr/>
            </p:nvSpPr>
            <p:spPr bwMode="auto">
              <a:xfrm>
                <a:off x="837" y="190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cxnSp>
          <p:nvCxnSpPr>
            <p:cNvPr id="9266" name="AutoShape 68"/>
            <p:cNvCxnSpPr>
              <a:cxnSpLocks noChangeShapeType="1"/>
              <a:stCxn id="9258" idx="2"/>
              <a:endCxn id="9242" idx="3"/>
            </p:cNvCxnSpPr>
            <p:nvPr/>
          </p:nvCxnSpPr>
          <p:spPr bwMode="auto">
            <a:xfrm rot="5400000">
              <a:off x="2074" y="1916"/>
              <a:ext cx="863" cy="19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7" name="Text Box 69"/>
            <p:cNvSpPr txBox="1">
              <a:spLocks noChangeArrowheads="1"/>
            </p:cNvSpPr>
            <p:nvPr/>
          </p:nvSpPr>
          <p:spPr bwMode="auto">
            <a:xfrm>
              <a:off x="3064" y="3040"/>
              <a:ext cx="4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输入</a:t>
              </a:r>
            </a:p>
          </p:txBody>
        </p:sp>
        <p:sp>
          <p:nvSpPr>
            <p:cNvPr id="9268" name="Text Box 70"/>
            <p:cNvSpPr txBox="1">
              <a:spLocks noChangeArrowheads="1"/>
            </p:cNvSpPr>
            <p:nvPr/>
          </p:nvSpPr>
          <p:spPr bwMode="auto">
            <a:xfrm>
              <a:off x="5034" y="2072"/>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运营和支持</a:t>
              </a:r>
            </a:p>
          </p:txBody>
        </p:sp>
        <p:sp>
          <p:nvSpPr>
            <p:cNvPr id="9269" name="AutoShape 71"/>
            <p:cNvSpPr>
              <a:spLocks noChangeArrowheads="1"/>
            </p:cNvSpPr>
            <p:nvPr/>
          </p:nvSpPr>
          <p:spPr bwMode="auto">
            <a:xfrm>
              <a:off x="4718" y="3507"/>
              <a:ext cx="84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生产</a:t>
              </a:r>
            </a:p>
          </p:txBody>
        </p:sp>
        <p:sp>
          <p:nvSpPr>
            <p:cNvPr id="9270" name="Line 72"/>
            <p:cNvSpPr>
              <a:spLocks noChangeShapeType="1"/>
            </p:cNvSpPr>
            <p:nvPr/>
          </p:nvSpPr>
          <p:spPr bwMode="auto">
            <a:xfrm>
              <a:off x="5344" y="3640"/>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71" name="AutoShape 74"/>
            <p:cNvCxnSpPr>
              <a:cxnSpLocks noChangeShapeType="1"/>
              <a:stCxn id="9268" idx="2"/>
              <a:endCxn id="9242" idx="3"/>
            </p:cNvCxnSpPr>
            <p:nvPr/>
          </p:nvCxnSpPr>
          <p:spPr bwMode="auto">
            <a:xfrm rot="5400000">
              <a:off x="2945" y="981"/>
              <a:ext cx="927" cy="377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2" name="Text Box 75"/>
            <p:cNvSpPr txBox="1">
              <a:spLocks noChangeArrowheads="1"/>
            </p:cNvSpPr>
            <p:nvPr/>
          </p:nvSpPr>
          <p:spPr bwMode="auto">
            <a:xfrm>
              <a:off x="4096" y="3032"/>
              <a:ext cx="9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增强需求和缺陷</a:t>
              </a:r>
            </a:p>
          </p:txBody>
        </p:sp>
        <p:cxnSp>
          <p:nvCxnSpPr>
            <p:cNvPr id="9273" name="AutoShape 76"/>
            <p:cNvCxnSpPr>
              <a:cxnSpLocks noChangeShapeType="1"/>
              <a:stCxn id="9243" idx="3"/>
            </p:cNvCxnSpPr>
            <p:nvPr/>
          </p:nvCxnSpPr>
          <p:spPr bwMode="auto">
            <a:xfrm flipV="1">
              <a:off x="568" y="1252"/>
              <a:ext cx="1832" cy="124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4" name="Text Box 77"/>
            <p:cNvSpPr txBox="1">
              <a:spLocks noChangeArrowheads="1"/>
            </p:cNvSpPr>
            <p:nvPr/>
          </p:nvSpPr>
          <p:spPr bwMode="auto">
            <a:xfrm>
              <a:off x="749" y="1080"/>
              <a:ext cx="611" cy="364"/>
            </a:xfrm>
            <a:prstGeom prst="rect">
              <a:avLst/>
            </a:prstGeom>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初始架构</a:t>
              </a:r>
            </a:p>
            <a:p>
              <a:pPr eaLnBrk="1" hangingPunct="1"/>
              <a:r>
                <a:rPr lang="zh-CN" altLang="en-US" sz="1400" dirty="0">
                  <a:latin typeface="Arial Unicode MS" panose="020B0604020202020204" pitchFamily="34" charset="-122"/>
                  <a:ea typeface="微软雅黑" panose="020B0503020204020204" pitchFamily="34" charset="-122"/>
                </a:rPr>
                <a:t>远景</a:t>
              </a:r>
            </a:p>
          </p:txBody>
        </p:sp>
        <p:sp>
          <p:nvSpPr>
            <p:cNvPr id="9275" name="AutoShape 78"/>
            <p:cNvSpPr>
              <a:spLocks noChangeArrowheads="1"/>
            </p:cNvSpPr>
            <p:nvPr/>
          </p:nvSpPr>
          <p:spPr bwMode="auto">
            <a:xfrm>
              <a:off x="4361" y="897"/>
              <a:ext cx="1023" cy="9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3 h 21600"/>
                <a:gd name="T26" fmla="*/ 18433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87" y="10800"/>
                  </a:moveTo>
                  <a:cubicBezTo>
                    <a:pt x="4387" y="14342"/>
                    <a:pt x="7258" y="17213"/>
                    <a:pt x="10800" y="17213"/>
                  </a:cubicBezTo>
                  <a:cubicBezTo>
                    <a:pt x="14342" y="17213"/>
                    <a:pt x="17213" y="14342"/>
                    <a:pt x="17213" y="10800"/>
                  </a:cubicBezTo>
                  <a:cubicBezTo>
                    <a:pt x="17213" y="7258"/>
                    <a:pt x="14342" y="4387"/>
                    <a:pt x="10800" y="4387"/>
                  </a:cubicBezTo>
                  <a:cubicBezTo>
                    <a:pt x="7258" y="4387"/>
                    <a:pt x="4387" y="7258"/>
                    <a:pt x="4387" y="10800"/>
                  </a:cubicBezTo>
                  <a:close/>
                </a:path>
              </a:pathLst>
            </a:custGeom>
            <a:solidFill>
              <a:srgbClr val="7889FB"/>
            </a:solidFill>
            <a:ln w="12700" algn="ctr">
              <a:solidFill>
                <a:schemeClr val="bg2"/>
              </a:solidFill>
              <a:round/>
              <a:headEnd/>
              <a:tailEnd/>
            </a:ln>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sz="1400" dirty="0">
                <a:latin typeface="Arial Unicode MS" panose="020B0604020202020204" pitchFamily="34" charset="-122"/>
                <a:ea typeface="微软雅黑" panose="020B0503020204020204" pitchFamily="34" charset="-122"/>
              </a:endParaRPr>
            </a:p>
          </p:txBody>
        </p:sp>
        <p:sp>
          <p:nvSpPr>
            <p:cNvPr id="9276" name="Text Box 79"/>
            <p:cNvSpPr txBox="1">
              <a:spLocks noChangeArrowheads="1"/>
            </p:cNvSpPr>
            <p:nvPr/>
          </p:nvSpPr>
          <p:spPr bwMode="auto">
            <a:xfrm>
              <a:off x="4322" y="1222"/>
              <a:ext cx="3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组长</a:t>
              </a:r>
            </a:p>
          </p:txBody>
        </p:sp>
        <p:sp>
          <p:nvSpPr>
            <p:cNvPr id="9277" name="Text Box 80"/>
            <p:cNvSpPr txBox="1">
              <a:spLocks noChangeArrowheads="1"/>
            </p:cNvSpPr>
            <p:nvPr/>
          </p:nvSpPr>
          <p:spPr bwMode="auto">
            <a:xfrm>
              <a:off x="4411" y="1578"/>
              <a:ext cx="3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需求</a:t>
              </a:r>
            </a:p>
          </p:txBody>
        </p:sp>
        <p:sp>
          <p:nvSpPr>
            <p:cNvPr id="9278" name="Text Box 81"/>
            <p:cNvSpPr txBox="1">
              <a:spLocks noChangeArrowheads="1"/>
            </p:cNvSpPr>
            <p:nvPr/>
          </p:nvSpPr>
          <p:spPr bwMode="auto">
            <a:xfrm>
              <a:off x="4835" y="1638"/>
              <a:ext cx="46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设计</a:t>
              </a:r>
              <a:endParaRPr lang="en-US" altLang="zh-CN" sz="1400" dirty="0">
                <a:latin typeface="Arial Unicode MS" panose="020B0604020202020204" pitchFamily="34" charset="-122"/>
                <a:ea typeface="微软雅黑" panose="020B0503020204020204" pitchFamily="34" charset="-122"/>
              </a:endParaRPr>
            </a:p>
          </p:txBody>
        </p:sp>
        <p:sp>
          <p:nvSpPr>
            <p:cNvPr id="9280" name="Text Box 83"/>
            <p:cNvSpPr txBox="1">
              <a:spLocks noChangeArrowheads="1"/>
            </p:cNvSpPr>
            <p:nvPr/>
          </p:nvSpPr>
          <p:spPr bwMode="auto">
            <a:xfrm>
              <a:off x="5123" y="1288"/>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开发</a:t>
              </a:r>
            </a:p>
          </p:txBody>
        </p:sp>
        <p:sp>
          <p:nvSpPr>
            <p:cNvPr id="9281" name="Text Box 84"/>
            <p:cNvSpPr txBox="1">
              <a:spLocks noChangeArrowheads="1"/>
            </p:cNvSpPr>
            <p:nvPr/>
          </p:nvSpPr>
          <p:spPr bwMode="auto">
            <a:xfrm>
              <a:off x="4961" y="997"/>
              <a:ext cx="4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测试</a:t>
              </a:r>
              <a:endParaRPr lang="en-US" altLang="zh-CN" sz="1400">
                <a:latin typeface="Arial Unicode MS" panose="020B0604020202020204" pitchFamily="34" charset="-122"/>
                <a:ea typeface="微软雅黑" panose="020B0503020204020204" pitchFamily="34" charset="-122"/>
              </a:endParaRPr>
            </a:p>
          </p:txBody>
        </p:sp>
        <p:sp>
          <p:nvSpPr>
            <p:cNvPr id="9282" name="Text Box 85"/>
            <p:cNvSpPr txBox="1">
              <a:spLocks noChangeArrowheads="1"/>
            </p:cNvSpPr>
            <p:nvPr/>
          </p:nvSpPr>
          <p:spPr bwMode="auto">
            <a:xfrm>
              <a:off x="4629" y="948"/>
              <a:ext cx="4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文档</a:t>
              </a:r>
            </a:p>
          </p:txBody>
        </p:sp>
        <p:sp>
          <p:nvSpPr>
            <p:cNvPr id="9283" name="Text Box 86"/>
            <p:cNvSpPr txBox="1">
              <a:spLocks noChangeArrowheads="1"/>
            </p:cNvSpPr>
            <p:nvPr/>
          </p:nvSpPr>
          <p:spPr bwMode="auto">
            <a:xfrm>
              <a:off x="4614" y="1380"/>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站</a:t>
              </a:r>
              <a:r>
                <a:rPr lang="zh-CN" altLang="en-US" sz="1400" dirty="0">
                  <a:latin typeface="Arial Unicode MS" panose="020B0604020202020204" pitchFamily="34" charset="-122"/>
                  <a:ea typeface="微软雅黑" panose="020B0503020204020204" pitchFamily="34" charset="-122"/>
                </a:rPr>
                <a:t>立会议</a:t>
              </a:r>
            </a:p>
          </p:txBody>
        </p:sp>
        <p:sp>
          <p:nvSpPr>
            <p:cNvPr id="9284" name="Text Box 55"/>
            <p:cNvSpPr txBox="1">
              <a:spLocks noChangeArrowheads="1"/>
            </p:cNvSpPr>
            <p:nvPr/>
          </p:nvSpPr>
          <p:spPr bwMode="auto">
            <a:xfrm>
              <a:off x="4584" y="2048"/>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可工作的方案</a:t>
              </a:r>
            </a:p>
          </p:txBody>
        </p:sp>
        <p:sp>
          <p:nvSpPr>
            <p:cNvPr id="9285" name="Line 54"/>
            <p:cNvSpPr>
              <a:spLocks noChangeShapeType="1"/>
            </p:cNvSpPr>
            <p:nvPr/>
          </p:nvSpPr>
          <p:spPr bwMode="auto">
            <a:xfrm>
              <a:off x="3616" y="2208"/>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110" name="Text Box 86"/>
            <p:cNvSpPr txBox="1">
              <a:spLocks noChangeArrowheads="1"/>
            </p:cNvSpPr>
            <p:nvPr/>
          </p:nvSpPr>
          <p:spPr bwMode="auto">
            <a:xfrm>
              <a:off x="4614" y="1199"/>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项目团队</a:t>
              </a:r>
              <a:endParaRPr lang="zh-CN" altLang="en-US" sz="1400" dirty="0">
                <a:latin typeface="Arial Unicode MS" panose="020B0604020202020204" pitchFamily="34" charset="-122"/>
                <a:ea typeface="微软雅黑" panose="020B0503020204020204" pitchFamily="34" charset="-122"/>
              </a:endParaRPr>
            </a:p>
          </p:txBody>
        </p:sp>
      </p:grpSp>
      <p:sp>
        <p:nvSpPr>
          <p:cNvPr id="9222" name="Line 54"/>
          <p:cNvSpPr>
            <a:spLocks noChangeShapeType="1"/>
          </p:cNvSpPr>
          <p:nvPr/>
        </p:nvSpPr>
        <p:spPr bwMode="auto">
          <a:xfrm>
            <a:off x="7073900" y="3108325"/>
            <a:ext cx="81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23" name="Text Box 30"/>
          <p:cNvSpPr txBox="1">
            <a:spLocks noChangeArrowheads="1"/>
          </p:cNvSpPr>
          <p:nvPr/>
        </p:nvSpPr>
        <p:spPr bwMode="auto">
          <a:xfrm>
            <a:off x="215900" y="5653087"/>
            <a:ext cx="1498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cxnSp>
        <p:nvCxnSpPr>
          <p:cNvPr id="9224" name="AutoShape 59"/>
          <p:cNvCxnSpPr>
            <a:cxnSpLocks noChangeShapeType="1"/>
          </p:cNvCxnSpPr>
          <p:nvPr/>
        </p:nvCxnSpPr>
        <p:spPr bwMode="auto">
          <a:xfrm rot="10800000" flipV="1">
            <a:off x="1219200" y="5549900"/>
            <a:ext cx="469900" cy="431800"/>
          </a:xfrm>
          <a:prstGeom prst="bentConnector3">
            <a:avLst>
              <a:gd name="adj1" fmla="val -1352"/>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5" name="Text Box 30"/>
          <p:cNvSpPr txBox="1">
            <a:spLocks noChangeArrowheads="1"/>
          </p:cNvSpPr>
          <p:nvPr/>
        </p:nvSpPr>
        <p:spPr bwMode="auto">
          <a:xfrm>
            <a:off x="215900" y="58293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涉众共识</a:t>
            </a:r>
          </a:p>
        </p:txBody>
      </p:sp>
      <p:sp>
        <p:nvSpPr>
          <p:cNvPr id="9226" name="Text Box 30"/>
          <p:cNvSpPr txBox="1">
            <a:spLocks noChangeArrowheads="1"/>
          </p:cNvSpPr>
          <p:nvPr/>
        </p:nvSpPr>
        <p:spPr bwMode="auto">
          <a:xfrm>
            <a:off x="2185988" y="5584825"/>
            <a:ext cx="3579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多个迭代，每个迭代形成潜在可交付的系统</a:t>
            </a:r>
          </a:p>
        </p:txBody>
      </p:sp>
      <p:cxnSp>
        <p:nvCxnSpPr>
          <p:cNvPr id="9227" name="AutoShape 59"/>
          <p:cNvCxnSpPr>
            <a:cxnSpLocks noChangeShapeType="1"/>
          </p:cNvCxnSpPr>
          <p:nvPr/>
        </p:nvCxnSpPr>
        <p:spPr bwMode="auto">
          <a:xfrm rot="5400000">
            <a:off x="1824038" y="57721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8" name="Text Box 30"/>
          <p:cNvSpPr txBox="1">
            <a:spLocks noChangeArrowheads="1"/>
          </p:cNvSpPr>
          <p:nvPr/>
        </p:nvSpPr>
        <p:spPr bwMode="auto">
          <a:xfrm>
            <a:off x="1703388" y="5943600"/>
            <a:ext cx="1349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已验证的架构</a:t>
            </a:r>
          </a:p>
        </p:txBody>
      </p:sp>
      <p:cxnSp>
        <p:nvCxnSpPr>
          <p:cNvPr id="9229" name="AutoShape 59"/>
          <p:cNvCxnSpPr>
            <a:cxnSpLocks noChangeShapeType="1"/>
          </p:cNvCxnSpPr>
          <p:nvPr/>
        </p:nvCxnSpPr>
        <p:spPr bwMode="auto">
          <a:xfrm rot="5400000">
            <a:off x="5976938" y="57848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30" name="Text Box 30"/>
          <p:cNvSpPr txBox="1">
            <a:spLocks noChangeArrowheads="1"/>
          </p:cNvSpPr>
          <p:nvPr/>
        </p:nvSpPr>
        <p:spPr bwMode="auto">
          <a:xfrm>
            <a:off x="4886606" y="5930900"/>
            <a:ext cx="1679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功能上完备的系统</a:t>
            </a:r>
          </a:p>
        </p:txBody>
      </p:sp>
      <p:sp>
        <p:nvSpPr>
          <p:cNvPr id="9231" name="Text Box 30"/>
          <p:cNvSpPr txBox="1">
            <a:spLocks noChangeArrowheads="1"/>
          </p:cNvSpPr>
          <p:nvPr/>
        </p:nvSpPr>
        <p:spPr bwMode="auto">
          <a:xfrm>
            <a:off x="6224587" y="5584825"/>
            <a:ext cx="1503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sp>
        <p:nvSpPr>
          <p:cNvPr id="9233" name="Text Box 30"/>
          <p:cNvSpPr txBox="1">
            <a:spLocks noChangeArrowheads="1"/>
          </p:cNvSpPr>
          <p:nvPr/>
        </p:nvSpPr>
        <p:spPr bwMode="auto">
          <a:xfrm>
            <a:off x="6527799" y="5905500"/>
            <a:ext cx="1477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产品化的的系统</a:t>
            </a:r>
          </a:p>
        </p:txBody>
      </p:sp>
      <p:sp>
        <p:nvSpPr>
          <p:cNvPr id="2" name="灯片编号占位符 1"/>
          <p:cNvSpPr>
            <a:spLocks noGrp="1"/>
          </p:cNvSpPr>
          <p:nvPr>
            <p:ph type="sldNum" sz="quarter" idx="10"/>
          </p:nvPr>
        </p:nvSpPr>
        <p:spPr/>
        <p:txBody>
          <a:bodyPr/>
          <a:lstStyle/>
          <a:p>
            <a:fld id="{9231B233-6F93-4D7F-B7DA-1F27CAA8E8C0}" type="slidenum">
              <a:rPr lang="en-US" altLang="en-US" smtClean="0"/>
              <a:pPr/>
              <a:t>3</a:t>
            </a:fld>
            <a:endParaRPr lang="en-US" altLang="en-US"/>
          </a:p>
        </p:txBody>
      </p:sp>
      <p:sp>
        <p:nvSpPr>
          <p:cNvPr id="4" name="标题 3"/>
          <p:cNvSpPr>
            <a:spLocks noGrp="1"/>
          </p:cNvSpPr>
          <p:nvPr>
            <p:ph type="title"/>
          </p:nvPr>
        </p:nvSpPr>
        <p:spPr/>
        <p:txBody>
          <a:bodyPr/>
          <a:lstStyle/>
          <a:p>
            <a:r>
              <a:rPr lang="zh-CN" altLang="en-US" b="1" dirty="0"/>
              <a:t>项</a:t>
            </a:r>
            <a:r>
              <a:rPr lang="zh-CN" altLang="en-US" b="1" dirty="0" smtClean="0"/>
              <a:t>目开发过</a:t>
            </a:r>
            <a:r>
              <a:rPr lang="zh-CN" altLang="en-US" b="1" dirty="0"/>
              <a:t>程</a:t>
            </a:r>
            <a:r>
              <a:rPr lang="zh-CN" altLang="en-US" dirty="0"/>
              <a:t>中的位</a:t>
            </a:r>
            <a:r>
              <a:rPr lang="zh-CN" altLang="en-US" dirty="0" smtClean="0"/>
              <a:t>置和任务</a:t>
            </a:r>
            <a:endParaRPr lang="zh-CN" altLang="en-US" dirty="0"/>
          </a:p>
        </p:txBody>
      </p:sp>
      <p:sp>
        <p:nvSpPr>
          <p:cNvPr id="99" name="Rectangle 4"/>
          <p:cNvSpPr>
            <a:spLocks noChangeArrowheads="1"/>
          </p:cNvSpPr>
          <p:nvPr/>
        </p:nvSpPr>
        <p:spPr bwMode="auto">
          <a:xfrm>
            <a:off x="6122988" y="560388"/>
            <a:ext cx="1229506" cy="5715045"/>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1873829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t>常见的反模式</a:t>
            </a:r>
          </a:p>
        </p:txBody>
      </p:sp>
      <p:sp>
        <p:nvSpPr>
          <p:cNvPr id="43011" name="Rectangle 3"/>
          <p:cNvSpPr>
            <a:spLocks noGrp="1" noChangeArrowheads="1"/>
          </p:cNvSpPr>
          <p:nvPr>
            <p:ph sz="quarter" idx="11"/>
          </p:nvPr>
        </p:nvSpPr>
        <p:spPr>
          <a:xfrm>
            <a:off x="153987" y="1142813"/>
            <a:ext cx="8344554" cy="5204199"/>
          </a:xfrm>
        </p:spPr>
        <p:txBody>
          <a:bodyPr>
            <a:normAutofit/>
          </a:bodyPr>
          <a:lstStyle/>
          <a:p>
            <a:r>
              <a:rPr lang="zh-CN" altLang="en-US" dirty="0" smtClean="0"/>
              <a:t>收尾阶段要</a:t>
            </a:r>
            <a:r>
              <a:rPr lang="zh-CN" altLang="en-US" dirty="0"/>
              <a:t>求新的功能</a:t>
            </a:r>
          </a:p>
          <a:p>
            <a:pPr lvl="1"/>
            <a:r>
              <a:rPr lang="zh-CN" altLang="en-US" dirty="0"/>
              <a:t>当进入移交</a:t>
            </a:r>
            <a:r>
              <a:rPr lang="zh-CN" altLang="en-US" dirty="0" smtClean="0"/>
              <a:t>过程</a:t>
            </a:r>
            <a:r>
              <a:rPr lang="zh-CN" altLang="en-US" dirty="0"/>
              <a:t>后，把新功能规划</a:t>
            </a:r>
            <a:r>
              <a:rPr lang="zh-CN" altLang="en-US" dirty="0" smtClean="0"/>
              <a:t>到</a:t>
            </a:r>
            <a:r>
              <a:rPr lang="zh-CN" altLang="en-US" dirty="0"/>
              <a:t>下</a:t>
            </a:r>
            <a:r>
              <a:rPr lang="zh-CN" altLang="en-US" dirty="0" smtClean="0"/>
              <a:t>一</a:t>
            </a:r>
            <a:r>
              <a:rPr lang="zh-CN" altLang="en-US" dirty="0"/>
              <a:t>个发布版本</a:t>
            </a:r>
          </a:p>
          <a:p>
            <a:r>
              <a:rPr lang="zh-CN" altLang="en-US" dirty="0"/>
              <a:t>发布系统给未准备的用户</a:t>
            </a:r>
          </a:p>
          <a:p>
            <a:pPr lvl="1"/>
            <a:r>
              <a:rPr lang="zh-CN" altLang="en-US" dirty="0"/>
              <a:t>沟</a:t>
            </a:r>
            <a:r>
              <a:rPr lang="zh-CN" altLang="en-US" dirty="0" smtClean="0"/>
              <a:t>通</a:t>
            </a:r>
            <a:r>
              <a:rPr lang="zh-CN" altLang="en-US" dirty="0"/>
              <a:t>、</a:t>
            </a:r>
            <a:r>
              <a:rPr lang="zh-CN" altLang="en-US" dirty="0" smtClean="0"/>
              <a:t>再</a:t>
            </a:r>
            <a:r>
              <a:rPr lang="zh-CN" altLang="en-US" dirty="0"/>
              <a:t>沟通</a:t>
            </a:r>
          </a:p>
          <a:p>
            <a:r>
              <a:rPr lang="zh-CN" altLang="en-US" dirty="0"/>
              <a:t>构建阶</a:t>
            </a:r>
            <a:r>
              <a:rPr lang="zh-CN" altLang="en-US" dirty="0" smtClean="0"/>
              <a:t>段后，</a:t>
            </a:r>
            <a:r>
              <a:rPr lang="zh-CN" altLang="en-US" dirty="0"/>
              <a:t>把所有的开发人员转移到另一个项目</a:t>
            </a:r>
          </a:p>
          <a:p>
            <a:pPr lvl="1"/>
            <a:r>
              <a:rPr lang="zh-CN" altLang="en-US" dirty="0" smtClean="0"/>
              <a:t>保</a:t>
            </a:r>
            <a:r>
              <a:rPr lang="zh-CN" altLang="en-US" dirty="0"/>
              <a:t>持团队合</a:t>
            </a:r>
            <a:r>
              <a:rPr lang="zh-CN" altLang="en-US" dirty="0" smtClean="0"/>
              <a:t>作</a:t>
            </a:r>
            <a:endParaRPr lang="zh-CN" altLang="en-US" dirty="0"/>
          </a:p>
          <a:p>
            <a:r>
              <a:rPr lang="zh-CN" altLang="en-US" dirty="0"/>
              <a:t>对最终用户培训不投入</a:t>
            </a:r>
          </a:p>
          <a:p>
            <a:pPr lvl="1"/>
            <a:r>
              <a:rPr lang="zh-CN" altLang="en-US" dirty="0"/>
              <a:t>除</a:t>
            </a:r>
            <a:r>
              <a:rPr lang="zh-CN" altLang="en-US" dirty="0" smtClean="0"/>
              <a:t>了简</a:t>
            </a:r>
            <a:r>
              <a:rPr lang="zh-CN" altLang="en-US" dirty="0"/>
              <a:t>单的系统，都需要培训</a:t>
            </a:r>
          </a:p>
          <a:p>
            <a:r>
              <a:rPr lang="zh-CN" altLang="en-US" dirty="0"/>
              <a:t>轻信安装过程会很简单</a:t>
            </a:r>
          </a:p>
          <a:p>
            <a:pPr lvl="1"/>
            <a:r>
              <a:rPr lang="zh-CN" altLang="en-US" dirty="0"/>
              <a:t>安</a:t>
            </a:r>
            <a:r>
              <a:rPr lang="zh-CN" altLang="en-US" dirty="0" smtClean="0"/>
              <a:t>装出现问题会大</a:t>
            </a:r>
            <a:r>
              <a:rPr lang="zh-CN" altLang="en-US" dirty="0"/>
              <a:t>大降</a:t>
            </a:r>
            <a:r>
              <a:rPr lang="zh-CN" altLang="en-US" dirty="0" smtClean="0"/>
              <a:t>低</a:t>
            </a:r>
            <a:r>
              <a:rPr lang="zh-CN" altLang="en-US" dirty="0"/>
              <a:t>用户</a:t>
            </a:r>
            <a:r>
              <a:rPr lang="zh-CN" altLang="en-US" dirty="0" smtClean="0"/>
              <a:t>对</a:t>
            </a:r>
            <a:r>
              <a:rPr lang="zh-CN" altLang="en-US" dirty="0"/>
              <a:t>系统的信任</a:t>
            </a:r>
          </a:p>
          <a:p>
            <a:endParaRPr lang="zh-CN" altLang="en-US" dirty="0" smtClean="0"/>
          </a:p>
          <a:p>
            <a:endParaRPr lang="zh-CN" altLang="en-US" dirty="0" smtClean="0"/>
          </a:p>
        </p:txBody>
      </p:sp>
      <p:pic>
        <p:nvPicPr>
          <p:cNvPr id="43013" name="Picture 6" descr="stop-sign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1435" y="3701236"/>
            <a:ext cx="1999690" cy="230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zh-CN" altLang="en-US" smtClean="0"/>
              <a:t>收尾步骤</a:t>
            </a:r>
            <a:endParaRPr lang="zh-CN" altLang="en-US"/>
          </a:p>
        </p:txBody>
      </p:sp>
      <p:sp>
        <p:nvSpPr>
          <p:cNvPr id="436227" name="Rectangle 3"/>
          <p:cNvSpPr>
            <a:spLocks noChangeArrowheads="1"/>
          </p:cNvSpPr>
          <p:nvPr/>
        </p:nvSpPr>
        <p:spPr bwMode="auto">
          <a:xfrm>
            <a:off x="1115266" y="2092325"/>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1 </a:t>
            </a:r>
            <a:r>
              <a:rPr lang="zh-CN" altLang="en-US" sz="2000" dirty="0">
                <a:latin typeface="Verdana" panose="020B0604030504040204" pitchFamily="34" charset="0"/>
                <a:ea typeface="微软雅黑" panose="020B0503020204020204" pitchFamily="34" charset="-122"/>
                <a:cs typeface="Arial" panose="020B0604020202020204" pitchFamily="34" charset="0"/>
              </a:rPr>
              <a:t>确定收尾程序</a:t>
            </a:r>
          </a:p>
        </p:txBody>
      </p:sp>
      <p:sp>
        <p:nvSpPr>
          <p:cNvPr id="436228" name="Rectangle 4"/>
          <p:cNvSpPr>
            <a:spLocks noChangeArrowheads="1"/>
          </p:cNvSpPr>
          <p:nvPr/>
        </p:nvSpPr>
        <p:spPr bwMode="auto">
          <a:xfrm>
            <a:off x="3131391" y="2092325"/>
            <a:ext cx="2341562"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2 </a:t>
            </a:r>
            <a:r>
              <a:rPr lang="zh-CN" altLang="en-US" sz="2000" dirty="0">
                <a:latin typeface="Verdana" panose="020B0604030504040204" pitchFamily="34" charset="0"/>
                <a:ea typeface="微软雅黑" panose="020B0503020204020204" pitchFamily="34" charset="-122"/>
                <a:cs typeface="Arial" panose="020B0604020202020204" pitchFamily="34" charset="0"/>
              </a:rPr>
              <a:t>移交项目成果</a:t>
            </a:r>
          </a:p>
        </p:txBody>
      </p:sp>
      <p:sp>
        <p:nvSpPr>
          <p:cNvPr id="436229" name="Rectangle 5"/>
          <p:cNvSpPr>
            <a:spLocks noChangeArrowheads="1"/>
          </p:cNvSpPr>
          <p:nvPr/>
        </p:nvSpPr>
        <p:spPr bwMode="auto">
          <a:xfrm>
            <a:off x="5218953" y="4035425"/>
            <a:ext cx="2387600"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4 </a:t>
            </a:r>
            <a:r>
              <a:rPr lang="zh-CN" altLang="en-US" sz="2000" dirty="0">
                <a:latin typeface="Verdana" panose="020B0604030504040204" pitchFamily="34" charset="0"/>
                <a:ea typeface="微软雅黑" panose="020B0503020204020204" pitchFamily="34" charset="-122"/>
                <a:cs typeface="Arial" panose="020B0604020202020204" pitchFamily="34" charset="0"/>
              </a:rPr>
              <a:t>完成经验总结</a:t>
            </a:r>
          </a:p>
        </p:txBody>
      </p:sp>
      <p:sp>
        <p:nvSpPr>
          <p:cNvPr id="436230" name="Rectangle 6"/>
          <p:cNvSpPr>
            <a:spLocks noChangeArrowheads="1"/>
          </p:cNvSpPr>
          <p:nvPr/>
        </p:nvSpPr>
        <p:spPr bwMode="auto">
          <a:xfrm>
            <a:off x="5946028" y="2092325"/>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3 </a:t>
            </a:r>
            <a:r>
              <a:rPr lang="zh-CN" altLang="en-US" sz="2000" dirty="0">
                <a:latin typeface="Verdana" panose="020B0604030504040204" pitchFamily="34" charset="0"/>
                <a:ea typeface="微软雅黑" panose="020B0503020204020204" pitchFamily="34" charset="-122"/>
                <a:cs typeface="Arial" panose="020B0604020202020204" pitchFamily="34" charset="0"/>
              </a:rPr>
              <a:t>执行内部收尾程序</a:t>
            </a:r>
          </a:p>
        </p:txBody>
      </p:sp>
      <p:sp>
        <p:nvSpPr>
          <p:cNvPr id="436231" name="Rectangle 7"/>
          <p:cNvSpPr>
            <a:spLocks noChangeArrowheads="1"/>
          </p:cNvSpPr>
          <p:nvPr/>
        </p:nvSpPr>
        <p:spPr bwMode="auto">
          <a:xfrm>
            <a:off x="3131391" y="4035425"/>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5 </a:t>
            </a:r>
            <a:r>
              <a:rPr lang="zh-CN" altLang="en-US" sz="2000" dirty="0">
                <a:latin typeface="Verdana" panose="020B0604030504040204" pitchFamily="34" charset="0"/>
                <a:ea typeface="微软雅黑" panose="020B0503020204020204" pitchFamily="34" charset="-122"/>
                <a:cs typeface="Arial" panose="020B0604020202020204" pitchFamily="34" charset="0"/>
              </a:rPr>
              <a:t>项目归档</a:t>
            </a:r>
          </a:p>
        </p:txBody>
      </p:sp>
      <p:sp>
        <p:nvSpPr>
          <p:cNvPr id="436232" name="Rectangle 8"/>
          <p:cNvSpPr>
            <a:spLocks noChangeArrowheads="1"/>
          </p:cNvSpPr>
          <p:nvPr/>
        </p:nvSpPr>
        <p:spPr bwMode="auto">
          <a:xfrm>
            <a:off x="1186703" y="4035425"/>
            <a:ext cx="1584325" cy="863600"/>
          </a:xfrm>
          <a:prstGeom prst="rect">
            <a:avLst/>
          </a:prstGeom>
          <a:gradFill rotWithShape="1">
            <a:gsLst>
              <a:gs pos="0">
                <a:srgbClr val="0066FF"/>
              </a:gs>
              <a:gs pos="50000">
                <a:srgbClr val="0066FF">
                  <a:gamma/>
                  <a:tint val="0"/>
                  <a:invGamma/>
                </a:srgbClr>
              </a:gs>
              <a:gs pos="100000">
                <a:srgbClr val="0066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en-US" altLang="zh-CN" sz="2000" dirty="0">
                <a:latin typeface="Verdana" panose="020B0604030504040204" pitchFamily="34" charset="0"/>
                <a:ea typeface="微软雅黑" panose="020B0503020204020204" pitchFamily="34" charset="-122"/>
                <a:cs typeface="Arial" panose="020B0604020202020204" pitchFamily="34" charset="0"/>
              </a:rPr>
              <a:t>6 </a:t>
            </a:r>
            <a:r>
              <a:rPr lang="zh-CN" altLang="en-US" sz="2000" dirty="0">
                <a:latin typeface="Verdana" panose="020B0604030504040204" pitchFamily="34" charset="0"/>
                <a:ea typeface="微软雅黑" panose="020B0503020204020204" pitchFamily="34" charset="-122"/>
                <a:cs typeface="Arial" panose="020B0604020202020204" pitchFamily="34" charset="0"/>
              </a:rPr>
              <a:t>资源遣散</a:t>
            </a:r>
          </a:p>
        </p:txBody>
      </p:sp>
      <p:sp>
        <p:nvSpPr>
          <p:cNvPr id="436233" name="Rectangle 9"/>
          <p:cNvSpPr>
            <a:spLocks noChangeArrowheads="1"/>
          </p:cNvSpPr>
          <p:nvPr/>
        </p:nvSpPr>
        <p:spPr bwMode="auto">
          <a:xfrm>
            <a:off x="1186703" y="5332413"/>
            <a:ext cx="1584325" cy="431800"/>
          </a:xfrm>
          <a:prstGeom prst="rect">
            <a:avLst/>
          </a:prstGeom>
          <a:gradFill rotWithShape="1">
            <a:gsLst>
              <a:gs pos="0">
                <a:srgbClr val="FF6600"/>
              </a:gs>
              <a:gs pos="50000">
                <a:srgbClr val="FF6600">
                  <a:gamma/>
                  <a:tint val="0"/>
                  <a:invGamma/>
                </a:srgbClr>
              </a:gs>
              <a:gs pos="100000">
                <a:srgbClr val="FF6600"/>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zh-CN" altLang="en-US" sz="2000">
                <a:latin typeface="Verdana" panose="020B0604030504040204" pitchFamily="34" charset="0"/>
                <a:ea typeface="微软雅黑" panose="020B0503020204020204" pitchFamily="34" charset="-122"/>
                <a:cs typeface="Arial" panose="020B0604020202020204" pitchFamily="34" charset="0"/>
              </a:rPr>
              <a:t>结束</a:t>
            </a:r>
          </a:p>
        </p:txBody>
      </p:sp>
      <p:sp>
        <p:nvSpPr>
          <p:cNvPr id="436234" name="Line 10"/>
          <p:cNvSpPr>
            <a:spLocks noChangeShapeType="1"/>
          </p:cNvSpPr>
          <p:nvPr/>
        </p:nvSpPr>
        <p:spPr bwMode="auto">
          <a:xfrm>
            <a:off x="2699591" y="2524125"/>
            <a:ext cx="431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35" name="Line 11"/>
          <p:cNvSpPr>
            <a:spLocks noChangeShapeType="1"/>
          </p:cNvSpPr>
          <p:nvPr/>
        </p:nvSpPr>
        <p:spPr bwMode="auto">
          <a:xfrm>
            <a:off x="5498353" y="2524125"/>
            <a:ext cx="4318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36" name="Line 12"/>
          <p:cNvSpPr>
            <a:spLocks noChangeShapeType="1"/>
          </p:cNvSpPr>
          <p:nvPr/>
        </p:nvSpPr>
        <p:spPr bwMode="auto">
          <a:xfrm>
            <a:off x="6790765" y="3044825"/>
            <a:ext cx="0" cy="990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37" name="Line 13"/>
          <p:cNvSpPr>
            <a:spLocks noChangeShapeType="1"/>
          </p:cNvSpPr>
          <p:nvPr/>
        </p:nvSpPr>
        <p:spPr bwMode="auto">
          <a:xfrm flipH="1">
            <a:off x="4715716" y="4468813"/>
            <a:ext cx="50323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38" name="Line 14"/>
          <p:cNvSpPr>
            <a:spLocks noChangeShapeType="1"/>
          </p:cNvSpPr>
          <p:nvPr/>
        </p:nvSpPr>
        <p:spPr bwMode="auto">
          <a:xfrm flipH="1">
            <a:off x="2771028" y="4468813"/>
            <a:ext cx="360363"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39" name="Line 15"/>
          <p:cNvSpPr>
            <a:spLocks noChangeShapeType="1"/>
          </p:cNvSpPr>
          <p:nvPr/>
        </p:nvSpPr>
        <p:spPr bwMode="auto">
          <a:xfrm>
            <a:off x="1907428" y="4900613"/>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
        <p:nvSpPr>
          <p:cNvPr id="436240" name="Rectangle 16"/>
          <p:cNvSpPr>
            <a:spLocks noChangeArrowheads="1"/>
          </p:cNvSpPr>
          <p:nvPr/>
        </p:nvSpPr>
        <p:spPr bwMode="auto">
          <a:xfrm>
            <a:off x="1129553" y="1295400"/>
            <a:ext cx="1584325" cy="431800"/>
          </a:xfrm>
          <a:prstGeom prst="rect">
            <a:avLst/>
          </a:prstGeom>
          <a:gradFill rotWithShape="1">
            <a:gsLst>
              <a:gs pos="0">
                <a:srgbClr val="FF6600"/>
              </a:gs>
              <a:gs pos="50000">
                <a:srgbClr val="FF6600">
                  <a:gamma/>
                  <a:tint val="0"/>
                  <a:invGamma/>
                </a:srgbClr>
              </a:gs>
              <a:gs pos="100000">
                <a:srgbClr val="FF6600"/>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buFontTx/>
              <a:buNone/>
            </a:pPr>
            <a:r>
              <a:rPr lang="zh-CN" altLang="en-US" sz="2000">
                <a:latin typeface="Verdana" panose="020B0604030504040204" pitchFamily="34" charset="0"/>
                <a:ea typeface="微软雅黑" panose="020B0503020204020204" pitchFamily="34" charset="-122"/>
                <a:cs typeface="Arial" panose="020B0604020202020204" pitchFamily="34" charset="0"/>
              </a:rPr>
              <a:t>开始</a:t>
            </a:r>
          </a:p>
        </p:txBody>
      </p:sp>
      <p:sp>
        <p:nvSpPr>
          <p:cNvPr id="436241" name="Line 17"/>
          <p:cNvSpPr>
            <a:spLocks noChangeShapeType="1"/>
          </p:cNvSpPr>
          <p:nvPr/>
        </p:nvSpPr>
        <p:spPr bwMode="auto">
          <a:xfrm>
            <a:off x="1891553" y="1676400"/>
            <a:ext cx="0" cy="431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7290898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en-US" dirty="0"/>
              <a:t>练习题</a:t>
            </a:r>
          </a:p>
        </p:txBody>
      </p:sp>
      <p:sp>
        <p:nvSpPr>
          <p:cNvPr id="535555" name="Rectangle 3"/>
          <p:cNvSpPr>
            <a:spLocks noGrp="1" noChangeArrowheads="1"/>
          </p:cNvSpPr>
          <p:nvPr>
            <p:ph sz="quarter" idx="11"/>
          </p:nvPr>
        </p:nvSpPr>
        <p:spPr>
          <a:xfrm>
            <a:off x="153987" y="1142813"/>
            <a:ext cx="8847137" cy="2487893"/>
          </a:xfrm>
          <a:ln/>
        </p:spPr>
        <p:txBody>
          <a:bodyPr>
            <a:normAutofit/>
          </a:bodyPr>
          <a:lstStyle/>
          <a:p>
            <a:r>
              <a:rPr lang="zh-CN" altLang="en-US" dirty="0"/>
              <a:t>在项目收尾时最后应该做的是：</a:t>
            </a:r>
          </a:p>
          <a:p>
            <a:pPr marL="344488" lvl="1" indent="0">
              <a:buNone/>
            </a:pPr>
            <a:r>
              <a:rPr lang="en-US" altLang="zh-CN" dirty="0"/>
              <a:t>A</a:t>
            </a:r>
            <a:r>
              <a:rPr lang="zh-CN" altLang="en-US" dirty="0"/>
              <a:t>．完成经验总结</a:t>
            </a:r>
          </a:p>
          <a:p>
            <a:pPr marL="344488" lvl="1" indent="0">
              <a:buNone/>
            </a:pPr>
            <a:r>
              <a:rPr lang="en-US" altLang="zh-CN" dirty="0"/>
              <a:t>B</a:t>
            </a:r>
            <a:r>
              <a:rPr lang="zh-CN" altLang="en-US" dirty="0"/>
              <a:t>．提供给客户所有相关的文档</a:t>
            </a:r>
          </a:p>
          <a:p>
            <a:pPr marL="344488" lvl="1" indent="0">
              <a:buNone/>
            </a:pPr>
            <a:r>
              <a:rPr lang="en-US" altLang="zh-CN" dirty="0"/>
              <a:t>C</a:t>
            </a:r>
            <a:r>
              <a:rPr lang="zh-CN" altLang="en-US" dirty="0"/>
              <a:t>．更新档案</a:t>
            </a:r>
          </a:p>
          <a:p>
            <a:pPr marL="344488" lvl="1" indent="0">
              <a:buNone/>
            </a:pPr>
            <a:r>
              <a:rPr lang="en-US" altLang="zh-CN" dirty="0"/>
              <a:t>D</a:t>
            </a:r>
            <a:r>
              <a:rPr lang="zh-CN" altLang="en-US" dirty="0"/>
              <a:t>．解散团</a:t>
            </a:r>
            <a:r>
              <a:rPr lang="zh-CN" altLang="en-US" dirty="0" smtClean="0"/>
              <a:t>队</a:t>
            </a:r>
            <a:endParaRPr lang="en-US" altLang="zh-CN" dirty="0"/>
          </a:p>
        </p:txBody>
      </p:sp>
      <p:sp>
        <p:nvSpPr>
          <p:cNvPr id="4" name="Rectangle 4" descr="花束"/>
          <p:cNvSpPr>
            <a:spLocks noChangeArrowheads="1"/>
          </p:cNvSpPr>
          <p:nvPr/>
        </p:nvSpPr>
        <p:spPr bwMode="auto">
          <a:xfrm>
            <a:off x="457200" y="3838440"/>
            <a:ext cx="8229600" cy="137948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答案</a:t>
            </a:r>
            <a:r>
              <a:rPr lang="zh-CN" altLang="en-US" dirty="0" smtClean="0">
                <a:latin typeface="Verdana" panose="020B0604030504040204" pitchFamily="34" charset="0"/>
                <a:ea typeface="微软雅黑" panose="020B0503020204020204" pitchFamily="34" charset="-122"/>
              </a:rPr>
              <a:t>：</a:t>
            </a:r>
            <a:r>
              <a:rPr lang="en-US" altLang="zh-CN" dirty="0">
                <a:latin typeface="Verdana" panose="020B0604030504040204" pitchFamily="34" charset="0"/>
                <a:ea typeface="微软雅黑" panose="020B0503020204020204" pitchFamily="34" charset="-122"/>
              </a:rPr>
              <a:t>D</a:t>
            </a:r>
          </a:p>
          <a:p>
            <a:pPr>
              <a:lnSpc>
                <a:spcPct val="100000"/>
              </a:lnSpc>
              <a:buFont typeface="Wingdings" panose="05000000000000000000" pitchFamily="2" charset="2"/>
              <a:buNone/>
            </a:pPr>
            <a:r>
              <a:rPr lang="zh-CN" altLang="en-US" dirty="0">
                <a:latin typeface="Verdana" panose="020B0604030504040204" pitchFamily="34" charset="0"/>
                <a:ea typeface="微软雅黑" panose="020B0503020204020204" pitchFamily="34" charset="-122"/>
              </a:rPr>
              <a:t>解释</a:t>
            </a:r>
            <a:r>
              <a:rPr lang="zh-CN" altLang="en-US" dirty="0" smtClean="0">
                <a:latin typeface="Verdana" panose="020B0604030504040204" pitchFamily="34" charset="0"/>
                <a:ea typeface="微软雅黑" panose="020B0503020204020204" pitchFamily="34" charset="-122"/>
              </a:rPr>
              <a:t>：最后一步是 </a:t>
            </a:r>
            <a:r>
              <a:rPr lang="en-US" altLang="zh-CN" dirty="0" smtClean="0">
                <a:latin typeface="Verdana" panose="020B0604030504040204" pitchFamily="34" charset="0"/>
                <a:ea typeface="微软雅黑" panose="020B0503020204020204" pitchFamily="34" charset="-122"/>
              </a:rPr>
              <a:t>6.</a:t>
            </a:r>
            <a:r>
              <a:rPr lang="zh-CN" altLang="en-US" dirty="0" smtClean="0">
                <a:latin typeface="Verdana" panose="020B0604030504040204" pitchFamily="34" charset="0"/>
                <a:ea typeface="微软雅黑" panose="020B0503020204020204" pitchFamily="34" charset="-122"/>
              </a:rPr>
              <a:t>资源遣散</a:t>
            </a:r>
            <a:endParaRPr lang="en-US" altLang="zh-CN"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33231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smtClean="0"/>
              <a:t>小结</a:t>
            </a:r>
          </a:p>
        </p:txBody>
      </p:sp>
      <p:sp>
        <p:nvSpPr>
          <p:cNvPr id="45059" name="Rectangle 3"/>
          <p:cNvSpPr>
            <a:spLocks noGrp="1" noChangeArrowheads="1"/>
          </p:cNvSpPr>
          <p:nvPr>
            <p:ph sz="quarter" idx="11"/>
          </p:nvPr>
        </p:nvSpPr>
        <p:spPr/>
        <p:txBody>
          <a:bodyPr/>
          <a:lstStyle/>
          <a:p>
            <a:r>
              <a:rPr lang="zh-CN" altLang="en-US" dirty="0" smtClean="0"/>
              <a:t>产品化阶段是任何软件项目的重要组成部分，存在潜在风险</a:t>
            </a:r>
            <a:endParaRPr lang="en-US" altLang="zh-CN" dirty="0" smtClean="0"/>
          </a:p>
          <a:p>
            <a:r>
              <a:rPr lang="zh-CN" altLang="en-US" dirty="0" smtClean="0"/>
              <a:t>敏捷方法比传统方法需要更少的收尾测试</a:t>
            </a:r>
            <a:r>
              <a:rPr lang="en-US" altLang="zh-CN" dirty="0" smtClean="0"/>
              <a:t>——</a:t>
            </a:r>
            <a:r>
              <a:rPr lang="zh-CN" altLang="en-US" dirty="0" smtClean="0"/>
              <a:t>因为他们更加注重测试</a:t>
            </a:r>
            <a:r>
              <a:rPr lang="zh-CN" altLang="en-US" dirty="0" smtClean="0"/>
              <a:t>，测试驱动和持续集成</a:t>
            </a:r>
            <a:endParaRPr lang="en-US" altLang="zh-CN" dirty="0" smtClean="0"/>
          </a:p>
          <a:p>
            <a:r>
              <a:rPr lang="zh-CN" altLang="en-US" dirty="0" smtClean="0"/>
              <a:t>不要低估成功地部署系统所需的时间和精力</a:t>
            </a: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149" y="2547937"/>
            <a:ext cx="39909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title"/>
          </p:nvPr>
        </p:nvSpPr>
        <p:spPr/>
        <p:txBody>
          <a:bodyPr/>
          <a:lstStyle/>
          <a:p>
            <a:r>
              <a:rPr lang="zh-CN" altLang="en-US" dirty="0" smtClean="0"/>
              <a:t>思考</a:t>
            </a:r>
          </a:p>
        </p:txBody>
      </p:sp>
      <p:sp>
        <p:nvSpPr>
          <p:cNvPr id="44036" name="Rectangle 4"/>
          <p:cNvSpPr>
            <a:spLocks noGrp="1" noChangeArrowheads="1"/>
          </p:cNvSpPr>
          <p:nvPr>
            <p:ph sz="quarter" idx="11"/>
          </p:nvPr>
        </p:nvSpPr>
        <p:spPr/>
        <p:txBody>
          <a:bodyPr/>
          <a:lstStyle/>
          <a:p>
            <a:r>
              <a:rPr lang="en-US" altLang="zh-CN" dirty="0" smtClean="0"/>
              <a:t>“</a:t>
            </a:r>
            <a:r>
              <a:rPr lang="zh-CN" altLang="en-US" dirty="0" smtClean="0"/>
              <a:t>敏捷的产品化”与“传统意义上的产品化”有何不同</a:t>
            </a:r>
            <a:endParaRPr lang="en-US" altLang="zh-CN" dirty="0" smtClean="0"/>
          </a:p>
          <a:p>
            <a:r>
              <a:rPr lang="zh-CN" altLang="en-US" dirty="0" smtClean="0"/>
              <a:t>你的团队应</a:t>
            </a:r>
            <a:r>
              <a:rPr lang="zh-CN" altLang="en-US" dirty="0"/>
              <a:t>该何时开</a:t>
            </a:r>
            <a:r>
              <a:rPr lang="zh-CN" altLang="en-US" dirty="0" smtClean="0"/>
              <a:t>始计划产品化？</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extLst>
      <p:ext uri="{BB962C8B-B14F-4D97-AF65-F5344CB8AC3E}">
        <p14:creationId xmlns:p14="http://schemas.microsoft.com/office/powerpoint/2010/main" val="2897609454"/>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b="1" dirty="0"/>
              <a:t>项目管理过程</a:t>
            </a:r>
            <a:r>
              <a:rPr lang="zh-CN" altLang="en-US" dirty="0"/>
              <a:t>中的位置和任务</a:t>
            </a:r>
            <a:endParaRPr lang="en-US" altLang="zh-CN" dirty="0" smtClean="0"/>
          </a:p>
        </p:txBody>
      </p:sp>
      <p:sp>
        <p:nvSpPr>
          <p:cNvPr id="5123" name="TextBox 289"/>
          <p:cNvSpPr txBox="1">
            <a:spLocks noChangeArrowheads="1"/>
          </p:cNvSpPr>
          <p:nvPr/>
        </p:nvSpPr>
        <p:spPr bwMode="auto">
          <a:xfrm>
            <a:off x="7251700" y="5588000"/>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5124" name="组合 474"/>
          <p:cNvGrpSpPr>
            <a:grpSpLocks/>
          </p:cNvGrpSpPr>
          <p:nvPr/>
        </p:nvGrpSpPr>
        <p:grpSpPr bwMode="auto">
          <a:xfrm>
            <a:off x="7453313"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运维手册</a:t>
              </a:r>
            </a:p>
          </p:txBody>
        </p:sp>
      </p:grpSp>
      <p:grpSp>
        <p:nvGrpSpPr>
          <p:cNvPr id="5125" name="组合 217"/>
          <p:cNvGrpSpPr>
            <a:grpSpLocks/>
          </p:cNvGrpSpPr>
          <p:nvPr/>
        </p:nvGrpSpPr>
        <p:grpSpPr bwMode="auto">
          <a:xfrm>
            <a:off x="512763"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项目 计划</a:t>
              </a:r>
            </a:p>
          </p:txBody>
        </p:sp>
      </p:grpSp>
      <p:grpSp>
        <p:nvGrpSpPr>
          <p:cNvPr id="5126" name="组合 228"/>
          <p:cNvGrpSpPr>
            <a:grpSpLocks/>
          </p:cNvGrpSpPr>
          <p:nvPr/>
        </p:nvGrpSpPr>
        <p:grpSpPr bwMode="auto">
          <a:xfrm>
            <a:off x="3170238"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功能增量或发布版</a:t>
              </a:r>
            </a:p>
          </p:txBody>
        </p:sp>
      </p:grpSp>
      <p:grpSp>
        <p:nvGrpSpPr>
          <p:cNvPr id="5127" name="组合 234"/>
          <p:cNvGrpSpPr>
            <a:grpSpLocks/>
          </p:cNvGrpSpPr>
          <p:nvPr/>
        </p:nvGrpSpPr>
        <p:grpSpPr bwMode="auto">
          <a:xfrm>
            <a:off x="5400675" y="4606925"/>
            <a:ext cx="1846263" cy="1154113"/>
            <a:chOff x="5327903" y="4346130"/>
            <a:chExt cx="1845690" cy="1154113"/>
          </a:xfrm>
        </p:grpSpPr>
        <p:grpSp>
          <p:nvGrpSpPr>
            <p:cNvPr id="5228"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功能增量发布版</a:t>
              </a:r>
            </a:p>
          </p:txBody>
        </p:sp>
      </p:grpSp>
      <p:grpSp>
        <p:nvGrpSpPr>
          <p:cNvPr id="5128" name="组合 227"/>
          <p:cNvGrpSpPr>
            <a:grpSpLocks/>
          </p:cNvGrpSpPr>
          <p:nvPr/>
        </p:nvGrpSpPr>
        <p:grpSpPr bwMode="auto">
          <a:xfrm>
            <a:off x="1352550"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grpSp>
      <p:grpSp>
        <p:nvGrpSpPr>
          <p:cNvPr id="5129" name="组合 90"/>
          <p:cNvGrpSpPr>
            <a:grpSpLocks/>
          </p:cNvGrpSpPr>
          <p:nvPr/>
        </p:nvGrpSpPr>
        <p:grpSpPr bwMode="auto">
          <a:xfrm>
            <a:off x="0"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grpSp>
      <p:grpSp>
        <p:nvGrpSpPr>
          <p:cNvPr id="5130" name="组合 435"/>
          <p:cNvGrpSpPr>
            <a:grpSpLocks/>
          </p:cNvGrpSpPr>
          <p:nvPr/>
        </p:nvGrpSpPr>
        <p:grpSpPr bwMode="auto">
          <a:xfrm>
            <a:off x="546100" y="4087813"/>
            <a:ext cx="8316913" cy="358775"/>
            <a:chOff x="487152" y="4813599"/>
            <a:chExt cx="7982927" cy="356680"/>
          </a:xfrm>
        </p:grpSpPr>
        <p:grpSp>
          <p:nvGrpSpPr>
            <p:cNvPr id="5202"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构造</a:t>
                </a:r>
              </a:p>
            </p:txBody>
          </p:sp>
          <p:sp>
            <p:nvSpPr>
              <p:cNvPr id="5207"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移交</a:t>
                </a:r>
              </a:p>
            </p:txBody>
          </p:sp>
          <p:sp>
            <p:nvSpPr>
              <p:cNvPr id="5208"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5209"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5210"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5211"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sp>
          <p:nvSpPr>
            <p:cNvPr id="5203"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cxnSp>
        <p:nvCxnSpPr>
          <p:cNvPr id="5131" name="直接连接符 253"/>
          <p:cNvCxnSpPr>
            <a:cxnSpLocks noChangeShapeType="1"/>
            <a:stCxn id="5200" idx="1"/>
            <a:endCxn id="118" idx="1"/>
          </p:cNvCxnSpPr>
          <p:nvPr/>
        </p:nvCxnSpPr>
        <p:spPr bwMode="auto">
          <a:xfrm rot="10800000" flipH="1" flipV="1">
            <a:off x="2536825"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5132" name="直接连接符 254"/>
          <p:cNvCxnSpPr>
            <a:cxnSpLocks noChangeShapeType="1"/>
            <a:stCxn id="5201" idx="1"/>
            <a:endCxn id="119" idx="3"/>
          </p:cNvCxnSpPr>
          <p:nvPr/>
        </p:nvCxnSpPr>
        <p:spPr bwMode="auto">
          <a:xfrm rot="10800000" flipH="1" flipV="1">
            <a:off x="6788150"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5133" name="组合 89"/>
          <p:cNvGrpSpPr>
            <a:grpSpLocks/>
          </p:cNvGrpSpPr>
          <p:nvPr/>
        </p:nvGrpSpPr>
        <p:grpSpPr bwMode="auto">
          <a:xfrm>
            <a:off x="522288" y="1377950"/>
            <a:ext cx="8280400" cy="2314575"/>
            <a:chOff x="522288" y="1377950"/>
            <a:chExt cx="8280400" cy="2314575"/>
          </a:xfrm>
        </p:grpSpPr>
        <p:grpSp>
          <p:nvGrpSpPr>
            <p:cNvPr id="5154" name="组合 404"/>
            <p:cNvGrpSpPr>
              <a:grpSpLocks/>
            </p:cNvGrpSpPr>
            <p:nvPr/>
          </p:nvGrpSpPr>
          <p:grpSpPr bwMode="auto">
            <a:xfrm>
              <a:off x="522288" y="1377950"/>
              <a:ext cx="8280400" cy="185709"/>
              <a:chOff x="535432" y="1126041"/>
              <a:chExt cx="7885434" cy="185351"/>
            </a:xfrm>
          </p:grpSpPr>
          <p:sp>
            <p:nvSpPr>
              <p:cNvPr id="5199"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项目启动</a:t>
                </a:r>
              </a:p>
            </p:txBody>
          </p:sp>
          <p:sp>
            <p:nvSpPr>
              <p:cNvPr id="5200"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项目实施</a:t>
                </a:r>
              </a:p>
            </p:txBody>
          </p:sp>
          <p:sp>
            <p:nvSpPr>
              <p:cNvPr id="5201"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项目收尾</a:t>
                </a:r>
              </a:p>
            </p:txBody>
          </p:sp>
        </p:grpSp>
        <p:grpSp>
          <p:nvGrpSpPr>
            <p:cNvPr id="5155" name="组合 88"/>
            <p:cNvGrpSpPr>
              <a:grpSpLocks/>
            </p:cNvGrpSpPr>
            <p:nvPr/>
          </p:nvGrpSpPr>
          <p:grpSpPr bwMode="auto">
            <a:xfrm>
              <a:off x="1816672" y="2148789"/>
              <a:ext cx="6945773" cy="1543736"/>
              <a:chOff x="1816672" y="2148789"/>
              <a:chExt cx="6945773" cy="1543736"/>
            </a:xfrm>
          </p:grpSpPr>
          <p:grpSp>
            <p:nvGrpSpPr>
              <p:cNvPr id="5156"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迭代规划会议</a:t>
                  </a:r>
                </a:p>
              </p:txBody>
            </p:sp>
          </p:grpSp>
          <p:grpSp>
            <p:nvGrpSpPr>
              <p:cNvPr id="5157"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迭代监控</a:t>
                  </a:r>
                </a:p>
              </p:txBody>
            </p:sp>
          </p:grpSp>
          <p:grpSp>
            <p:nvGrpSpPr>
              <p:cNvPr id="5158"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回顾会议</a:t>
                  </a:r>
                </a:p>
              </p:txBody>
            </p:sp>
          </p:grpSp>
          <p:grpSp>
            <p:nvGrpSpPr>
              <p:cNvPr id="5159"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项目验收</a:t>
                  </a:r>
                </a:p>
              </p:txBody>
            </p:sp>
          </p:grpSp>
          <p:cxnSp>
            <p:nvCxnSpPr>
              <p:cNvPr id="5160"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61"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62"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63"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5164"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5165"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5134" name="TextBox 262"/>
          <p:cNvSpPr txBox="1">
            <a:spLocks noChangeArrowheads="1"/>
          </p:cNvSpPr>
          <p:nvPr/>
        </p:nvSpPr>
        <p:spPr bwMode="auto">
          <a:xfrm>
            <a:off x="25400"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a:t>项目管理过程</a:t>
            </a:r>
          </a:p>
        </p:txBody>
      </p:sp>
      <p:grpSp>
        <p:nvGrpSpPr>
          <p:cNvPr id="5135" name="组合 87"/>
          <p:cNvGrpSpPr>
            <a:grpSpLocks/>
          </p:cNvGrpSpPr>
          <p:nvPr/>
        </p:nvGrpSpPr>
        <p:grpSpPr bwMode="auto">
          <a:xfrm>
            <a:off x="603250"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准备项目环境</a:t>
              </a:r>
            </a:p>
          </p:txBody>
        </p:sp>
      </p:grpSp>
      <p:sp>
        <p:nvSpPr>
          <p:cNvPr id="91" name="Rectangle 4"/>
          <p:cNvSpPr>
            <a:spLocks noChangeArrowheads="1"/>
          </p:cNvSpPr>
          <p:nvPr/>
        </p:nvSpPr>
        <p:spPr bwMode="auto">
          <a:xfrm>
            <a:off x="6817960" y="844242"/>
            <a:ext cx="2065219"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0882C845-4076-4DCC-A088-69F8691E0C44}" type="slidenum">
              <a:rPr lang="en-US" altLang="en-US" sz="1000" b="1">
                <a:solidFill>
                  <a:srgbClr val="000000"/>
                </a:solidFill>
              </a:rPr>
              <a:pPr algn="r" eaLnBrk="1" hangingPunct="1">
                <a:spcBef>
                  <a:spcPct val="50000"/>
                </a:spcBef>
              </a:pPr>
              <a:t>5</a:t>
            </a:fld>
            <a:endParaRPr lang="en-US" altLang="en-US" sz="1000" b="1">
              <a:solidFill>
                <a:srgbClr val="000000"/>
              </a:solidFill>
            </a:endParaRPr>
          </a:p>
        </p:txBody>
      </p:sp>
      <p:sp>
        <p:nvSpPr>
          <p:cNvPr id="4099"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a:bodyPr>
          <a:lstStyle/>
          <a:p>
            <a:r>
              <a:rPr lang="zh-CN" altLang="zh-CN" dirty="0" smtClean="0"/>
              <a:t>第</a:t>
            </a:r>
            <a:r>
              <a:rPr lang="en-US" altLang="zh-CN" dirty="0" smtClean="0"/>
              <a:t>9</a:t>
            </a:r>
            <a:r>
              <a:rPr lang="zh-CN" altLang="zh-CN" dirty="0" smtClean="0"/>
              <a:t>章 项目收尾</a:t>
            </a:r>
          </a:p>
          <a:p>
            <a:pPr lvl="1"/>
            <a:r>
              <a:rPr lang="en-US" altLang="zh-CN" dirty="0" smtClean="0"/>
              <a:t>9.1 </a:t>
            </a:r>
            <a:r>
              <a:rPr lang="zh-CN" altLang="zh-CN" dirty="0" smtClean="0"/>
              <a:t>发布管理</a:t>
            </a:r>
            <a:endParaRPr lang="en-US" altLang="zh-CN" dirty="0" smtClean="0"/>
          </a:p>
          <a:p>
            <a:pPr lvl="2"/>
            <a:r>
              <a:rPr lang="zh-CN" altLang="en-US" dirty="0"/>
              <a:t>产品化计划</a:t>
            </a:r>
          </a:p>
          <a:p>
            <a:pPr lvl="2"/>
            <a:r>
              <a:rPr lang="zh-CN" altLang="en-US" dirty="0"/>
              <a:t>收尾测试</a:t>
            </a:r>
          </a:p>
          <a:p>
            <a:pPr lvl="2"/>
            <a:r>
              <a:rPr lang="zh-CN" altLang="en-US" dirty="0"/>
              <a:t>文档定稿</a:t>
            </a:r>
          </a:p>
          <a:p>
            <a:pPr lvl="2"/>
            <a:r>
              <a:rPr lang="zh-CN" altLang="en-US" dirty="0"/>
              <a:t>沟通，培训和教育</a:t>
            </a:r>
          </a:p>
          <a:p>
            <a:pPr lvl="1"/>
            <a:r>
              <a:rPr lang="en-US" altLang="zh-CN" dirty="0" smtClean="0"/>
              <a:t>9.2 </a:t>
            </a:r>
            <a:r>
              <a:rPr lang="zh-CN" altLang="zh-CN" dirty="0" smtClean="0"/>
              <a:t>项目验收</a:t>
            </a:r>
          </a:p>
          <a:p>
            <a:pPr lvl="1"/>
            <a:r>
              <a:rPr lang="en-US" altLang="zh-CN" dirty="0" smtClean="0"/>
              <a:t>9.3 </a:t>
            </a:r>
            <a:r>
              <a:rPr lang="zh-CN" altLang="zh-CN" dirty="0" smtClean="0"/>
              <a:t>部署管理</a:t>
            </a:r>
          </a:p>
          <a:p>
            <a:r>
              <a:rPr lang="zh-CN" altLang="zh-CN" dirty="0" smtClean="0"/>
              <a:t>小结</a:t>
            </a:r>
          </a:p>
          <a:p>
            <a:r>
              <a:rPr lang="zh-CN" altLang="en-US" dirty="0" smtClean="0"/>
              <a:t>思考</a:t>
            </a:r>
            <a:endParaRPr lang="zh-CN" altLang="zh-CN" dirty="0" smtClean="0"/>
          </a:p>
        </p:txBody>
      </p:sp>
      <p:sp>
        <p:nvSpPr>
          <p:cNvPr id="4102" name="灯片编号占位符 5"/>
          <p:cNvSpPr txBox="1">
            <a:spLocks noGrp="1"/>
          </p:cNvSpPr>
          <p:nvPr/>
        </p:nvSpPr>
        <p:spPr bwMode="black">
          <a:xfrm>
            <a:off x="8328025" y="6529388"/>
            <a:ext cx="673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fld id="{D67C7BD0-23B3-458A-BD93-F547F307EC2F}" type="slidenum">
              <a:rPr lang="en-US" altLang="en-US" sz="1000" b="1">
                <a:solidFill>
                  <a:srgbClr val="000000"/>
                </a:solidFill>
              </a:rPr>
              <a:pPr algn="r" eaLnBrk="1" hangingPunct="1">
                <a:spcBef>
                  <a:spcPct val="50000"/>
                </a:spcBef>
              </a:pPr>
              <a:t>5</a:t>
            </a:fld>
            <a:endParaRPr lang="en-US" altLang="en-US" sz="1000" b="1">
              <a:solidFill>
                <a:srgbClr val="000000"/>
              </a:solidFill>
            </a:endParaRPr>
          </a:p>
        </p:txBody>
      </p:sp>
      <p:pic>
        <p:nvPicPr>
          <p:cNvPr id="4103"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2"/>
          <p:cNvSpPr>
            <a:spLocks noChangeArrowheads="1"/>
          </p:cNvSpPr>
          <p:nvPr/>
        </p:nvSpPr>
        <p:spPr bwMode="auto">
          <a:xfrm>
            <a:off x="6070" y="1619691"/>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42180694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smtClean="0"/>
              <a:t>1. </a:t>
            </a:r>
            <a:r>
              <a:rPr lang="zh-CN" altLang="en-US" dirty="0" smtClean="0"/>
              <a:t>产品化计划</a:t>
            </a:r>
          </a:p>
        </p:txBody>
      </p:sp>
      <p:sp>
        <p:nvSpPr>
          <p:cNvPr id="17411" name="Rectangle 3"/>
          <p:cNvSpPr>
            <a:spLocks noGrp="1" noChangeArrowheads="1"/>
          </p:cNvSpPr>
          <p:nvPr>
            <p:ph sz="quarter" idx="11"/>
          </p:nvPr>
        </p:nvSpPr>
        <p:spPr/>
        <p:txBody>
          <a:bodyPr>
            <a:normAutofit fontScale="92500" lnSpcReduction="10000"/>
          </a:bodyPr>
          <a:lstStyle/>
          <a:p>
            <a:r>
              <a:rPr lang="zh-CN" altLang="en-US" dirty="0" smtClean="0"/>
              <a:t>是</a:t>
            </a:r>
            <a:r>
              <a:rPr lang="zh-CN" altLang="en-US" dirty="0" smtClean="0">
                <a:solidFill>
                  <a:srgbClr val="C00000"/>
                </a:solidFill>
              </a:rPr>
              <a:t>整体发布计划</a:t>
            </a:r>
            <a:r>
              <a:rPr lang="zh-CN" altLang="en-US" dirty="0" smtClean="0"/>
              <a:t>的一部分</a:t>
            </a:r>
          </a:p>
          <a:p>
            <a:r>
              <a:rPr lang="zh-CN" altLang="en-US" dirty="0" smtClean="0"/>
              <a:t>产品化计划发生在整个生命周期，而不只是在移交阶段</a:t>
            </a:r>
          </a:p>
          <a:p>
            <a:r>
              <a:rPr lang="zh-CN" altLang="en-US" dirty="0" smtClean="0"/>
              <a:t>要考虑的问题：</a:t>
            </a:r>
          </a:p>
          <a:p>
            <a:pPr lvl="1"/>
            <a:r>
              <a:rPr lang="zh-CN" altLang="en-US" dirty="0" smtClean="0"/>
              <a:t>规定的发布日期窗口</a:t>
            </a:r>
          </a:p>
          <a:p>
            <a:pPr lvl="1"/>
            <a:r>
              <a:rPr lang="zh-CN" altLang="en-US" dirty="0" smtClean="0"/>
              <a:t>收尾测试</a:t>
            </a:r>
          </a:p>
          <a:p>
            <a:pPr lvl="1"/>
            <a:r>
              <a:rPr lang="zh-CN" altLang="en-US" dirty="0" smtClean="0"/>
              <a:t>处理缺陷的时间</a:t>
            </a:r>
          </a:p>
          <a:p>
            <a:pPr lvl="1"/>
            <a:r>
              <a:rPr lang="zh-CN" altLang="en-US" dirty="0" smtClean="0"/>
              <a:t>定稿和分发文件 </a:t>
            </a:r>
            <a:endParaRPr lang="en-US" altLang="zh-CN" dirty="0" smtClean="0"/>
          </a:p>
          <a:p>
            <a:pPr lvl="1"/>
            <a:r>
              <a:rPr lang="zh-CN" altLang="en-US" dirty="0" smtClean="0"/>
              <a:t>为涉众提供多层次的培训</a:t>
            </a:r>
          </a:p>
          <a:p>
            <a:pPr lvl="1"/>
            <a:r>
              <a:rPr lang="zh-CN" altLang="en-US" dirty="0" smtClean="0"/>
              <a:t>其他的系统或这些系统的接口发布日期 </a:t>
            </a:r>
            <a:endParaRPr lang="en-US" altLang="zh-CN" dirty="0" smtClean="0"/>
          </a:p>
          <a:p>
            <a:pPr lvl="1"/>
            <a:r>
              <a:rPr lang="zh-CN" altLang="en-US" dirty="0" smtClean="0"/>
              <a:t>升级用户的技术或物理环境 </a:t>
            </a:r>
            <a:r>
              <a:rPr lang="en-US" altLang="zh-CN" dirty="0" smtClean="0"/>
              <a:t> </a:t>
            </a:r>
          </a:p>
          <a:p>
            <a:pPr lvl="1"/>
            <a:r>
              <a:rPr lang="zh-CN" altLang="en-US" dirty="0" smtClean="0"/>
              <a:t>升级支持环境 </a:t>
            </a:r>
            <a:endParaRPr lang="en-US" altLang="zh-CN" dirty="0" smtClean="0"/>
          </a:p>
          <a:p>
            <a:pPr lvl="1"/>
            <a:r>
              <a:rPr lang="zh-CN" altLang="en-US" dirty="0" smtClean="0"/>
              <a:t>与最终用户沟通发布</a:t>
            </a:r>
            <a:endParaRPr lang="en-US" altLang="zh-CN" dirty="0" smtClean="0"/>
          </a:p>
        </p:txBody>
      </p:sp>
    </p:spTree>
    <p:extLst>
      <p:ext uri="{BB962C8B-B14F-4D97-AF65-F5344CB8AC3E}">
        <p14:creationId xmlns:p14="http://schemas.microsoft.com/office/powerpoint/2010/main" val="36439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dirty="0" smtClean="0"/>
              <a:t>“敏捷的产品化”与“传统的产品化”</a:t>
            </a:r>
          </a:p>
        </p:txBody>
      </p:sp>
      <p:sp>
        <p:nvSpPr>
          <p:cNvPr id="9219" name="Rectangle 3"/>
          <p:cNvSpPr>
            <a:spLocks noGrp="1" noChangeArrowheads="1"/>
          </p:cNvSpPr>
          <p:nvPr>
            <p:ph sz="quarter" idx="11"/>
          </p:nvPr>
        </p:nvSpPr>
        <p:spPr/>
        <p:txBody>
          <a:bodyPr/>
          <a:lstStyle/>
          <a:p>
            <a:r>
              <a:rPr lang="zh-CN" altLang="en-US" dirty="0" smtClean="0"/>
              <a:t>在很多方面二者是相似的</a:t>
            </a:r>
          </a:p>
          <a:p>
            <a:pPr lvl="1"/>
            <a:r>
              <a:rPr lang="zh-CN" altLang="en-US" dirty="0" smtClean="0"/>
              <a:t>解决方案需要有</a:t>
            </a:r>
            <a:r>
              <a:rPr lang="en-US" altLang="zh-CN" dirty="0" smtClean="0">
                <a:solidFill>
                  <a:srgbClr val="C00000"/>
                </a:solidFill>
              </a:rPr>
              <a:t>beta</a:t>
            </a:r>
            <a:r>
              <a:rPr lang="zh-CN" altLang="en-US" dirty="0" smtClean="0">
                <a:solidFill>
                  <a:srgbClr val="C00000"/>
                </a:solidFill>
              </a:rPr>
              <a:t>测试</a:t>
            </a:r>
            <a:r>
              <a:rPr lang="zh-CN" altLang="en-US" dirty="0" smtClean="0"/>
              <a:t>，或者试运行</a:t>
            </a:r>
          </a:p>
          <a:p>
            <a:pPr lvl="1"/>
            <a:r>
              <a:rPr lang="zh-CN" altLang="en-US" dirty="0" smtClean="0"/>
              <a:t>需要</a:t>
            </a:r>
            <a:r>
              <a:rPr lang="zh-CN" altLang="en-US" dirty="0" smtClean="0">
                <a:solidFill>
                  <a:srgbClr val="C00000"/>
                </a:solidFill>
              </a:rPr>
              <a:t>收尾测试</a:t>
            </a:r>
          </a:p>
          <a:p>
            <a:pPr lvl="1"/>
            <a:r>
              <a:rPr lang="zh-CN" altLang="en-US" dirty="0" smtClean="0"/>
              <a:t>需要</a:t>
            </a:r>
            <a:r>
              <a:rPr lang="zh-CN" altLang="en-US" dirty="0" smtClean="0">
                <a:solidFill>
                  <a:srgbClr val="C00000"/>
                </a:solidFill>
              </a:rPr>
              <a:t>定稿文档</a:t>
            </a:r>
          </a:p>
          <a:p>
            <a:pPr lvl="1"/>
            <a:r>
              <a:rPr lang="zh-CN" altLang="en-US" dirty="0" smtClean="0"/>
              <a:t>需要</a:t>
            </a:r>
            <a:r>
              <a:rPr lang="zh-CN" altLang="en-US" dirty="0" smtClean="0">
                <a:solidFill>
                  <a:srgbClr val="C00000"/>
                </a:solidFill>
              </a:rPr>
              <a:t>稳定代码</a:t>
            </a:r>
          </a:p>
          <a:p>
            <a:r>
              <a:rPr lang="zh-CN" altLang="en-US" dirty="0" smtClean="0"/>
              <a:t>但是，敏捷的方法可以做到：</a:t>
            </a:r>
          </a:p>
          <a:p>
            <a:pPr lvl="1"/>
            <a:r>
              <a:rPr lang="zh-CN" altLang="en-US" dirty="0" smtClean="0"/>
              <a:t>更少的收尾测试</a:t>
            </a:r>
          </a:p>
          <a:p>
            <a:pPr lvl="1"/>
            <a:r>
              <a:rPr lang="zh-CN" altLang="en-US" dirty="0" smtClean="0"/>
              <a:t>更少的工作量以稳定代码</a:t>
            </a:r>
          </a:p>
          <a:p>
            <a:pPr lvl="1"/>
            <a:r>
              <a:rPr lang="zh-CN" altLang="en-US" dirty="0" smtClean="0"/>
              <a:t>轻量级的文档</a:t>
            </a:r>
          </a:p>
          <a:p>
            <a:pPr lvl="1"/>
            <a:r>
              <a:rPr lang="zh-CN" altLang="en-US" dirty="0" smtClean="0"/>
              <a:t>更快速的移交</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mtClean="0"/>
              <a:t>讨论：分享你的产品化经验</a:t>
            </a:r>
          </a:p>
        </p:txBody>
      </p:sp>
      <p:sp>
        <p:nvSpPr>
          <p:cNvPr id="11267" name="Rectangle 3"/>
          <p:cNvSpPr>
            <a:spLocks noGrp="1" noChangeArrowheads="1"/>
          </p:cNvSpPr>
          <p:nvPr>
            <p:ph sz="quarter" idx="11"/>
          </p:nvPr>
        </p:nvSpPr>
        <p:spPr/>
        <p:txBody>
          <a:bodyPr/>
          <a:lstStyle/>
          <a:p>
            <a:r>
              <a:rPr lang="zh-CN" altLang="en-US" smtClean="0"/>
              <a:t>为了成功的移交一个系统到生产环境，你需要做什么？</a:t>
            </a:r>
          </a:p>
          <a:p>
            <a:r>
              <a:rPr lang="zh-CN" altLang="en-US" smtClean="0"/>
              <a:t>你曾经遇到什么问题？</a:t>
            </a:r>
          </a:p>
          <a:p>
            <a:r>
              <a:rPr lang="zh-CN" altLang="en-US" smtClean="0"/>
              <a:t>之前的移交工作如何得以简化？</a:t>
            </a:r>
          </a:p>
        </p:txBody>
      </p:sp>
      <p:pic>
        <p:nvPicPr>
          <p:cNvPr id="11268" name="Picture 4" descr="tal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75" y="2147888"/>
            <a:ext cx="213042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mtClean="0"/>
              <a:t>产品化迭代计划</a:t>
            </a:r>
          </a:p>
        </p:txBody>
      </p:sp>
      <p:sp>
        <p:nvSpPr>
          <p:cNvPr id="13315" name="Rectangle 3"/>
          <p:cNvSpPr>
            <a:spLocks noGrp="1" noChangeArrowheads="1"/>
          </p:cNvSpPr>
          <p:nvPr>
            <p:ph sz="quarter" idx="11"/>
          </p:nvPr>
        </p:nvSpPr>
        <p:spPr/>
        <p:txBody>
          <a:bodyPr/>
          <a:lstStyle/>
          <a:p>
            <a:r>
              <a:rPr lang="zh-CN" altLang="en-US" dirty="0" smtClean="0"/>
              <a:t>关键问题：</a:t>
            </a:r>
          </a:p>
          <a:p>
            <a:pPr lvl="1"/>
            <a:r>
              <a:rPr lang="zh-CN" altLang="en-US" dirty="0" smtClean="0"/>
              <a:t>通常情况下，</a:t>
            </a:r>
            <a:r>
              <a:rPr lang="en-US" altLang="zh-CN" dirty="0" smtClean="0"/>
              <a:t>beta</a:t>
            </a:r>
            <a:r>
              <a:rPr lang="zh-CN" altLang="en-US" dirty="0" smtClean="0"/>
              <a:t>版本的数量决定产品化迭代的数量</a:t>
            </a:r>
          </a:p>
          <a:p>
            <a:pPr lvl="1"/>
            <a:r>
              <a:rPr lang="zh-CN" altLang="en-US" dirty="0" smtClean="0"/>
              <a:t>国际版本发布可能需要分阶段</a:t>
            </a:r>
            <a:endParaRPr lang="en-US" altLang="zh-CN" dirty="0" smtClean="0"/>
          </a:p>
          <a:p>
            <a:pPr lvl="1"/>
            <a:r>
              <a:rPr lang="zh-CN" altLang="en-US" dirty="0" smtClean="0"/>
              <a:t>遗留系统的发布，可能需要多版本同时运行 </a:t>
            </a:r>
            <a:endParaRPr lang="en-US" altLang="zh-CN" dirty="0" smtClean="0"/>
          </a:p>
          <a:p>
            <a:r>
              <a:rPr lang="zh-CN" altLang="en-US" dirty="0" smtClean="0"/>
              <a:t>每个产品化阶段都需要计划，需要跟踪组成测试版或最终版的每个工件</a:t>
            </a:r>
            <a:endParaRPr lang="en-US" altLang="zh-CN"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OC" val="Module summary"/>
</p:tagLst>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ILTppt_template_Jun09</Template>
  <TotalTime>11005</TotalTime>
  <Words>5974</Words>
  <Application>Microsoft Office PowerPoint</Application>
  <PresentationFormat>全屏显示(4:3)</PresentationFormat>
  <Paragraphs>779</Paragraphs>
  <Slides>35</Slides>
  <Notes>33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 Unicode MS</vt:lpstr>
      <vt:lpstr>Franklin Gothic Heavy</vt:lpstr>
      <vt:lpstr>ZapfHumnst BT</vt:lpstr>
      <vt:lpstr>黑体</vt:lpstr>
      <vt:lpstr>宋体</vt:lpstr>
      <vt:lpstr>微软雅黑</vt:lpstr>
      <vt:lpstr>Arial</vt:lpstr>
      <vt:lpstr>Arial Narrow</vt:lpstr>
      <vt:lpstr>Times New Roman</vt:lpstr>
      <vt:lpstr>Verdana</vt:lpstr>
      <vt:lpstr>Webdings</vt:lpstr>
      <vt:lpstr>WingDings</vt:lpstr>
      <vt:lpstr>WingDings</vt:lpstr>
      <vt:lpstr>Ch1</vt:lpstr>
      <vt:lpstr>《软件项目管理》         ——敏捷规模化案例教程</vt:lpstr>
      <vt:lpstr>本章内容</vt:lpstr>
      <vt:lpstr>项目开发过程中的位置和任务</vt:lpstr>
      <vt:lpstr>项目管理过程中的位置和任务</vt:lpstr>
      <vt:lpstr>本章内容</vt:lpstr>
      <vt:lpstr>1. 产品化计划</vt:lpstr>
      <vt:lpstr>“敏捷的产品化”与“传统的产品化”</vt:lpstr>
      <vt:lpstr>讨论：分享你的产品化经验</vt:lpstr>
      <vt:lpstr>产品化迭代计划</vt:lpstr>
      <vt:lpstr>识别和理解部署相关的涉众</vt:lpstr>
      <vt:lpstr>Accelerator1：定期发布</vt:lpstr>
      <vt:lpstr>Accelerator2：尽早计划</vt:lpstr>
      <vt:lpstr>2. 收尾测试 </vt:lpstr>
      <vt:lpstr>安装测试</vt:lpstr>
      <vt:lpstr>Beta版和试运行</vt:lpstr>
      <vt:lpstr>3. 文档定稿</vt:lpstr>
      <vt:lpstr>潜在需要的文档</vt:lpstr>
      <vt:lpstr>回顾</vt:lpstr>
      <vt:lpstr>4. 沟通，培训和教育</vt:lpstr>
      <vt:lpstr>公布你的部署计划</vt:lpstr>
      <vt:lpstr>培训和教育</vt:lpstr>
      <vt:lpstr>本章内容</vt:lpstr>
      <vt:lpstr>回顾产品里程碑</vt:lpstr>
      <vt:lpstr>本章内容</vt:lpstr>
      <vt:lpstr>部署</vt:lpstr>
      <vt:lpstr>准备回退</vt:lpstr>
      <vt:lpstr>准备升级现有环境</vt:lpstr>
      <vt:lpstr>Accelerator1：分阶段部署</vt:lpstr>
      <vt:lpstr>Accelerator2：版本并行</vt:lpstr>
      <vt:lpstr>常见的反模式</vt:lpstr>
      <vt:lpstr>收尾步骤</vt:lpstr>
      <vt:lpstr>练习题</vt:lpstr>
      <vt:lpstr>小结</vt:lpstr>
      <vt:lpstr>思考</vt:lpstr>
      <vt:lpstr>PowerPoint 演示文稿</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项目收尾</dc:title>
  <dc:subject>大规模敏捷项目管理</dc:subject>
  <dc:creator>DJ Ning</dc:creator>
  <cp:keywords>敏捷开发</cp:keywords>
  <dc:description>Copyright@DJ Ning</dc:description>
  <cp:lastModifiedBy>Goei</cp:lastModifiedBy>
  <cp:revision>322</cp:revision>
  <dcterms:created xsi:type="dcterms:W3CDTF">2009-12-08T21:13:39Z</dcterms:created>
  <dcterms:modified xsi:type="dcterms:W3CDTF">2016-05-19T05:34:23Z</dcterms:modified>
  <cp:category>9</cp:category>
</cp:coreProperties>
</file>