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sldIdLst>
    <p:sldId id="256" r:id="rId2"/>
    <p:sldId id="269" r:id="rId3"/>
    <p:sldId id="267" r:id="rId4"/>
    <p:sldId id="259" r:id="rId5"/>
    <p:sldId id="262" r:id="rId6"/>
    <p:sldId id="263" r:id="rId7"/>
    <p:sldId id="264" r:id="rId8"/>
    <p:sldId id="265" r:id="rId9"/>
    <p:sldId id="266" r:id="rId10"/>
    <p:sldId id="260" r:id="rId11"/>
    <p:sldId id="317" r:id="rId12"/>
    <p:sldId id="318" r:id="rId13"/>
    <p:sldId id="319" r:id="rId14"/>
    <p:sldId id="320" r:id="rId15"/>
    <p:sldId id="261" r:id="rId16"/>
    <p:sldId id="270" r:id="rId17"/>
    <p:sldId id="271" r:id="rId18"/>
    <p:sldId id="272" r:id="rId19"/>
    <p:sldId id="273" r:id="rId20"/>
    <p:sldId id="274" r:id="rId21"/>
    <p:sldId id="275" r:id="rId22"/>
    <p:sldId id="277" r:id="rId23"/>
    <p:sldId id="282" r:id="rId24"/>
    <p:sldId id="284" r:id="rId25"/>
    <p:sldId id="278" r:id="rId26"/>
    <p:sldId id="283" r:id="rId27"/>
    <p:sldId id="279" r:id="rId28"/>
    <p:sldId id="281" r:id="rId29"/>
    <p:sldId id="285" r:id="rId30"/>
    <p:sldId id="286" r:id="rId31"/>
    <p:sldId id="287" r:id="rId32"/>
    <p:sldId id="288" r:id="rId33"/>
    <p:sldId id="300" r:id="rId34"/>
    <p:sldId id="301" r:id="rId35"/>
    <p:sldId id="303" r:id="rId36"/>
    <p:sldId id="304" r:id="rId37"/>
    <p:sldId id="305" r:id="rId38"/>
    <p:sldId id="307" r:id="rId39"/>
    <p:sldId id="308" r:id="rId40"/>
    <p:sldId id="309" r:id="rId41"/>
    <p:sldId id="310" r:id="rId42"/>
    <p:sldId id="311" r:id="rId43"/>
    <p:sldId id="312" r:id="rId44"/>
    <p:sldId id="299" r:id="rId45"/>
    <p:sldId id="313" r:id="rId46"/>
    <p:sldId id="314" r:id="rId47"/>
    <p:sldId id="315" r:id="rId48"/>
    <p:sldId id="257" r:id="rId49"/>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00"/>
    <a:srgbClr val="FF0000"/>
    <a:srgbClr val="FFCC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2" autoAdjust="0"/>
    <p:restoredTop sz="94660"/>
  </p:normalViewPr>
  <p:slideViewPr>
    <p:cSldViewPr>
      <p:cViewPr varScale="1">
        <p:scale>
          <a:sx n="84" d="100"/>
          <a:sy n="84" d="100"/>
        </p:scale>
        <p:origin x="1339"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5BA69-6413-4543-BEE4-AE6D8903450E}" type="datetimeFigureOut">
              <a:rPr lang="zh-CN" altLang="en-US" smtClean="0"/>
              <a:t>2019/2/24 Sunday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2B3F1-D3A5-46E9-BBF4-5D592EC5C2DC}" type="slidenum">
              <a:rPr lang="zh-CN" altLang="en-US" smtClean="0"/>
              <a:t>‹#›</a:t>
            </a:fld>
            <a:endParaRPr lang="zh-CN" altLang="en-US"/>
          </a:p>
        </p:txBody>
      </p:sp>
    </p:spTree>
    <p:extLst>
      <p:ext uri="{BB962C8B-B14F-4D97-AF65-F5344CB8AC3E}">
        <p14:creationId xmlns:p14="http://schemas.microsoft.com/office/powerpoint/2010/main" val="177789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3926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 card uses the MoSCoW prioritization approach.  Notice how the priority changed over time, likely the result of conversations with stakeholders.</a:t>
            </a:r>
          </a:p>
          <a:p>
            <a:pPr eaLnBrk="1" hangingPunct="1"/>
            <a:r>
              <a:rPr lang="en-US" altLang="zh-CN" sz="1000" smtClean="0"/>
              <a:t>http://www.agilemodeling.com/artifacts/userStory.htm</a:t>
            </a:r>
          </a:p>
          <a:p>
            <a:pPr eaLnBrk="1" hangingPunct="1"/>
            <a:r>
              <a:rPr lang="en-US" altLang="zh-CN" sz="1000" smtClean="0"/>
              <a:t>Diagram used with permission.</a:t>
            </a:r>
          </a:p>
        </p:txBody>
      </p:sp>
    </p:spTree>
    <p:extLst>
      <p:ext uri="{BB962C8B-B14F-4D97-AF65-F5344CB8AC3E}">
        <p14:creationId xmlns:p14="http://schemas.microsoft.com/office/powerpoint/2010/main" val="253038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2902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As the name suggests, a context diagram is a high-level representation of the context of the system.  In this example the </a:t>
            </a:r>
            <a:r>
              <a:rPr lang="en-US" altLang="zh-CN" dirty="0" err="1" smtClean="0"/>
              <a:t>ePurchasing</a:t>
            </a:r>
            <a:r>
              <a:rPr lang="en-US" altLang="zh-CN" dirty="0" smtClean="0"/>
              <a:t> system interacts with 5 main external entities, one of which appears to be people (Customer) although this may also be organizations, two of which are organizations (Supplier, Shipper), and two of which appear to be systems (Payment Processor and Data Warehouse).  If you want to make the type of entity clearer then you could use different notations or stereotypes for each.  We also see the major data flows between the system and the external entities.</a:t>
            </a:r>
          </a:p>
        </p:txBody>
      </p:sp>
    </p:spTree>
    <p:extLst>
      <p:ext uri="{BB962C8B-B14F-4D97-AF65-F5344CB8AC3E}">
        <p14:creationId xmlns:p14="http://schemas.microsoft.com/office/powerpoint/2010/main" val="429320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300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These are three different examples:</a:t>
            </a:r>
          </a:p>
          <a:p>
            <a:pPr eaLnBrk="1" hangingPunct="1">
              <a:buFontTx/>
              <a:buChar char="-"/>
            </a:pPr>
            <a:r>
              <a:rPr lang="en-US" altLang="zh-CN" sz="1000" smtClean="0"/>
              <a:t>A free form, layered diagram (bottom left corner)</a:t>
            </a:r>
          </a:p>
          <a:p>
            <a:pPr eaLnBrk="1" hangingPunct="1">
              <a:buFontTx/>
              <a:buChar char="-"/>
            </a:pPr>
            <a:r>
              <a:rPr lang="en-US" altLang="zh-CN" sz="1000" smtClean="0"/>
              <a:t>A detailed UML deployment diagram (top right)</a:t>
            </a:r>
          </a:p>
          <a:p>
            <a:pPr eaLnBrk="1" hangingPunct="1">
              <a:buFontTx/>
              <a:buChar char="-"/>
            </a:pPr>
            <a:r>
              <a:rPr lang="en-US" altLang="zh-CN" sz="1000" smtClean="0"/>
              <a:t>A high-level UML deployment diagram (bottom right)</a:t>
            </a:r>
          </a:p>
          <a:p>
            <a:pPr eaLnBrk="1" hangingPunct="1">
              <a:buFontTx/>
              <a:buChar char="-"/>
            </a:pPr>
            <a:endParaRPr lang="en-US" altLang="zh-CN" sz="1000" smtClean="0"/>
          </a:p>
          <a:p>
            <a:pPr eaLnBrk="1" hangingPunct="1"/>
            <a:r>
              <a:rPr lang="en-US" altLang="zh-CN" sz="1000" smtClean="0"/>
              <a:t>There are different ways to overview the architecture for your system. You should pick an approach which reflects the audience of the diagram as well as your organizational standards/preferences (if any).</a:t>
            </a:r>
          </a:p>
          <a:p>
            <a:pPr eaLnBrk="1" hangingPunct="1"/>
            <a:r>
              <a:rPr lang="en-US" altLang="zh-CN" sz="1000" smtClean="0"/>
              <a:t>Diagrams used with permission</a:t>
            </a:r>
          </a:p>
        </p:txBody>
      </p:sp>
    </p:spTree>
    <p:extLst>
      <p:ext uri="{BB962C8B-B14F-4D97-AF65-F5344CB8AC3E}">
        <p14:creationId xmlns:p14="http://schemas.microsoft.com/office/powerpoint/2010/main" val="753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锋 东 民 伟 栓 波 冬 晓</a:t>
            </a:r>
            <a:endParaRPr lang="zh-CN" altLang="en-US" dirty="0"/>
          </a:p>
        </p:txBody>
      </p:sp>
      <p:sp>
        <p:nvSpPr>
          <p:cNvPr id="4" name="灯片编号占位符 3"/>
          <p:cNvSpPr>
            <a:spLocks noGrp="1"/>
          </p:cNvSpPr>
          <p:nvPr>
            <p:ph type="sldNum" sz="quarter" idx="10"/>
          </p:nvPr>
        </p:nvSpPr>
        <p:spPr/>
        <p:txBody>
          <a:bodyPr/>
          <a:lstStyle/>
          <a:p>
            <a:fld id="{5962B3F1-D3A5-46E9-BBF4-5D592EC5C2DC}" type="slidenum">
              <a:rPr lang="zh-CN" altLang="en-US" smtClean="0"/>
              <a:t>20</a:t>
            </a:fld>
            <a:endParaRPr lang="zh-CN" altLang="en-US"/>
          </a:p>
        </p:txBody>
      </p:sp>
    </p:spTree>
    <p:extLst>
      <p:ext uri="{BB962C8B-B14F-4D97-AF65-F5344CB8AC3E}">
        <p14:creationId xmlns:p14="http://schemas.microsoft.com/office/powerpoint/2010/main" val="2471716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60350"/>
            <a:ext cx="7207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Rectangle 2"/>
          <p:cNvSpPr>
            <a:spLocks noGrp="1" noChangeArrowheads="1"/>
          </p:cNvSpPr>
          <p:nvPr>
            <p:ph type="subTitle" idx="1"/>
          </p:nvPr>
        </p:nvSpPr>
        <p:spPr bwMode="black">
          <a:xfrm>
            <a:off x="1908175" y="3213100"/>
            <a:ext cx="6548438" cy="720725"/>
          </a:xfrm>
        </p:spPr>
        <p:txBody>
          <a:bodyPr/>
          <a:lstStyle>
            <a:lvl1pPr marL="0" indent="0">
              <a:buFont typeface="宋体" pitchFamily="2" charset="-122"/>
              <a:buNone/>
              <a:defRPr sz="2800" b="0"/>
            </a:lvl1pPr>
          </a:lstStyle>
          <a:p>
            <a:pPr lvl="0"/>
            <a:r>
              <a:rPr lang="zh-CN" altLang="en-US" noProof="0" smtClean="0"/>
              <a:t>单击此处编辑母版副标题样式</a:t>
            </a:r>
          </a:p>
        </p:txBody>
      </p:sp>
      <p:sp>
        <p:nvSpPr>
          <p:cNvPr id="8195" name="Rectangle 3"/>
          <p:cNvSpPr>
            <a:spLocks noGrp="1" noChangeArrowheads="1"/>
          </p:cNvSpPr>
          <p:nvPr>
            <p:ph type="ctrTitle" sz="quarter"/>
          </p:nvPr>
        </p:nvSpPr>
        <p:spPr bwMode="black">
          <a:xfrm>
            <a:off x="900113" y="1835150"/>
            <a:ext cx="7416800" cy="1150938"/>
          </a:xfrm>
          <a:extLs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lstStyle>
            <a:lvl1pPr algn="l">
              <a:defRPr sz="4800"/>
            </a:lvl1pPr>
          </a:lstStyle>
          <a:p>
            <a:pPr lvl="0"/>
            <a:r>
              <a:rPr lang="ko-KR" altLang="en-US" noProof="0" smtClean="0"/>
              <a:t>单击此处编辑母版标题样式</a:t>
            </a:r>
          </a:p>
        </p:txBody>
      </p:sp>
    </p:spTree>
    <p:extLst>
      <p:ext uri="{BB962C8B-B14F-4D97-AF65-F5344CB8AC3E}">
        <p14:creationId xmlns:p14="http://schemas.microsoft.com/office/powerpoint/2010/main" val="67902213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5"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5"/>
          <p:cNvSpPr>
            <a:spLocks noGrp="1" noChangeArrowheads="1"/>
          </p:cNvSpPr>
          <p:nvPr>
            <p:ph type="sldNum" sz="quarter" idx="12"/>
          </p:nvPr>
        </p:nvSpPr>
        <p:spPr>
          <a:ln/>
        </p:spPr>
        <p:txBody>
          <a:bodyPr/>
          <a:lstStyle>
            <a:lvl1pPr>
              <a:defRPr/>
            </a:lvl1pPr>
          </a:lstStyle>
          <a:p>
            <a:fld id="{76374F3C-E9C3-435D-B823-B49579FD1084}" type="slidenum">
              <a:rPr lang="en-US" altLang="zh-CN"/>
              <a:pPr/>
              <a:t>‹#›</a:t>
            </a:fld>
            <a:endParaRPr lang="en-US" altLang="zh-CN"/>
          </a:p>
        </p:txBody>
      </p:sp>
    </p:spTree>
    <p:extLst>
      <p:ext uri="{BB962C8B-B14F-4D97-AF65-F5344CB8AC3E}">
        <p14:creationId xmlns:p14="http://schemas.microsoft.com/office/powerpoint/2010/main" val="121606253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191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19088"/>
            <a:ext cx="6019800" cy="6191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5"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5"/>
          <p:cNvSpPr>
            <a:spLocks noGrp="1" noChangeArrowheads="1"/>
          </p:cNvSpPr>
          <p:nvPr>
            <p:ph type="sldNum" sz="quarter" idx="12"/>
          </p:nvPr>
        </p:nvSpPr>
        <p:spPr>
          <a:ln/>
        </p:spPr>
        <p:txBody>
          <a:bodyPr/>
          <a:lstStyle>
            <a:lvl1pPr>
              <a:defRPr/>
            </a:lvl1pPr>
          </a:lstStyle>
          <a:p>
            <a:fld id="{C92992EB-8A3D-4FDB-945C-0935293EB2FC}" type="slidenum">
              <a:rPr lang="en-US" altLang="zh-CN"/>
              <a:pPr/>
              <a:t>‹#›</a:t>
            </a:fld>
            <a:endParaRPr lang="en-US" altLang="zh-CN"/>
          </a:p>
        </p:txBody>
      </p:sp>
    </p:spTree>
    <p:extLst>
      <p:ext uri="{BB962C8B-B14F-4D97-AF65-F5344CB8AC3E}">
        <p14:creationId xmlns:p14="http://schemas.microsoft.com/office/powerpoint/2010/main" val="19746245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19088"/>
            <a:ext cx="8229600" cy="6191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4"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5"/>
          <p:cNvSpPr>
            <a:spLocks noGrp="1" noChangeArrowheads="1"/>
          </p:cNvSpPr>
          <p:nvPr>
            <p:ph type="sldNum" sz="quarter" idx="12"/>
          </p:nvPr>
        </p:nvSpPr>
        <p:spPr>
          <a:ln/>
        </p:spPr>
        <p:txBody>
          <a:bodyPr/>
          <a:lstStyle>
            <a:lvl1pPr>
              <a:defRPr/>
            </a:lvl1pPr>
          </a:lstStyle>
          <a:p>
            <a:fld id="{2D43E731-CF81-4B02-A22B-A31CC2FAB515}" type="slidenum">
              <a:rPr lang="en-US" altLang="zh-CN"/>
              <a:pPr/>
              <a:t>‹#›</a:t>
            </a:fld>
            <a:endParaRPr lang="en-US" altLang="zh-CN"/>
          </a:p>
        </p:txBody>
      </p:sp>
    </p:spTree>
    <p:extLst>
      <p:ext uri="{BB962C8B-B14F-4D97-AF65-F5344CB8AC3E}">
        <p14:creationId xmlns:p14="http://schemas.microsoft.com/office/powerpoint/2010/main" val="275939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5"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5"/>
          <p:cNvSpPr>
            <a:spLocks noGrp="1" noChangeArrowheads="1"/>
          </p:cNvSpPr>
          <p:nvPr>
            <p:ph type="sldNum" sz="quarter" idx="12"/>
          </p:nvPr>
        </p:nvSpPr>
        <p:spPr>
          <a:ln/>
        </p:spPr>
        <p:txBody>
          <a:bodyPr/>
          <a:lstStyle>
            <a:lvl1pPr>
              <a:defRPr/>
            </a:lvl1pPr>
          </a:lstStyle>
          <a:p>
            <a:fld id="{C83637EA-6776-44D1-BD4E-90E48F6EA911}" type="slidenum">
              <a:rPr lang="en-US" altLang="zh-CN"/>
              <a:pPr/>
              <a:t>‹#›</a:t>
            </a:fld>
            <a:endParaRPr lang="en-US" altLang="zh-CN"/>
          </a:p>
        </p:txBody>
      </p:sp>
    </p:spTree>
    <p:extLst>
      <p:ext uri="{BB962C8B-B14F-4D97-AF65-F5344CB8AC3E}">
        <p14:creationId xmlns:p14="http://schemas.microsoft.com/office/powerpoint/2010/main" val="7118179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5"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5"/>
          <p:cNvSpPr>
            <a:spLocks noGrp="1" noChangeArrowheads="1"/>
          </p:cNvSpPr>
          <p:nvPr>
            <p:ph type="sldNum" sz="quarter" idx="12"/>
          </p:nvPr>
        </p:nvSpPr>
        <p:spPr>
          <a:ln/>
        </p:spPr>
        <p:txBody>
          <a:bodyPr/>
          <a:lstStyle>
            <a:lvl1pPr>
              <a:defRPr/>
            </a:lvl1pPr>
          </a:lstStyle>
          <a:p>
            <a:fld id="{0A9CCC2C-4ED2-4FAD-8B54-EC5F4E41D343}" type="slidenum">
              <a:rPr lang="en-US" altLang="zh-CN"/>
              <a:pPr/>
              <a:t>‹#›</a:t>
            </a:fld>
            <a:endParaRPr lang="en-US" altLang="zh-CN"/>
          </a:p>
        </p:txBody>
      </p:sp>
    </p:spTree>
    <p:extLst>
      <p:ext uri="{BB962C8B-B14F-4D97-AF65-F5344CB8AC3E}">
        <p14:creationId xmlns:p14="http://schemas.microsoft.com/office/powerpoint/2010/main" val="16532782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2875"/>
            <a:ext cx="4038600" cy="5097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2875"/>
            <a:ext cx="4038600" cy="5097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6"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5"/>
          <p:cNvSpPr>
            <a:spLocks noGrp="1" noChangeArrowheads="1"/>
          </p:cNvSpPr>
          <p:nvPr>
            <p:ph type="sldNum" sz="quarter" idx="12"/>
          </p:nvPr>
        </p:nvSpPr>
        <p:spPr>
          <a:ln/>
        </p:spPr>
        <p:txBody>
          <a:bodyPr/>
          <a:lstStyle>
            <a:lvl1pPr>
              <a:defRPr/>
            </a:lvl1pPr>
          </a:lstStyle>
          <a:p>
            <a:fld id="{822E3497-4CB6-4B73-AC9F-1E0AC343DBF4}" type="slidenum">
              <a:rPr lang="en-US" altLang="zh-CN"/>
              <a:pPr/>
              <a:t>‹#›</a:t>
            </a:fld>
            <a:endParaRPr lang="en-US" altLang="zh-CN"/>
          </a:p>
        </p:txBody>
      </p:sp>
    </p:spTree>
    <p:extLst>
      <p:ext uri="{BB962C8B-B14F-4D97-AF65-F5344CB8AC3E}">
        <p14:creationId xmlns:p14="http://schemas.microsoft.com/office/powerpoint/2010/main" val="27440226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8"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5"/>
          <p:cNvSpPr>
            <a:spLocks noGrp="1" noChangeArrowheads="1"/>
          </p:cNvSpPr>
          <p:nvPr>
            <p:ph type="sldNum" sz="quarter" idx="12"/>
          </p:nvPr>
        </p:nvSpPr>
        <p:spPr>
          <a:ln/>
        </p:spPr>
        <p:txBody>
          <a:bodyPr/>
          <a:lstStyle>
            <a:lvl1pPr>
              <a:defRPr/>
            </a:lvl1pPr>
          </a:lstStyle>
          <a:p>
            <a:fld id="{BE3B590D-1F85-4674-9D5D-EE481CCA847C}" type="slidenum">
              <a:rPr lang="en-US" altLang="zh-CN"/>
              <a:pPr/>
              <a:t>‹#›</a:t>
            </a:fld>
            <a:endParaRPr lang="en-US" altLang="zh-CN"/>
          </a:p>
        </p:txBody>
      </p:sp>
    </p:spTree>
    <p:extLst>
      <p:ext uri="{BB962C8B-B14F-4D97-AF65-F5344CB8AC3E}">
        <p14:creationId xmlns:p14="http://schemas.microsoft.com/office/powerpoint/2010/main" val="147752656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4"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5"/>
          <p:cNvSpPr>
            <a:spLocks noGrp="1" noChangeArrowheads="1"/>
          </p:cNvSpPr>
          <p:nvPr>
            <p:ph type="sldNum" sz="quarter" idx="12"/>
          </p:nvPr>
        </p:nvSpPr>
        <p:spPr>
          <a:ln/>
        </p:spPr>
        <p:txBody>
          <a:bodyPr/>
          <a:lstStyle>
            <a:lvl1pPr>
              <a:defRPr/>
            </a:lvl1pPr>
          </a:lstStyle>
          <a:p>
            <a:fld id="{58E14AD9-58F2-44A5-84C0-9180319C4586}" type="slidenum">
              <a:rPr lang="en-US" altLang="zh-CN"/>
              <a:pPr/>
              <a:t>‹#›</a:t>
            </a:fld>
            <a:endParaRPr lang="en-US" altLang="zh-CN"/>
          </a:p>
        </p:txBody>
      </p:sp>
    </p:spTree>
    <p:extLst>
      <p:ext uri="{BB962C8B-B14F-4D97-AF65-F5344CB8AC3E}">
        <p14:creationId xmlns:p14="http://schemas.microsoft.com/office/powerpoint/2010/main" val="9295855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3"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5"/>
          <p:cNvSpPr>
            <a:spLocks noGrp="1" noChangeArrowheads="1"/>
          </p:cNvSpPr>
          <p:nvPr>
            <p:ph type="sldNum" sz="quarter" idx="12"/>
          </p:nvPr>
        </p:nvSpPr>
        <p:spPr>
          <a:ln/>
        </p:spPr>
        <p:txBody>
          <a:bodyPr/>
          <a:lstStyle>
            <a:lvl1pPr>
              <a:defRPr/>
            </a:lvl1pPr>
          </a:lstStyle>
          <a:p>
            <a:fld id="{BFD9D5AF-99AC-4B32-8593-E57D7588623C}" type="slidenum">
              <a:rPr lang="en-US" altLang="zh-CN"/>
              <a:pPr/>
              <a:t>‹#›</a:t>
            </a:fld>
            <a:endParaRPr lang="en-US" altLang="zh-CN"/>
          </a:p>
        </p:txBody>
      </p:sp>
    </p:spTree>
    <p:extLst>
      <p:ext uri="{BB962C8B-B14F-4D97-AF65-F5344CB8AC3E}">
        <p14:creationId xmlns:p14="http://schemas.microsoft.com/office/powerpoint/2010/main" val="22257989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6"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5"/>
          <p:cNvSpPr>
            <a:spLocks noGrp="1" noChangeArrowheads="1"/>
          </p:cNvSpPr>
          <p:nvPr>
            <p:ph type="sldNum" sz="quarter" idx="12"/>
          </p:nvPr>
        </p:nvSpPr>
        <p:spPr>
          <a:ln/>
        </p:spPr>
        <p:txBody>
          <a:bodyPr/>
          <a:lstStyle>
            <a:lvl1pPr>
              <a:defRPr/>
            </a:lvl1pPr>
          </a:lstStyle>
          <a:p>
            <a:fld id="{66F58780-548D-4A25-89FA-4727A854CBBB}" type="slidenum">
              <a:rPr lang="en-US" altLang="zh-CN"/>
              <a:pPr/>
              <a:t>‹#›</a:t>
            </a:fld>
            <a:endParaRPr lang="en-US" altLang="zh-CN"/>
          </a:p>
        </p:txBody>
      </p:sp>
    </p:spTree>
    <p:extLst>
      <p:ext uri="{BB962C8B-B14F-4D97-AF65-F5344CB8AC3E}">
        <p14:creationId xmlns:p14="http://schemas.microsoft.com/office/powerpoint/2010/main" val="33175414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r>
              <a:rPr lang="en-US" altLang="zh-CN"/>
              <a:t>guolei@upc.edu.cn</a:t>
            </a:r>
          </a:p>
        </p:txBody>
      </p:sp>
      <p:sp>
        <p:nvSpPr>
          <p:cNvPr id="6" name="Rectangle 4"/>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5"/>
          <p:cNvSpPr>
            <a:spLocks noGrp="1" noChangeArrowheads="1"/>
          </p:cNvSpPr>
          <p:nvPr>
            <p:ph type="sldNum" sz="quarter" idx="12"/>
          </p:nvPr>
        </p:nvSpPr>
        <p:spPr>
          <a:ln/>
        </p:spPr>
        <p:txBody>
          <a:bodyPr/>
          <a:lstStyle>
            <a:lvl1pPr>
              <a:defRPr/>
            </a:lvl1pPr>
          </a:lstStyle>
          <a:p>
            <a:fld id="{F3E2460C-5B8E-421C-A476-5310C3535A1F}" type="slidenum">
              <a:rPr lang="en-US" altLang="zh-CN"/>
              <a:pPr/>
              <a:t>‹#›</a:t>
            </a:fld>
            <a:endParaRPr lang="en-US" altLang="zh-CN"/>
          </a:p>
        </p:txBody>
      </p:sp>
    </p:spTree>
    <p:extLst>
      <p:ext uri="{BB962C8B-B14F-4D97-AF65-F5344CB8AC3E}">
        <p14:creationId xmlns:p14="http://schemas.microsoft.com/office/powerpoint/2010/main" val="35234160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bwMode="auto">
          <a:xfrm>
            <a:off x="457200" y="1412875"/>
            <a:ext cx="8229600" cy="509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71" name="Rectangle 3"/>
          <p:cNvSpPr>
            <a:spLocks noGrp="1" noChangeArrowheads="1"/>
          </p:cNvSpPr>
          <p:nvPr>
            <p:ph type="dt" sz="half" idx="2"/>
          </p:nvPr>
        </p:nvSpPr>
        <p:spPr bwMode="auto">
          <a:xfrm>
            <a:off x="395288" y="836613"/>
            <a:ext cx="2243137" cy="320675"/>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20000"/>
              </a:spcBef>
              <a:buClr>
                <a:schemeClr val="hlink"/>
              </a:buClr>
              <a:buFont typeface="Wingdings" pitchFamily="2" charset="2"/>
              <a:buNone/>
              <a:defRPr sz="1000" b="1">
                <a:latin typeface="Verdana" pitchFamily="34" charset="0"/>
              </a:defRPr>
            </a:lvl1pPr>
          </a:lstStyle>
          <a:p>
            <a:pPr>
              <a:defRPr/>
            </a:pPr>
            <a:r>
              <a:rPr lang="en-US" altLang="zh-CN"/>
              <a:t>guolei@upc.edu.cn</a:t>
            </a:r>
          </a:p>
        </p:txBody>
      </p:sp>
      <p:sp>
        <p:nvSpPr>
          <p:cNvPr id="7172" name="Rectangle 4"/>
          <p:cNvSpPr>
            <a:spLocks noGrp="1" noChangeArrowheads="1"/>
          </p:cNvSpPr>
          <p:nvPr>
            <p:ph type="ftr" sz="quarter" idx="3"/>
          </p:nvPr>
        </p:nvSpPr>
        <p:spPr bwMode="auto">
          <a:xfrm>
            <a:off x="5753100" y="645795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Verdana" pitchFamily="34" charset="0"/>
              </a:defRPr>
            </a:lvl1pPr>
          </a:lstStyle>
          <a:p>
            <a:pPr>
              <a:defRPr/>
            </a:pPr>
            <a:endParaRPr lang="zh-CN" altLang="zh-CN"/>
          </a:p>
        </p:txBody>
      </p:sp>
      <p:sp>
        <p:nvSpPr>
          <p:cNvPr id="7173" name="Rectangle 5"/>
          <p:cNvSpPr>
            <a:spLocks noGrp="1" noChangeArrowheads="1"/>
          </p:cNvSpPr>
          <p:nvPr>
            <p:ph type="sldNum" sz="quarter" idx="4"/>
          </p:nvPr>
        </p:nvSpPr>
        <p:spPr bwMode="auto">
          <a:xfrm>
            <a:off x="3471863" y="6443663"/>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Verdana" panose="020B0604030504040204" pitchFamily="34" charset="0"/>
              </a:defRPr>
            </a:lvl1pPr>
          </a:lstStyle>
          <a:p>
            <a:fld id="{6ADE96E4-1610-43EC-ADF5-9808A8AE31B5}" type="slidenum">
              <a:rPr lang="en-US" altLang="zh-CN"/>
              <a:pPr/>
              <a:t>‹#›</a:t>
            </a:fld>
            <a:endParaRPr lang="en-US" altLang="zh-CN"/>
          </a:p>
        </p:txBody>
      </p:sp>
      <p:sp>
        <p:nvSpPr>
          <p:cNvPr id="7174" name="Rectangle 6"/>
          <p:cNvSpPr>
            <a:spLocks noGrp="1" noChangeArrowheads="1"/>
          </p:cNvSpPr>
          <p:nvPr>
            <p:ph type="title"/>
          </p:nvPr>
        </p:nvSpPr>
        <p:spPr bwMode="white">
          <a:xfrm>
            <a:off x="633413" y="319088"/>
            <a:ext cx="789622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Text Box 7"/>
          <p:cNvSpPr txBox="1">
            <a:spLocks noChangeArrowheads="1"/>
          </p:cNvSpPr>
          <p:nvPr/>
        </p:nvSpPr>
        <p:spPr bwMode="auto">
          <a:xfrm>
            <a:off x="395288" y="234950"/>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defRPr/>
            </a:pPr>
            <a:r>
              <a:rPr lang="en-US" altLang="zh-CN" sz="2400" b="1" smtClean="0">
                <a:solidFill>
                  <a:srgbClr val="1C1C1C"/>
                </a:solidFill>
                <a:latin typeface="Verdana" pitchFamily="34" charset="0"/>
              </a:rPr>
              <a:t>UPC</a:t>
            </a:r>
          </a:p>
        </p:txBody>
      </p:sp>
      <p:sp>
        <p:nvSpPr>
          <p:cNvPr id="1032" name="Line 8"/>
          <p:cNvSpPr>
            <a:spLocks noChangeShapeType="1"/>
          </p:cNvSpPr>
          <p:nvPr/>
        </p:nvSpPr>
        <p:spPr bwMode="gray">
          <a:xfrm>
            <a:off x="1908175" y="981075"/>
            <a:ext cx="6624638" cy="0"/>
          </a:xfrm>
          <a:prstGeom prst="line">
            <a:avLst/>
          </a:prstGeom>
          <a:noFill/>
          <a:ln w="0">
            <a:solidFill>
              <a:srgbClr val="4D4D4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39"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p:cTn id="7" dur="500" fill="hold"/>
                                        <p:tgtEl>
                                          <p:spTgt spid="7174"/>
                                        </p:tgtEl>
                                        <p:attrNameLst>
                                          <p:attrName>ppt_x</p:attrName>
                                        </p:attrNameLst>
                                      </p:cBhvr>
                                      <p:tavLst>
                                        <p:tav tm="0">
                                          <p:val>
                                            <p:strVal val="#ppt_x-.2"/>
                                          </p:val>
                                        </p:tav>
                                        <p:tav tm="100000">
                                          <p:val>
                                            <p:strVal val="#ppt_x"/>
                                          </p:val>
                                        </p:tav>
                                      </p:tavLst>
                                    </p:anim>
                                    <p:anim calcmode="lin" valueType="num">
                                      <p:cBhvr>
                                        <p:cTn id="8" dur="500" fill="hold"/>
                                        <p:tgtEl>
                                          <p:spTgt spid="7174"/>
                                        </p:tgtEl>
                                        <p:attrNameLst>
                                          <p:attrName>ppt_y</p:attrName>
                                        </p:attrNameLst>
                                      </p:cBhvr>
                                      <p:tavLst>
                                        <p:tav tm="0">
                                          <p:val>
                                            <p:strVal val="#ppt_y"/>
                                          </p:val>
                                        </p:tav>
                                        <p:tav tm="100000">
                                          <p:val>
                                            <p:strVal val="#ppt_y"/>
                                          </p:val>
                                        </p:tav>
                                      </p:tavLst>
                                    </p:anim>
                                    <p:animEffect transition="in" filter="wipe(right)" prLst="gradientSize: 0.1">
                                      <p:cBhvr>
                                        <p:cTn id="9" dur="500"/>
                                        <p:tgtEl>
                                          <p:spTgt spid="71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7170">
                                            <p:txEl>
                                              <p:pRg st="0" end="0"/>
                                            </p:txEl>
                                          </p:spTgt>
                                        </p:tgtEl>
                                        <p:attrNameLst>
                                          <p:attrName>style.visibility</p:attrName>
                                        </p:attrNameLst>
                                      </p:cBhvr>
                                      <p:to>
                                        <p:strVal val="visible"/>
                                      </p:to>
                                    </p:set>
                                    <p:animEffect transition="in" filter="fade">
                                      <p:cBhvr>
                                        <p:cTn id="14" dur="500"/>
                                        <p:tgtEl>
                                          <p:spTgt spid="7170">
                                            <p:txEl>
                                              <p:pRg st="0" end="0"/>
                                            </p:txEl>
                                          </p:spTgt>
                                        </p:tgtEl>
                                      </p:cBhvr>
                                    </p:animEffect>
                                    <p:anim calcmode="lin" valueType="num">
                                      <p:cBhvr>
                                        <p:cTn id="15" dur="500" fill="hold"/>
                                        <p:tgtEl>
                                          <p:spTgt spid="717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170">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7170">
                                            <p:txEl>
                                              <p:pRg st="1" end="1"/>
                                            </p:txEl>
                                          </p:spTgt>
                                        </p:tgtEl>
                                        <p:attrNameLst>
                                          <p:attrName>style.visibility</p:attrName>
                                        </p:attrNameLst>
                                      </p:cBhvr>
                                      <p:to>
                                        <p:strVal val="visible"/>
                                      </p:to>
                                    </p:set>
                                    <p:animEffect transition="in" filter="fade">
                                      <p:cBhvr>
                                        <p:cTn id="19" dur="500"/>
                                        <p:tgtEl>
                                          <p:spTgt spid="7170">
                                            <p:txEl>
                                              <p:pRg st="1" end="1"/>
                                            </p:txEl>
                                          </p:spTgt>
                                        </p:tgtEl>
                                      </p:cBhvr>
                                    </p:animEffect>
                                    <p:anim calcmode="lin" valueType="num">
                                      <p:cBhvr>
                                        <p:cTn id="20" dur="500" fill="hold"/>
                                        <p:tgtEl>
                                          <p:spTgt spid="7170">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7170">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7170">
                                            <p:txEl>
                                              <p:pRg st="2" end="2"/>
                                            </p:txEl>
                                          </p:spTgt>
                                        </p:tgtEl>
                                        <p:attrNameLst>
                                          <p:attrName>style.visibility</p:attrName>
                                        </p:attrNameLst>
                                      </p:cBhvr>
                                      <p:to>
                                        <p:strVal val="visible"/>
                                      </p:to>
                                    </p:set>
                                    <p:animEffect transition="in" filter="fade">
                                      <p:cBhvr>
                                        <p:cTn id="24" dur="500"/>
                                        <p:tgtEl>
                                          <p:spTgt spid="7170">
                                            <p:txEl>
                                              <p:pRg st="2" end="2"/>
                                            </p:txEl>
                                          </p:spTgt>
                                        </p:tgtEl>
                                      </p:cBhvr>
                                    </p:animEffect>
                                    <p:anim calcmode="lin" valueType="num">
                                      <p:cBhvr>
                                        <p:cTn id="25" dur="500" fill="hold"/>
                                        <p:tgtEl>
                                          <p:spTgt spid="7170">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7170">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7170">
                                            <p:txEl>
                                              <p:pRg st="3" end="3"/>
                                            </p:txEl>
                                          </p:spTgt>
                                        </p:tgtEl>
                                        <p:attrNameLst>
                                          <p:attrName>style.visibility</p:attrName>
                                        </p:attrNameLst>
                                      </p:cBhvr>
                                      <p:to>
                                        <p:strVal val="visible"/>
                                      </p:to>
                                    </p:set>
                                    <p:animEffect transition="in" filter="fade">
                                      <p:cBhvr>
                                        <p:cTn id="29" dur="500"/>
                                        <p:tgtEl>
                                          <p:spTgt spid="7170">
                                            <p:txEl>
                                              <p:pRg st="3" end="3"/>
                                            </p:txEl>
                                          </p:spTgt>
                                        </p:tgtEl>
                                      </p:cBhvr>
                                    </p:animEffect>
                                    <p:anim calcmode="lin" valueType="num">
                                      <p:cBhvr>
                                        <p:cTn id="30" dur="500" fill="hold"/>
                                        <p:tgtEl>
                                          <p:spTgt spid="7170">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7170">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7170">
                                            <p:txEl>
                                              <p:pRg st="4" end="4"/>
                                            </p:txEl>
                                          </p:spTgt>
                                        </p:tgtEl>
                                        <p:attrNameLst>
                                          <p:attrName>style.visibility</p:attrName>
                                        </p:attrNameLst>
                                      </p:cBhvr>
                                      <p:to>
                                        <p:strVal val="visible"/>
                                      </p:to>
                                    </p:set>
                                    <p:animEffect transition="in" filter="fade">
                                      <p:cBhvr>
                                        <p:cTn id="34" dur="500"/>
                                        <p:tgtEl>
                                          <p:spTgt spid="7170">
                                            <p:txEl>
                                              <p:pRg st="4" end="4"/>
                                            </p:txEl>
                                          </p:spTgt>
                                        </p:tgtEl>
                                      </p:cBhvr>
                                    </p:animEffect>
                                    <p:anim calcmode="lin" valueType="num">
                                      <p:cBhvr>
                                        <p:cTn id="35" dur="500" fill="hold"/>
                                        <p:tgtEl>
                                          <p:spTgt spid="7170">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7170">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tmplLst>
          <p:tmpl lvl="1">
            <p:tnLst>
              <p:par>
                <p:cTn presetID="44" presetClass="entr" presetSubtype="0" fill="hold" nodeType="clickEffect">
                  <p:stCondLst>
                    <p:cond delay="0"/>
                  </p:stCondLst>
                  <p:childTnLst>
                    <p:set>
                      <p:cBhvr>
                        <p:cTn dur="0" fill="hold">
                          <p:stCondLst>
                            <p:cond delay="0"/>
                          </p:stCondLst>
                        </p:cTn>
                        <p:tgtEl>
                          <p:spTgt spid="7170"/>
                        </p:tgtEl>
                        <p:attrNameLst>
                          <p:attrName>style.visibility</p:attrName>
                        </p:attrNameLst>
                      </p:cBhvr>
                      <p:to>
                        <p:strVal val="visible"/>
                      </p:to>
                    </p:set>
                    <p:animEffect transition="in" filter="fade">
                      <p:cBhvr>
                        <p:cTn dur="500"/>
                        <p:tgtEl>
                          <p:spTgt spid="7170"/>
                        </p:tgtEl>
                      </p:cBhvr>
                    </p:animEffect>
                    <p:anim calcmode="lin" valueType="num">
                      <p:cBhvr>
                        <p:cTn dur="500" fill="hold"/>
                        <p:tgtEl>
                          <p:spTgt spid="7170"/>
                        </p:tgtEl>
                        <p:attrNameLst>
                          <p:attrName>ppt_x</p:attrName>
                        </p:attrNameLst>
                      </p:cBhvr>
                      <p:tavLst>
                        <p:tav tm="0">
                          <p:val>
                            <p:strVal val="#ppt_x"/>
                          </p:val>
                        </p:tav>
                        <p:tav tm="100000">
                          <p:val>
                            <p:strVal val="#ppt_x"/>
                          </p:val>
                        </p:tav>
                      </p:tavLst>
                    </p:anim>
                    <p:anim calcmode="lin" valueType="num">
                      <p:cBhvr>
                        <p:cTn dur="500" fill="hold"/>
                        <p:tgtEl>
                          <p:spTgt spid="7170"/>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7170"/>
                        </p:tgtEl>
                        <p:attrNameLst>
                          <p:attrName>style.visibility</p:attrName>
                        </p:attrNameLst>
                      </p:cBhvr>
                      <p:to>
                        <p:strVal val="visible"/>
                      </p:to>
                    </p:set>
                    <p:animEffect transition="in" filter="fade">
                      <p:cBhvr>
                        <p:cTn dur="500"/>
                        <p:tgtEl>
                          <p:spTgt spid="7170"/>
                        </p:tgtEl>
                      </p:cBhvr>
                    </p:animEffect>
                    <p:anim calcmode="lin" valueType="num">
                      <p:cBhvr>
                        <p:cTn dur="500" fill="hold"/>
                        <p:tgtEl>
                          <p:spTgt spid="7170"/>
                        </p:tgtEl>
                        <p:attrNameLst>
                          <p:attrName>ppt_x</p:attrName>
                        </p:attrNameLst>
                      </p:cBhvr>
                      <p:tavLst>
                        <p:tav tm="0">
                          <p:val>
                            <p:strVal val="#ppt_x"/>
                          </p:val>
                        </p:tav>
                        <p:tav tm="100000">
                          <p:val>
                            <p:strVal val="#ppt_x"/>
                          </p:val>
                        </p:tav>
                      </p:tavLst>
                    </p:anim>
                    <p:anim calcmode="lin" valueType="num">
                      <p:cBhvr>
                        <p:cTn dur="500" fill="hold"/>
                        <p:tgtEl>
                          <p:spTgt spid="7170"/>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7170"/>
                        </p:tgtEl>
                        <p:attrNameLst>
                          <p:attrName>style.visibility</p:attrName>
                        </p:attrNameLst>
                      </p:cBhvr>
                      <p:to>
                        <p:strVal val="visible"/>
                      </p:to>
                    </p:set>
                    <p:animEffect transition="in" filter="fade">
                      <p:cBhvr>
                        <p:cTn dur="500"/>
                        <p:tgtEl>
                          <p:spTgt spid="7170"/>
                        </p:tgtEl>
                      </p:cBhvr>
                    </p:animEffect>
                    <p:anim calcmode="lin" valueType="num">
                      <p:cBhvr>
                        <p:cTn dur="500" fill="hold"/>
                        <p:tgtEl>
                          <p:spTgt spid="7170"/>
                        </p:tgtEl>
                        <p:attrNameLst>
                          <p:attrName>ppt_x</p:attrName>
                        </p:attrNameLst>
                      </p:cBhvr>
                      <p:tavLst>
                        <p:tav tm="0">
                          <p:val>
                            <p:strVal val="#ppt_x"/>
                          </p:val>
                        </p:tav>
                        <p:tav tm="100000">
                          <p:val>
                            <p:strVal val="#ppt_x"/>
                          </p:val>
                        </p:tav>
                      </p:tavLst>
                    </p:anim>
                    <p:anim calcmode="lin" valueType="num">
                      <p:cBhvr>
                        <p:cTn dur="500" fill="hold"/>
                        <p:tgtEl>
                          <p:spTgt spid="7170"/>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7170"/>
                        </p:tgtEl>
                        <p:attrNameLst>
                          <p:attrName>style.visibility</p:attrName>
                        </p:attrNameLst>
                      </p:cBhvr>
                      <p:to>
                        <p:strVal val="visible"/>
                      </p:to>
                    </p:set>
                    <p:animEffect transition="in" filter="fade">
                      <p:cBhvr>
                        <p:cTn dur="500"/>
                        <p:tgtEl>
                          <p:spTgt spid="7170"/>
                        </p:tgtEl>
                      </p:cBhvr>
                    </p:animEffect>
                    <p:anim calcmode="lin" valueType="num">
                      <p:cBhvr>
                        <p:cTn dur="500" fill="hold"/>
                        <p:tgtEl>
                          <p:spTgt spid="7170"/>
                        </p:tgtEl>
                        <p:attrNameLst>
                          <p:attrName>ppt_x</p:attrName>
                        </p:attrNameLst>
                      </p:cBhvr>
                      <p:tavLst>
                        <p:tav tm="0">
                          <p:val>
                            <p:strVal val="#ppt_x"/>
                          </p:val>
                        </p:tav>
                        <p:tav tm="100000">
                          <p:val>
                            <p:strVal val="#ppt_x"/>
                          </p:val>
                        </p:tav>
                      </p:tavLst>
                    </p:anim>
                    <p:anim calcmode="lin" valueType="num">
                      <p:cBhvr>
                        <p:cTn dur="500" fill="hold"/>
                        <p:tgtEl>
                          <p:spTgt spid="7170"/>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7170"/>
                        </p:tgtEl>
                        <p:attrNameLst>
                          <p:attrName>style.visibility</p:attrName>
                        </p:attrNameLst>
                      </p:cBhvr>
                      <p:to>
                        <p:strVal val="visible"/>
                      </p:to>
                    </p:set>
                    <p:animEffect transition="in" filter="fade">
                      <p:cBhvr>
                        <p:cTn dur="500"/>
                        <p:tgtEl>
                          <p:spTgt spid="7170"/>
                        </p:tgtEl>
                      </p:cBhvr>
                    </p:animEffect>
                    <p:anim calcmode="lin" valueType="num">
                      <p:cBhvr>
                        <p:cTn dur="500" fill="hold"/>
                        <p:tgtEl>
                          <p:spTgt spid="7170"/>
                        </p:tgtEl>
                        <p:attrNameLst>
                          <p:attrName>ppt_x</p:attrName>
                        </p:attrNameLst>
                      </p:cBhvr>
                      <p:tavLst>
                        <p:tav tm="0">
                          <p:val>
                            <p:strVal val="#ppt_x"/>
                          </p:val>
                        </p:tav>
                        <p:tav tm="100000">
                          <p:val>
                            <p:strVal val="#ppt_x"/>
                          </p:val>
                        </p:tav>
                      </p:tavLst>
                    </p:anim>
                    <p:anim calcmode="lin" valueType="num">
                      <p:cBhvr>
                        <p:cTn dur="500" fill="hold"/>
                        <p:tgtEl>
                          <p:spTgt spid="7170"/>
                        </p:tgtEl>
                        <p:attrNameLst>
                          <p:attrName>ppt_y</p:attrName>
                        </p:attrNameLst>
                      </p:cBhvr>
                      <p:tavLst>
                        <p:tav tm="0">
                          <p:val>
                            <p:strVal val="#ppt_y+.05"/>
                          </p:val>
                        </p:tav>
                        <p:tav tm="100000">
                          <p:val>
                            <p:strVal val="#ppt_y"/>
                          </p:val>
                        </p:tav>
                      </p:tavLst>
                    </p:anim>
                  </p:childTnLst>
                </p:cTn>
              </p:par>
            </p:tnLst>
          </p:tmpl>
        </p:tmplLst>
      </p:bldP>
      <p:bldP spid="7174" grpId="0"/>
    </p:bldLst>
  </p:timing>
  <p:hf sldNum="0" hdr="0" ftr="0"/>
  <p:txStyles>
    <p:titleStyle>
      <a:lvl1pPr algn="r" rtl="0" eaLnBrk="0" fontAlgn="base" hangingPunct="0">
        <a:spcBef>
          <a:spcPct val="0"/>
        </a:spcBef>
        <a:spcAft>
          <a:spcPct val="0"/>
        </a:spcAft>
        <a:defRPr sz="3600">
          <a:solidFill>
            <a:srgbClr val="1C1C1C"/>
          </a:solidFill>
          <a:latin typeface="+mj-lt"/>
          <a:ea typeface="+mj-ea"/>
          <a:cs typeface="+mj-cs"/>
        </a:defRPr>
      </a:lvl1pPr>
      <a:lvl2pPr algn="r" rtl="0" eaLnBrk="0" fontAlgn="base" hangingPunct="0">
        <a:spcBef>
          <a:spcPct val="0"/>
        </a:spcBef>
        <a:spcAft>
          <a:spcPct val="0"/>
        </a:spcAft>
        <a:defRPr sz="3600">
          <a:solidFill>
            <a:srgbClr val="1C1C1C"/>
          </a:solidFill>
          <a:latin typeface="Arial" charset="0"/>
          <a:ea typeface="黑体" pitchFamily="2" charset="-122"/>
        </a:defRPr>
      </a:lvl2pPr>
      <a:lvl3pPr algn="r" rtl="0" eaLnBrk="0" fontAlgn="base" hangingPunct="0">
        <a:spcBef>
          <a:spcPct val="0"/>
        </a:spcBef>
        <a:spcAft>
          <a:spcPct val="0"/>
        </a:spcAft>
        <a:defRPr sz="3600">
          <a:solidFill>
            <a:srgbClr val="1C1C1C"/>
          </a:solidFill>
          <a:latin typeface="Arial" charset="0"/>
          <a:ea typeface="黑体" pitchFamily="2" charset="-122"/>
        </a:defRPr>
      </a:lvl3pPr>
      <a:lvl4pPr algn="r" rtl="0" eaLnBrk="0" fontAlgn="base" hangingPunct="0">
        <a:spcBef>
          <a:spcPct val="0"/>
        </a:spcBef>
        <a:spcAft>
          <a:spcPct val="0"/>
        </a:spcAft>
        <a:defRPr sz="3600">
          <a:solidFill>
            <a:srgbClr val="1C1C1C"/>
          </a:solidFill>
          <a:latin typeface="Arial" charset="0"/>
          <a:ea typeface="黑体" pitchFamily="2" charset="-122"/>
        </a:defRPr>
      </a:lvl4pPr>
      <a:lvl5pPr algn="r" rtl="0" eaLnBrk="0" fontAlgn="base" hangingPunct="0">
        <a:spcBef>
          <a:spcPct val="0"/>
        </a:spcBef>
        <a:spcAft>
          <a:spcPct val="0"/>
        </a:spcAft>
        <a:defRPr sz="3600">
          <a:solidFill>
            <a:srgbClr val="1C1C1C"/>
          </a:solidFill>
          <a:latin typeface="Arial" charset="0"/>
          <a:ea typeface="黑体" pitchFamily="2" charset="-122"/>
        </a:defRPr>
      </a:lvl5pPr>
      <a:lvl6pPr marL="457200" algn="r" rtl="0" fontAlgn="base">
        <a:spcBef>
          <a:spcPct val="0"/>
        </a:spcBef>
        <a:spcAft>
          <a:spcPct val="0"/>
        </a:spcAft>
        <a:defRPr sz="3600">
          <a:solidFill>
            <a:srgbClr val="1C1C1C"/>
          </a:solidFill>
          <a:latin typeface="Arial" charset="0"/>
          <a:ea typeface="黑体" pitchFamily="2" charset="-122"/>
        </a:defRPr>
      </a:lvl6pPr>
      <a:lvl7pPr marL="914400" algn="r" rtl="0" fontAlgn="base">
        <a:spcBef>
          <a:spcPct val="0"/>
        </a:spcBef>
        <a:spcAft>
          <a:spcPct val="0"/>
        </a:spcAft>
        <a:defRPr sz="3600">
          <a:solidFill>
            <a:srgbClr val="1C1C1C"/>
          </a:solidFill>
          <a:latin typeface="Arial" charset="0"/>
          <a:ea typeface="黑体" pitchFamily="2" charset="-122"/>
        </a:defRPr>
      </a:lvl7pPr>
      <a:lvl8pPr marL="1371600" algn="r" rtl="0" fontAlgn="base">
        <a:spcBef>
          <a:spcPct val="0"/>
        </a:spcBef>
        <a:spcAft>
          <a:spcPct val="0"/>
        </a:spcAft>
        <a:defRPr sz="3600">
          <a:solidFill>
            <a:srgbClr val="1C1C1C"/>
          </a:solidFill>
          <a:latin typeface="Arial" charset="0"/>
          <a:ea typeface="黑体" pitchFamily="2" charset="-122"/>
        </a:defRPr>
      </a:lvl8pPr>
      <a:lvl9pPr marL="1828800" algn="r" rtl="0" fontAlgn="base">
        <a:spcBef>
          <a:spcPct val="0"/>
        </a:spcBef>
        <a:spcAft>
          <a:spcPct val="0"/>
        </a:spcAft>
        <a:defRPr sz="3600">
          <a:solidFill>
            <a:srgbClr val="1C1C1C"/>
          </a:solidFill>
          <a:latin typeface="Arial" charset="0"/>
          <a:ea typeface="黑体" pitchFamily="2" charset="-122"/>
        </a:defRPr>
      </a:lvl9pPr>
    </p:titleStyle>
    <p:bodyStyle>
      <a:lvl1pPr marL="446088" indent="-446088" algn="l" rtl="0" eaLnBrk="0" fontAlgn="base" hangingPunct="0">
        <a:lnSpc>
          <a:spcPct val="110000"/>
        </a:lnSpc>
        <a:spcBef>
          <a:spcPct val="20000"/>
        </a:spcBef>
        <a:spcAft>
          <a:spcPct val="0"/>
        </a:spcAft>
        <a:buClr>
          <a:srgbClr val="1C1C1C"/>
        </a:buClr>
        <a:buFont typeface="宋体" panose="02010600030101010101" pitchFamily="2" charset="-122"/>
        <a:buChar char="·"/>
        <a:defRPr sz="3200" b="1">
          <a:solidFill>
            <a:srgbClr val="1C1C1C"/>
          </a:solidFill>
          <a:latin typeface="+mn-lt"/>
          <a:ea typeface="+mn-ea"/>
          <a:cs typeface="+mn-cs"/>
        </a:defRPr>
      </a:lvl1pPr>
      <a:lvl2pPr marL="892175" indent="-266700" algn="l" rtl="0" eaLnBrk="0" fontAlgn="base" hangingPunct="0">
        <a:lnSpc>
          <a:spcPct val="110000"/>
        </a:lnSpc>
        <a:spcBef>
          <a:spcPct val="20000"/>
        </a:spcBef>
        <a:spcAft>
          <a:spcPct val="0"/>
        </a:spcAft>
        <a:buClr>
          <a:schemeClr val="tx2"/>
        </a:buClr>
        <a:buFont typeface="Verdana" panose="020B0604030504040204" pitchFamily="34" charset="0"/>
        <a:buChar char="-"/>
        <a:defRPr sz="2800">
          <a:solidFill>
            <a:srgbClr val="1C1C1C"/>
          </a:solidFill>
          <a:latin typeface="+mn-lt"/>
          <a:ea typeface="+mn-ea"/>
        </a:defRPr>
      </a:lvl2pPr>
      <a:lvl3pPr marL="1433513" indent="-361950" algn="l" rtl="0" eaLnBrk="0" fontAlgn="base" hangingPunct="0">
        <a:lnSpc>
          <a:spcPct val="110000"/>
        </a:lnSpc>
        <a:spcBef>
          <a:spcPct val="20000"/>
        </a:spcBef>
        <a:spcAft>
          <a:spcPct val="0"/>
        </a:spcAft>
        <a:buClr>
          <a:schemeClr val="tx1"/>
        </a:buClr>
        <a:buFont typeface="宋体" panose="02010600030101010101" pitchFamily="2" charset="-122"/>
        <a:buChar char="·"/>
        <a:defRPr sz="2400">
          <a:solidFill>
            <a:srgbClr val="1C1C1C"/>
          </a:solidFill>
          <a:latin typeface="+mn-lt"/>
          <a:ea typeface="+mn-ea"/>
        </a:defRPr>
      </a:lvl3pPr>
      <a:lvl4pPr marL="1882775" indent="-269875" algn="l" rtl="0" eaLnBrk="0" fontAlgn="base" hangingPunct="0">
        <a:lnSpc>
          <a:spcPct val="110000"/>
        </a:lnSpc>
        <a:spcBef>
          <a:spcPct val="20000"/>
        </a:spcBef>
        <a:spcAft>
          <a:spcPct val="0"/>
        </a:spcAft>
        <a:buFont typeface="Verdana" panose="020B0604030504040204" pitchFamily="34" charset="0"/>
        <a:buChar char="-"/>
        <a:defRPr sz="2000">
          <a:solidFill>
            <a:srgbClr val="1C1C1C"/>
          </a:solidFill>
          <a:latin typeface="+mn-lt"/>
          <a:ea typeface="+mn-ea"/>
        </a:defRPr>
      </a:lvl4pPr>
      <a:lvl5pPr marL="2238375" indent="-176213" algn="l" rtl="0" eaLnBrk="0" fontAlgn="base" hangingPunct="0">
        <a:lnSpc>
          <a:spcPct val="110000"/>
        </a:lnSpc>
        <a:spcBef>
          <a:spcPct val="20000"/>
        </a:spcBef>
        <a:spcAft>
          <a:spcPct val="0"/>
        </a:spcAft>
        <a:buChar char="»"/>
        <a:defRPr sz="2000">
          <a:solidFill>
            <a:srgbClr val="1C1C1C"/>
          </a:solidFill>
          <a:latin typeface="+mn-lt"/>
          <a:ea typeface="+mn-ea"/>
        </a:defRPr>
      </a:lvl5pPr>
      <a:lvl6pPr marL="2695575" indent="-176213" algn="l" rtl="0" fontAlgn="base">
        <a:lnSpc>
          <a:spcPct val="110000"/>
        </a:lnSpc>
        <a:spcBef>
          <a:spcPct val="20000"/>
        </a:spcBef>
        <a:spcAft>
          <a:spcPct val="0"/>
        </a:spcAft>
        <a:buChar char="»"/>
        <a:defRPr sz="2000">
          <a:solidFill>
            <a:srgbClr val="1C1C1C"/>
          </a:solidFill>
          <a:latin typeface="+mn-lt"/>
          <a:ea typeface="+mn-ea"/>
        </a:defRPr>
      </a:lvl6pPr>
      <a:lvl7pPr marL="3152775" indent="-176213" algn="l" rtl="0" fontAlgn="base">
        <a:lnSpc>
          <a:spcPct val="110000"/>
        </a:lnSpc>
        <a:spcBef>
          <a:spcPct val="20000"/>
        </a:spcBef>
        <a:spcAft>
          <a:spcPct val="0"/>
        </a:spcAft>
        <a:buChar char="»"/>
        <a:defRPr sz="2000">
          <a:solidFill>
            <a:srgbClr val="1C1C1C"/>
          </a:solidFill>
          <a:latin typeface="+mn-lt"/>
          <a:ea typeface="+mn-ea"/>
        </a:defRPr>
      </a:lvl7pPr>
      <a:lvl8pPr marL="3609975" indent="-176213" algn="l" rtl="0" fontAlgn="base">
        <a:lnSpc>
          <a:spcPct val="110000"/>
        </a:lnSpc>
        <a:spcBef>
          <a:spcPct val="20000"/>
        </a:spcBef>
        <a:spcAft>
          <a:spcPct val="0"/>
        </a:spcAft>
        <a:buChar char="»"/>
        <a:defRPr sz="2000">
          <a:solidFill>
            <a:srgbClr val="1C1C1C"/>
          </a:solidFill>
          <a:latin typeface="+mn-lt"/>
          <a:ea typeface="+mn-ea"/>
        </a:defRPr>
      </a:lvl8pPr>
      <a:lvl9pPr marL="4067175" indent="-176213" algn="l" rtl="0" fontAlgn="base">
        <a:lnSpc>
          <a:spcPct val="110000"/>
        </a:lnSpc>
        <a:spcBef>
          <a:spcPct val="20000"/>
        </a:spcBef>
        <a:spcAft>
          <a:spcPct val="0"/>
        </a:spcAft>
        <a:buChar char="»"/>
        <a:defRPr sz="2000">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30.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990600"/>
            <a:ext cx="8839200" cy="1905000"/>
          </a:xfrm>
        </p:spPr>
        <p:txBody>
          <a:bodyPr/>
          <a:lstStyle/>
          <a:p>
            <a:pPr algn="ctr" eaLnBrk="1" hangingPunct="1"/>
            <a:r>
              <a:rPr lang="en-US" altLang="zh-CN" sz="4400" b="1" dirty="0" smtClean="0"/>
              <a:t>《</a:t>
            </a:r>
            <a:r>
              <a:rPr lang="zh-CN" altLang="en-US" sz="4400" b="1" dirty="0" smtClean="0"/>
              <a:t>软件项目管理</a:t>
            </a:r>
            <a:r>
              <a:rPr lang="en-US" altLang="zh-CN" sz="4400" b="1" dirty="0" smtClean="0"/>
              <a:t>》</a:t>
            </a:r>
            <a:br>
              <a:rPr lang="en-US" altLang="zh-CN" sz="4400" b="1" dirty="0" smtClean="0"/>
            </a:br>
            <a:r>
              <a:rPr lang="zh-CN" altLang="en-US" sz="3600" b="1" dirty="0" smtClean="0"/>
              <a:t>周讨论课任务</a:t>
            </a:r>
          </a:p>
        </p:txBody>
      </p:sp>
      <p:sp>
        <p:nvSpPr>
          <p:cNvPr id="3075" name="Rectangle 3"/>
          <p:cNvSpPr>
            <a:spLocks noGrp="1" noChangeArrowheads="1"/>
          </p:cNvSpPr>
          <p:nvPr>
            <p:ph type="subTitle" idx="1"/>
          </p:nvPr>
        </p:nvSpPr>
        <p:spPr>
          <a:xfrm>
            <a:off x="1908175" y="3089275"/>
            <a:ext cx="6548438" cy="720725"/>
          </a:xfrm>
        </p:spPr>
        <p:txBody>
          <a:bodyPr/>
          <a:lstStyle/>
          <a:p>
            <a:pPr algn="r" eaLnBrk="1" hangingPunct="1">
              <a:lnSpc>
                <a:spcPct val="90000"/>
              </a:lnSpc>
            </a:pPr>
            <a:r>
              <a:rPr lang="zh-CN" altLang="en-US" sz="2000" b="1" smtClean="0"/>
              <a:t>郭磊</a:t>
            </a:r>
          </a:p>
          <a:p>
            <a:pPr algn="r" eaLnBrk="1" hangingPunct="1">
              <a:lnSpc>
                <a:spcPct val="90000"/>
              </a:lnSpc>
            </a:pPr>
            <a:r>
              <a:rPr lang="zh-CN" altLang="en-US" sz="2000" b="1" smtClean="0"/>
              <a:t>计通学院软件工程系</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第二周</a:t>
            </a:r>
            <a:r>
              <a:rPr lang="zh-CN" altLang="en-US" dirty="0"/>
              <a:t>讨论课</a:t>
            </a:r>
          </a:p>
        </p:txBody>
      </p:sp>
      <p:sp>
        <p:nvSpPr>
          <p:cNvPr id="3" name="内容占位符 2"/>
          <p:cNvSpPr>
            <a:spLocks noGrp="1"/>
          </p:cNvSpPr>
          <p:nvPr>
            <p:ph idx="1"/>
          </p:nvPr>
        </p:nvSpPr>
        <p:spPr/>
        <p:txBody>
          <a:bodyPr/>
          <a:lstStyle/>
          <a:p>
            <a:r>
              <a:rPr lang="zh-CN" altLang="en-US" dirty="0"/>
              <a:t>项目愿景，定</a:t>
            </a:r>
            <a:r>
              <a:rPr lang="zh-CN" altLang="en-US" dirty="0" smtClean="0"/>
              <a:t>题</a:t>
            </a:r>
            <a:endParaRPr lang="en-US" altLang="zh-CN" dirty="0" smtClean="0"/>
          </a:p>
          <a:p>
            <a:pPr lvl="1"/>
            <a:r>
              <a:rPr lang="zh-CN" altLang="en-US" dirty="0"/>
              <a:t>团</a:t>
            </a:r>
            <a:r>
              <a:rPr lang="zh-CN" altLang="en-US" dirty="0" smtClean="0"/>
              <a:t>队共同的目标</a:t>
            </a:r>
            <a:endParaRPr lang="en-US" altLang="zh-CN" dirty="0" smtClean="0"/>
          </a:p>
          <a:p>
            <a:pPr lvl="1"/>
            <a:r>
              <a:rPr lang="zh-CN" altLang="en-US" dirty="0" smtClean="0"/>
              <a:t>初步的需求分析</a:t>
            </a:r>
            <a:endParaRPr lang="en-US" altLang="zh-CN" dirty="0" smtClean="0"/>
          </a:p>
          <a:p>
            <a:pPr lvl="1"/>
            <a:r>
              <a:rPr lang="zh-CN" altLang="en-US" dirty="0"/>
              <a:t>初步</a:t>
            </a:r>
            <a:r>
              <a:rPr lang="zh-CN" altLang="en-US" dirty="0" smtClean="0"/>
              <a:t>的架构设计</a:t>
            </a:r>
            <a:endParaRPr lang="en-US" altLang="zh-CN" dirty="0" smtClean="0"/>
          </a:p>
          <a:p>
            <a:pPr lvl="1"/>
            <a:r>
              <a:rPr lang="zh-CN" altLang="en-US" dirty="0"/>
              <a:t>团</a:t>
            </a:r>
            <a:r>
              <a:rPr lang="zh-CN" altLang="en-US" dirty="0" smtClean="0"/>
              <a:t>队分工</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Tree>
    <p:extLst>
      <p:ext uri="{BB962C8B-B14F-4D97-AF65-F5344CB8AC3E}">
        <p14:creationId xmlns:p14="http://schemas.microsoft.com/office/powerpoint/2010/main" val="360914315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示例：用户故事卡片</a:t>
            </a:r>
            <a:endParaRPr lang="en-US" altLang="zh-CN" smtClean="0"/>
          </a:p>
        </p:txBody>
      </p:sp>
      <p:pic>
        <p:nvPicPr>
          <p:cNvPr id="54275" name="Picture 3" descr="userStoryForm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1847850"/>
            <a:ext cx="84486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11</a:t>
            </a:fld>
            <a:endParaRPr lang="en-US" altLang="en-US"/>
          </a:p>
        </p:txBody>
      </p:sp>
    </p:spTree>
    <p:extLst>
      <p:ext uri="{BB962C8B-B14F-4D97-AF65-F5344CB8AC3E}">
        <p14:creationId xmlns:p14="http://schemas.microsoft.com/office/powerpoint/2010/main" val="380077498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示例：环境上下文</a:t>
            </a:r>
            <a:endParaRPr lang="en-US" altLang="zh-CN" smtClean="0"/>
          </a:p>
        </p:txBody>
      </p:sp>
      <p:sp>
        <p:nvSpPr>
          <p:cNvPr id="609283" name="Rectangle 3"/>
          <p:cNvSpPr>
            <a:spLocks noChangeArrowheads="1"/>
          </p:cNvSpPr>
          <p:nvPr/>
        </p:nvSpPr>
        <p:spPr bwMode="auto">
          <a:xfrm>
            <a:off x="1455738" y="1671638"/>
            <a:ext cx="1231900" cy="4079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Customer</a:t>
            </a:r>
          </a:p>
        </p:txBody>
      </p:sp>
      <p:sp>
        <p:nvSpPr>
          <p:cNvPr id="609284" name="Rectangle 4"/>
          <p:cNvSpPr>
            <a:spLocks noChangeArrowheads="1"/>
          </p:cNvSpPr>
          <p:nvPr/>
        </p:nvSpPr>
        <p:spPr bwMode="auto">
          <a:xfrm>
            <a:off x="312738" y="3357563"/>
            <a:ext cx="1079500" cy="4079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Supplier</a:t>
            </a:r>
          </a:p>
        </p:txBody>
      </p:sp>
      <p:sp>
        <p:nvSpPr>
          <p:cNvPr id="609285" name="Rectangle 5"/>
          <p:cNvSpPr>
            <a:spLocks noChangeArrowheads="1"/>
          </p:cNvSpPr>
          <p:nvPr/>
        </p:nvSpPr>
        <p:spPr bwMode="auto">
          <a:xfrm>
            <a:off x="4024313" y="5500688"/>
            <a:ext cx="1028700" cy="4079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Shipper</a:t>
            </a:r>
          </a:p>
        </p:txBody>
      </p:sp>
      <p:sp>
        <p:nvSpPr>
          <p:cNvPr id="609287" name="Rectangle 7"/>
          <p:cNvSpPr>
            <a:spLocks noChangeArrowheads="1"/>
          </p:cNvSpPr>
          <p:nvPr/>
        </p:nvSpPr>
        <p:spPr bwMode="auto">
          <a:xfrm>
            <a:off x="6637338" y="1890713"/>
            <a:ext cx="1270000" cy="7508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Payment</a:t>
            </a:r>
          </a:p>
          <a:p>
            <a:pPr algn="ctr" eaLnBrk="1" hangingPunct="1"/>
            <a:r>
              <a:rPr lang="en-US" altLang="zh-CN"/>
              <a:t>Processor</a:t>
            </a:r>
          </a:p>
        </p:txBody>
      </p:sp>
      <p:sp>
        <p:nvSpPr>
          <p:cNvPr id="609288" name="Rectangle 8"/>
          <p:cNvSpPr>
            <a:spLocks noChangeArrowheads="1"/>
          </p:cNvSpPr>
          <p:nvPr/>
        </p:nvSpPr>
        <p:spPr bwMode="auto">
          <a:xfrm>
            <a:off x="6624638" y="4233863"/>
            <a:ext cx="1409700" cy="750887"/>
          </a:xfrm>
          <a:prstGeom prst="rect">
            <a:avLst/>
          </a:prstGeom>
          <a:solidFill>
            <a:srgbClr val="CCFFFF"/>
          </a:solidFill>
          <a:ln w="22225" algn="ctr">
            <a:solidFill>
              <a:schemeClr val="accent2"/>
            </a:solidFill>
            <a:miter lim="800000"/>
            <a:headEnd/>
            <a:tailEnd type="none" w="lg" len="lg"/>
          </a:ln>
          <a:effectLst>
            <a:outerShdw dist="107763" dir="2700000" algn="ctr" rotWithShape="0">
              <a:srgbClr val="D8D8D8">
                <a:alpha val="50000"/>
              </a:srgbClr>
            </a:outerShdw>
          </a:effectLst>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dirty="0"/>
              <a:t>Data</a:t>
            </a:r>
          </a:p>
          <a:p>
            <a:pPr algn="ctr" eaLnBrk="1" hangingPunct="1"/>
            <a:r>
              <a:rPr lang="en-US" altLang="zh-CN" dirty="0"/>
              <a:t>Warehouse</a:t>
            </a:r>
          </a:p>
        </p:txBody>
      </p:sp>
      <p:sp>
        <p:nvSpPr>
          <p:cNvPr id="44040" name="Line 9"/>
          <p:cNvSpPr>
            <a:spLocks noChangeShapeType="1"/>
          </p:cNvSpPr>
          <p:nvPr/>
        </p:nvSpPr>
        <p:spPr bwMode="auto">
          <a:xfrm>
            <a:off x="5248275" y="3733800"/>
            <a:ext cx="1362075" cy="904875"/>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1" name="Rectangle 10"/>
          <p:cNvSpPr>
            <a:spLocks noChangeArrowheads="1"/>
          </p:cNvSpPr>
          <p:nvPr/>
        </p:nvSpPr>
        <p:spPr bwMode="auto">
          <a:xfrm>
            <a:off x="5648325" y="3636963"/>
            <a:ext cx="28194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dirty="0"/>
              <a:t>Data extract</a:t>
            </a:r>
          </a:p>
        </p:txBody>
      </p:sp>
      <p:sp>
        <p:nvSpPr>
          <p:cNvPr id="44042" name="Line 11"/>
          <p:cNvSpPr>
            <a:spLocks noChangeShapeType="1"/>
          </p:cNvSpPr>
          <p:nvPr/>
        </p:nvSpPr>
        <p:spPr bwMode="auto">
          <a:xfrm>
            <a:off x="4105275" y="3819525"/>
            <a:ext cx="28575" cy="1666875"/>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3" name="Line 12"/>
          <p:cNvSpPr>
            <a:spLocks noChangeShapeType="1"/>
          </p:cNvSpPr>
          <p:nvPr/>
        </p:nvSpPr>
        <p:spPr bwMode="auto">
          <a:xfrm flipH="1" flipV="1">
            <a:off x="4924425" y="3819525"/>
            <a:ext cx="9525" cy="1657350"/>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4" name="Rectangle 13"/>
          <p:cNvSpPr>
            <a:spLocks noChangeArrowheads="1"/>
          </p:cNvSpPr>
          <p:nvPr/>
        </p:nvSpPr>
        <p:spPr bwMode="auto">
          <a:xfrm>
            <a:off x="2809875" y="4979988"/>
            <a:ext cx="12954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r>
              <a:rPr lang="en-US" altLang="zh-CN"/>
              <a:t>Packages</a:t>
            </a:r>
          </a:p>
        </p:txBody>
      </p:sp>
      <p:sp>
        <p:nvSpPr>
          <p:cNvPr id="44045" name="Rectangle 14"/>
          <p:cNvSpPr>
            <a:spLocks noChangeArrowheads="1"/>
          </p:cNvSpPr>
          <p:nvPr/>
        </p:nvSpPr>
        <p:spPr bwMode="auto">
          <a:xfrm>
            <a:off x="4953000" y="5008563"/>
            <a:ext cx="17811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dirty="0"/>
              <a:t>Confirmations</a:t>
            </a:r>
          </a:p>
        </p:txBody>
      </p:sp>
      <p:sp>
        <p:nvSpPr>
          <p:cNvPr id="44046" name="Line 15"/>
          <p:cNvSpPr>
            <a:spLocks noChangeShapeType="1"/>
          </p:cNvSpPr>
          <p:nvPr/>
        </p:nvSpPr>
        <p:spPr bwMode="auto">
          <a:xfrm flipV="1">
            <a:off x="5200650" y="2200275"/>
            <a:ext cx="1428750" cy="1190625"/>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7" name="Rectangle 16"/>
          <p:cNvSpPr>
            <a:spLocks noChangeArrowheads="1"/>
          </p:cNvSpPr>
          <p:nvPr/>
        </p:nvSpPr>
        <p:spPr bwMode="auto">
          <a:xfrm>
            <a:off x="4838700" y="2351088"/>
            <a:ext cx="12954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r>
              <a:rPr lang="en-US" altLang="zh-CN"/>
              <a:t>Payments</a:t>
            </a:r>
          </a:p>
        </p:txBody>
      </p:sp>
      <p:sp>
        <p:nvSpPr>
          <p:cNvPr id="44048" name="Line 17"/>
          <p:cNvSpPr>
            <a:spLocks noChangeShapeType="1"/>
          </p:cNvSpPr>
          <p:nvPr/>
        </p:nvSpPr>
        <p:spPr bwMode="auto">
          <a:xfrm>
            <a:off x="2066925" y="2171700"/>
            <a:ext cx="1647825" cy="1238250"/>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49" name="Line 18"/>
          <p:cNvSpPr>
            <a:spLocks noChangeShapeType="1"/>
          </p:cNvSpPr>
          <p:nvPr/>
        </p:nvSpPr>
        <p:spPr bwMode="auto">
          <a:xfrm flipH="1" flipV="1">
            <a:off x="2771775" y="2019300"/>
            <a:ext cx="1733550" cy="1381125"/>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50" name="Line 19"/>
          <p:cNvSpPr>
            <a:spLocks noChangeShapeType="1"/>
          </p:cNvSpPr>
          <p:nvPr/>
        </p:nvSpPr>
        <p:spPr bwMode="auto">
          <a:xfrm flipH="1" flipV="1">
            <a:off x="1438275" y="3448050"/>
            <a:ext cx="2266950" cy="19050"/>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51" name="Rectangle 20"/>
          <p:cNvSpPr>
            <a:spLocks noChangeArrowheads="1"/>
          </p:cNvSpPr>
          <p:nvPr/>
        </p:nvSpPr>
        <p:spPr bwMode="auto">
          <a:xfrm>
            <a:off x="3057525" y="1903413"/>
            <a:ext cx="17811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a:t>Order status</a:t>
            </a:r>
          </a:p>
        </p:txBody>
      </p:sp>
      <p:sp>
        <p:nvSpPr>
          <p:cNvPr id="44052" name="Rectangle 21"/>
          <p:cNvSpPr>
            <a:spLocks noChangeArrowheads="1"/>
          </p:cNvSpPr>
          <p:nvPr/>
        </p:nvSpPr>
        <p:spPr bwMode="auto">
          <a:xfrm>
            <a:off x="1543050" y="2532063"/>
            <a:ext cx="120015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r>
              <a:rPr lang="en-US" altLang="zh-CN"/>
              <a:t>Orders</a:t>
            </a:r>
          </a:p>
        </p:txBody>
      </p:sp>
      <p:sp>
        <p:nvSpPr>
          <p:cNvPr id="44053" name="Rectangle 22"/>
          <p:cNvSpPr>
            <a:spLocks noChangeArrowheads="1"/>
          </p:cNvSpPr>
          <p:nvPr/>
        </p:nvSpPr>
        <p:spPr bwMode="auto">
          <a:xfrm>
            <a:off x="1476375" y="3084513"/>
            <a:ext cx="18192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a:t>Supply Orders</a:t>
            </a:r>
          </a:p>
        </p:txBody>
      </p:sp>
      <p:sp>
        <p:nvSpPr>
          <p:cNvPr id="44054" name="Rectangle 23"/>
          <p:cNvSpPr>
            <a:spLocks noChangeArrowheads="1"/>
          </p:cNvSpPr>
          <p:nvPr/>
        </p:nvSpPr>
        <p:spPr bwMode="auto">
          <a:xfrm>
            <a:off x="1457325" y="3732213"/>
            <a:ext cx="160972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a:t>Shipments</a:t>
            </a:r>
          </a:p>
        </p:txBody>
      </p:sp>
      <p:sp>
        <p:nvSpPr>
          <p:cNvPr id="44055" name="Line 24"/>
          <p:cNvSpPr>
            <a:spLocks noChangeShapeType="1"/>
          </p:cNvSpPr>
          <p:nvPr/>
        </p:nvSpPr>
        <p:spPr bwMode="auto">
          <a:xfrm>
            <a:off x="1466850" y="3771900"/>
            <a:ext cx="2155825" cy="0"/>
          </a:xfrm>
          <a:prstGeom prst="line">
            <a:avLst/>
          </a:prstGeom>
          <a:noFill/>
          <a:ln w="22225">
            <a:solidFill>
              <a:schemeClr val="accent2"/>
            </a:solidFill>
            <a:round/>
            <a:headEnd/>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44056" name="Oval 25"/>
          <p:cNvSpPr>
            <a:spLocks noChangeArrowheads="1"/>
          </p:cNvSpPr>
          <p:nvPr/>
        </p:nvSpPr>
        <p:spPr bwMode="auto">
          <a:xfrm>
            <a:off x="3451225" y="3332163"/>
            <a:ext cx="2036763" cy="522287"/>
          </a:xfrm>
          <a:prstGeom prst="ellipse">
            <a:avLst/>
          </a:prstGeom>
          <a:solidFill>
            <a:srgbClr val="FFF7DE"/>
          </a:solidFill>
          <a:ln w="22225" algn="ctr">
            <a:solidFill>
              <a:srgbClr val="FF6600"/>
            </a:solidFill>
            <a:round/>
            <a:headEnd/>
            <a:tailEnd type="none" w="lg" len="lg"/>
          </a:ln>
        </p:spPr>
        <p:txBody>
          <a:bodyPr wrap="none" lIns="109728" tIns="54864" rIns="109728" bIns="54864"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dirty="0" err="1"/>
              <a:t>ePurchasing</a:t>
            </a:r>
            <a:endParaRPr lang="en-US" altLang="zh-CN" dirty="0"/>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12</a:t>
            </a:fld>
            <a:endParaRPr lang="en-US" altLang="en-US"/>
          </a:p>
        </p:txBody>
      </p:sp>
    </p:spTree>
    <p:extLst>
      <p:ext uri="{BB962C8B-B14F-4D97-AF65-F5344CB8AC3E}">
        <p14:creationId xmlns:p14="http://schemas.microsoft.com/office/powerpoint/2010/main" val="69593031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示例：技术概述</a:t>
            </a:r>
            <a:endParaRPr lang="en-US" altLang="zh-CN" smtClean="0"/>
          </a:p>
        </p:txBody>
      </p:sp>
      <p:pic>
        <p:nvPicPr>
          <p:cNvPr id="45059" name="Picture 3" descr="free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2824163"/>
            <a:ext cx="426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Arch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1157288"/>
            <a:ext cx="4518025"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Arch diagram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151313"/>
            <a:ext cx="3248025"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13</a:t>
            </a:fld>
            <a:endParaRPr lang="en-US" altLang="en-US"/>
          </a:p>
        </p:txBody>
      </p:sp>
    </p:spTree>
    <p:extLst>
      <p:ext uri="{BB962C8B-B14F-4D97-AF65-F5344CB8AC3E}">
        <p14:creationId xmlns:p14="http://schemas.microsoft.com/office/powerpoint/2010/main" val="174480986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示例：团队分工</a:t>
            </a:r>
            <a:endParaRPr lang="zh-CN" altLang="en-US" dirty="0"/>
          </a:p>
        </p:txBody>
      </p:sp>
      <p:sp>
        <p:nvSpPr>
          <p:cNvPr id="3" name="日期占位符 2"/>
          <p:cNvSpPr>
            <a:spLocks noGrp="1"/>
          </p:cNvSpPr>
          <p:nvPr>
            <p:ph type="dt" sz="half" idx="10"/>
          </p:nvPr>
        </p:nvSpPr>
        <p:spPr/>
        <p:txBody>
          <a:bodyPr/>
          <a:lstStyle/>
          <a:p>
            <a:pPr>
              <a:defRPr/>
            </a:pPr>
            <a:r>
              <a:rPr lang="en-US" altLang="zh-CN" smtClean="0"/>
              <a:t>guolei@upc.edu.cn</a:t>
            </a:r>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1478889867"/>
              </p:ext>
            </p:extLst>
          </p:nvPr>
        </p:nvGraphicFramePr>
        <p:xfrm>
          <a:off x="152400" y="1160917"/>
          <a:ext cx="8839203" cy="4914014"/>
        </p:xfrm>
        <a:graphic>
          <a:graphicData uri="http://schemas.openxmlformats.org/drawingml/2006/table">
            <a:tbl>
              <a:tblPr firstRow="1" bandRow="1">
                <a:tableStyleId>{1E171933-4619-4E11-9A3F-F7608DF75F80}</a:tableStyleId>
              </a:tblPr>
              <a:tblGrid>
                <a:gridCol w="1594671">
                  <a:extLst>
                    <a:ext uri="{9D8B030D-6E8A-4147-A177-3AD203B41FA5}">
                      <a16:colId xmlns:a16="http://schemas.microsoft.com/office/drawing/2014/main" val="20000"/>
                    </a:ext>
                  </a:extLst>
                </a:gridCol>
                <a:gridCol w="2428451">
                  <a:extLst>
                    <a:ext uri="{9D8B030D-6E8A-4147-A177-3AD203B41FA5}">
                      <a16:colId xmlns:a16="http://schemas.microsoft.com/office/drawing/2014/main" val="20001"/>
                    </a:ext>
                  </a:extLst>
                </a:gridCol>
                <a:gridCol w="757977">
                  <a:extLst>
                    <a:ext uri="{9D8B030D-6E8A-4147-A177-3AD203B41FA5}">
                      <a16:colId xmlns:a16="http://schemas.microsoft.com/office/drawing/2014/main" val="20002"/>
                    </a:ext>
                  </a:extLst>
                </a:gridCol>
                <a:gridCol w="2478011">
                  <a:extLst>
                    <a:ext uri="{9D8B030D-6E8A-4147-A177-3AD203B41FA5}">
                      <a16:colId xmlns:a16="http://schemas.microsoft.com/office/drawing/2014/main" val="20003"/>
                    </a:ext>
                  </a:extLst>
                </a:gridCol>
                <a:gridCol w="1580093">
                  <a:extLst>
                    <a:ext uri="{9D8B030D-6E8A-4147-A177-3AD203B41FA5}">
                      <a16:colId xmlns:a16="http://schemas.microsoft.com/office/drawing/2014/main" val="20004"/>
                    </a:ext>
                  </a:extLst>
                </a:gridCol>
              </a:tblGrid>
              <a:tr h="866128">
                <a:tc>
                  <a:txBody>
                    <a:bodyPr/>
                    <a:lstStyle/>
                    <a:p>
                      <a:pPr algn="ctr"/>
                      <a:r>
                        <a:rPr lang="zh-CN" altLang="en-US" dirty="0" smtClean="0"/>
                        <a:t>角色</a:t>
                      </a:r>
                      <a:endParaRPr lang="zh-CN" altLang="en-US" dirty="0"/>
                    </a:p>
                  </a:txBody>
                  <a:tcPr anchor="ctr"/>
                </a:tc>
                <a:tc>
                  <a:txBody>
                    <a:bodyPr/>
                    <a:lstStyle/>
                    <a:p>
                      <a:pPr algn="ctr"/>
                      <a:r>
                        <a:rPr lang="zh-CN" altLang="en-US" dirty="0" smtClean="0"/>
                        <a:t>主要职责</a:t>
                      </a:r>
                      <a:endParaRPr lang="zh-CN" altLang="en-US" dirty="0"/>
                    </a:p>
                  </a:txBody>
                  <a:tcPr anchor="ctr"/>
                </a:tc>
                <a:tc>
                  <a:txBody>
                    <a:bodyPr/>
                    <a:lstStyle/>
                    <a:p>
                      <a:pPr algn="ctr"/>
                      <a:r>
                        <a:rPr lang="zh-CN" altLang="en-US" dirty="0" smtClean="0"/>
                        <a:t>承担人</a:t>
                      </a:r>
                      <a:endParaRPr lang="zh-CN" altLang="en-US" dirty="0"/>
                    </a:p>
                  </a:txBody>
                  <a:tcPr anchor="ctr"/>
                </a:tc>
                <a:tc>
                  <a:txBody>
                    <a:bodyPr/>
                    <a:lstStyle/>
                    <a:p>
                      <a:pPr algn="ctr"/>
                      <a:r>
                        <a:rPr lang="zh-CN" altLang="en-US" dirty="0" smtClean="0"/>
                        <a:t>原因</a:t>
                      </a:r>
                      <a:endParaRPr lang="zh-CN" altLang="en-US" dirty="0"/>
                    </a:p>
                  </a:txBody>
                  <a:tcPr anchor="ctr"/>
                </a:tc>
                <a:tc>
                  <a:txBody>
                    <a:bodyPr/>
                    <a:lstStyle/>
                    <a:p>
                      <a:pPr algn="ctr"/>
                      <a:r>
                        <a:rPr lang="zh-CN" altLang="en-US" dirty="0" smtClean="0"/>
                        <a:t>备注</a:t>
                      </a:r>
                      <a:endParaRPr lang="zh-CN" altLang="en-US" dirty="0"/>
                    </a:p>
                  </a:txBody>
                  <a:tcPr anchor="ctr"/>
                </a:tc>
                <a:extLst>
                  <a:ext uri="{0D108BD9-81ED-4DB2-BD59-A6C34878D82A}">
                    <a16:rowId xmlns:a16="http://schemas.microsoft.com/office/drawing/2014/main" val="10000"/>
                  </a:ext>
                </a:extLst>
              </a:tr>
              <a:tr h="649366">
                <a:tc>
                  <a:txBody>
                    <a:bodyPr/>
                    <a:lstStyle/>
                    <a:p>
                      <a:pPr algn="ctr"/>
                      <a:r>
                        <a:rPr lang="zh-CN" altLang="en-US" dirty="0" smtClean="0"/>
                        <a:t>项目负责人</a:t>
                      </a:r>
                      <a:endParaRPr lang="zh-CN" altLang="en-US" dirty="0"/>
                    </a:p>
                  </a:txBody>
                  <a:tcPr anchor="ctr"/>
                </a:tc>
                <a:tc>
                  <a:txBody>
                    <a:bodyPr/>
                    <a:lstStyle/>
                    <a:p>
                      <a:pPr algn="ctr"/>
                      <a:r>
                        <a:rPr lang="zh-CN" altLang="en-US" dirty="0" smtClean="0"/>
                        <a:t>推动项目顺利执行</a:t>
                      </a:r>
                      <a:endParaRPr lang="zh-CN" altLang="en-US" dirty="0"/>
                    </a:p>
                  </a:txBody>
                  <a:tcPr anchor="ctr"/>
                </a:tc>
                <a:tc>
                  <a:txBody>
                    <a:bodyPr/>
                    <a:lstStyle/>
                    <a:p>
                      <a:pPr algn="ctr"/>
                      <a:r>
                        <a:rPr lang="en-US" altLang="zh-CN" dirty="0" smtClean="0"/>
                        <a:t>XX</a:t>
                      </a:r>
                      <a:endParaRPr lang="zh-CN" altLang="en-US" dirty="0"/>
                    </a:p>
                  </a:txBody>
                  <a:tcPr anchor="ctr"/>
                </a:tc>
                <a:tc>
                  <a:txBody>
                    <a:bodyPr/>
                    <a:lstStyle/>
                    <a:p>
                      <a:pPr algn="ctr"/>
                      <a:r>
                        <a:rPr lang="zh-CN" altLang="en-US" dirty="0" smtClean="0"/>
                        <a:t>擅长沟通，协调，有责任心</a:t>
                      </a:r>
                      <a:endParaRPr lang="zh-CN" altLang="en-US" dirty="0"/>
                    </a:p>
                  </a:txBody>
                  <a:tcPr anchor="ctr"/>
                </a:tc>
                <a:tc>
                  <a:txBody>
                    <a:bodyPr/>
                    <a:lstStyle/>
                    <a:p>
                      <a:pPr algn="ctr"/>
                      <a:r>
                        <a:rPr lang="zh-CN" altLang="en-US" dirty="0" smtClean="0"/>
                        <a:t>亦有良好的编程能力</a:t>
                      </a:r>
                      <a:endParaRPr lang="zh-CN" altLang="en-US" dirty="0"/>
                    </a:p>
                  </a:txBody>
                  <a:tcPr anchor="ctr"/>
                </a:tc>
                <a:extLst>
                  <a:ext uri="{0D108BD9-81ED-4DB2-BD59-A6C34878D82A}">
                    <a16:rowId xmlns:a16="http://schemas.microsoft.com/office/drawing/2014/main" val="10001"/>
                  </a:ext>
                </a:extLst>
              </a:tr>
              <a:tr h="1066800">
                <a:tc>
                  <a:txBody>
                    <a:bodyPr/>
                    <a:lstStyle/>
                    <a:p>
                      <a:pPr algn="ctr"/>
                      <a:r>
                        <a:rPr lang="zh-CN" altLang="en-US" dirty="0" smtClean="0"/>
                        <a:t>产品负责人</a:t>
                      </a:r>
                      <a:endParaRPr lang="zh-CN" altLang="en-US" dirty="0"/>
                    </a:p>
                  </a:txBody>
                  <a:tcPr anchor="ctr"/>
                </a:tc>
                <a:tc>
                  <a:txBody>
                    <a:bodyPr/>
                    <a:lstStyle/>
                    <a:p>
                      <a:pPr algn="ctr"/>
                      <a:r>
                        <a:rPr lang="zh-CN" altLang="en-US" dirty="0" smtClean="0"/>
                        <a:t>产品需求确定，产品发布与推广</a:t>
                      </a:r>
                      <a:endParaRPr lang="zh-CN" altLang="en-US" dirty="0"/>
                    </a:p>
                  </a:txBody>
                  <a:tcPr anchor="ctr"/>
                </a:tc>
                <a:tc>
                  <a:txBody>
                    <a:bodyPr/>
                    <a:lstStyle/>
                    <a:p>
                      <a:pPr algn="ctr"/>
                      <a:r>
                        <a:rPr lang="en-US" altLang="zh-CN" dirty="0" smtClean="0"/>
                        <a:t>XXX</a:t>
                      </a:r>
                      <a:endParaRPr lang="zh-CN" altLang="en-US" dirty="0"/>
                    </a:p>
                  </a:txBody>
                  <a:tcPr anchor="ctr"/>
                </a:tc>
                <a:tc>
                  <a:txBody>
                    <a:bodyPr/>
                    <a:lstStyle/>
                    <a:p>
                      <a:pPr algn="ctr"/>
                      <a:r>
                        <a:rPr lang="zh-CN" altLang="en-US" dirty="0" smtClean="0"/>
                        <a:t>有激情，有耐心，有良好的沟通能力，擅长且愿意与客户反复沟通</a:t>
                      </a:r>
                      <a:endParaRPr lang="zh-CN" altLang="en-US" dirty="0"/>
                    </a:p>
                  </a:txBody>
                  <a:tcPr anchor="ctr"/>
                </a:tc>
                <a:tc>
                  <a:txBody>
                    <a:bodyPr/>
                    <a:lstStyle/>
                    <a:p>
                      <a:pPr algn="ctr"/>
                      <a:r>
                        <a:rPr lang="zh-CN" altLang="en-US" dirty="0" smtClean="0"/>
                        <a:t>亦承担部分文档编辑工作</a:t>
                      </a:r>
                      <a:endParaRPr lang="zh-CN" altLang="en-US" dirty="0"/>
                    </a:p>
                  </a:txBody>
                  <a:tcPr anchor="ctr"/>
                </a:tc>
                <a:extLst>
                  <a:ext uri="{0D108BD9-81ED-4DB2-BD59-A6C34878D82A}">
                    <a16:rowId xmlns:a16="http://schemas.microsoft.com/office/drawing/2014/main" val="10002"/>
                  </a:ext>
                </a:extLst>
              </a:tr>
              <a:tr h="1143000">
                <a:tc>
                  <a:txBody>
                    <a:bodyPr/>
                    <a:lstStyle/>
                    <a:p>
                      <a:pPr algn="ctr"/>
                      <a:r>
                        <a:rPr lang="zh-CN" altLang="en-US" dirty="0" smtClean="0"/>
                        <a:t>架构负责人</a:t>
                      </a:r>
                      <a:endParaRPr lang="zh-CN" altLang="en-US" dirty="0"/>
                    </a:p>
                  </a:txBody>
                  <a:tcPr anchor="ctr"/>
                </a:tc>
                <a:tc>
                  <a:txBody>
                    <a:bodyPr/>
                    <a:lstStyle/>
                    <a:p>
                      <a:pPr algn="ctr"/>
                      <a:r>
                        <a:rPr lang="zh-CN" altLang="en-US" dirty="0" smtClean="0"/>
                        <a:t>技术主管，架构设计，技术指导</a:t>
                      </a:r>
                      <a:endParaRPr lang="zh-CN" altLang="en-US" dirty="0"/>
                    </a:p>
                  </a:txBody>
                  <a:tcPr anchor="ctr"/>
                </a:tc>
                <a:tc>
                  <a:txBody>
                    <a:bodyPr/>
                    <a:lstStyle/>
                    <a:p>
                      <a:pPr algn="ctr"/>
                      <a:r>
                        <a:rPr lang="en-US" altLang="zh-CN" dirty="0" smtClean="0"/>
                        <a:t>XX</a:t>
                      </a:r>
                      <a:endParaRPr lang="zh-CN" altLang="en-US" dirty="0"/>
                    </a:p>
                  </a:txBody>
                  <a:tcPr anchor="ctr"/>
                </a:tc>
                <a:tc>
                  <a:txBody>
                    <a:bodyPr/>
                    <a:lstStyle/>
                    <a:p>
                      <a:pPr algn="ctr"/>
                      <a:r>
                        <a:rPr lang="zh-CN" altLang="en-US" dirty="0" smtClean="0"/>
                        <a:t>良好的编程能力，丰富的项目经验，擅长且乐于钻研技术难题</a:t>
                      </a:r>
                      <a:endParaRPr lang="zh-CN" altLang="en-US" dirty="0"/>
                    </a:p>
                  </a:txBody>
                  <a:tcPr anchor="ctr"/>
                </a:tc>
                <a:tc>
                  <a:txBody>
                    <a:bodyPr/>
                    <a:lstStyle/>
                    <a:p>
                      <a:pPr algn="ctr"/>
                      <a:r>
                        <a:rPr lang="zh-CN" altLang="en-US" dirty="0" smtClean="0"/>
                        <a:t>编程主要负责核心技术攻关</a:t>
                      </a:r>
                      <a:endParaRPr lang="zh-CN" altLang="en-US" dirty="0"/>
                    </a:p>
                  </a:txBody>
                  <a:tcPr anchor="ctr"/>
                </a:tc>
                <a:extLst>
                  <a:ext uri="{0D108BD9-81ED-4DB2-BD59-A6C34878D82A}">
                    <a16:rowId xmlns:a16="http://schemas.microsoft.com/office/drawing/2014/main" val="10003"/>
                  </a:ext>
                </a:extLst>
              </a:tr>
              <a:tr h="990600">
                <a:tc>
                  <a:txBody>
                    <a:bodyPr/>
                    <a:lstStyle/>
                    <a:p>
                      <a:pPr algn="ctr"/>
                      <a:r>
                        <a:rPr lang="zh-CN" altLang="en-US" dirty="0" smtClean="0"/>
                        <a:t>核心成员</a:t>
                      </a:r>
                      <a:endParaRPr lang="zh-CN" altLang="en-US" dirty="0"/>
                    </a:p>
                  </a:txBody>
                  <a:tcPr anchor="ctr"/>
                </a:tc>
                <a:tc>
                  <a:txBody>
                    <a:bodyPr/>
                    <a:lstStyle/>
                    <a:p>
                      <a:pPr algn="ctr"/>
                      <a:r>
                        <a:rPr lang="zh-CN" altLang="en-US" dirty="0" smtClean="0"/>
                        <a:t>围绕规范开发和管理流程，团队确认的目标、需求与架构，保障顺利实施</a:t>
                      </a:r>
                      <a:endParaRPr lang="zh-CN" altLang="en-US" dirty="0"/>
                    </a:p>
                  </a:txBody>
                  <a:tcPr anchor="ctr"/>
                </a:tc>
                <a:tc>
                  <a:txBody>
                    <a:bodyPr/>
                    <a:lstStyle/>
                    <a:p>
                      <a:pPr algn="ctr"/>
                      <a:r>
                        <a:rPr lang="en-US" altLang="zh-CN" dirty="0" smtClean="0"/>
                        <a:t>XXX</a:t>
                      </a:r>
                      <a:endParaRPr lang="zh-CN" altLang="en-US" dirty="0"/>
                    </a:p>
                  </a:txBody>
                  <a:tcPr anchor="ctr"/>
                </a:tc>
                <a:tc>
                  <a:txBody>
                    <a:bodyPr/>
                    <a:lstStyle/>
                    <a:p>
                      <a:pPr algn="ctr"/>
                      <a:r>
                        <a:rPr lang="zh-CN" altLang="en-US" dirty="0" smtClean="0"/>
                        <a:t>热爱编程，专注执行，对客户沟通，资源协调无兴趣</a:t>
                      </a:r>
                      <a:endParaRPr lang="zh-CN" altLang="en-US" dirty="0"/>
                    </a:p>
                  </a:txBody>
                  <a:tcPr anchor="ctr"/>
                </a:tc>
                <a:tc>
                  <a:txBody>
                    <a:bodyPr/>
                    <a:lstStyle/>
                    <a:p>
                      <a:pPr algn="ctr"/>
                      <a:r>
                        <a:rPr lang="zh-CN" altLang="en-US" dirty="0" smtClean="0"/>
                        <a:t>优秀的执行力，良好的编程基础</a:t>
                      </a:r>
                      <a:endParaRPr lang="zh-CN" altLang="en-US"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116069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第七周</a:t>
            </a:r>
            <a:r>
              <a:rPr lang="zh-CN" altLang="en-US" dirty="0"/>
              <a:t>讨论课</a:t>
            </a:r>
          </a:p>
        </p:txBody>
      </p:sp>
      <p:sp>
        <p:nvSpPr>
          <p:cNvPr id="3" name="内容占位符 2"/>
          <p:cNvSpPr>
            <a:spLocks noGrp="1"/>
          </p:cNvSpPr>
          <p:nvPr>
            <p:ph idx="1"/>
          </p:nvPr>
        </p:nvSpPr>
        <p:spPr/>
        <p:txBody>
          <a:bodyPr/>
          <a:lstStyle/>
          <a:p>
            <a:pPr>
              <a:lnSpc>
                <a:spcPct val="100000"/>
              </a:lnSpc>
            </a:pPr>
            <a:r>
              <a:rPr lang="zh-CN" altLang="en-US" dirty="0"/>
              <a:t>冲刺总</a:t>
            </a:r>
            <a:r>
              <a:rPr lang="zh-CN" altLang="en-US" dirty="0" smtClean="0"/>
              <a:t>结</a:t>
            </a:r>
            <a:endParaRPr lang="en-US" altLang="zh-CN" dirty="0" smtClean="0"/>
          </a:p>
          <a:p>
            <a:pPr lvl="1">
              <a:lnSpc>
                <a:spcPct val="100000"/>
              </a:lnSpc>
            </a:pPr>
            <a:r>
              <a:rPr lang="zh-CN" altLang="en-US" dirty="0" smtClean="0"/>
              <a:t>介绍你的本次迭代计划</a:t>
            </a:r>
            <a:endParaRPr lang="en-US" altLang="zh-CN" dirty="0" smtClean="0"/>
          </a:p>
          <a:p>
            <a:pPr lvl="2">
              <a:lnSpc>
                <a:spcPct val="100000"/>
              </a:lnSpc>
            </a:pPr>
            <a:r>
              <a:rPr lang="zh-CN" altLang="en-US" dirty="0"/>
              <a:t>工作</a:t>
            </a:r>
            <a:r>
              <a:rPr lang="zh-CN" altLang="en-US" dirty="0" smtClean="0"/>
              <a:t>项、里程碑</a:t>
            </a:r>
            <a:endParaRPr lang="en-US" altLang="zh-CN" dirty="0"/>
          </a:p>
          <a:p>
            <a:pPr lvl="1">
              <a:lnSpc>
                <a:spcPct val="100000"/>
              </a:lnSpc>
            </a:pPr>
            <a:r>
              <a:rPr lang="zh-CN" altLang="en-US" dirty="0"/>
              <a:t>复</a:t>
            </a:r>
            <a:r>
              <a:rPr lang="zh-CN" altLang="en-US" dirty="0" smtClean="0"/>
              <a:t>审</a:t>
            </a:r>
            <a:endParaRPr lang="en-US" altLang="zh-CN" dirty="0" smtClean="0"/>
          </a:p>
          <a:p>
            <a:pPr lvl="2">
              <a:lnSpc>
                <a:spcPct val="100000"/>
              </a:lnSpc>
            </a:pPr>
            <a:r>
              <a:rPr lang="zh-CN" altLang="en-US" dirty="0" smtClean="0"/>
              <a:t>重在演示已完成的工作</a:t>
            </a:r>
            <a:endParaRPr lang="en-US" altLang="zh-CN" dirty="0" smtClean="0"/>
          </a:p>
          <a:p>
            <a:pPr lvl="2">
              <a:lnSpc>
                <a:spcPct val="100000"/>
              </a:lnSpc>
            </a:pPr>
            <a:r>
              <a:rPr lang="zh-CN" altLang="en-US" dirty="0" smtClean="0"/>
              <a:t>记录反馈的新工作项</a:t>
            </a:r>
            <a:endParaRPr lang="en-US" altLang="zh-CN" dirty="0"/>
          </a:p>
          <a:p>
            <a:pPr lvl="1">
              <a:lnSpc>
                <a:spcPct val="100000"/>
              </a:lnSpc>
            </a:pPr>
            <a:r>
              <a:rPr lang="zh-CN" altLang="en-US" dirty="0" smtClean="0"/>
              <a:t>回顾</a:t>
            </a:r>
            <a:endParaRPr lang="en-US" altLang="zh-CN" dirty="0" smtClean="0"/>
          </a:p>
          <a:p>
            <a:pPr lvl="2">
              <a:lnSpc>
                <a:spcPct val="100000"/>
              </a:lnSpc>
            </a:pPr>
            <a:r>
              <a:rPr lang="zh-CN" altLang="en-US" dirty="0"/>
              <a:t>哪些方面做的很好</a:t>
            </a:r>
            <a:r>
              <a:rPr lang="en-US" altLang="zh-CN" dirty="0"/>
              <a:t>?</a:t>
            </a:r>
          </a:p>
          <a:p>
            <a:pPr lvl="2">
              <a:lnSpc>
                <a:spcPct val="100000"/>
              </a:lnSpc>
            </a:pPr>
            <a:r>
              <a:rPr lang="zh-CN" altLang="en-US" dirty="0"/>
              <a:t>哪些方面需要改进</a:t>
            </a:r>
            <a:r>
              <a:rPr lang="en-US" altLang="zh-CN" dirty="0"/>
              <a:t>?</a:t>
            </a:r>
          </a:p>
          <a:p>
            <a:pPr lvl="2">
              <a:lnSpc>
                <a:spcPct val="100000"/>
              </a:lnSpc>
            </a:pPr>
            <a:r>
              <a:rPr lang="zh-CN" altLang="en-US" dirty="0"/>
              <a:t>学到什么新的东西</a:t>
            </a:r>
            <a:r>
              <a:rPr lang="en-US" altLang="zh-CN" dirty="0"/>
              <a:t>?</a:t>
            </a:r>
          </a:p>
          <a:p>
            <a:pPr lvl="2">
              <a:lnSpc>
                <a:spcPct val="100000"/>
              </a:lnSpc>
            </a:pPr>
            <a:r>
              <a:rPr lang="zh-CN" altLang="en-US" smtClean="0"/>
              <a:t>什</a:t>
            </a:r>
            <a:r>
              <a:rPr lang="zh-CN" altLang="en-US" dirty="0" smtClean="0"/>
              <a:t>么困难尚未解决</a:t>
            </a:r>
            <a:r>
              <a:rPr lang="en-US" altLang="zh-CN" dirty="0" smtClean="0"/>
              <a:t>?</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Tree>
    <p:extLst>
      <p:ext uri="{BB962C8B-B14F-4D97-AF65-F5344CB8AC3E}">
        <p14:creationId xmlns:p14="http://schemas.microsoft.com/office/powerpoint/2010/main" val="346071172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启动阶段</a:t>
            </a:r>
            <a:r>
              <a:rPr lang="en-US" altLang="zh-CN" dirty="0"/>
              <a:t> </a:t>
            </a:r>
            <a:r>
              <a:rPr lang="en-US" altLang="zh-CN" dirty="0" err="1" smtClean="0"/>
              <a:t>Assistence</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
        <p:nvSpPr>
          <p:cNvPr id="5" name="TextBox 289"/>
          <p:cNvSpPr txBox="1">
            <a:spLocks noChangeArrowheads="1"/>
          </p:cNvSpPr>
          <p:nvPr/>
        </p:nvSpPr>
        <p:spPr bwMode="auto">
          <a:xfrm>
            <a:off x="7251700" y="6446837"/>
            <a:ext cx="17303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en-US" altLang="zh-CN" sz="1200" i="1">
                <a:latin typeface="Franklin Gothic Heavy" pitchFamily="34" charset="0"/>
              </a:rPr>
              <a:t>Copy Right @ DJ Ning</a:t>
            </a:r>
            <a:endParaRPr lang="zh-CN" altLang="en-US" sz="1200" i="1">
              <a:latin typeface="Franklin Gothic Heavy" pitchFamily="34" charset="0"/>
            </a:endParaRPr>
          </a:p>
        </p:txBody>
      </p:sp>
      <p:grpSp>
        <p:nvGrpSpPr>
          <p:cNvPr id="6" name="组合 474"/>
          <p:cNvGrpSpPr>
            <a:grpSpLocks/>
          </p:cNvGrpSpPr>
          <p:nvPr/>
        </p:nvGrpSpPr>
        <p:grpSpPr bwMode="auto">
          <a:xfrm>
            <a:off x="7453313" y="5465762"/>
            <a:ext cx="1441450" cy="769938"/>
            <a:chOff x="5533238" y="5374185"/>
            <a:chExt cx="1442654" cy="769949"/>
          </a:xfrm>
        </p:grpSpPr>
        <p:grpSp>
          <p:nvGrpSpPr>
            <p:cNvPr id="7" name="组合 227"/>
            <p:cNvGrpSpPr/>
            <p:nvPr/>
          </p:nvGrpSpPr>
          <p:grpSpPr>
            <a:xfrm>
              <a:off x="5661566" y="5374185"/>
              <a:ext cx="1314326" cy="579945"/>
              <a:chOff x="-162182" y="5583111"/>
              <a:chExt cx="1314326" cy="579945"/>
            </a:xfrm>
            <a:solidFill>
              <a:srgbClr val="FFFFCC"/>
            </a:solidFill>
          </p:grpSpPr>
          <p:sp>
            <p:nvSpPr>
              <p:cNvPr id="9"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安装包</a:t>
                </a:r>
              </a:p>
            </p:txBody>
          </p:sp>
          <p:sp>
            <p:nvSpPr>
              <p:cNvPr id="10" name="AutoShape 325"/>
              <p:cNvSpPr>
                <a:spLocks noChangeArrowheads="1"/>
              </p:cNvSpPr>
              <p:nvPr/>
            </p:nvSpPr>
            <p:spPr bwMode="auto">
              <a:xfrm>
                <a:off x="-16218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培训资料</a:t>
                </a:r>
              </a:p>
            </p:txBody>
          </p:sp>
        </p:grpSp>
        <p:sp>
          <p:nvSpPr>
            <p:cNvPr id="8" name="AutoShape 325"/>
            <p:cNvSpPr>
              <a:spLocks noChangeArrowheads="1"/>
            </p:cNvSpPr>
            <p:nvPr/>
          </p:nvSpPr>
          <p:spPr bwMode="auto">
            <a:xfrm>
              <a:off x="5533238" y="5777416"/>
              <a:ext cx="1188442" cy="366718"/>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运维手册</a:t>
              </a:r>
            </a:p>
          </p:txBody>
        </p:sp>
      </p:grpSp>
      <p:grpSp>
        <p:nvGrpSpPr>
          <p:cNvPr id="11" name="组合 217"/>
          <p:cNvGrpSpPr>
            <a:grpSpLocks/>
          </p:cNvGrpSpPr>
          <p:nvPr/>
        </p:nvGrpSpPr>
        <p:grpSpPr bwMode="auto">
          <a:xfrm>
            <a:off x="512763" y="5465762"/>
            <a:ext cx="1204912" cy="719138"/>
            <a:chOff x="438912" y="4345941"/>
            <a:chExt cx="1205992" cy="719645"/>
          </a:xfrm>
        </p:grpSpPr>
        <p:sp>
          <p:nvSpPr>
            <p:cNvPr id="12" name="AutoShape 325"/>
            <p:cNvSpPr>
              <a:spLocks noChangeArrowheads="1"/>
            </p:cNvSpPr>
            <p:nvPr/>
          </p:nvSpPr>
          <p:spPr bwMode="auto">
            <a:xfrm>
              <a:off x="987090" y="4345941"/>
              <a:ext cx="657814"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项建书</a:t>
              </a:r>
            </a:p>
          </p:txBody>
        </p:sp>
        <p:sp>
          <p:nvSpPr>
            <p:cNvPr id="13" name="AutoShape 325"/>
            <p:cNvSpPr>
              <a:spLocks noChangeArrowheads="1"/>
            </p:cNvSpPr>
            <p:nvPr/>
          </p:nvSpPr>
          <p:spPr bwMode="auto">
            <a:xfrm>
              <a:off x="578737" y="4509569"/>
              <a:ext cx="859607" cy="366971"/>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客户需求</a:t>
              </a:r>
            </a:p>
          </p:txBody>
        </p:sp>
        <p:sp>
          <p:nvSpPr>
            <p:cNvPr id="14" name="AutoShape 325"/>
            <p:cNvSpPr>
              <a:spLocks noChangeArrowheads="1"/>
            </p:cNvSpPr>
            <p:nvPr/>
          </p:nvSpPr>
          <p:spPr bwMode="auto">
            <a:xfrm>
              <a:off x="438912" y="4698614"/>
              <a:ext cx="859607"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项目 计划</a:t>
              </a:r>
            </a:p>
          </p:txBody>
        </p:sp>
      </p:grpSp>
      <p:grpSp>
        <p:nvGrpSpPr>
          <p:cNvPr id="15" name="组合 228"/>
          <p:cNvGrpSpPr>
            <a:grpSpLocks/>
          </p:cNvGrpSpPr>
          <p:nvPr/>
        </p:nvGrpSpPr>
        <p:grpSpPr bwMode="auto">
          <a:xfrm>
            <a:off x="3170238" y="5465762"/>
            <a:ext cx="1965325" cy="1196975"/>
            <a:chOff x="3096769" y="4346131"/>
            <a:chExt cx="1965451" cy="1196784"/>
          </a:xfrm>
        </p:grpSpPr>
        <p:sp>
          <p:nvSpPr>
            <p:cNvPr id="16" name="AutoShape 325"/>
            <p:cNvSpPr>
              <a:spLocks noChangeArrowheads="1"/>
            </p:cNvSpPr>
            <p:nvPr/>
          </p:nvSpPr>
          <p:spPr bwMode="auto">
            <a:xfrm>
              <a:off x="4074732" y="4346131"/>
              <a:ext cx="987488"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架构文档</a:t>
              </a:r>
            </a:p>
          </p:txBody>
        </p:sp>
        <p:grpSp>
          <p:nvGrpSpPr>
            <p:cNvPr id="17" name="组合 227"/>
            <p:cNvGrpSpPr/>
            <p:nvPr/>
          </p:nvGrpSpPr>
          <p:grpSpPr bwMode="auto">
            <a:xfrm>
              <a:off x="3595243" y="4559570"/>
              <a:ext cx="1331869" cy="580019"/>
              <a:chOff x="-129032" y="5583111"/>
              <a:chExt cx="1331984" cy="579945"/>
            </a:xfrm>
            <a:solidFill>
              <a:srgbClr val="FFFFCC"/>
            </a:solidFill>
          </p:grpSpPr>
          <p:sp>
            <p:nvSpPr>
              <p:cNvPr id="20" name="AutoShape 325"/>
              <p:cNvSpPr>
                <a:spLocks noChangeArrowheads="1"/>
              </p:cNvSpPr>
              <p:nvPr/>
            </p:nvSpPr>
            <p:spPr bwMode="auto">
              <a:xfrm>
                <a:off x="50808"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迭代计划</a:t>
                </a:r>
              </a:p>
            </p:txBody>
          </p:sp>
          <p:sp>
            <p:nvSpPr>
              <p:cNvPr id="21" name="AutoShape 325"/>
              <p:cNvSpPr>
                <a:spLocks noChangeArrowheads="1"/>
              </p:cNvSpPr>
              <p:nvPr/>
            </p:nvSpPr>
            <p:spPr bwMode="auto">
              <a:xfrm>
                <a:off x="-12903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更新的产品订单</a:t>
                </a:r>
              </a:p>
            </p:txBody>
          </p:sp>
        </p:grpSp>
        <p:sp>
          <p:nvSpPr>
            <p:cNvPr id="18" name="AutoShape 325"/>
            <p:cNvSpPr>
              <a:spLocks noChangeArrowheads="1"/>
            </p:cNvSpPr>
            <p:nvPr/>
          </p:nvSpPr>
          <p:spPr bwMode="auto">
            <a:xfrm>
              <a:off x="3357136" y="4977855"/>
              <a:ext cx="1257381"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风险和问题列表</a:t>
              </a:r>
            </a:p>
          </p:txBody>
        </p:sp>
        <p:sp>
          <p:nvSpPr>
            <p:cNvPr id="19" name="AutoShape 325"/>
            <p:cNvSpPr>
              <a:spLocks noChangeArrowheads="1"/>
            </p:cNvSpPr>
            <p:nvPr/>
          </p:nvSpPr>
          <p:spPr bwMode="auto">
            <a:xfrm>
              <a:off x="3096769" y="5176262"/>
              <a:ext cx="1336761" cy="36665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功能增量或发布版</a:t>
              </a:r>
            </a:p>
          </p:txBody>
        </p:sp>
      </p:grpSp>
      <p:grpSp>
        <p:nvGrpSpPr>
          <p:cNvPr id="22" name="组合 234"/>
          <p:cNvGrpSpPr>
            <a:grpSpLocks/>
          </p:cNvGrpSpPr>
          <p:nvPr/>
        </p:nvGrpSpPr>
        <p:grpSpPr bwMode="auto">
          <a:xfrm>
            <a:off x="5400675" y="5465762"/>
            <a:ext cx="1846263" cy="1154113"/>
            <a:chOff x="5327903" y="4346130"/>
            <a:chExt cx="1845690" cy="1154113"/>
          </a:xfrm>
        </p:grpSpPr>
        <p:grpSp>
          <p:nvGrpSpPr>
            <p:cNvPr id="23" name="组合 434"/>
            <p:cNvGrpSpPr>
              <a:grpSpLocks/>
            </p:cNvGrpSpPr>
            <p:nvPr/>
          </p:nvGrpSpPr>
          <p:grpSpPr bwMode="auto">
            <a:xfrm>
              <a:off x="5757543" y="4346130"/>
              <a:ext cx="1416050" cy="768922"/>
              <a:chOff x="5610100" y="5361485"/>
              <a:chExt cx="1416592" cy="769546"/>
            </a:xfrm>
          </p:grpSpPr>
          <p:grpSp>
            <p:nvGrpSpPr>
              <p:cNvPr id="26" name="组合 227"/>
              <p:cNvGrpSpPr/>
              <p:nvPr/>
            </p:nvGrpSpPr>
            <p:grpSpPr>
              <a:xfrm>
                <a:off x="5750466" y="5361485"/>
                <a:ext cx="1276226" cy="567245"/>
                <a:chOff x="-124082" y="5583111"/>
                <a:chExt cx="1276226" cy="567245"/>
              </a:xfrm>
              <a:solidFill>
                <a:srgbClr val="FFFFCC"/>
              </a:solidFill>
            </p:grpSpPr>
            <p:sp>
              <p:nvSpPr>
                <p:cNvPr id="28"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监控报告</a:t>
                  </a:r>
                </a:p>
              </p:txBody>
            </p:sp>
            <p:sp>
              <p:nvSpPr>
                <p:cNvPr id="29" name="AutoShape 325"/>
                <p:cNvSpPr>
                  <a:spLocks noChangeArrowheads="1"/>
                </p:cNvSpPr>
                <p:nvPr/>
              </p:nvSpPr>
              <p:spPr bwMode="auto">
                <a:xfrm>
                  <a:off x="-124082" y="57837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新功能增量</a:t>
                  </a:r>
                </a:p>
              </p:txBody>
            </p:sp>
          </p:grpSp>
          <p:sp>
            <p:nvSpPr>
              <p:cNvPr id="27" name="AutoShape 325"/>
              <p:cNvSpPr>
                <a:spLocks noChangeArrowheads="1"/>
              </p:cNvSpPr>
              <p:nvPr/>
            </p:nvSpPr>
            <p:spPr bwMode="auto">
              <a:xfrm>
                <a:off x="5610540" y="5763449"/>
                <a:ext cx="1187536" cy="367010"/>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更新的产品订单</a:t>
                </a:r>
              </a:p>
            </p:txBody>
          </p:sp>
        </p:grpSp>
        <p:sp>
          <p:nvSpPr>
            <p:cNvPr id="24" name="AutoShape 325"/>
            <p:cNvSpPr>
              <a:spLocks noChangeArrowheads="1"/>
            </p:cNvSpPr>
            <p:nvPr/>
          </p:nvSpPr>
          <p:spPr bwMode="auto">
            <a:xfrm>
              <a:off x="5521518" y="4935093"/>
              <a:ext cx="1256910" cy="36671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风险和问题列表</a:t>
              </a:r>
            </a:p>
          </p:txBody>
        </p:sp>
        <p:sp>
          <p:nvSpPr>
            <p:cNvPr id="25" name="AutoShape 325"/>
            <p:cNvSpPr>
              <a:spLocks noChangeArrowheads="1"/>
            </p:cNvSpPr>
            <p:nvPr/>
          </p:nvSpPr>
          <p:spPr bwMode="auto">
            <a:xfrm>
              <a:off x="5327903" y="5133530"/>
              <a:ext cx="1269606" cy="36671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功能增量发布版</a:t>
              </a:r>
            </a:p>
          </p:txBody>
        </p:sp>
      </p:grpSp>
      <p:grpSp>
        <p:nvGrpSpPr>
          <p:cNvPr id="30" name="组合 227"/>
          <p:cNvGrpSpPr>
            <a:grpSpLocks/>
          </p:cNvGrpSpPr>
          <p:nvPr/>
        </p:nvGrpSpPr>
        <p:grpSpPr bwMode="auto">
          <a:xfrm>
            <a:off x="1352550" y="5465762"/>
            <a:ext cx="1870075" cy="1150938"/>
            <a:chOff x="1279144" y="4345941"/>
            <a:chExt cx="1870456" cy="1151445"/>
          </a:xfrm>
        </p:grpSpPr>
        <p:grpSp>
          <p:nvGrpSpPr>
            <p:cNvPr id="31" name="组合 227"/>
            <p:cNvGrpSpPr/>
            <p:nvPr/>
          </p:nvGrpSpPr>
          <p:grpSpPr>
            <a:xfrm>
              <a:off x="1997456" y="4345941"/>
              <a:ext cx="1152144" cy="579945"/>
              <a:chOff x="0" y="5583111"/>
              <a:chExt cx="1152144" cy="579945"/>
            </a:xfrm>
            <a:solidFill>
              <a:srgbClr val="FFFFCC"/>
            </a:solidFill>
          </p:grpSpPr>
          <p:sp>
            <p:nvSpPr>
              <p:cNvPr id="35"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已批准的项建书</a:t>
                </a:r>
              </a:p>
            </p:txBody>
          </p:sp>
          <p:sp>
            <p:nvSpPr>
              <p:cNvPr id="36" name="AutoShape 325"/>
              <p:cNvSpPr>
                <a:spLocks noChangeArrowheads="1"/>
              </p:cNvSpPr>
              <p:nvPr/>
            </p:nvSpPr>
            <p:spPr bwMode="auto">
              <a:xfrm>
                <a:off x="36068" y="5796471"/>
                <a:ext cx="987552"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产品订单</a:t>
                </a:r>
              </a:p>
            </p:txBody>
          </p:sp>
        </p:grpSp>
        <p:sp>
          <p:nvSpPr>
            <p:cNvPr id="32" name="AutoShape 325"/>
            <p:cNvSpPr>
              <a:spLocks noChangeArrowheads="1"/>
            </p:cNvSpPr>
            <p:nvPr/>
          </p:nvSpPr>
          <p:spPr bwMode="auto">
            <a:xfrm>
              <a:off x="1904746" y="4722345"/>
              <a:ext cx="987626"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发布计划</a:t>
              </a:r>
            </a:p>
          </p:txBody>
        </p:sp>
        <p:sp>
          <p:nvSpPr>
            <p:cNvPr id="33" name="AutoShape 325"/>
            <p:cNvSpPr>
              <a:spLocks noChangeArrowheads="1"/>
            </p:cNvSpPr>
            <p:nvPr/>
          </p:nvSpPr>
          <p:spPr bwMode="auto">
            <a:xfrm>
              <a:off x="1633229" y="4925634"/>
              <a:ext cx="1100361"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高层架构文档</a:t>
              </a:r>
            </a:p>
          </p:txBody>
        </p:sp>
        <p:sp>
          <p:nvSpPr>
            <p:cNvPr id="34" name="AutoShape 325"/>
            <p:cNvSpPr>
              <a:spLocks noChangeArrowheads="1"/>
            </p:cNvSpPr>
            <p:nvPr/>
          </p:nvSpPr>
          <p:spPr bwMode="auto">
            <a:xfrm>
              <a:off x="1279144" y="5130511"/>
              <a:ext cx="1257556" cy="366875"/>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风险和问题列表</a:t>
              </a:r>
            </a:p>
          </p:txBody>
        </p:sp>
      </p:grpSp>
      <p:grpSp>
        <p:nvGrpSpPr>
          <p:cNvPr id="37" name="组合 90"/>
          <p:cNvGrpSpPr>
            <a:grpSpLocks/>
          </p:cNvGrpSpPr>
          <p:nvPr/>
        </p:nvGrpSpPr>
        <p:grpSpPr bwMode="auto">
          <a:xfrm>
            <a:off x="0" y="2049462"/>
            <a:ext cx="8924925" cy="2806700"/>
            <a:chOff x="1" y="1190624"/>
            <a:chExt cx="8924924" cy="2806700"/>
          </a:xfrm>
        </p:grpSpPr>
        <p:sp>
          <p:nvSpPr>
            <p:cNvPr id="38" name="剪去同侧角的矩形 37"/>
            <p:cNvSpPr/>
            <p:nvPr/>
          </p:nvSpPr>
          <p:spPr bwMode="auto">
            <a:xfrm rot="16200000">
              <a:off x="3053147" y="-186252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39" name="剪去同侧角的矩形 38"/>
            <p:cNvSpPr/>
            <p:nvPr/>
          </p:nvSpPr>
          <p:spPr bwMode="auto">
            <a:xfrm rot="16200000">
              <a:off x="3091205" y="-182453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40" name="剪去同侧角的矩形 39"/>
            <p:cNvSpPr/>
            <p:nvPr/>
          </p:nvSpPr>
          <p:spPr bwMode="auto">
            <a:xfrm rot="16200000">
              <a:off x="3120446" y="-179855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41" name="剪去同侧角的矩形 40"/>
            <p:cNvSpPr/>
            <p:nvPr/>
          </p:nvSpPr>
          <p:spPr bwMode="auto">
            <a:xfrm rot="16200000">
              <a:off x="3157091" y="-1770510"/>
              <a:ext cx="2714687"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grpSp>
      <p:grpSp>
        <p:nvGrpSpPr>
          <p:cNvPr id="42" name="组合 435"/>
          <p:cNvGrpSpPr>
            <a:grpSpLocks/>
          </p:cNvGrpSpPr>
          <p:nvPr/>
        </p:nvGrpSpPr>
        <p:grpSpPr bwMode="auto">
          <a:xfrm>
            <a:off x="546100" y="4946650"/>
            <a:ext cx="8316913" cy="358775"/>
            <a:chOff x="487152" y="4813599"/>
            <a:chExt cx="7982927" cy="356680"/>
          </a:xfrm>
        </p:grpSpPr>
        <p:grpSp>
          <p:nvGrpSpPr>
            <p:cNvPr id="43" name="组合 271"/>
            <p:cNvGrpSpPr>
              <a:grpSpLocks/>
            </p:cNvGrpSpPr>
            <p:nvPr/>
          </p:nvGrpSpPr>
          <p:grpSpPr bwMode="auto">
            <a:xfrm>
              <a:off x="487152" y="4813599"/>
              <a:ext cx="7982927" cy="351138"/>
              <a:chOff x="773190" y="5536483"/>
              <a:chExt cx="7639675" cy="351138"/>
            </a:xfrm>
          </p:grpSpPr>
          <p:sp>
            <p:nvSpPr>
              <p:cNvPr id="45" name="矩形 44"/>
              <p:cNvSpPr/>
              <p:nvPr/>
            </p:nvSpPr>
            <p:spPr bwMode="auto">
              <a:xfrm>
                <a:off x="773190" y="5536483"/>
                <a:ext cx="1835914" cy="184653"/>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先启</a:t>
                </a:r>
              </a:p>
            </p:txBody>
          </p:sp>
          <p:sp>
            <p:nvSpPr>
              <p:cNvPr id="46" name="矩形 45"/>
              <p:cNvSpPr/>
              <p:nvPr/>
            </p:nvSpPr>
            <p:spPr bwMode="auto">
              <a:xfrm>
                <a:off x="2610562" y="5536483"/>
                <a:ext cx="1834455" cy="184653"/>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精化</a:t>
                </a:r>
              </a:p>
            </p:txBody>
          </p:sp>
          <p:sp>
            <p:nvSpPr>
              <p:cNvPr id="47" name="矩形 46"/>
              <p:cNvSpPr/>
              <p:nvPr/>
            </p:nvSpPr>
            <p:spPr bwMode="auto">
              <a:xfrm>
                <a:off x="4445017" y="5536483"/>
                <a:ext cx="2069231" cy="184653"/>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构造</a:t>
                </a:r>
              </a:p>
            </p:txBody>
          </p:sp>
          <p:sp>
            <p:nvSpPr>
              <p:cNvPr id="48" name="矩形 120"/>
              <p:cNvSpPr>
                <a:spLocks noChangeArrowheads="1"/>
              </p:cNvSpPr>
              <p:nvPr/>
            </p:nvSpPr>
            <p:spPr bwMode="auto">
              <a:xfrm>
                <a:off x="6517353" y="5536483"/>
                <a:ext cx="1835913" cy="185351"/>
              </a:xfrm>
              <a:prstGeom prst="rect">
                <a:avLst/>
              </a:prstGeom>
              <a:solidFill>
                <a:schemeClr val="accent1"/>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移交</a:t>
                </a:r>
              </a:p>
            </p:txBody>
          </p:sp>
          <p:sp>
            <p:nvSpPr>
              <p:cNvPr id="49" name="等腰三角形 121"/>
              <p:cNvSpPr>
                <a:spLocks noChangeArrowheads="1"/>
              </p:cNvSpPr>
              <p:nvPr/>
            </p:nvSpPr>
            <p:spPr bwMode="auto">
              <a:xfrm>
                <a:off x="2547004"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50" name="等腰三角形 122"/>
              <p:cNvSpPr>
                <a:spLocks noChangeArrowheads="1"/>
              </p:cNvSpPr>
              <p:nvPr/>
            </p:nvSpPr>
            <p:spPr bwMode="auto">
              <a:xfrm>
                <a:off x="438302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51" name="等腰三角形 123"/>
              <p:cNvSpPr>
                <a:spLocks noChangeArrowheads="1"/>
              </p:cNvSpPr>
              <p:nvPr/>
            </p:nvSpPr>
            <p:spPr bwMode="auto">
              <a:xfrm>
                <a:off x="642293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52" name="等腰三角形 124"/>
              <p:cNvSpPr>
                <a:spLocks noChangeArrowheads="1"/>
              </p:cNvSpPr>
              <p:nvPr/>
            </p:nvSpPr>
            <p:spPr bwMode="auto">
              <a:xfrm>
                <a:off x="8286832"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grpSp>
        <p:sp>
          <p:nvSpPr>
            <p:cNvPr id="44" name="等腰三角形 430"/>
            <p:cNvSpPr>
              <a:spLocks noChangeArrowheads="1"/>
            </p:cNvSpPr>
            <p:nvPr/>
          </p:nvSpPr>
          <p:spPr bwMode="auto">
            <a:xfrm>
              <a:off x="1172264" y="4997285"/>
              <a:ext cx="131696"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grpSp>
      <p:cxnSp>
        <p:nvCxnSpPr>
          <p:cNvPr id="53" name="直接连接符 253"/>
          <p:cNvCxnSpPr>
            <a:cxnSpLocks noChangeShapeType="1"/>
            <a:stCxn id="80" idx="1"/>
            <a:endCxn id="46" idx="1"/>
          </p:cNvCxnSpPr>
          <p:nvPr/>
        </p:nvCxnSpPr>
        <p:spPr bwMode="auto">
          <a:xfrm rot="10800000" flipH="1" flipV="1">
            <a:off x="2536825" y="2330450"/>
            <a:ext cx="9525"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54" name="直接连接符 254"/>
          <p:cNvCxnSpPr>
            <a:cxnSpLocks noChangeShapeType="1"/>
            <a:stCxn id="81" idx="1"/>
            <a:endCxn id="47" idx="3"/>
          </p:cNvCxnSpPr>
          <p:nvPr/>
        </p:nvCxnSpPr>
        <p:spPr bwMode="auto">
          <a:xfrm rot="10800000" flipH="1" flipV="1">
            <a:off x="6788150" y="2330450"/>
            <a:ext cx="7938"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55" name="组合 89"/>
          <p:cNvGrpSpPr>
            <a:grpSpLocks/>
          </p:cNvGrpSpPr>
          <p:nvPr/>
        </p:nvGrpSpPr>
        <p:grpSpPr bwMode="auto">
          <a:xfrm>
            <a:off x="522288" y="2236787"/>
            <a:ext cx="8280400" cy="2314575"/>
            <a:chOff x="522288" y="1377950"/>
            <a:chExt cx="8280400" cy="2314575"/>
          </a:xfrm>
        </p:grpSpPr>
        <p:grpSp>
          <p:nvGrpSpPr>
            <p:cNvPr id="56" name="组合 404"/>
            <p:cNvGrpSpPr>
              <a:grpSpLocks/>
            </p:cNvGrpSpPr>
            <p:nvPr/>
          </p:nvGrpSpPr>
          <p:grpSpPr bwMode="auto">
            <a:xfrm>
              <a:off x="522288" y="1377950"/>
              <a:ext cx="8280400" cy="185709"/>
              <a:chOff x="535432" y="1126041"/>
              <a:chExt cx="7885434" cy="185351"/>
            </a:xfrm>
          </p:grpSpPr>
          <p:sp>
            <p:nvSpPr>
              <p:cNvPr id="79" name="矩形 273"/>
              <p:cNvSpPr>
                <a:spLocks noChangeArrowheads="1"/>
              </p:cNvSpPr>
              <p:nvPr/>
            </p:nvSpPr>
            <p:spPr bwMode="auto">
              <a:xfrm>
                <a:off x="535432" y="1126041"/>
                <a:ext cx="1918400" cy="185351"/>
              </a:xfrm>
              <a:prstGeom prst="rect">
                <a:avLst/>
              </a:prstGeom>
              <a:solidFill>
                <a:srgbClr val="66FF99"/>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项目启动</a:t>
                </a:r>
              </a:p>
            </p:txBody>
          </p:sp>
          <p:sp>
            <p:nvSpPr>
              <p:cNvPr id="80" name="矩形 274"/>
              <p:cNvSpPr>
                <a:spLocks noChangeArrowheads="1"/>
              </p:cNvSpPr>
              <p:nvPr/>
            </p:nvSpPr>
            <p:spPr bwMode="auto">
              <a:xfrm>
                <a:off x="2454405" y="1126041"/>
                <a:ext cx="4050000" cy="185351"/>
              </a:xfrm>
              <a:prstGeom prst="rect">
                <a:avLst/>
              </a:prstGeom>
              <a:solidFill>
                <a:srgbClr val="92D05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项目实施</a:t>
                </a:r>
              </a:p>
            </p:txBody>
          </p:sp>
          <p:sp>
            <p:nvSpPr>
              <p:cNvPr id="81" name="矩形 276"/>
              <p:cNvSpPr>
                <a:spLocks noChangeArrowheads="1"/>
              </p:cNvSpPr>
              <p:nvPr/>
            </p:nvSpPr>
            <p:spPr bwMode="auto">
              <a:xfrm>
                <a:off x="6502466" y="1126041"/>
                <a:ext cx="1918400" cy="185351"/>
              </a:xfrm>
              <a:prstGeom prst="rect">
                <a:avLst/>
              </a:prstGeom>
              <a:solidFill>
                <a:srgbClr val="00B05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项目收尾</a:t>
                </a:r>
              </a:p>
            </p:txBody>
          </p:sp>
        </p:grpSp>
        <p:grpSp>
          <p:nvGrpSpPr>
            <p:cNvPr id="57" name="组合 88"/>
            <p:cNvGrpSpPr>
              <a:grpSpLocks/>
            </p:cNvGrpSpPr>
            <p:nvPr/>
          </p:nvGrpSpPr>
          <p:grpSpPr bwMode="auto">
            <a:xfrm>
              <a:off x="1816672" y="2148789"/>
              <a:ext cx="6945773" cy="1543736"/>
              <a:chOff x="1816672" y="2148789"/>
              <a:chExt cx="6945773" cy="1543736"/>
            </a:xfrm>
          </p:grpSpPr>
          <p:grpSp>
            <p:nvGrpSpPr>
              <p:cNvPr id="58" name="组合 201"/>
              <p:cNvGrpSpPr>
                <a:grpSpLocks/>
              </p:cNvGrpSpPr>
              <p:nvPr/>
            </p:nvGrpSpPr>
            <p:grpSpPr bwMode="auto">
              <a:xfrm>
                <a:off x="2139179" y="2912895"/>
                <a:ext cx="1200641" cy="779630"/>
                <a:chOff x="2180791" y="5143499"/>
                <a:chExt cx="1200583" cy="779749"/>
              </a:xfrm>
            </p:grpSpPr>
            <p:sp>
              <p:nvSpPr>
                <p:cNvPr id="77" name="剪去同侧角的矩形 76"/>
                <p:cNvSpPr/>
                <p:nvPr/>
              </p:nvSpPr>
              <p:spPr bwMode="auto">
                <a:xfrm>
                  <a:off x="2180791" y="5143499"/>
                  <a:ext cx="1200583"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规划迭代</a:t>
                  </a:r>
                </a:p>
              </p:txBody>
            </p:sp>
            <p:sp>
              <p:nvSpPr>
                <p:cNvPr id="78" name="矩形 77"/>
                <p:cNvSpPr/>
                <p:nvPr/>
              </p:nvSpPr>
              <p:spPr bwMode="auto">
                <a:xfrm>
                  <a:off x="2315447" y="552064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迭代规划会议</a:t>
                  </a:r>
                </a:p>
              </p:txBody>
            </p:sp>
          </p:grpSp>
          <p:grpSp>
            <p:nvGrpSpPr>
              <p:cNvPr id="59" name="组合 200"/>
              <p:cNvGrpSpPr>
                <a:grpSpLocks/>
              </p:cNvGrpSpPr>
              <p:nvPr/>
            </p:nvGrpSpPr>
            <p:grpSpPr bwMode="auto">
              <a:xfrm>
                <a:off x="3674902" y="2912895"/>
                <a:ext cx="2016097" cy="779630"/>
                <a:chOff x="3733367" y="5153023"/>
                <a:chExt cx="2016000" cy="779749"/>
              </a:xfrm>
            </p:grpSpPr>
            <p:sp>
              <p:nvSpPr>
                <p:cNvPr id="74" name="剪去同侧角的矩形 73"/>
                <p:cNvSpPr/>
                <p:nvPr/>
              </p:nvSpPr>
              <p:spPr bwMode="auto">
                <a:xfrm>
                  <a:off x="3733367" y="5153023"/>
                  <a:ext cx="2016000"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管理迭代</a:t>
                  </a:r>
                </a:p>
              </p:txBody>
            </p:sp>
            <p:sp>
              <p:nvSpPr>
                <p:cNvPr id="75" name="矩形 74"/>
                <p:cNvSpPr/>
                <p:nvPr/>
              </p:nvSpPr>
              <p:spPr bwMode="auto">
                <a:xfrm>
                  <a:off x="3784588" y="553017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迭代执行</a:t>
                  </a:r>
                </a:p>
              </p:txBody>
            </p:sp>
            <p:sp>
              <p:nvSpPr>
                <p:cNvPr id="76" name="矩形 75"/>
                <p:cNvSpPr/>
                <p:nvPr/>
              </p:nvSpPr>
              <p:spPr bwMode="auto">
                <a:xfrm>
                  <a:off x="4765663" y="551112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迭代监控</a:t>
                  </a:r>
                </a:p>
              </p:txBody>
            </p:sp>
          </p:grpSp>
          <p:grpSp>
            <p:nvGrpSpPr>
              <p:cNvPr id="60" name="组合 199"/>
              <p:cNvGrpSpPr>
                <a:grpSpLocks/>
              </p:cNvGrpSpPr>
              <p:nvPr/>
            </p:nvGrpSpPr>
            <p:grpSpPr bwMode="auto">
              <a:xfrm>
                <a:off x="6026082" y="2576695"/>
                <a:ext cx="1200641" cy="1115830"/>
                <a:chOff x="6133666" y="5153023"/>
                <a:chExt cx="1200583" cy="1116000"/>
              </a:xfrm>
            </p:grpSpPr>
            <p:sp>
              <p:nvSpPr>
                <p:cNvPr id="71" name="剪去同侧角的矩形 70"/>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评估结果</a:t>
                  </a:r>
                </a:p>
              </p:txBody>
            </p:sp>
            <p:sp>
              <p:nvSpPr>
                <p:cNvPr id="72" name="矩形 71"/>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复审会议</a:t>
                  </a:r>
                </a:p>
              </p:txBody>
            </p:sp>
            <p:sp>
              <p:nvSpPr>
                <p:cNvPr id="73" name="矩形 72"/>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回顾会议</a:t>
                  </a:r>
                </a:p>
              </p:txBody>
            </p:sp>
          </p:grpSp>
          <p:grpSp>
            <p:nvGrpSpPr>
              <p:cNvPr id="61" name="组合 211"/>
              <p:cNvGrpSpPr>
                <a:grpSpLocks/>
              </p:cNvGrpSpPr>
              <p:nvPr/>
            </p:nvGrpSpPr>
            <p:grpSpPr bwMode="auto">
              <a:xfrm>
                <a:off x="7561804" y="2576695"/>
                <a:ext cx="1200641" cy="1115830"/>
                <a:chOff x="6133666" y="5153023"/>
                <a:chExt cx="1200583" cy="1116000"/>
              </a:xfrm>
            </p:grpSpPr>
            <p:sp>
              <p:nvSpPr>
                <p:cNvPr id="68" name="剪去同侧角的矩形 67"/>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项目收尾</a:t>
                  </a:r>
                </a:p>
              </p:txBody>
            </p:sp>
            <p:sp>
              <p:nvSpPr>
                <p:cNvPr id="69" name="矩形 68"/>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发布管理</a:t>
                  </a:r>
                </a:p>
              </p:txBody>
            </p:sp>
            <p:sp>
              <p:nvSpPr>
                <p:cNvPr id="70" name="矩形 69"/>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项目验收</a:t>
                  </a:r>
                </a:p>
              </p:txBody>
            </p:sp>
          </p:grpSp>
          <p:cxnSp>
            <p:nvCxnSpPr>
              <p:cNvPr id="62" name="直接箭头连接符 171"/>
              <p:cNvCxnSpPr>
                <a:cxnSpLocks noChangeShapeType="1"/>
              </p:cNvCxnSpPr>
              <p:nvPr/>
            </p:nvCxnSpPr>
            <p:spPr bwMode="auto">
              <a:xfrm>
                <a:off x="1816672"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3" name="直接箭头连接符 173"/>
              <p:cNvCxnSpPr>
                <a:cxnSpLocks noChangeShapeType="1"/>
              </p:cNvCxnSpPr>
              <p:nvPr/>
            </p:nvCxnSpPr>
            <p:spPr bwMode="auto">
              <a:xfrm>
                <a:off x="334684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4" name="直接箭头连接符 174"/>
              <p:cNvCxnSpPr>
                <a:cxnSpLocks noChangeShapeType="1"/>
              </p:cNvCxnSpPr>
              <p:nvPr/>
            </p:nvCxnSpPr>
            <p:spPr bwMode="auto">
              <a:xfrm>
                <a:off x="570001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5" name="直接箭头连接符 175"/>
              <p:cNvCxnSpPr>
                <a:cxnSpLocks noChangeShapeType="1"/>
              </p:cNvCxnSpPr>
              <p:nvPr/>
            </p:nvCxnSpPr>
            <p:spPr bwMode="auto">
              <a:xfrm>
                <a:off x="7224085"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 name="肘形连接符 188"/>
              <p:cNvCxnSpPr>
                <a:cxnSpLocks noChangeShapeType="1"/>
              </p:cNvCxnSpPr>
              <p:nvPr/>
            </p:nvCxnSpPr>
            <p:spPr bwMode="auto">
              <a:xfrm flipH="1" flipV="1">
                <a:off x="2739500" y="2912895"/>
                <a:ext cx="4487223" cy="221715"/>
              </a:xfrm>
              <a:prstGeom prst="bentConnector4">
                <a:avLst>
                  <a:gd name="adj1" fmla="val -5097"/>
                  <a:gd name="adj2" fmla="val 31623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67" name="矩形 281"/>
              <p:cNvSpPr>
                <a:spLocks noChangeArrowheads="1"/>
              </p:cNvSpPr>
              <p:nvPr/>
            </p:nvSpPr>
            <p:spPr bwMode="auto">
              <a:xfrm>
                <a:off x="4495218" y="2148789"/>
                <a:ext cx="846571" cy="27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迭代</a:t>
                </a:r>
                <a:r>
                  <a:rPr lang="en-US" altLang="zh-CN" sz="1300"/>
                  <a:t>1</a:t>
                </a:r>
                <a:r>
                  <a:rPr lang="zh-CN" altLang="en-US" sz="1300"/>
                  <a:t>～</a:t>
                </a:r>
                <a:r>
                  <a:rPr lang="en-US" altLang="zh-CN" sz="1300"/>
                  <a:t>n</a:t>
                </a:r>
                <a:endParaRPr lang="zh-CN" altLang="en-US" sz="1300"/>
              </a:p>
            </p:txBody>
          </p:sp>
        </p:grpSp>
      </p:grpSp>
      <p:sp>
        <p:nvSpPr>
          <p:cNvPr id="82" name="TextBox 262"/>
          <p:cNvSpPr txBox="1">
            <a:spLocks noChangeArrowheads="1"/>
          </p:cNvSpPr>
          <p:nvPr/>
        </p:nvSpPr>
        <p:spPr bwMode="auto">
          <a:xfrm>
            <a:off x="25400" y="2386012"/>
            <a:ext cx="4587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项目管理过程</a:t>
            </a:r>
          </a:p>
        </p:txBody>
      </p:sp>
      <p:grpSp>
        <p:nvGrpSpPr>
          <p:cNvPr id="83" name="组合 87"/>
          <p:cNvGrpSpPr>
            <a:grpSpLocks/>
          </p:cNvGrpSpPr>
          <p:nvPr/>
        </p:nvGrpSpPr>
        <p:grpSpPr bwMode="auto">
          <a:xfrm>
            <a:off x="603250" y="2581275"/>
            <a:ext cx="1200150" cy="1970087"/>
            <a:chOff x="603456" y="1722453"/>
            <a:chExt cx="1200641" cy="1970072"/>
          </a:xfrm>
        </p:grpSpPr>
        <p:sp>
          <p:nvSpPr>
            <p:cNvPr id="84" name="剪去同侧角的矩形 83"/>
            <p:cNvSpPr/>
            <p:nvPr/>
          </p:nvSpPr>
          <p:spPr bwMode="auto">
            <a:xfrm>
              <a:off x="603456" y="1722453"/>
              <a:ext cx="1200641" cy="1970072"/>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项目启动</a:t>
              </a:r>
            </a:p>
          </p:txBody>
        </p:sp>
        <p:sp>
          <p:nvSpPr>
            <p:cNvPr id="85" name="矩形 84"/>
            <p:cNvSpPr/>
            <p:nvPr/>
          </p:nvSpPr>
          <p:spPr bwMode="auto">
            <a:xfrm>
              <a:off x="738119" y="208706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干系人分析</a:t>
              </a:r>
            </a:p>
          </p:txBody>
        </p:sp>
        <p:sp>
          <p:nvSpPr>
            <p:cNvPr id="86" name="矩形 85"/>
            <p:cNvSpPr/>
            <p:nvPr/>
          </p:nvSpPr>
          <p:spPr bwMode="auto">
            <a:xfrm>
              <a:off x="738119" y="238779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开发项建书</a:t>
              </a:r>
            </a:p>
          </p:txBody>
        </p:sp>
        <p:sp>
          <p:nvSpPr>
            <p:cNvPr id="87" name="矩形 86"/>
            <p:cNvSpPr/>
            <p:nvPr/>
          </p:nvSpPr>
          <p:spPr bwMode="auto">
            <a:xfrm>
              <a:off x="738119" y="3289986"/>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组建项目团队</a:t>
              </a:r>
            </a:p>
          </p:txBody>
        </p:sp>
        <p:sp>
          <p:nvSpPr>
            <p:cNvPr id="88" name="矩形 87"/>
            <p:cNvSpPr/>
            <p:nvPr/>
          </p:nvSpPr>
          <p:spPr bwMode="auto">
            <a:xfrm>
              <a:off x="738119" y="268852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项目规划</a:t>
              </a:r>
            </a:p>
          </p:txBody>
        </p:sp>
        <p:sp>
          <p:nvSpPr>
            <p:cNvPr id="89" name="矩形 88"/>
            <p:cNvSpPr/>
            <p:nvPr/>
          </p:nvSpPr>
          <p:spPr bwMode="auto">
            <a:xfrm>
              <a:off x="738119" y="298925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准备项目环境</a:t>
              </a:r>
            </a:p>
          </p:txBody>
        </p:sp>
      </p:grpSp>
      <p:sp>
        <p:nvSpPr>
          <p:cNvPr id="90" name="标题 1"/>
          <p:cNvSpPr txBox="1">
            <a:spLocks/>
          </p:cNvSpPr>
          <p:nvPr/>
        </p:nvSpPr>
        <p:spPr bwMode="white">
          <a:xfrm>
            <a:off x="119856" y="1141140"/>
            <a:ext cx="8847137" cy="89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a:solidFill>
                  <a:srgbClr val="1C1C1C"/>
                </a:solidFill>
                <a:latin typeface="+mj-lt"/>
                <a:ea typeface="+mj-ea"/>
                <a:cs typeface="+mj-cs"/>
              </a:defRPr>
            </a:lvl1pPr>
            <a:lvl2pPr algn="r" rtl="0" eaLnBrk="0" fontAlgn="base" hangingPunct="0">
              <a:spcBef>
                <a:spcPct val="0"/>
              </a:spcBef>
              <a:spcAft>
                <a:spcPct val="0"/>
              </a:spcAft>
              <a:defRPr sz="3600">
                <a:solidFill>
                  <a:srgbClr val="1C1C1C"/>
                </a:solidFill>
                <a:latin typeface="Arial" charset="0"/>
                <a:ea typeface="黑体" pitchFamily="2" charset="-122"/>
              </a:defRPr>
            </a:lvl2pPr>
            <a:lvl3pPr algn="r" rtl="0" eaLnBrk="0" fontAlgn="base" hangingPunct="0">
              <a:spcBef>
                <a:spcPct val="0"/>
              </a:spcBef>
              <a:spcAft>
                <a:spcPct val="0"/>
              </a:spcAft>
              <a:defRPr sz="3600">
                <a:solidFill>
                  <a:srgbClr val="1C1C1C"/>
                </a:solidFill>
                <a:latin typeface="Arial" charset="0"/>
                <a:ea typeface="黑体" pitchFamily="2" charset="-122"/>
              </a:defRPr>
            </a:lvl3pPr>
            <a:lvl4pPr algn="r" rtl="0" eaLnBrk="0" fontAlgn="base" hangingPunct="0">
              <a:spcBef>
                <a:spcPct val="0"/>
              </a:spcBef>
              <a:spcAft>
                <a:spcPct val="0"/>
              </a:spcAft>
              <a:defRPr sz="3600">
                <a:solidFill>
                  <a:srgbClr val="1C1C1C"/>
                </a:solidFill>
                <a:latin typeface="Arial" charset="0"/>
                <a:ea typeface="黑体" pitchFamily="2" charset="-122"/>
              </a:defRPr>
            </a:lvl4pPr>
            <a:lvl5pPr algn="r" rtl="0" eaLnBrk="0" fontAlgn="base" hangingPunct="0">
              <a:spcBef>
                <a:spcPct val="0"/>
              </a:spcBef>
              <a:spcAft>
                <a:spcPct val="0"/>
              </a:spcAft>
              <a:defRPr sz="3600">
                <a:solidFill>
                  <a:srgbClr val="1C1C1C"/>
                </a:solidFill>
                <a:latin typeface="Arial" charset="0"/>
                <a:ea typeface="黑体" pitchFamily="2" charset="-122"/>
              </a:defRPr>
            </a:lvl5pPr>
            <a:lvl6pPr marL="457200" algn="r" rtl="0" fontAlgn="base">
              <a:spcBef>
                <a:spcPct val="0"/>
              </a:spcBef>
              <a:spcAft>
                <a:spcPct val="0"/>
              </a:spcAft>
              <a:defRPr sz="3600">
                <a:solidFill>
                  <a:srgbClr val="1C1C1C"/>
                </a:solidFill>
                <a:latin typeface="Arial" charset="0"/>
                <a:ea typeface="黑体" pitchFamily="2" charset="-122"/>
              </a:defRPr>
            </a:lvl6pPr>
            <a:lvl7pPr marL="914400" algn="r" rtl="0" fontAlgn="base">
              <a:spcBef>
                <a:spcPct val="0"/>
              </a:spcBef>
              <a:spcAft>
                <a:spcPct val="0"/>
              </a:spcAft>
              <a:defRPr sz="3600">
                <a:solidFill>
                  <a:srgbClr val="1C1C1C"/>
                </a:solidFill>
                <a:latin typeface="Arial" charset="0"/>
                <a:ea typeface="黑体" pitchFamily="2" charset="-122"/>
              </a:defRPr>
            </a:lvl7pPr>
            <a:lvl8pPr marL="1371600" algn="r" rtl="0" fontAlgn="base">
              <a:spcBef>
                <a:spcPct val="0"/>
              </a:spcBef>
              <a:spcAft>
                <a:spcPct val="0"/>
              </a:spcAft>
              <a:defRPr sz="3600">
                <a:solidFill>
                  <a:srgbClr val="1C1C1C"/>
                </a:solidFill>
                <a:latin typeface="Arial" charset="0"/>
                <a:ea typeface="黑体" pitchFamily="2" charset="-122"/>
              </a:defRPr>
            </a:lvl8pPr>
            <a:lvl9pPr marL="1828800" algn="r" rtl="0" fontAlgn="base">
              <a:spcBef>
                <a:spcPct val="0"/>
              </a:spcBef>
              <a:spcAft>
                <a:spcPct val="0"/>
              </a:spcAft>
              <a:defRPr sz="3600">
                <a:solidFill>
                  <a:srgbClr val="1C1C1C"/>
                </a:solidFill>
                <a:latin typeface="Arial" charset="0"/>
                <a:ea typeface="黑体" pitchFamily="2" charset="-122"/>
              </a:defRPr>
            </a:lvl9pPr>
          </a:lstStyle>
          <a:p>
            <a:pPr algn="l"/>
            <a:r>
              <a:rPr lang="zh-CN" altLang="en-US" sz="2800" kern="0" dirty="0" smtClean="0"/>
              <a:t>敏捷项目管理过程</a:t>
            </a:r>
            <a:endParaRPr lang="en-US" altLang="zh-CN" sz="2800" kern="0" dirty="0" smtClean="0"/>
          </a:p>
          <a:p>
            <a:pPr algn="l"/>
            <a:r>
              <a:rPr lang="en-US" altLang="zh-CN" sz="2800" kern="0" dirty="0" smtClean="0"/>
              <a:t> </a:t>
            </a:r>
            <a:r>
              <a:rPr lang="en-US" altLang="zh-CN" sz="2800" kern="0" dirty="0" smtClean="0">
                <a:solidFill>
                  <a:srgbClr val="C00000"/>
                </a:solidFill>
              </a:rPr>
              <a:t>     </a:t>
            </a:r>
            <a:r>
              <a:rPr lang="zh-CN" altLang="en-US" sz="2800" kern="0" dirty="0" smtClean="0">
                <a:solidFill>
                  <a:srgbClr val="C00000"/>
                </a:solidFill>
              </a:rPr>
              <a:t>第</a:t>
            </a:r>
            <a:r>
              <a:rPr lang="en-US" altLang="zh-CN" sz="2800" kern="0" dirty="0" smtClean="0">
                <a:solidFill>
                  <a:srgbClr val="C00000"/>
                </a:solidFill>
              </a:rPr>
              <a:t>1~4</a:t>
            </a:r>
            <a:r>
              <a:rPr lang="zh-CN" altLang="en-US" sz="2800" kern="0" dirty="0" smtClean="0">
                <a:solidFill>
                  <a:srgbClr val="C00000"/>
                </a:solidFill>
              </a:rPr>
              <a:t>周</a:t>
            </a:r>
            <a:r>
              <a:rPr lang="en-US" altLang="zh-CN" sz="2800" kern="0" dirty="0">
                <a:solidFill>
                  <a:srgbClr val="C00000"/>
                </a:solidFill>
              </a:rPr>
              <a:t> </a:t>
            </a:r>
            <a:r>
              <a:rPr lang="en-US" altLang="zh-CN" sz="2800" kern="0" dirty="0" smtClean="0">
                <a:solidFill>
                  <a:srgbClr val="C00000"/>
                </a:solidFill>
              </a:rPr>
              <a:t>   |    </a:t>
            </a:r>
            <a:r>
              <a:rPr lang="zh-CN" altLang="en-US" sz="2800" kern="0" dirty="0" smtClean="0">
                <a:solidFill>
                  <a:srgbClr val="C00000"/>
                </a:solidFill>
              </a:rPr>
              <a:t>第</a:t>
            </a:r>
            <a:r>
              <a:rPr lang="en-US" altLang="zh-CN" sz="2800" kern="0" dirty="0" smtClean="0">
                <a:solidFill>
                  <a:srgbClr val="C00000"/>
                </a:solidFill>
              </a:rPr>
              <a:t>5~13</a:t>
            </a:r>
            <a:r>
              <a:rPr lang="zh-CN" altLang="en-US" sz="2800" kern="0" dirty="0" smtClean="0">
                <a:solidFill>
                  <a:srgbClr val="C00000"/>
                </a:solidFill>
              </a:rPr>
              <a:t>周（三次迭代） </a:t>
            </a:r>
            <a:r>
              <a:rPr lang="en-US" altLang="zh-CN" sz="2800" kern="0" dirty="0" smtClean="0">
                <a:solidFill>
                  <a:srgbClr val="C00000"/>
                </a:solidFill>
              </a:rPr>
              <a:t>|   </a:t>
            </a:r>
            <a:r>
              <a:rPr lang="zh-CN" altLang="en-US" sz="2800" kern="0" dirty="0" smtClean="0">
                <a:solidFill>
                  <a:srgbClr val="C00000"/>
                </a:solidFill>
              </a:rPr>
              <a:t>第</a:t>
            </a:r>
            <a:r>
              <a:rPr lang="en-US" altLang="zh-CN" sz="2800" kern="0" dirty="0" smtClean="0">
                <a:solidFill>
                  <a:srgbClr val="C00000"/>
                </a:solidFill>
              </a:rPr>
              <a:t>14~16</a:t>
            </a:r>
            <a:r>
              <a:rPr lang="zh-CN" altLang="en-US" sz="2800" kern="0" dirty="0" smtClean="0">
                <a:solidFill>
                  <a:srgbClr val="C00000"/>
                </a:solidFill>
              </a:rPr>
              <a:t>周      </a:t>
            </a:r>
            <a:endParaRPr lang="zh-CN" altLang="en-US" sz="2800" kern="0" dirty="0">
              <a:solidFill>
                <a:srgbClr val="C00000"/>
              </a:solidFill>
            </a:endParaRPr>
          </a:p>
        </p:txBody>
      </p:sp>
    </p:spTree>
    <p:extLst>
      <p:ext uri="{BB962C8B-B14F-4D97-AF65-F5344CB8AC3E}">
        <p14:creationId xmlns:p14="http://schemas.microsoft.com/office/powerpoint/2010/main" val="337314962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12875"/>
            <a:ext cx="6553200" cy="5445125"/>
          </a:xfrm>
        </p:spPr>
        <p:txBody>
          <a:bodyPr/>
          <a:lstStyle/>
          <a:p>
            <a:r>
              <a:rPr lang="zh-CN" altLang="en-US" sz="2800" dirty="0" smtClean="0"/>
              <a:t>启动阶段主要任务</a:t>
            </a:r>
            <a:endParaRPr lang="en-US" altLang="zh-CN" sz="2800" dirty="0" smtClean="0"/>
          </a:p>
          <a:p>
            <a:pPr marL="1082675" lvl="1" indent="-457200">
              <a:buFont typeface="+mj-lt"/>
              <a:buAutoNum type="arabicPeriod"/>
            </a:pPr>
            <a:r>
              <a:rPr lang="zh-CN" altLang="en-US" sz="2400" dirty="0"/>
              <a:t>干系人分析</a:t>
            </a:r>
          </a:p>
          <a:p>
            <a:pPr marL="1082675" lvl="1" indent="-457200">
              <a:buFont typeface="+mj-lt"/>
              <a:buAutoNum type="arabicPeriod"/>
            </a:pPr>
            <a:r>
              <a:rPr lang="zh-CN" altLang="en-US" sz="2400" dirty="0"/>
              <a:t>开发项建书</a:t>
            </a:r>
          </a:p>
          <a:p>
            <a:pPr marL="1082675" lvl="1" indent="-457200">
              <a:buFont typeface="+mj-lt"/>
              <a:buAutoNum type="arabicPeriod"/>
            </a:pPr>
            <a:r>
              <a:rPr lang="zh-CN" altLang="en-US" sz="2400" dirty="0"/>
              <a:t>项目规划</a:t>
            </a:r>
          </a:p>
          <a:p>
            <a:pPr marL="1082675" lvl="1" indent="-457200">
              <a:buFont typeface="+mj-lt"/>
              <a:buAutoNum type="arabicPeriod"/>
            </a:pPr>
            <a:r>
              <a:rPr lang="zh-CN" altLang="en-US" sz="2400" dirty="0"/>
              <a:t>准备项目环境</a:t>
            </a:r>
          </a:p>
          <a:p>
            <a:pPr marL="1082675" lvl="1" indent="-457200">
              <a:buFont typeface="+mj-lt"/>
              <a:buAutoNum type="arabicPeriod"/>
            </a:pPr>
            <a:r>
              <a:rPr lang="zh-CN" altLang="en-US" sz="2400" dirty="0"/>
              <a:t>组建项目团队</a:t>
            </a:r>
          </a:p>
          <a:p>
            <a:pPr marL="1082675" lvl="1" indent="-457200">
              <a:buFont typeface="+mj-lt"/>
              <a:buAutoNum type="arabicPeriod"/>
            </a:pPr>
            <a:r>
              <a:rPr lang="zh-CN" altLang="en-US" sz="2400" dirty="0" smtClean="0"/>
              <a:t>第一次迭代规划</a:t>
            </a:r>
            <a:endParaRPr lang="en-US" altLang="zh-CN" sz="2400" dirty="0" smtClean="0"/>
          </a:p>
          <a:p>
            <a:r>
              <a:rPr lang="zh-CN" altLang="en-US" sz="2800" dirty="0" smtClean="0">
                <a:solidFill>
                  <a:srgbClr val="C00000"/>
                </a:solidFill>
              </a:rPr>
              <a:t>主要输出</a:t>
            </a:r>
            <a:endParaRPr lang="en-US" altLang="zh-CN" sz="2800" dirty="0" smtClean="0">
              <a:solidFill>
                <a:srgbClr val="C00000"/>
              </a:solidFill>
            </a:endParaRPr>
          </a:p>
          <a:p>
            <a:pPr lvl="1"/>
            <a:r>
              <a:rPr lang="zh-CN" altLang="en-US" sz="2400" dirty="0">
                <a:solidFill>
                  <a:srgbClr val="002060"/>
                </a:solidFill>
              </a:rPr>
              <a:t>项建</a:t>
            </a:r>
            <a:r>
              <a:rPr lang="zh-CN" altLang="en-US" sz="2400" dirty="0" smtClean="0">
                <a:solidFill>
                  <a:srgbClr val="002060"/>
                </a:solidFill>
              </a:rPr>
              <a:t>书、需求、第一次迭代规划、团队、环境</a:t>
            </a:r>
            <a:endParaRPr lang="en-US" altLang="zh-CN" sz="2400" dirty="0" smtClean="0">
              <a:solidFill>
                <a:srgbClr val="002060"/>
              </a:solidFill>
            </a:endParaRPr>
          </a:p>
          <a:p>
            <a:pPr lvl="1"/>
            <a:r>
              <a:rPr lang="zh-CN" altLang="en-US" sz="2400" dirty="0" smtClean="0"/>
              <a:t>总结到一份项目管理文档中</a:t>
            </a:r>
            <a:endParaRPr lang="zh-CN" altLang="en-US" sz="2400" dirty="0"/>
          </a:p>
        </p:txBody>
      </p:sp>
      <p:sp>
        <p:nvSpPr>
          <p:cNvPr id="3" name="日期占位符 2"/>
          <p:cNvSpPr>
            <a:spLocks noGrp="1"/>
          </p:cNvSpPr>
          <p:nvPr>
            <p:ph type="dt" sz="half" idx="10"/>
          </p:nvPr>
        </p:nvSpPr>
        <p:spPr/>
        <p:txBody>
          <a:bodyPr/>
          <a:lstStyle/>
          <a:p>
            <a:pPr>
              <a:defRPr/>
            </a:pPr>
            <a:r>
              <a:rPr lang="en-US" altLang="zh-CN" dirty="0" smtClean="0"/>
              <a:t>guolei@upc.edu.cn</a:t>
            </a:r>
            <a:endParaRPr lang="en-US" altLang="zh-CN" dirty="0"/>
          </a:p>
        </p:txBody>
      </p:sp>
      <p:sp>
        <p:nvSpPr>
          <p:cNvPr id="7" name="圆角矩形 9"/>
          <p:cNvSpPr>
            <a:spLocks noChangeArrowheads="1"/>
          </p:cNvSpPr>
          <p:nvPr/>
        </p:nvSpPr>
        <p:spPr bwMode="auto">
          <a:xfrm>
            <a:off x="4267200" y="1981200"/>
            <a:ext cx="4267200" cy="1987708"/>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b="1" dirty="0" smtClean="0">
                <a:solidFill>
                  <a:srgbClr val="C00000"/>
                </a:solidFill>
                <a:latin typeface="微软雅黑" panose="020B0503020204020204" pitchFamily="34" charset="-122"/>
                <a:ea typeface="微软雅黑" panose="020B0503020204020204" pitchFamily="34" charset="-122"/>
              </a:rPr>
              <a:t>实践课程要求：</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lgn="l"/>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smtClean="0">
                <a:solidFill>
                  <a:srgbClr val="000000"/>
                </a:solidFill>
                <a:latin typeface="微软雅黑" panose="020B0503020204020204" pitchFamily="34" charset="-122"/>
                <a:ea typeface="微软雅黑" panose="020B0503020204020204" pitchFamily="34" charset="-122"/>
              </a:rPr>
              <a:t>）前四周内完成列表任务</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algn="l"/>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smtClean="0">
                <a:solidFill>
                  <a:srgbClr val="000000"/>
                </a:solidFill>
                <a:latin typeface="微软雅黑" panose="020B0503020204020204" pitchFamily="34" charset="-122"/>
                <a:ea typeface="微软雅黑" panose="020B0503020204020204" pitchFamily="34" charset="-122"/>
              </a:rPr>
              <a:t>）完成本课程要求的文档</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282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任务简明介绍</a:t>
            </a:r>
            <a:endParaRPr lang="zh-CN" altLang="en-US" dirty="0"/>
          </a:p>
        </p:txBody>
      </p:sp>
      <p:sp>
        <p:nvSpPr>
          <p:cNvPr id="9" name="内容占位符 8"/>
          <p:cNvSpPr>
            <a:spLocks noGrp="1"/>
          </p:cNvSpPr>
          <p:nvPr>
            <p:ph idx="1"/>
          </p:nvPr>
        </p:nvSpPr>
        <p:spPr>
          <a:xfrm>
            <a:off x="466725" y="1157288"/>
            <a:ext cx="8229600" cy="5635398"/>
          </a:xfrm>
        </p:spPr>
        <p:txBody>
          <a:bodyPr/>
          <a:lstStyle/>
          <a:p>
            <a:r>
              <a:rPr lang="zh-CN" altLang="en-US" dirty="0" smtClean="0"/>
              <a:t>干系人分析（见</a:t>
            </a:r>
            <a:r>
              <a:rPr lang="en-US" altLang="zh-CN" dirty="0" smtClean="0"/>
              <a:t>ch4</a:t>
            </a:r>
            <a:r>
              <a:rPr lang="zh-CN" altLang="en-US" dirty="0" smtClean="0"/>
              <a:t>）</a:t>
            </a:r>
            <a:endParaRPr lang="en-US" altLang="zh-CN" dirty="0" smtClean="0"/>
          </a:p>
          <a:p>
            <a:r>
              <a:rPr lang="zh-CN" altLang="en-US" dirty="0"/>
              <a:t>开</a:t>
            </a:r>
            <a:r>
              <a:rPr lang="zh-CN" altLang="en-US" dirty="0" smtClean="0"/>
              <a:t>发项目建议书</a:t>
            </a:r>
            <a:endParaRPr lang="en-US" altLang="zh-CN" dirty="0" smtClean="0"/>
          </a:p>
          <a:p>
            <a:pPr lvl="1"/>
            <a:r>
              <a:rPr lang="zh-CN" altLang="en-US" dirty="0"/>
              <a:t>共同愿</a:t>
            </a:r>
            <a:r>
              <a:rPr lang="zh-CN" altLang="en-US" dirty="0" smtClean="0"/>
              <a:t>景</a:t>
            </a:r>
            <a:endParaRPr lang="en-US" altLang="zh-CN" dirty="0" smtClean="0"/>
          </a:p>
          <a:p>
            <a:pPr lvl="1"/>
            <a:r>
              <a:rPr lang="zh-CN" altLang="en-US" dirty="0"/>
              <a:t>初步需</a:t>
            </a:r>
            <a:r>
              <a:rPr lang="zh-CN" altLang="en-US" dirty="0" smtClean="0"/>
              <a:t>求：</a:t>
            </a:r>
            <a:r>
              <a:rPr lang="zh-CN" altLang="en-US" b="1" dirty="0" smtClean="0">
                <a:solidFill>
                  <a:srgbClr val="C00000"/>
                </a:solidFill>
              </a:rPr>
              <a:t>用户故事</a:t>
            </a:r>
            <a:r>
              <a:rPr lang="zh-CN" altLang="en-US" dirty="0" smtClean="0"/>
              <a:t>驱动</a:t>
            </a:r>
            <a:endParaRPr lang="en-US" altLang="zh-CN" dirty="0" smtClean="0"/>
          </a:p>
          <a:p>
            <a:pPr lvl="1"/>
            <a:r>
              <a:rPr lang="zh-CN" altLang="en-US" dirty="0"/>
              <a:t>初</a:t>
            </a:r>
            <a:r>
              <a:rPr lang="zh-CN" altLang="en-US" dirty="0" smtClean="0"/>
              <a:t>步架构</a:t>
            </a:r>
            <a:endParaRPr lang="en-US" altLang="zh-CN" dirty="0" smtClean="0"/>
          </a:p>
          <a:p>
            <a:r>
              <a:rPr lang="zh-CN" altLang="en-US" dirty="0"/>
              <a:t>项</a:t>
            </a:r>
            <a:r>
              <a:rPr lang="zh-CN" altLang="en-US" dirty="0" smtClean="0"/>
              <a:t>目规划（两级）</a:t>
            </a:r>
            <a:endParaRPr lang="en-US" altLang="zh-CN" dirty="0" smtClean="0"/>
          </a:p>
          <a:p>
            <a:pPr lvl="1"/>
            <a:r>
              <a:rPr lang="zh-CN" altLang="en-US" dirty="0" smtClean="0"/>
              <a:t>发布规划：</a:t>
            </a:r>
            <a:r>
              <a:rPr lang="zh-CN" altLang="en-US" b="1" dirty="0" smtClean="0">
                <a:solidFill>
                  <a:srgbClr val="C00000"/>
                </a:solidFill>
              </a:rPr>
              <a:t>优先级排序</a:t>
            </a:r>
            <a:r>
              <a:rPr lang="zh-CN" altLang="en-US" dirty="0" smtClean="0"/>
              <a:t>→</a:t>
            </a:r>
            <a:r>
              <a:rPr lang="zh-CN" altLang="en-US" b="1" dirty="0" smtClean="0">
                <a:solidFill>
                  <a:srgbClr val="C00000"/>
                </a:solidFill>
              </a:rPr>
              <a:t>里程碑</a:t>
            </a:r>
            <a:r>
              <a:rPr lang="zh-CN" altLang="en-US" dirty="0" smtClean="0"/>
              <a:t>和</a:t>
            </a:r>
            <a:r>
              <a:rPr lang="zh-CN" altLang="en-US" b="1" dirty="0" smtClean="0">
                <a:solidFill>
                  <a:srgbClr val="C00000"/>
                </a:solidFill>
              </a:rPr>
              <a:t>进度</a:t>
            </a:r>
            <a:r>
              <a:rPr lang="zh-CN" altLang="en-US" dirty="0" smtClean="0"/>
              <a:t>→调整</a:t>
            </a:r>
            <a:endParaRPr lang="en-US" altLang="zh-CN" dirty="0" smtClean="0"/>
          </a:p>
          <a:p>
            <a:pPr lvl="2"/>
            <a:r>
              <a:rPr lang="zh-CN" altLang="en-US" dirty="0" smtClean="0"/>
              <a:t>估算方法：</a:t>
            </a:r>
            <a:r>
              <a:rPr lang="zh-CN" altLang="en-US" dirty="0" smtClean="0">
                <a:solidFill>
                  <a:srgbClr val="002060"/>
                </a:solidFill>
              </a:rPr>
              <a:t>故事点</a:t>
            </a:r>
            <a:r>
              <a:rPr lang="zh-CN" altLang="en-US" dirty="0" smtClean="0"/>
              <a:t>或</a:t>
            </a:r>
            <a:r>
              <a:rPr lang="zh-CN" altLang="en-US" dirty="0" smtClean="0">
                <a:solidFill>
                  <a:srgbClr val="002060"/>
                </a:solidFill>
              </a:rPr>
              <a:t>理想日</a:t>
            </a:r>
            <a:endParaRPr lang="en-US" altLang="zh-CN" dirty="0" smtClean="0">
              <a:solidFill>
                <a:srgbClr val="002060"/>
              </a:solidFill>
            </a:endParaRPr>
          </a:p>
          <a:p>
            <a:pPr lvl="1"/>
            <a:r>
              <a:rPr lang="zh-CN" altLang="en-US" dirty="0"/>
              <a:t>迭</a:t>
            </a:r>
            <a:r>
              <a:rPr lang="zh-CN" altLang="en-US" dirty="0" smtClean="0"/>
              <a:t>代规划：用户故事→</a:t>
            </a:r>
            <a:r>
              <a:rPr lang="zh-CN" altLang="en-US" b="1" dirty="0" smtClean="0">
                <a:solidFill>
                  <a:srgbClr val="C00000"/>
                </a:solidFill>
              </a:rPr>
              <a:t>工作项</a:t>
            </a:r>
            <a:r>
              <a:rPr lang="zh-CN" altLang="en-US" dirty="0" smtClean="0"/>
              <a:t>分解</a:t>
            </a:r>
            <a:endParaRPr lang="en-US" altLang="zh-CN" dirty="0" smtClean="0"/>
          </a:p>
          <a:p>
            <a:pPr lvl="2"/>
            <a:r>
              <a:rPr lang="zh-CN" altLang="en-US" dirty="0"/>
              <a:t>估</a:t>
            </a:r>
            <a:r>
              <a:rPr lang="zh-CN" altLang="en-US" dirty="0" smtClean="0"/>
              <a:t>算方法：</a:t>
            </a:r>
            <a:r>
              <a:rPr lang="zh-CN" altLang="en-US" dirty="0" smtClean="0">
                <a:solidFill>
                  <a:srgbClr val="002060"/>
                </a:solidFill>
              </a:rPr>
              <a:t>小时</a:t>
            </a:r>
            <a:endParaRPr lang="en-US" altLang="zh-CN" dirty="0" smtClean="0">
              <a:solidFill>
                <a:srgbClr val="002060"/>
              </a:solidFill>
            </a:endParaRPr>
          </a:p>
          <a:p>
            <a:endParaRPr lang="en-US" altLang="zh-CN" dirty="0"/>
          </a:p>
          <a:p>
            <a:endParaRPr lang="zh-CN" altLang="en-US" dirty="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sp>
        <p:nvSpPr>
          <p:cNvPr id="6" name="矩形 5"/>
          <p:cNvSpPr/>
          <p:nvPr/>
        </p:nvSpPr>
        <p:spPr>
          <a:xfrm>
            <a:off x="5791200" y="996950"/>
            <a:ext cx="3124200" cy="2308324"/>
          </a:xfrm>
          <a:prstGeom prst="rect">
            <a:avLst/>
          </a:prstGeom>
        </p:spPr>
        <p:txBody>
          <a:bodyPr wrap="square">
            <a:spAutoFit/>
          </a:bodyPr>
          <a:lstStyle/>
          <a:p>
            <a:pPr algn="l"/>
            <a:r>
              <a:rPr lang="zh-CN" altLang="en-US" sz="2400" dirty="0">
                <a:solidFill>
                  <a:srgbClr val="000000"/>
                </a:solidFill>
                <a:ea typeface="微软雅黑" panose="020B0503020204020204" pitchFamily="34" charset="-122"/>
              </a:rPr>
              <a:t>启动阶段主要任务</a:t>
            </a:r>
            <a:endParaRPr lang="en-US" altLang="zh-CN" sz="2400" dirty="0">
              <a:solidFill>
                <a:srgbClr val="000000"/>
              </a:solidFill>
              <a:ea typeface="微软雅黑" panose="020B0503020204020204" pitchFamily="34" charset="-122"/>
            </a:endParaRPr>
          </a:p>
          <a:p>
            <a:pPr marL="342900" indent="-342900" algn="l">
              <a:buFont typeface="Arial" panose="020B0604020202020204" pitchFamily="34" charset="0"/>
              <a:buChar char="•"/>
            </a:pPr>
            <a:r>
              <a:rPr lang="zh-CN" altLang="en-US" sz="2000" dirty="0">
                <a:solidFill>
                  <a:srgbClr val="C00000"/>
                </a:solidFill>
                <a:ea typeface="微软雅黑" panose="020B0503020204020204" pitchFamily="34" charset="-122"/>
              </a:rPr>
              <a:t>干系人分析</a:t>
            </a:r>
          </a:p>
          <a:p>
            <a:pPr marL="342900" indent="-342900" algn="l">
              <a:buFont typeface="Arial" panose="020B0604020202020204" pitchFamily="34" charset="0"/>
              <a:buChar char="•"/>
            </a:pPr>
            <a:r>
              <a:rPr lang="zh-CN" altLang="en-US" sz="2000" dirty="0">
                <a:solidFill>
                  <a:srgbClr val="C00000"/>
                </a:solidFill>
                <a:ea typeface="微软雅黑" panose="020B0503020204020204" pitchFamily="34" charset="-122"/>
              </a:rPr>
              <a:t>开发项建书</a:t>
            </a:r>
          </a:p>
          <a:p>
            <a:pPr marL="342900" indent="-342900" algn="l">
              <a:buFont typeface="Arial" panose="020B0604020202020204" pitchFamily="34" charset="0"/>
              <a:buChar char="•"/>
            </a:pPr>
            <a:r>
              <a:rPr lang="zh-CN" altLang="en-US" sz="2000" dirty="0">
                <a:solidFill>
                  <a:srgbClr val="C00000"/>
                </a:solidFill>
                <a:ea typeface="微软雅黑" panose="020B0503020204020204" pitchFamily="34" charset="-122"/>
              </a:rPr>
              <a:t>项目规划</a:t>
            </a:r>
          </a:p>
          <a:p>
            <a:pPr marL="342900" indent="-342900" algn="l">
              <a:buFont typeface="Arial" panose="020B0604020202020204" pitchFamily="34" charset="0"/>
              <a:buChar char="•"/>
            </a:pPr>
            <a:r>
              <a:rPr lang="zh-CN" altLang="en-US" sz="2000" dirty="0">
                <a:solidFill>
                  <a:srgbClr val="002060"/>
                </a:solidFill>
                <a:ea typeface="微软雅黑" panose="020B0503020204020204" pitchFamily="34" charset="-122"/>
              </a:rPr>
              <a:t>准备项目环境</a:t>
            </a:r>
          </a:p>
          <a:p>
            <a:pPr marL="342900" indent="-342900" algn="l">
              <a:buFont typeface="Arial" panose="020B0604020202020204" pitchFamily="34" charset="0"/>
              <a:buChar char="•"/>
            </a:pPr>
            <a:r>
              <a:rPr lang="zh-CN" altLang="en-US" sz="2000" dirty="0">
                <a:solidFill>
                  <a:srgbClr val="002060"/>
                </a:solidFill>
                <a:ea typeface="微软雅黑" panose="020B0503020204020204" pitchFamily="34" charset="-122"/>
              </a:rPr>
              <a:t>组建项目团队</a:t>
            </a:r>
          </a:p>
          <a:p>
            <a:pPr marL="342900" indent="-342900" algn="l">
              <a:buFont typeface="Arial" panose="020B0604020202020204" pitchFamily="34" charset="0"/>
              <a:buChar char="•"/>
            </a:pPr>
            <a:r>
              <a:rPr lang="zh-CN" altLang="en-US" sz="2000" dirty="0">
                <a:solidFill>
                  <a:srgbClr val="002060"/>
                </a:solidFill>
                <a:ea typeface="微软雅黑" panose="020B0503020204020204" pitchFamily="34" charset="-122"/>
              </a:rPr>
              <a:t>第一次迭代规划</a:t>
            </a:r>
            <a:endParaRPr lang="en-US" altLang="zh-CN" sz="2000" dirty="0">
              <a:solidFill>
                <a:srgbClr val="002060"/>
              </a:solidFill>
              <a:ea typeface="微软雅黑" panose="020B0503020204020204" pitchFamily="34" charset="-122"/>
            </a:endParaRPr>
          </a:p>
        </p:txBody>
      </p:sp>
    </p:spTree>
    <p:extLst>
      <p:ext uri="{BB962C8B-B14F-4D97-AF65-F5344CB8AC3E}">
        <p14:creationId xmlns:p14="http://schemas.microsoft.com/office/powerpoint/2010/main" val="181658081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6725" y="1157288"/>
            <a:ext cx="8229600" cy="4633912"/>
          </a:xfrm>
        </p:spPr>
        <p:txBody>
          <a:bodyPr/>
          <a:lstStyle/>
          <a:p>
            <a:r>
              <a:rPr lang="zh-CN" altLang="en-US" dirty="0"/>
              <a:t>准备项目环境</a:t>
            </a:r>
          </a:p>
          <a:p>
            <a:r>
              <a:rPr lang="zh-CN" altLang="en-US" dirty="0"/>
              <a:t>组建项目团队</a:t>
            </a:r>
          </a:p>
          <a:p>
            <a:pPr lvl="1"/>
            <a:r>
              <a:rPr lang="zh-CN" altLang="en-US" dirty="0" smtClean="0"/>
              <a:t>主要角色及分工</a:t>
            </a:r>
            <a:endParaRPr lang="en-US" altLang="zh-CN" dirty="0" smtClean="0"/>
          </a:p>
          <a:p>
            <a:pPr lvl="1"/>
            <a:r>
              <a:rPr lang="zh-CN" altLang="en-US" dirty="0" smtClean="0"/>
              <a:t>贯彻</a:t>
            </a:r>
            <a:r>
              <a:rPr lang="zh-CN" altLang="en-US" dirty="0" smtClean="0">
                <a:solidFill>
                  <a:srgbClr val="C00000"/>
                </a:solidFill>
              </a:rPr>
              <a:t>完整团队</a:t>
            </a:r>
            <a:endParaRPr lang="en-US" altLang="zh-CN" dirty="0" smtClean="0">
              <a:solidFill>
                <a:srgbClr val="C00000"/>
              </a:solidFill>
            </a:endParaRPr>
          </a:p>
          <a:p>
            <a:r>
              <a:rPr lang="zh-CN" altLang="en-US" dirty="0" smtClean="0"/>
              <a:t>第一次迭代规划</a:t>
            </a:r>
          </a:p>
          <a:p>
            <a:pPr lvl="1"/>
            <a:r>
              <a:rPr lang="zh-CN" altLang="en-US" b="1" dirty="0" smtClean="0">
                <a:solidFill>
                  <a:srgbClr val="C00000"/>
                </a:solidFill>
              </a:rPr>
              <a:t>工作项</a:t>
            </a:r>
            <a:r>
              <a:rPr lang="zh-CN" altLang="en-US" dirty="0" smtClean="0"/>
              <a:t>分解</a:t>
            </a:r>
            <a:endParaRPr lang="zh-CN" altLang="en-US" dirty="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sp>
        <p:nvSpPr>
          <p:cNvPr id="6" name="矩形 5"/>
          <p:cNvSpPr/>
          <p:nvPr/>
        </p:nvSpPr>
        <p:spPr>
          <a:xfrm>
            <a:off x="5791200" y="996950"/>
            <a:ext cx="3124200" cy="2308324"/>
          </a:xfrm>
          <a:prstGeom prst="rect">
            <a:avLst/>
          </a:prstGeom>
        </p:spPr>
        <p:txBody>
          <a:bodyPr wrap="square">
            <a:spAutoFit/>
          </a:bodyPr>
          <a:lstStyle/>
          <a:p>
            <a:pPr algn="l"/>
            <a:r>
              <a:rPr lang="zh-CN" altLang="en-US" sz="2400" dirty="0">
                <a:solidFill>
                  <a:srgbClr val="000000"/>
                </a:solidFill>
                <a:ea typeface="微软雅黑" panose="020B0503020204020204" pitchFamily="34" charset="-122"/>
              </a:rPr>
              <a:t>启动阶段主要任务</a:t>
            </a:r>
            <a:endParaRPr lang="en-US" altLang="zh-CN" sz="2400" dirty="0">
              <a:solidFill>
                <a:srgbClr val="000000"/>
              </a:solidFill>
              <a:ea typeface="微软雅黑" panose="020B0503020204020204" pitchFamily="34" charset="-122"/>
            </a:endParaRPr>
          </a:p>
          <a:p>
            <a:pPr marL="342900" indent="-342900" algn="l">
              <a:buFont typeface="Arial" panose="020B0604020202020204" pitchFamily="34" charset="0"/>
              <a:buChar char="•"/>
            </a:pPr>
            <a:r>
              <a:rPr lang="zh-CN" altLang="en-US" sz="2000" dirty="0">
                <a:solidFill>
                  <a:srgbClr val="002060"/>
                </a:solidFill>
                <a:ea typeface="微软雅黑" panose="020B0503020204020204" pitchFamily="34" charset="-122"/>
              </a:rPr>
              <a:t>干系人分析</a:t>
            </a:r>
          </a:p>
          <a:p>
            <a:pPr marL="342900" indent="-342900" algn="l">
              <a:buFont typeface="Arial" panose="020B0604020202020204" pitchFamily="34" charset="0"/>
              <a:buChar char="•"/>
            </a:pPr>
            <a:r>
              <a:rPr lang="zh-CN" altLang="en-US" sz="2000" dirty="0">
                <a:solidFill>
                  <a:srgbClr val="002060"/>
                </a:solidFill>
                <a:ea typeface="微软雅黑" panose="020B0503020204020204" pitchFamily="34" charset="-122"/>
              </a:rPr>
              <a:t>开发项建书</a:t>
            </a:r>
          </a:p>
          <a:p>
            <a:pPr marL="342900" indent="-342900" algn="l">
              <a:buFont typeface="Arial" panose="020B0604020202020204" pitchFamily="34" charset="0"/>
              <a:buChar char="•"/>
            </a:pPr>
            <a:r>
              <a:rPr lang="zh-CN" altLang="en-US" sz="2000" dirty="0">
                <a:solidFill>
                  <a:srgbClr val="002060"/>
                </a:solidFill>
                <a:ea typeface="微软雅黑" panose="020B0503020204020204" pitchFamily="34" charset="-122"/>
              </a:rPr>
              <a:t>项目规划</a:t>
            </a:r>
          </a:p>
          <a:p>
            <a:pPr marL="342900" indent="-342900" algn="l">
              <a:buFont typeface="Arial" panose="020B0604020202020204" pitchFamily="34" charset="0"/>
              <a:buChar char="•"/>
            </a:pPr>
            <a:r>
              <a:rPr lang="zh-CN" altLang="en-US" sz="2000" dirty="0">
                <a:solidFill>
                  <a:srgbClr val="C00000"/>
                </a:solidFill>
                <a:ea typeface="微软雅黑" panose="020B0503020204020204" pitchFamily="34" charset="-122"/>
              </a:rPr>
              <a:t>准备项目环境</a:t>
            </a:r>
          </a:p>
          <a:p>
            <a:pPr marL="342900" indent="-342900" algn="l">
              <a:buFont typeface="Arial" panose="020B0604020202020204" pitchFamily="34" charset="0"/>
              <a:buChar char="•"/>
            </a:pPr>
            <a:r>
              <a:rPr lang="zh-CN" altLang="en-US" sz="2000" dirty="0">
                <a:solidFill>
                  <a:srgbClr val="C00000"/>
                </a:solidFill>
                <a:ea typeface="微软雅黑" panose="020B0503020204020204" pitchFamily="34" charset="-122"/>
              </a:rPr>
              <a:t>组建项目团队</a:t>
            </a:r>
          </a:p>
          <a:p>
            <a:pPr marL="342900" indent="-342900" algn="l">
              <a:buFont typeface="Arial" panose="020B0604020202020204" pitchFamily="34" charset="0"/>
              <a:buChar char="•"/>
            </a:pPr>
            <a:r>
              <a:rPr lang="zh-CN" altLang="en-US" sz="2000" dirty="0">
                <a:solidFill>
                  <a:srgbClr val="C00000"/>
                </a:solidFill>
                <a:ea typeface="微软雅黑" panose="020B0503020204020204" pitchFamily="34" charset="-122"/>
              </a:rPr>
              <a:t>第一次迭代规划</a:t>
            </a:r>
            <a:endParaRPr lang="en-US" altLang="zh-CN" sz="2000" dirty="0">
              <a:solidFill>
                <a:srgbClr val="C00000"/>
              </a:solidFill>
              <a:ea typeface="微软雅黑" panose="020B0503020204020204" pitchFamily="34" charset="-122"/>
            </a:endParaRPr>
          </a:p>
        </p:txBody>
      </p:sp>
    </p:spTree>
    <p:extLst>
      <p:ext uri="{BB962C8B-B14F-4D97-AF65-F5344CB8AC3E}">
        <p14:creationId xmlns:p14="http://schemas.microsoft.com/office/powerpoint/2010/main" val="402137312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传送门</a:t>
            </a:r>
            <a:endParaRPr lang="zh-CN" altLang="en-US" dirty="0"/>
          </a:p>
        </p:txBody>
      </p:sp>
      <p:sp>
        <p:nvSpPr>
          <p:cNvPr id="3" name="内容占位符 2"/>
          <p:cNvSpPr>
            <a:spLocks noGrp="1"/>
          </p:cNvSpPr>
          <p:nvPr>
            <p:ph idx="1"/>
          </p:nvPr>
        </p:nvSpPr>
        <p:spPr/>
        <p:txBody>
          <a:bodyPr/>
          <a:lstStyle/>
          <a:p>
            <a:pPr lvl="1"/>
            <a:r>
              <a:rPr lang="zh-CN" altLang="en-US" dirty="0">
                <a:hlinkClick r:id="rId2" action="ppaction://hlinksldjump"/>
              </a:rPr>
              <a:t>基</a:t>
            </a:r>
            <a:r>
              <a:rPr lang="zh-CN" altLang="en-US" dirty="0" smtClean="0">
                <a:hlinkClick r:id="rId2" action="ppaction://hlinksldjump"/>
              </a:rPr>
              <a:t>本要求</a:t>
            </a:r>
            <a:endParaRPr lang="en-US" altLang="zh-CN" dirty="0" smtClean="0"/>
          </a:p>
          <a:p>
            <a:pPr lvl="1"/>
            <a:r>
              <a:rPr lang="zh-CN" altLang="en-US" dirty="0" smtClean="0">
                <a:hlinkClick r:id="rId3" action="ppaction://hlinksldjump"/>
              </a:rPr>
              <a:t>第</a:t>
            </a:r>
            <a:r>
              <a:rPr lang="zh-CN" altLang="en-US" dirty="0">
                <a:hlinkClick r:id="rId3" action="ppaction://hlinksldjump"/>
              </a:rPr>
              <a:t>一</a:t>
            </a:r>
            <a:r>
              <a:rPr lang="zh-CN" altLang="en-US" dirty="0" smtClean="0">
                <a:hlinkClick r:id="rId3" action="ppaction://hlinksldjump"/>
              </a:rPr>
              <a:t>周 项目构思</a:t>
            </a:r>
            <a:endParaRPr lang="en-US" altLang="zh-CN" dirty="0" smtClean="0"/>
          </a:p>
          <a:p>
            <a:pPr lvl="1"/>
            <a:r>
              <a:rPr lang="zh-CN" altLang="en-US" dirty="0">
                <a:hlinkClick r:id="rId4" action="ppaction://hlinksldjump"/>
              </a:rPr>
              <a:t>第二</a:t>
            </a:r>
            <a:r>
              <a:rPr lang="zh-CN" altLang="en-US" dirty="0" smtClean="0">
                <a:hlinkClick r:id="rId4" action="ppaction://hlinksldjump"/>
              </a:rPr>
              <a:t>周 项目愿景 组队</a:t>
            </a:r>
            <a:endParaRPr lang="en-US" altLang="zh-CN" dirty="0" smtClean="0"/>
          </a:p>
          <a:p>
            <a:pPr lvl="1"/>
            <a:r>
              <a:rPr lang="zh-CN" altLang="en-US" dirty="0">
                <a:hlinkClick r:id="rId5" action="ppaction://hlinksldjump"/>
              </a:rPr>
              <a:t>第七</a:t>
            </a:r>
            <a:r>
              <a:rPr lang="zh-CN" altLang="en-US" dirty="0" smtClean="0">
                <a:hlinkClick r:id="rId5" action="ppaction://hlinksldjump"/>
              </a:rPr>
              <a:t>周 迭代复审与回顾</a:t>
            </a:r>
            <a:endParaRPr lang="en-US" altLang="zh-CN" dirty="0" smtClean="0"/>
          </a:p>
          <a:p>
            <a:pPr lvl="1"/>
            <a:r>
              <a:rPr lang="zh-CN" altLang="en-US" dirty="0">
                <a:hlinkClick r:id="rId6" action="ppaction://hlinksldjump"/>
              </a:rPr>
              <a:t>启动阶</a:t>
            </a:r>
            <a:r>
              <a:rPr lang="zh-CN" altLang="en-US" dirty="0" smtClean="0">
                <a:hlinkClick r:id="rId6" action="ppaction://hlinksldjump"/>
              </a:rPr>
              <a:t>段任务一览</a:t>
            </a:r>
            <a:endParaRPr lang="en-US" altLang="zh-CN" dirty="0" smtClean="0"/>
          </a:p>
          <a:p>
            <a:pPr lvl="1"/>
            <a:r>
              <a:rPr lang="zh-CN" altLang="en-US" dirty="0">
                <a:hlinkClick r:id="rId7" action="ppaction://hlinksldjump"/>
              </a:rPr>
              <a:t>实施阶</a:t>
            </a:r>
            <a:r>
              <a:rPr lang="zh-CN" altLang="en-US" dirty="0" smtClean="0">
                <a:hlinkClick r:id="rId7" action="ppaction://hlinksldjump"/>
              </a:rPr>
              <a:t>段任务一览</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Tree>
    <p:extLst>
      <p:ext uri="{BB962C8B-B14F-4D97-AF65-F5344CB8AC3E}">
        <p14:creationId xmlns:p14="http://schemas.microsoft.com/office/powerpoint/2010/main" val="192916017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实例：东胜公司成本预算管理系统</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pSp>
        <p:nvGrpSpPr>
          <p:cNvPr id="6" name="Group 4"/>
          <p:cNvGrpSpPr>
            <a:grpSpLocks noChangeAspect="1"/>
          </p:cNvGrpSpPr>
          <p:nvPr/>
        </p:nvGrpSpPr>
        <p:grpSpPr bwMode="auto">
          <a:xfrm>
            <a:off x="914400" y="4264024"/>
            <a:ext cx="6547529" cy="2448636"/>
            <a:chOff x="508" y="1203"/>
            <a:chExt cx="4650" cy="1739"/>
          </a:xfrm>
        </p:grpSpPr>
        <p:sp>
          <p:nvSpPr>
            <p:cNvPr id="11" name="Rectangle 8"/>
            <p:cNvSpPr>
              <a:spLocks noChangeArrowheads="1"/>
            </p:cNvSpPr>
            <p:nvPr/>
          </p:nvSpPr>
          <p:spPr bwMode="auto">
            <a:xfrm>
              <a:off x="1132" y="1679"/>
              <a:ext cx="23" cy="12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9"/>
            <p:cNvSpPr>
              <a:spLocks noChangeArrowheads="1"/>
            </p:cNvSpPr>
            <p:nvPr/>
          </p:nvSpPr>
          <p:spPr bwMode="auto">
            <a:xfrm>
              <a:off x="3134" y="1702"/>
              <a:ext cx="23" cy="1240"/>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5135" y="1702"/>
              <a:ext cx="23" cy="1240"/>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1"/>
            <p:cNvSpPr>
              <a:spLocks noChangeArrowheads="1"/>
            </p:cNvSpPr>
            <p:nvPr/>
          </p:nvSpPr>
          <p:spPr bwMode="auto">
            <a:xfrm>
              <a:off x="1155" y="1679"/>
              <a:ext cx="4003" cy="2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2"/>
            <p:cNvSpPr>
              <a:spLocks noChangeArrowheads="1"/>
            </p:cNvSpPr>
            <p:nvPr/>
          </p:nvSpPr>
          <p:spPr bwMode="auto">
            <a:xfrm>
              <a:off x="1155" y="2299"/>
              <a:ext cx="4003" cy="2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3"/>
            <p:cNvSpPr>
              <a:spLocks noChangeArrowheads="1"/>
            </p:cNvSpPr>
            <p:nvPr/>
          </p:nvSpPr>
          <p:spPr bwMode="auto">
            <a:xfrm>
              <a:off x="1155" y="2919"/>
              <a:ext cx="4003" cy="2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4"/>
            <p:cNvSpPr>
              <a:spLocks noChangeArrowheads="1"/>
            </p:cNvSpPr>
            <p:nvPr/>
          </p:nvSpPr>
          <p:spPr bwMode="auto">
            <a:xfrm>
              <a:off x="795" y="1787"/>
              <a:ext cx="243" cy="344"/>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5"/>
            <p:cNvSpPr>
              <a:spLocks noChangeArrowheads="1"/>
            </p:cNvSpPr>
            <p:nvPr/>
          </p:nvSpPr>
          <p:spPr bwMode="auto">
            <a:xfrm>
              <a:off x="795" y="1787"/>
              <a:ext cx="243" cy="344"/>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6"/>
            <p:cNvSpPr>
              <a:spLocks noChangeArrowheads="1"/>
            </p:cNvSpPr>
            <p:nvPr/>
          </p:nvSpPr>
          <p:spPr bwMode="auto">
            <a:xfrm>
              <a:off x="842" y="1890"/>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低</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795" y="2473"/>
              <a:ext cx="243" cy="343"/>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8"/>
            <p:cNvSpPr>
              <a:spLocks noChangeArrowheads="1"/>
            </p:cNvSpPr>
            <p:nvPr/>
          </p:nvSpPr>
          <p:spPr bwMode="auto">
            <a:xfrm>
              <a:off x="795" y="2473"/>
              <a:ext cx="243" cy="343"/>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9"/>
            <p:cNvSpPr>
              <a:spLocks noChangeArrowheads="1"/>
            </p:cNvSpPr>
            <p:nvPr/>
          </p:nvSpPr>
          <p:spPr bwMode="auto">
            <a:xfrm>
              <a:off x="842" y="2576"/>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高</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508" y="2053"/>
              <a:ext cx="29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700" b="1" i="0" u="none" strike="noStrike" cap="none" normalizeH="0" baseline="0" smtClean="0">
                  <a:ln>
                    <a:noFill/>
                  </a:ln>
                  <a:solidFill>
                    <a:srgbClr val="000000"/>
                  </a:solidFill>
                  <a:effectLst/>
                  <a:latin typeface="华文行楷" panose="02010800040101010101" pitchFamily="2" charset="-122"/>
                  <a:ea typeface="华文行楷" panose="02010800040101010101" pitchFamily="2" charset="-122"/>
                </a:rPr>
                <a:t>权</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508" y="2300"/>
              <a:ext cx="29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700" b="1" i="0" u="none" strike="noStrike" cap="none" normalizeH="0" baseline="0" smtClean="0">
                  <a:ln>
                    <a:noFill/>
                  </a:ln>
                  <a:solidFill>
                    <a:srgbClr val="000000"/>
                  </a:solidFill>
                  <a:effectLst/>
                  <a:latin typeface="华文行楷" panose="02010800040101010101" pitchFamily="2" charset="-122"/>
                  <a:ea typeface="华文行楷" panose="02010800040101010101" pitchFamily="2" charset="-122"/>
                </a:rPr>
                <a:t>力</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1871" y="1341"/>
              <a:ext cx="490" cy="261"/>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3"/>
            <p:cNvSpPr>
              <a:spLocks noChangeArrowheads="1"/>
            </p:cNvSpPr>
            <p:nvPr/>
          </p:nvSpPr>
          <p:spPr bwMode="auto">
            <a:xfrm>
              <a:off x="1871" y="1341"/>
              <a:ext cx="490" cy="261"/>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4"/>
            <p:cNvSpPr>
              <a:spLocks noChangeArrowheads="1"/>
            </p:cNvSpPr>
            <p:nvPr/>
          </p:nvSpPr>
          <p:spPr bwMode="auto">
            <a:xfrm>
              <a:off x="2042" y="1403"/>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高</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3900" y="1341"/>
              <a:ext cx="490" cy="261"/>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6"/>
            <p:cNvSpPr>
              <a:spLocks noChangeArrowheads="1"/>
            </p:cNvSpPr>
            <p:nvPr/>
          </p:nvSpPr>
          <p:spPr bwMode="auto">
            <a:xfrm>
              <a:off x="3900" y="1341"/>
              <a:ext cx="490" cy="261"/>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7"/>
            <p:cNvSpPr>
              <a:spLocks noChangeArrowheads="1"/>
            </p:cNvSpPr>
            <p:nvPr/>
          </p:nvSpPr>
          <p:spPr bwMode="auto">
            <a:xfrm>
              <a:off x="4071" y="1403"/>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低</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2693" y="1203"/>
              <a:ext cx="97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700" b="1" i="0" u="none" strike="noStrike" cap="none" normalizeH="0" baseline="0" smtClean="0">
                  <a:ln>
                    <a:noFill/>
                  </a:ln>
                  <a:solidFill>
                    <a:srgbClr val="000000"/>
                  </a:solidFill>
                  <a:effectLst/>
                  <a:latin typeface="华文行楷" panose="02010800040101010101" pitchFamily="2" charset="-122"/>
                  <a:ea typeface="华文行楷" panose="02010800040101010101" pitchFamily="2" charset="-122"/>
                </a:rPr>
                <a:t>可预测性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2112" y="1809"/>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339966"/>
                  </a:solidFill>
                  <a:effectLst/>
                  <a:latin typeface="宋体" panose="02010600030101010101" pitchFamily="2" charset="-122"/>
                  <a:ea typeface="宋体" panose="02010600030101010101" pitchFamily="2" charset="-122"/>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1855" y="1986"/>
              <a:ext cx="6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9966"/>
                  </a:solidFill>
                  <a:effectLst/>
                  <a:latin typeface="宋体" panose="02010600030101010101" pitchFamily="2" charset="-122"/>
                  <a:ea typeface="宋体" panose="02010600030101010101" pitchFamily="2" charset="-122"/>
                </a:rPr>
                <a:t>问题很少</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2119" y="2421"/>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1351" y="2597"/>
              <a:ext cx="17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影响大，可以预测和应对</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4122" y="2421"/>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6600"/>
                  </a:solidFill>
                  <a:effectLst/>
                  <a:latin typeface="宋体" panose="02010600030101010101" pitchFamily="2" charset="-122"/>
                  <a:ea typeface="宋体" panose="02010600030101010101" pitchFamily="2" charset="-122"/>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7" name="Rectangle 34"/>
            <p:cNvSpPr>
              <a:spLocks noChangeArrowheads="1"/>
            </p:cNvSpPr>
            <p:nvPr/>
          </p:nvSpPr>
          <p:spPr bwMode="auto">
            <a:xfrm>
              <a:off x="3573" y="2597"/>
              <a:ext cx="13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6600"/>
                  </a:solidFill>
                  <a:effectLst/>
                  <a:latin typeface="宋体" panose="02010600030101010101" pitchFamily="2" charset="-122"/>
                  <a:ea typeface="宋体" panose="02010600030101010101" pitchFamily="2" charset="-122"/>
                </a:rPr>
                <a:t>最大的危险和机会</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8" name="Rectangle 35"/>
            <p:cNvSpPr>
              <a:spLocks noChangeArrowheads="1"/>
            </p:cNvSpPr>
            <p:nvPr/>
          </p:nvSpPr>
          <p:spPr bwMode="auto">
            <a:xfrm>
              <a:off x="4121" y="1809"/>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9" name="Rectangle 36"/>
            <p:cNvSpPr>
              <a:spLocks noChangeArrowheads="1"/>
            </p:cNvSpPr>
            <p:nvPr/>
          </p:nvSpPr>
          <p:spPr bwMode="auto">
            <a:xfrm>
              <a:off x="3499" y="1986"/>
              <a:ext cx="14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不可预测，但可管理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41" name="矩形 40"/>
          <p:cNvSpPr/>
          <p:nvPr/>
        </p:nvSpPr>
        <p:spPr>
          <a:xfrm>
            <a:off x="511287" y="1955700"/>
            <a:ext cx="5508513" cy="2308324"/>
          </a:xfrm>
          <a:prstGeom prst="rect">
            <a:avLst/>
          </a:prstGeom>
        </p:spPr>
        <p:txBody>
          <a:bodyPr wrap="square">
            <a:spAutoFit/>
          </a:bodyPr>
          <a:lstStyle/>
          <a:p>
            <a:pPr algn="l"/>
            <a:r>
              <a:rPr lang="zh-CN" altLang="en-US" dirty="0">
                <a:solidFill>
                  <a:srgbClr val="000000"/>
                </a:solidFill>
                <a:ea typeface="微软雅黑" panose="020B0503020204020204" pitchFamily="34" charset="-122"/>
              </a:rPr>
              <a:t>张</a:t>
            </a:r>
            <a:r>
              <a:rPr lang="zh-CN" altLang="en-US" dirty="0" smtClean="0">
                <a:solidFill>
                  <a:srgbClr val="000000"/>
                </a:solidFill>
                <a:ea typeface="微软雅黑" panose="020B0503020204020204" pitchFamily="34" charset="-122"/>
              </a:rPr>
              <a:t>殿</a:t>
            </a:r>
            <a:r>
              <a:rPr lang="en-US" altLang="zh-CN" dirty="0" smtClean="0">
                <a:solidFill>
                  <a:srgbClr val="000000"/>
                </a:solidFill>
                <a:ea typeface="微软雅黑" panose="020B0503020204020204" pitchFamily="34" charset="-122"/>
              </a:rPr>
              <a:t>X</a:t>
            </a:r>
            <a:r>
              <a:rPr lang="zh-CN" altLang="en-US" dirty="0">
                <a:solidFill>
                  <a:srgbClr val="000000"/>
                </a:solidFill>
                <a:ea typeface="微软雅黑" panose="020B0503020204020204" pitchFamily="34" charset="-122"/>
              </a:rPr>
              <a:t>	东胜公司副总经理兼总会计师</a:t>
            </a:r>
          </a:p>
          <a:p>
            <a:pPr algn="l"/>
            <a:r>
              <a:rPr lang="zh-CN" altLang="en-US" dirty="0" smtClean="0">
                <a:solidFill>
                  <a:srgbClr val="000000"/>
                </a:solidFill>
                <a:ea typeface="微软雅黑" panose="020B0503020204020204" pitchFamily="34" charset="-122"/>
              </a:rPr>
              <a:t>陈</a:t>
            </a:r>
            <a:r>
              <a:rPr lang="en-US" altLang="zh-CN" dirty="0" smtClean="0">
                <a:solidFill>
                  <a:srgbClr val="000000"/>
                </a:solidFill>
                <a:ea typeface="微软雅黑" panose="020B0503020204020204" pitchFamily="34" charset="-122"/>
              </a:rPr>
              <a:t>X</a:t>
            </a:r>
            <a:r>
              <a:rPr lang="zh-CN" altLang="en-US" dirty="0">
                <a:solidFill>
                  <a:srgbClr val="000000"/>
                </a:solidFill>
                <a:ea typeface="微软雅黑" panose="020B0503020204020204" pitchFamily="34" charset="-122"/>
              </a:rPr>
              <a:t>	东胜公司副总经理兼总地质师</a:t>
            </a:r>
          </a:p>
          <a:p>
            <a:pPr algn="l"/>
            <a:r>
              <a:rPr lang="zh-CN" altLang="en-US" dirty="0">
                <a:solidFill>
                  <a:srgbClr val="000000"/>
                </a:solidFill>
                <a:ea typeface="微软雅黑" panose="020B0503020204020204" pitchFamily="34" charset="-122"/>
              </a:rPr>
              <a:t>岳</a:t>
            </a:r>
            <a:r>
              <a:rPr lang="zh-CN" altLang="en-US" dirty="0" smtClean="0">
                <a:solidFill>
                  <a:srgbClr val="000000"/>
                </a:solidFill>
                <a:ea typeface="微软雅黑" panose="020B0503020204020204" pitchFamily="34" charset="-122"/>
              </a:rPr>
              <a:t>建</a:t>
            </a:r>
            <a:r>
              <a:rPr lang="en-US" altLang="zh-CN" dirty="0" smtClean="0">
                <a:solidFill>
                  <a:srgbClr val="000000"/>
                </a:solidFill>
                <a:ea typeface="微软雅黑" panose="020B0503020204020204" pitchFamily="34" charset="-122"/>
              </a:rPr>
              <a:t>X</a:t>
            </a:r>
            <a:r>
              <a:rPr lang="zh-CN" altLang="en-US" dirty="0">
                <a:solidFill>
                  <a:srgbClr val="000000"/>
                </a:solidFill>
                <a:ea typeface="微软雅黑" panose="020B0503020204020204" pitchFamily="34" charset="-122"/>
              </a:rPr>
              <a:t>	东胜公司财务资产中心主任</a:t>
            </a:r>
          </a:p>
          <a:p>
            <a:pPr algn="l"/>
            <a:r>
              <a:rPr lang="zh-CN" altLang="en-US" dirty="0">
                <a:solidFill>
                  <a:srgbClr val="000000"/>
                </a:solidFill>
                <a:ea typeface="微软雅黑" panose="020B0503020204020204" pitchFamily="34" charset="-122"/>
              </a:rPr>
              <a:t>李</a:t>
            </a:r>
            <a:r>
              <a:rPr lang="zh-CN" altLang="en-US" dirty="0" smtClean="0">
                <a:solidFill>
                  <a:srgbClr val="000000"/>
                </a:solidFill>
                <a:ea typeface="微软雅黑" panose="020B0503020204020204" pitchFamily="34" charset="-122"/>
              </a:rPr>
              <a:t>昌</a:t>
            </a:r>
            <a:r>
              <a:rPr lang="en-US" altLang="zh-CN" dirty="0" smtClean="0">
                <a:solidFill>
                  <a:srgbClr val="000000"/>
                </a:solidFill>
                <a:ea typeface="微软雅黑" panose="020B0503020204020204" pitchFamily="34" charset="-122"/>
              </a:rPr>
              <a:t>X</a:t>
            </a:r>
            <a:r>
              <a:rPr lang="zh-CN" altLang="en-US" dirty="0">
                <a:solidFill>
                  <a:srgbClr val="000000"/>
                </a:solidFill>
                <a:ea typeface="微软雅黑" panose="020B0503020204020204" pitchFamily="34" charset="-122"/>
              </a:rPr>
              <a:t>	东胜公司财务资产中心主任会计师</a:t>
            </a:r>
          </a:p>
          <a:p>
            <a:pPr algn="l"/>
            <a:r>
              <a:rPr lang="zh-CN" altLang="en-US" dirty="0" smtClean="0">
                <a:solidFill>
                  <a:srgbClr val="000000"/>
                </a:solidFill>
                <a:ea typeface="微软雅黑" panose="020B0503020204020204" pitchFamily="34" charset="-122"/>
              </a:rPr>
              <a:t>段立</a:t>
            </a:r>
            <a:r>
              <a:rPr lang="en-US" altLang="zh-CN" dirty="0" smtClean="0">
                <a:solidFill>
                  <a:srgbClr val="000000"/>
                </a:solidFill>
                <a:ea typeface="微软雅黑" panose="020B0503020204020204" pitchFamily="34" charset="-122"/>
              </a:rPr>
              <a:t>X</a:t>
            </a:r>
            <a:r>
              <a:rPr lang="zh-CN" altLang="en-US" dirty="0" smtClean="0">
                <a:solidFill>
                  <a:srgbClr val="000000"/>
                </a:solidFill>
                <a:ea typeface="微软雅黑" panose="020B0503020204020204" pitchFamily="34" charset="-122"/>
              </a:rPr>
              <a:t>	东胜公司地质研究中心信息档案室主任</a:t>
            </a:r>
          </a:p>
          <a:p>
            <a:pPr algn="l"/>
            <a:r>
              <a:rPr lang="zh-CN" altLang="en-US" dirty="0" smtClean="0">
                <a:solidFill>
                  <a:srgbClr val="000000"/>
                </a:solidFill>
                <a:ea typeface="微软雅黑" panose="020B0503020204020204" pitchFamily="34" charset="-122"/>
              </a:rPr>
              <a:t>朱勤</a:t>
            </a:r>
            <a:r>
              <a:rPr lang="en-US" altLang="zh-CN" dirty="0" smtClean="0">
                <a:solidFill>
                  <a:srgbClr val="000000"/>
                </a:solidFill>
                <a:ea typeface="微软雅黑" panose="020B0503020204020204" pitchFamily="34" charset="-122"/>
              </a:rPr>
              <a:t>X</a:t>
            </a:r>
            <a:r>
              <a:rPr lang="zh-CN" altLang="en-US" dirty="0" smtClean="0">
                <a:solidFill>
                  <a:srgbClr val="000000"/>
                </a:solidFill>
                <a:ea typeface="微软雅黑" panose="020B0503020204020204" pitchFamily="34" charset="-122"/>
              </a:rPr>
              <a:t>	东胜公司财务资产中心成本预算会计</a:t>
            </a:r>
          </a:p>
          <a:p>
            <a:pPr algn="l"/>
            <a:r>
              <a:rPr lang="zh-CN" altLang="en-US" dirty="0" smtClean="0">
                <a:solidFill>
                  <a:srgbClr val="000000"/>
                </a:solidFill>
                <a:ea typeface="微软雅黑" panose="020B0503020204020204" pitchFamily="34" charset="-122"/>
              </a:rPr>
              <a:t>马</a:t>
            </a:r>
            <a:r>
              <a:rPr lang="en-US" altLang="zh-CN" dirty="0" smtClean="0">
                <a:solidFill>
                  <a:srgbClr val="000000"/>
                </a:solidFill>
                <a:ea typeface="微软雅黑" panose="020B0503020204020204" pitchFamily="34" charset="-122"/>
              </a:rPr>
              <a:t>X</a:t>
            </a:r>
            <a:r>
              <a:rPr lang="zh-CN" altLang="en-US" dirty="0" smtClean="0">
                <a:solidFill>
                  <a:srgbClr val="000000"/>
                </a:solidFill>
                <a:ea typeface="微软雅黑" panose="020B0503020204020204" pitchFamily="34" charset="-122"/>
              </a:rPr>
              <a:t>梅</a:t>
            </a:r>
            <a:r>
              <a:rPr lang="zh-CN" altLang="en-US" dirty="0">
                <a:solidFill>
                  <a:srgbClr val="000000"/>
                </a:solidFill>
                <a:ea typeface="微软雅黑" panose="020B0503020204020204" pitchFamily="34" charset="-122"/>
              </a:rPr>
              <a:t>	东胜公司财务资产中心成本预算会计</a:t>
            </a:r>
          </a:p>
          <a:p>
            <a:pPr algn="l"/>
            <a:r>
              <a:rPr lang="zh-CN" altLang="en-US" dirty="0" smtClean="0">
                <a:solidFill>
                  <a:srgbClr val="000000"/>
                </a:solidFill>
                <a:ea typeface="微软雅黑" panose="020B0503020204020204" pitchFamily="34" charset="-122"/>
              </a:rPr>
              <a:t>邓</a:t>
            </a:r>
            <a:r>
              <a:rPr lang="en-US" altLang="zh-CN" dirty="0" smtClean="0">
                <a:solidFill>
                  <a:srgbClr val="000000"/>
                </a:solidFill>
                <a:ea typeface="微软雅黑" panose="020B0503020204020204" pitchFamily="34" charset="-122"/>
              </a:rPr>
              <a:t>X</a:t>
            </a:r>
            <a:r>
              <a:rPr lang="zh-CN" altLang="en-US" dirty="0" smtClean="0">
                <a:solidFill>
                  <a:srgbClr val="000000"/>
                </a:solidFill>
                <a:ea typeface="微软雅黑" panose="020B0503020204020204" pitchFamily="34" charset="-122"/>
              </a:rPr>
              <a:t>光	东胜公司财务资产中心主管会计</a:t>
            </a:r>
            <a:endParaRPr lang="zh-CN" altLang="en-US" dirty="0">
              <a:solidFill>
                <a:srgbClr val="000000"/>
              </a:solidFill>
              <a:ea typeface="微软雅黑" panose="020B0503020204020204" pitchFamily="34" charset="-122"/>
            </a:endParaRPr>
          </a:p>
        </p:txBody>
      </p:sp>
      <p:sp>
        <p:nvSpPr>
          <p:cNvPr id="42" name="矩形 41"/>
          <p:cNvSpPr/>
          <p:nvPr/>
        </p:nvSpPr>
        <p:spPr>
          <a:xfrm>
            <a:off x="590846" y="1300431"/>
            <a:ext cx="5099730" cy="461665"/>
          </a:xfrm>
          <a:prstGeom prst="rect">
            <a:avLst/>
          </a:prstGeom>
        </p:spPr>
        <p:txBody>
          <a:bodyPr wrap="square">
            <a:spAutoFit/>
          </a:bodyPr>
          <a:lstStyle/>
          <a:p>
            <a:pPr algn="l"/>
            <a:r>
              <a:rPr lang="en-US" altLang="zh-CN" sz="2400" dirty="0">
                <a:solidFill>
                  <a:schemeClr val="tx2"/>
                </a:solidFill>
                <a:latin typeface="微软雅黑" panose="020B0503020204020204" pitchFamily="34" charset="-122"/>
                <a:ea typeface="微软雅黑" panose="020B0503020204020204" pitchFamily="34" charset="-122"/>
              </a:rPr>
              <a:t>1</a:t>
            </a:r>
            <a:r>
              <a:rPr lang="zh-CN" altLang="en-US" sz="2400" dirty="0">
                <a:solidFill>
                  <a:schemeClr val="tx2"/>
                </a:solidFill>
                <a:latin typeface="微软雅黑" panose="020B0503020204020204" pitchFamily="34" charset="-122"/>
                <a:ea typeface="微软雅黑" panose="020B0503020204020204" pitchFamily="34" charset="-122"/>
              </a:rPr>
              <a:t>）干系人分析</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权力</a:t>
            </a:r>
            <a:r>
              <a:rPr lang="en-US" altLang="zh-CN" sz="2400" dirty="0">
                <a:solidFill>
                  <a:schemeClr val="tx2"/>
                </a:solidFill>
                <a:latin typeface="微软雅黑" panose="020B0503020204020204" pitchFamily="34" charset="-122"/>
                <a:ea typeface="微软雅黑" panose="020B0503020204020204" pitchFamily="34" charset="-122"/>
              </a:rPr>
              <a:t>/</a:t>
            </a:r>
            <a:r>
              <a:rPr lang="zh-CN" altLang="en-US" sz="2400" dirty="0">
                <a:solidFill>
                  <a:schemeClr val="tx2"/>
                </a:solidFill>
                <a:latin typeface="微软雅黑" panose="020B0503020204020204" pitchFamily="34" charset="-122"/>
                <a:ea typeface="微软雅黑" panose="020B0503020204020204" pitchFamily="34" charset="-122"/>
              </a:rPr>
              <a:t>动力矩阵</a:t>
            </a:r>
          </a:p>
        </p:txBody>
      </p:sp>
    </p:spTree>
    <p:extLst>
      <p:ext uri="{BB962C8B-B14F-4D97-AF65-F5344CB8AC3E}">
        <p14:creationId xmlns:p14="http://schemas.microsoft.com/office/powerpoint/2010/main" val="53009695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pSp>
        <p:nvGrpSpPr>
          <p:cNvPr id="6" name="Group 4"/>
          <p:cNvGrpSpPr>
            <a:grpSpLocks noChangeAspect="1"/>
          </p:cNvGrpSpPr>
          <p:nvPr/>
        </p:nvGrpSpPr>
        <p:grpSpPr bwMode="auto">
          <a:xfrm>
            <a:off x="228600" y="1163412"/>
            <a:ext cx="8706884" cy="3256188"/>
            <a:chOff x="508" y="1203"/>
            <a:chExt cx="4650" cy="1739"/>
          </a:xfrm>
        </p:grpSpPr>
        <p:sp>
          <p:nvSpPr>
            <p:cNvPr id="11" name="Rectangle 8"/>
            <p:cNvSpPr>
              <a:spLocks noChangeArrowheads="1"/>
            </p:cNvSpPr>
            <p:nvPr/>
          </p:nvSpPr>
          <p:spPr bwMode="auto">
            <a:xfrm>
              <a:off x="1132" y="1679"/>
              <a:ext cx="23" cy="126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9"/>
            <p:cNvSpPr>
              <a:spLocks noChangeArrowheads="1"/>
            </p:cNvSpPr>
            <p:nvPr/>
          </p:nvSpPr>
          <p:spPr bwMode="auto">
            <a:xfrm>
              <a:off x="3134" y="1702"/>
              <a:ext cx="23" cy="1240"/>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0"/>
            <p:cNvSpPr>
              <a:spLocks noChangeArrowheads="1"/>
            </p:cNvSpPr>
            <p:nvPr/>
          </p:nvSpPr>
          <p:spPr bwMode="auto">
            <a:xfrm>
              <a:off x="5135" y="1702"/>
              <a:ext cx="23" cy="1240"/>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1"/>
            <p:cNvSpPr>
              <a:spLocks noChangeArrowheads="1"/>
            </p:cNvSpPr>
            <p:nvPr/>
          </p:nvSpPr>
          <p:spPr bwMode="auto">
            <a:xfrm>
              <a:off x="1155" y="1679"/>
              <a:ext cx="4003" cy="2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2"/>
            <p:cNvSpPr>
              <a:spLocks noChangeArrowheads="1"/>
            </p:cNvSpPr>
            <p:nvPr/>
          </p:nvSpPr>
          <p:spPr bwMode="auto">
            <a:xfrm>
              <a:off x="1155" y="2299"/>
              <a:ext cx="4003" cy="2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3"/>
            <p:cNvSpPr>
              <a:spLocks noChangeArrowheads="1"/>
            </p:cNvSpPr>
            <p:nvPr/>
          </p:nvSpPr>
          <p:spPr bwMode="auto">
            <a:xfrm>
              <a:off x="1155" y="2919"/>
              <a:ext cx="4003" cy="23"/>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4"/>
            <p:cNvSpPr>
              <a:spLocks noChangeArrowheads="1"/>
            </p:cNvSpPr>
            <p:nvPr/>
          </p:nvSpPr>
          <p:spPr bwMode="auto">
            <a:xfrm>
              <a:off x="795" y="1787"/>
              <a:ext cx="243" cy="344"/>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5"/>
            <p:cNvSpPr>
              <a:spLocks noChangeArrowheads="1"/>
            </p:cNvSpPr>
            <p:nvPr/>
          </p:nvSpPr>
          <p:spPr bwMode="auto">
            <a:xfrm>
              <a:off x="795" y="1787"/>
              <a:ext cx="243" cy="344"/>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6"/>
            <p:cNvSpPr>
              <a:spLocks noChangeArrowheads="1"/>
            </p:cNvSpPr>
            <p:nvPr/>
          </p:nvSpPr>
          <p:spPr bwMode="auto">
            <a:xfrm>
              <a:off x="842" y="1890"/>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低</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795" y="2473"/>
              <a:ext cx="243" cy="343"/>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18"/>
            <p:cNvSpPr>
              <a:spLocks noChangeArrowheads="1"/>
            </p:cNvSpPr>
            <p:nvPr/>
          </p:nvSpPr>
          <p:spPr bwMode="auto">
            <a:xfrm>
              <a:off x="795" y="2473"/>
              <a:ext cx="243" cy="343"/>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9"/>
            <p:cNvSpPr>
              <a:spLocks noChangeArrowheads="1"/>
            </p:cNvSpPr>
            <p:nvPr/>
          </p:nvSpPr>
          <p:spPr bwMode="auto">
            <a:xfrm>
              <a:off x="842" y="2576"/>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高</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Rectangle 20"/>
            <p:cNvSpPr>
              <a:spLocks noChangeArrowheads="1"/>
            </p:cNvSpPr>
            <p:nvPr/>
          </p:nvSpPr>
          <p:spPr bwMode="auto">
            <a:xfrm>
              <a:off x="508" y="2053"/>
              <a:ext cx="29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700" b="1" i="0" u="none" strike="noStrike" cap="none" normalizeH="0" baseline="0" smtClean="0">
                  <a:ln>
                    <a:noFill/>
                  </a:ln>
                  <a:solidFill>
                    <a:srgbClr val="000000"/>
                  </a:solidFill>
                  <a:effectLst/>
                  <a:latin typeface="华文行楷" panose="02010800040101010101" pitchFamily="2" charset="-122"/>
                  <a:ea typeface="华文行楷" panose="02010800040101010101" pitchFamily="2" charset="-122"/>
                </a:rPr>
                <a:t>权</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508" y="2300"/>
              <a:ext cx="29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700" b="1" i="0" u="none" strike="noStrike" cap="none" normalizeH="0" baseline="0" smtClean="0">
                  <a:ln>
                    <a:noFill/>
                  </a:ln>
                  <a:solidFill>
                    <a:srgbClr val="000000"/>
                  </a:solidFill>
                  <a:effectLst/>
                  <a:latin typeface="华文行楷" panose="02010800040101010101" pitchFamily="2" charset="-122"/>
                  <a:ea typeface="华文行楷" panose="02010800040101010101" pitchFamily="2" charset="-122"/>
                </a:rPr>
                <a:t>力</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1871" y="1341"/>
              <a:ext cx="490" cy="261"/>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3"/>
            <p:cNvSpPr>
              <a:spLocks noChangeArrowheads="1"/>
            </p:cNvSpPr>
            <p:nvPr/>
          </p:nvSpPr>
          <p:spPr bwMode="auto">
            <a:xfrm>
              <a:off x="1871" y="1341"/>
              <a:ext cx="490" cy="261"/>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24"/>
            <p:cNvSpPr>
              <a:spLocks noChangeArrowheads="1"/>
            </p:cNvSpPr>
            <p:nvPr/>
          </p:nvSpPr>
          <p:spPr bwMode="auto">
            <a:xfrm>
              <a:off x="2042" y="1403"/>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高</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8" name="Rectangle 25"/>
            <p:cNvSpPr>
              <a:spLocks noChangeArrowheads="1"/>
            </p:cNvSpPr>
            <p:nvPr/>
          </p:nvSpPr>
          <p:spPr bwMode="auto">
            <a:xfrm>
              <a:off x="3900" y="1341"/>
              <a:ext cx="490" cy="261"/>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26"/>
            <p:cNvSpPr>
              <a:spLocks noChangeArrowheads="1"/>
            </p:cNvSpPr>
            <p:nvPr/>
          </p:nvSpPr>
          <p:spPr bwMode="auto">
            <a:xfrm>
              <a:off x="3900" y="1341"/>
              <a:ext cx="490" cy="261"/>
            </a:xfrm>
            <a:prstGeom prst="rect">
              <a:avLst/>
            </a:prstGeom>
            <a:noFill/>
            <a:ln w="14288">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7"/>
            <p:cNvSpPr>
              <a:spLocks noChangeArrowheads="1"/>
            </p:cNvSpPr>
            <p:nvPr/>
          </p:nvSpPr>
          <p:spPr bwMode="auto">
            <a:xfrm>
              <a:off x="4071" y="1403"/>
              <a:ext cx="2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FFFF"/>
                  </a:solidFill>
                  <a:effectLst/>
                  <a:latin typeface="宋体" panose="02010600030101010101" pitchFamily="2" charset="-122"/>
                  <a:ea typeface="宋体" panose="02010600030101010101" pitchFamily="2" charset="-122"/>
                </a:rPr>
                <a:t>低</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Rectangle 28"/>
            <p:cNvSpPr>
              <a:spLocks noChangeArrowheads="1"/>
            </p:cNvSpPr>
            <p:nvPr/>
          </p:nvSpPr>
          <p:spPr bwMode="auto">
            <a:xfrm>
              <a:off x="2693" y="1203"/>
              <a:ext cx="97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700" b="1" i="0" u="none" strike="noStrike" cap="none" normalizeH="0" baseline="0" smtClean="0">
                  <a:ln>
                    <a:noFill/>
                  </a:ln>
                  <a:solidFill>
                    <a:srgbClr val="000000"/>
                  </a:solidFill>
                  <a:effectLst/>
                  <a:latin typeface="华文行楷" panose="02010800040101010101" pitchFamily="2" charset="-122"/>
                  <a:ea typeface="华文行楷" panose="02010800040101010101" pitchFamily="2" charset="-122"/>
                </a:rPr>
                <a:t>可预测性</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Rectangle 29"/>
            <p:cNvSpPr>
              <a:spLocks noChangeArrowheads="1"/>
            </p:cNvSpPr>
            <p:nvPr/>
          </p:nvSpPr>
          <p:spPr bwMode="auto">
            <a:xfrm>
              <a:off x="2112" y="1809"/>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339966"/>
                  </a:solidFill>
                  <a:effectLst/>
                  <a:latin typeface="宋体" panose="02010600030101010101" pitchFamily="2" charset="-122"/>
                  <a:ea typeface="宋体" panose="02010600030101010101" pitchFamily="2" charset="-122"/>
                </a:rPr>
                <a:t>A</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Rectangle 30"/>
            <p:cNvSpPr>
              <a:spLocks noChangeArrowheads="1"/>
            </p:cNvSpPr>
            <p:nvPr/>
          </p:nvSpPr>
          <p:spPr bwMode="auto">
            <a:xfrm>
              <a:off x="1855" y="1986"/>
              <a:ext cx="6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339966"/>
                  </a:solidFill>
                  <a:effectLst/>
                  <a:latin typeface="宋体" panose="02010600030101010101" pitchFamily="2" charset="-122"/>
                  <a:ea typeface="宋体" panose="02010600030101010101" pitchFamily="2" charset="-122"/>
                </a:rPr>
                <a:t>问题很少</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31"/>
            <p:cNvSpPr>
              <a:spLocks noChangeArrowheads="1"/>
            </p:cNvSpPr>
            <p:nvPr/>
          </p:nvSpPr>
          <p:spPr bwMode="auto">
            <a:xfrm>
              <a:off x="2119" y="2421"/>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Rectangle 32"/>
            <p:cNvSpPr>
              <a:spLocks noChangeArrowheads="1"/>
            </p:cNvSpPr>
            <p:nvPr/>
          </p:nvSpPr>
          <p:spPr bwMode="auto">
            <a:xfrm>
              <a:off x="1351" y="2597"/>
              <a:ext cx="176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影响大，可以预测和应对</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3"/>
            <p:cNvSpPr>
              <a:spLocks noChangeArrowheads="1"/>
            </p:cNvSpPr>
            <p:nvPr/>
          </p:nvSpPr>
          <p:spPr bwMode="auto">
            <a:xfrm>
              <a:off x="4122" y="2421"/>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6600"/>
                  </a:solidFill>
                  <a:effectLst/>
                  <a:latin typeface="宋体" panose="02010600030101010101" pitchFamily="2" charset="-122"/>
                  <a:ea typeface="宋体" panose="02010600030101010101" pitchFamily="2" charset="-122"/>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7" name="Rectangle 34"/>
            <p:cNvSpPr>
              <a:spLocks noChangeArrowheads="1"/>
            </p:cNvSpPr>
            <p:nvPr/>
          </p:nvSpPr>
          <p:spPr bwMode="auto">
            <a:xfrm>
              <a:off x="3573" y="2597"/>
              <a:ext cx="130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FF6600"/>
                  </a:solidFill>
                  <a:effectLst/>
                  <a:latin typeface="宋体" panose="02010600030101010101" pitchFamily="2" charset="-122"/>
                  <a:ea typeface="宋体" panose="02010600030101010101" pitchFamily="2" charset="-122"/>
                </a:rPr>
                <a:t>最大的危险和机会</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8" name="Rectangle 35"/>
            <p:cNvSpPr>
              <a:spLocks noChangeArrowheads="1"/>
            </p:cNvSpPr>
            <p:nvPr/>
          </p:nvSpPr>
          <p:spPr bwMode="auto">
            <a:xfrm>
              <a:off x="4121" y="1809"/>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B</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9" name="Rectangle 36"/>
            <p:cNvSpPr>
              <a:spLocks noChangeArrowheads="1"/>
            </p:cNvSpPr>
            <p:nvPr/>
          </p:nvSpPr>
          <p:spPr bwMode="auto">
            <a:xfrm>
              <a:off x="3499" y="1986"/>
              <a:ext cx="14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rPr>
                <a:t>不可预测，但可管理</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graphicFrame>
        <p:nvGraphicFramePr>
          <p:cNvPr id="8" name="表格 7"/>
          <p:cNvGraphicFramePr>
            <a:graphicFrameLocks noGrp="1"/>
          </p:cNvGraphicFramePr>
          <p:nvPr>
            <p:extLst>
              <p:ext uri="{D42A27DB-BD31-4B8C-83A1-F6EECF244321}">
                <p14:modId xmlns:p14="http://schemas.microsoft.com/office/powerpoint/2010/main" val="163713757"/>
              </p:ext>
            </p:extLst>
          </p:nvPr>
        </p:nvGraphicFramePr>
        <p:xfrm>
          <a:off x="1616084" y="4614334"/>
          <a:ext cx="6096000" cy="1483360"/>
        </p:xfrm>
        <a:graphic>
          <a:graphicData uri="http://schemas.openxmlformats.org/drawingml/2006/table">
            <a:tbl>
              <a:tblPr firstRow="1" bandRow="1">
                <a:tableStyleId>{5940675A-B579-460E-94D1-54222C63F5DA}</a:tableStyleId>
              </a:tblPr>
              <a:tblGrid>
                <a:gridCol w="1660516">
                  <a:extLst>
                    <a:ext uri="{9D8B030D-6E8A-4147-A177-3AD203B41FA5}">
                      <a16:colId xmlns:a16="http://schemas.microsoft.com/office/drawing/2014/main" val="20000"/>
                    </a:ext>
                  </a:extLst>
                </a:gridCol>
                <a:gridCol w="4435484">
                  <a:extLst>
                    <a:ext uri="{9D8B030D-6E8A-4147-A177-3AD203B41FA5}">
                      <a16:colId xmlns:a16="http://schemas.microsoft.com/office/drawing/2014/main" val="20001"/>
                    </a:ext>
                  </a:extLst>
                </a:gridCol>
              </a:tblGrid>
              <a:tr h="370840">
                <a:tc>
                  <a:txBody>
                    <a:bodyPr/>
                    <a:lstStyle/>
                    <a:p>
                      <a:pPr algn="ctr"/>
                      <a:r>
                        <a:rPr lang="en-US" altLang="zh-CN" dirty="0" smtClean="0"/>
                        <a:t>A</a:t>
                      </a:r>
                      <a:endParaRPr lang="zh-CN" altLang="en-US" dirty="0"/>
                    </a:p>
                  </a:txBody>
                  <a:tcPr/>
                </a:tc>
                <a:tc>
                  <a:txBody>
                    <a:bodyPr/>
                    <a:lstStyle/>
                    <a:p>
                      <a:pPr algn="l"/>
                      <a:r>
                        <a:rPr lang="zh-CN" altLang="en-US" dirty="0" smtClean="0"/>
                        <a:t>李昌</a:t>
                      </a:r>
                      <a:r>
                        <a:rPr lang="en-US" altLang="zh-CN" dirty="0" smtClean="0"/>
                        <a:t>X, </a:t>
                      </a:r>
                      <a:r>
                        <a:rPr lang="zh-CN" altLang="en-US" dirty="0" smtClean="0"/>
                        <a:t>邓晓光</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smtClean="0"/>
                        <a:t>B</a:t>
                      </a:r>
                      <a:endParaRPr lang="zh-CN" altLang="en-US" dirty="0"/>
                    </a:p>
                  </a:txBody>
                  <a:tcPr/>
                </a:tc>
                <a:tc>
                  <a:txBody>
                    <a:bodyPr/>
                    <a:lstStyle/>
                    <a:p>
                      <a:pPr algn="l"/>
                      <a:r>
                        <a:rPr lang="zh-CN" altLang="en-US" dirty="0" smtClean="0"/>
                        <a:t>段立</a:t>
                      </a:r>
                      <a:r>
                        <a:rPr lang="en-US" altLang="zh-CN" dirty="0" smtClean="0"/>
                        <a:t>X, </a:t>
                      </a:r>
                      <a:r>
                        <a:rPr lang="zh-CN" altLang="en-US" dirty="0" smtClean="0"/>
                        <a:t>马</a:t>
                      </a:r>
                      <a:r>
                        <a:rPr lang="en-US" altLang="zh-CN" dirty="0" smtClean="0"/>
                        <a:t>X</a:t>
                      </a:r>
                      <a:r>
                        <a:rPr lang="zh-CN" altLang="en-US" dirty="0" smtClean="0"/>
                        <a:t>梅</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smtClean="0"/>
                        <a:t>C</a:t>
                      </a:r>
                      <a:endParaRPr lang="zh-CN" altLang="en-US" dirty="0"/>
                    </a:p>
                  </a:txBody>
                  <a:tcPr/>
                </a:tc>
                <a:tc>
                  <a:txBody>
                    <a:bodyPr/>
                    <a:lstStyle/>
                    <a:p>
                      <a:pPr algn="l"/>
                      <a:r>
                        <a:rPr lang="zh-CN" altLang="en-US" dirty="0" smtClean="0"/>
                        <a:t>张殿</a:t>
                      </a:r>
                      <a:r>
                        <a:rPr lang="en-US" altLang="zh-CN" dirty="0" smtClean="0"/>
                        <a:t>X, </a:t>
                      </a:r>
                      <a:r>
                        <a:rPr lang="zh-CN" altLang="en-US" dirty="0" smtClean="0"/>
                        <a:t>陈</a:t>
                      </a:r>
                      <a:r>
                        <a:rPr lang="en-US" altLang="zh-CN" dirty="0" smtClean="0"/>
                        <a:t>X</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smtClean="0"/>
                        <a:t>D</a:t>
                      </a:r>
                      <a:endParaRPr lang="zh-CN" altLang="en-US" dirty="0"/>
                    </a:p>
                  </a:txBody>
                  <a:tcPr/>
                </a:tc>
                <a:tc>
                  <a:txBody>
                    <a:bodyPr/>
                    <a:lstStyle/>
                    <a:p>
                      <a:pPr algn="l"/>
                      <a:r>
                        <a:rPr lang="zh-CN" altLang="en-US" dirty="0" smtClean="0"/>
                        <a:t>岳建</a:t>
                      </a:r>
                      <a:r>
                        <a:rPr lang="en-US" altLang="zh-CN" dirty="0" smtClean="0"/>
                        <a:t>X, </a:t>
                      </a:r>
                      <a:r>
                        <a:rPr lang="zh-CN" altLang="en-US" dirty="0" smtClean="0"/>
                        <a:t>朱勤</a:t>
                      </a:r>
                      <a:r>
                        <a:rPr lang="en-US" altLang="zh-CN" dirty="0" smtClean="0"/>
                        <a:t>X</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8672884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实例：东胜公司成本预算管理系统</a:t>
            </a:r>
            <a:endParaRPr lang="zh-CN" altLang="en-US" dirty="0"/>
          </a:p>
        </p:txBody>
      </p:sp>
      <p:sp>
        <p:nvSpPr>
          <p:cNvPr id="3" name="内容占位符 2"/>
          <p:cNvSpPr>
            <a:spLocks noGrp="1"/>
          </p:cNvSpPr>
          <p:nvPr>
            <p:ph idx="1"/>
          </p:nvPr>
        </p:nvSpPr>
        <p:spPr>
          <a:xfrm>
            <a:off x="457200" y="1412876"/>
            <a:ext cx="8229600" cy="5216524"/>
          </a:xfrm>
        </p:spPr>
        <p:txBody>
          <a:bodyPr/>
          <a:lstStyle/>
          <a:p>
            <a:r>
              <a:rPr lang="en-US" altLang="zh-CN" dirty="0" smtClean="0"/>
              <a:t>2</a:t>
            </a:r>
            <a:r>
              <a:rPr lang="zh-CN" altLang="en-US" dirty="0" smtClean="0"/>
              <a:t>）开发项目建议书</a:t>
            </a:r>
            <a:endParaRPr lang="en-US" altLang="zh-CN" dirty="0" smtClean="0"/>
          </a:p>
          <a:p>
            <a:pPr lvl="1"/>
            <a:r>
              <a:rPr lang="zh-CN" altLang="en-US" dirty="0"/>
              <a:t>共同愿</a:t>
            </a:r>
            <a:r>
              <a:rPr lang="zh-CN" altLang="en-US" dirty="0" smtClean="0"/>
              <a:t>景</a:t>
            </a:r>
            <a:endParaRPr lang="en-US" altLang="zh-CN" dirty="0" smtClean="0"/>
          </a:p>
          <a:p>
            <a:pPr lvl="2"/>
            <a:r>
              <a:rPr lang="zh-CN" altLang="en-US" dirty="0" smtClean="0"/>
              <a:t>形</a:t>
            </a:r>
            <a:r>
              <a:rPr lang="zh-CN" altLang="en-US" dirty="0"/>
              <a:t>成一个以成本预算管理为核心的</a:t>
            </a:r>
            <a:r>
              <a:rPr lang="zh-CN" altLang="en-US" dirty="0" smtClean="0"/>
              <a:t>，</a:t>
            </a:r>
            <a:r>
              <a:rPr lang="en-US" altLang="zh-CN" dirty="0" smtClean="0"/>
              <a:t>……</a:t>
            </a:r>
            <a:r>
              <a:rPr lang="zh-CN" altLang="en-US" dirty="0" smtClean="0"/>
              <a:t>生</a:t>
            </a:r>
            <a:r>
              <a:rPr lang="zh-CN" altLang="en-US" dirty="0"/>
              <a:t>产分析与成本分析相结合</a:t>
            </a:r>
            <a:r>
              <a:rPr lang="zh-CN" altLang="en-US" dirty="0" smtClean="0"/>
              <a:t>的</a:t>
            </a:r>
            <a:r>
              <a:rPr lang="en-US" altLang="zh-CN" dirty="0" smtClean="0"/>
              <a:t>……</a:t>
            </a:r>
            <a:r>
              <a:rPr lang="zh-CN" altLang="en-US" dirty="0" smtClean="0"/>
              <a:t>管</a:t>
            </a:r>
            <a:r>
              <a:rPr lang="zh-CN" altLang="en-US" dirty="0"/>
              <a:t>理平台</a:t>
            </a:r>
          </a:p>
          <a:p>
            <a:pPr lvl="1"/>
            <a:r>
              <a:rPr lang="zh-CN" altLang="en-US" dirty="0"/>
              <a:t>初步需求：用户故事驱</a:t>
            </a:r>
            <a:r>
              <a:rPr lang="zh-CN" altLang="en-US" dirty="0" smtClean="0"/>
              <a:t>动</a:t>
            </a:r>
            <a:endParaRPr lang="en-US" altLang="zh-CN" dirty="0" smtClean="0"/>
          </a:p>
          <a:p>
            <a:pPr lvl="2"/>
            <a:r>
              <a:rPr lang="zh-CN" altLang="en-US" dirty="0">
                <a:solidFill>
                  <a:srgbClr val="002060"/>
                </a:solidFill>
              </a:rPr>
              <a:t>作为一个</a:t>
            </a:r>
            <a:r>
              <a:rPr lang="en-US" altLang="zh-CN" dirty="0">
                <a:solidFill>
                  <a:srgbClr val="002060"/>
                </a:solidFill>
              </a:rPr>
              <a:t>[</a:t>
            </a:r>
            <a:r>
              <a:rPr lang="zh-CN" altLang="en-US" dirty="0">
                <a:solidFill>
                  <a:srgbClr val="C00000"/>
                </a:solidFill>
              </a:rPr>
              <a:t>用户角色</a:t>
            </a:r>
            <a:r>
              <a:rPr lang="en-US" altLang="zh-CN" dirty="0">
                <a:solidFill>
                  <a:srgbClr val="002060"/>
                </a:solidFill>
              </a:rPr>
              <a:t>]</a:t>
            </a:r>
            <a:r>
              <a:rPr lang="zh-CN" altLang="en-US" dirty="0">
                <a:solidFill>
                  <a:srgbClr val="002060"/>
                </a:solidFill>
              </a:rPr>
              <a:t>我想</a:t>
            </a:r>
            <a:r>
              <a:rPr lang="en-US" altLang="zh-CN" dirty="0">
                <a:solidFill>
                  <a:srgbClr val="002060"/>
                </a:solidFill>
              </a:rPr>
              <a:t>[</a:t>
            </a:r>
            <a:r>
              <a:rPr lang="zh-CN" altLang="en-US" dirty="0">
                <a:solidFill>
                  <a:srgbClr val="C00000"/>
                </a:solidFill>
              </a:rPr>
              <a:t>达到的目标</a:t>
            </a:r>
            <a:r>
              <a:rPr lang="en-US" altLang="zh-CN" dirty="0">
                <a:solidFill>
                  <a:srgbClr val="002060"/>
                </a:solidFill>
              </a:rPr>
              <a:t>]</a:t>
            </a:r>
            <a:r>
              <a:rPr lang="zh-CN" altLang="en-US" dirty="0">
                <a:solidFill>
                  <a:srgbClr val="002060"/>
                </a:solidFill>
              </a:rPr>
              <a:t>这样我能够</a:t>
            </a:r>
            <a:r>
              <a:rPr lang="en-US" altLang="zh-CN" dirty="0">
                <a:solidFill>
                  <a:srgbClr val="002060"/>
                </a:solidFill>
              </a:rPr>
              <a:t>[</a:t>
            </a:r>
            <a:r>
              <a:rPr lang="zh-CN" altLang="en-US" dirty="0">
                <a:solidFill>
                  <a:srgbClr val="C00000"/>
                </a:solidFill>
              </a:rPr>
              <a:t>原因</a:t>
            </a:r>
            <a:r>
              <a:rPr lang="en-US" altLang="zh-CN" dirty="0" smtClean="0">
                <a:solidFill>
                  <a:srgbClr val="002060"/>
                </a:solidFill>
              </a:rPr>
              <a:t>]</a:t>
            </a:r>
            <a:endParaRPr lang="zh-CN" altLang="en-US" dirty="0">
              <a:solidFill>
                <a:srgbClr val="002060"/>
              </a:solidFill>
            </a:endParaRPr>
          </a:p>
          <a:p>
            <a:pPr lvl="1"/>
            <a:r>
              <a:rPr lang="zh-CN" altLang="en-US" dirty="0"/>
              <a:t>初步架</a:t>
            </a:r>
            <a:r>
              <a:rPr lang="zh-CN" altLang="en-US" dirty="0" smtClean="0"/>
              <a:t>构</a:t>
            </a:r>
            <a:endParaRPr lang="en-US" altLang="zh-CN" dirty="0" smtClean="0"/>
          </a:p>
          <a:p>
            <a:pPr lvl="2"/>
            <a:r>
              <a:rPr lang="zh-CN" altLang="en-US" dirty="0">
                <a:solidFill>
                  <a:srgbClr val="002060"/>
                </a:solidFill>
              </a:rPr>
              <a:t>用例</a:t>
            </a:r>
            <a:r>
              <a:rPr lang="zh-CN" altLang="en-US" dirty="0" smtClean="0">
                <a:solidFill>
                  <a:srgbClr val="002060"/>
                </a:solidFill>
              </a:rPr>
              <a:t>图、流程图、</a:t>
            </a:r>
            <a:r>
              <a:rPr lang="zh-CN" altLang="en-US" dirty="0">
                <a:solidFill>
                  <a:srgbClr val="002060"/>
                </a:solidFill>
              </a:rPr>
              <a:t>协作</a:t>
            </a:r>
            <a:r>
              <a:rPr lang="zh-CN" altLang="en-US" dirty="0" smtClean="0">
                <a:solidFill>
                  <a:srgbClr val="002060"/>
                </a:solidFill>
              </a:rPr>
              <a:t>图、组件图、配置图</a:t>
            </a:r>
            <a:endParaRPr lang="en-US" altLang="zh-CN" dirty="0" smtClean="0">
              <a:solidFill>
                <a:srgbClr val="002060"/>
              </a:solidFill>
            </a:endParaRPr>
          </a:p>
          <a:p>
            <a:pPr lvl="2"/>
            <a:r>
              <a:rPr lang="en-US" altLang="zh-CN" dirty="0" smtClean="0">
                <a:solidFill>
                  <a:srgbClr val="006600"/>
                </a:solidFill>
              </a:rPr>
              <a:t>【</a:t>
            </a:r>
            <a:r>
              <a:rPr lang="zh-CN" altLang="en-US" dirty="0" smtClean="0">
                <a:solidFill>
                  <a:srgbClr val="006600"/>
                </a:solidFill>
              </a:rPr>
              <a:t>可手绘</a:t>
            </a:r>
            <a:r>
              <a:rPr lang="en-US" altLang="zh-CN" dirty="0" smtClean="0">
                <a:solidFill>
                  <a:srgbClr val="006600"/>
                </a:solidFill>
              </a:rPr>
              <a:t>】</a:t>
            </a:r>
            <a:endParaRPr lang="zh-CN" altLang="en-US" dirty="0">
              <a:solidFill>
                <a:srgbClr val="006600"/>
              </a:solidFill>
            </a:endParaRPr>
          </a:p>
          <a:p>
            <a:pPr lvl="1"/>
            <a:endParaRPr lang="zh-CN" altLang="en-US" dirty="0"/>
          </a:p>
        </p:txBody>
      </p:sp>
      <p:sp>
        <p:nvSpPr>
          <p:cNvPr id="4" name="日期占位符 3"/>
          <p:cNvSpPr>
            <a:spLocks noGrp="1"/>
          </p:cNvSpPr>
          <p:nvPr>
            <p:ph type="dt" sz="half" idx="10"/>
          </p:nvPr>
        </p:nvSpPr>
        <p:spPr/>
        <p:txBody>
          <a:bodyPr/>
          <a:lstStyle/>
          <a:p>
            <a:pPr>
              <a:defRPr/>
            </a:pPr>
            <a:r>
              <a:rPr lang="en-US" altLang="zh-CN" dirty="0" smtClean="0"/>
              <a:t>guolei@upc.edu.cn</a:t>
            </a:r>
            <a:endParaRPr lang="en-US" altLang="zh-CN" dirty="0"/>
          </a:p>
        </p:txBody>
      </p:sp>
    </p:spTree>
    <p:extLst>
      <p:ext uri="{BB962C8B-B14F-4D97-AF65-F5344CB8AC3E}">
        <p14:creationId xmlns:p14="http://schemas.microsoft.com/office/powerpoint/2010/main" val="383077800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lstStyle/>
          <a:p>
            <a:pPr algn="r"/>
            <a:r>
              <a:rPr lang="zh-CN" altLang="en-US" dirty="0" smtClean="0"/>
              <a:t>用户故事驱动的需求分析</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1225547146"/>
              </p:ext>
            </p:extLst>
          </p:nvPr>
        </p:nvGraphicFramePr>
        <p:xfrm>
          <a:off x="395288" y="1295400"/>
          <a:ext cx="8443912" cy="5214939"/>
        </p:xfrm>
        <a:graphic>
          <a:graphicData uri="http://schemas.openxmlformats.org/drawingml/2006/table">
            <a:tbl>
              <a:tblPr firstRow="1" bandRow="1">
                <a:tableStyleId>{9DCAF9ED-07DC-4A11-8D7F-57B35C25682E}</a:tableStyleId>
              </a:tblPr>
              <a:tblGrid>
                <a:gridCol w="1055489">
                  <a:extLst>
                    <a:ext uri="{9D8B030D-6E8A-4147-A177-3AD203B41FA5}">
                      <a16:colId xmlns:a16="http://schemas.microsoft.com/office/drawing/2014/main" val="20000"/>
                    </a:ext>
                  </a:extLst>
                </a:gridCol>
                <a:gridCol w="7388423">
                  <a:extLst>
                    <a:ext uri="{9D8B030D-6E8A-4147-A177-3AD203B41FA5}">
                      <a16:colId xmlns:a16="http://schemas.microsoft.com/office/drawing/2014/main" val="20001"/>
                    </a:ext>
                  </a:extLst>
                </a:gridCol>
              </a:tblGrid>
              <a:tr h="444732">
                <a:tc>
                  <a:txBody>
                    <a:bodyPr/>
                    <a:lstStyle/>
                    <a:p>
                      <a:pPr algn="ctr"/>
                      <a:r>
                        <a:rPr lang="zh-CN" altLang="en-US" baseline="0" dirty="0" smtClean="0">
                          <a:latin typeface="Arial Unicode MS" panose="020B0604020202020204" pitchFamily="34" charset="-122"/>
                          <a:ea typeface="微软雅黑" panose="020B0503020204020204" pitchFamily="34" charset="-122"/>
                        </a:rPr>
                        <a:t>序号</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用户故事</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767619">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作为项目负责人，我希望在</a:t>
                      </a:r>
                      <a:r>
                        <a:rPr lang="en-US" altLang="zh-CN" baseline="0" dirty="0" smtClean="0">
                          <a:latin typeface="Arial Unicode MS" panose="020B0604020202020204" pitchFamily="34" charset="-122"/>
                          <a:ea typeface="微软雅黑" panose="020B0503020204020204" pitchFamily="34" charset="-122"/>
                        </a:rPr>
                        <a:t>50</a:t>
                      </a:r>
                      <a:r>
                        <a:rPr lang="zh-CN" altLang="en-US" baseline="0" dirty="0" smtClean="0">
                          <a:latin typeface="Arial Unicode MS" panose="020B0604020202020204" pitchFamily="34" charset="-122"/>
                          <a:ea typeface="微软雅黑" panose="020B0503020204020204" pitchFamily="34" charset="-122"/>
                        </a:rPr>
                        <a:t>万预算，</a:t>
                      </a:r>
                      <a:r>
                        <a:rPr lang="en-US" altLang="zh-CN" baseline="0" dirty="0" smtClean="0">
                          <a:latin typeface="Arial Unicode MS" panose="020B0604020202020204" pitchFamily="34" charset="-122"/>
                          <a:ea typeface="微软雅黑" panose="020B0503020204020204" pitchFamily="34" charset="-122"/>
                        </a:rPr>
                        <a:t>10</a:t>
                      </a:r>
                      <a:r>
                        <a:rPr lang="zh-CN" altLang="en-US" baseline="0" dirty="0" smtClean="0">
                          <a:latin typeface="Arial Unicode MS" panose="020B0604020202020204" pitchFamily="34" charset="-122"/>
                          <a:ea typeface="微软雅黑" panose="020B0503020204020204" pitchFamily="34" charset="-122"/>
                        </a:rPr>
                        <a:t>个月内完成系统，以便下一工作年能够顺利采用</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444732">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作为资产中心主任，我想拥有预算报表申报最终审核权，以全面掌控</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444732">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作为资产中心主任，我想拥有</a:t>
                      </a:r>
                      <a:r>
                        <a:rPr lang="en-US" altLang="zh-CN" baseline="0" dirty="0" smtClean="0">
                          <a:latin typeface="Arial Unicode MS" panose="020B0604020202020204" pitchFamily="34" charset="-122"/>
                          <a:ea typeface="微软雅黑" panose="020B0503020204020204" pitchFamily="34" charset="-122"/>
                        </a:rPr>
                        <a:t>10</a:t>
                      </a:r>
                      <a:r>
                        <a:rPr lang="zh-CN" altLang="en-US" baseline="0" dirty="0" smtClean="0">
                          <a:latin typeface="Arial Unicode MS" panose="020B0604020202020204" pitchFamily="34" charset="-122"/>
                          <a:ea typeface="微软雅黑" panose="020B0503020204020204" pitchFamily="34" charset="-122"/>
                        </a:rPr>
                        <a:t>万以上项目的最终审核权</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444732">
                <a:tc>
                  <a:txBody>
                    <a:bodyPr/>
                    <a:lstStyle/>
                    <a:p>
                      <a:pPr algn="ctr"/>
                      <a:r>
                        <a:rPr lang="en-US" altLang="zh-CN" baseline="0" dirty="0" smtClean="0">
                          <a:latin typeface="Arial Unicode MS" panose="020B0604020202020204" pitchFamily="34" charset="-122"/>
                          <a:ea typeface="微软雅黑" panose="020B0503020204020204" pitchFamily="34" charset="-122"/>
                        </a:rPr>
                        <a:t>4</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作为资产中心主任，我想能随时对比预算与支出透视表，以便决策</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444732">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作为信息室主任，我希望该系统能在既设系统环境中运行，以便兼容</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r h="444732">
                <a:tc>
                  <a:txBody>
                    <a:bodyPr/>
                    <a:lstStyle/>
                    <a:p>
                      <a:pPr algn="ctr"/>
                      <a:r>
                        <a:rPr lang="en-US" altLang="zh-CN" baseline="0" dirty="0" smtClean="0">
                          <a:latin typeface="Arial Unicode MS" panose="020B0604020202020204" pitchFamily="34" charset="-122"/>
                          <a:ea typeface="微软雅黑" panose="020B0503020204020204" pitchFamily="34" charset="-122"/>
                        </a:rPr>
                        <a:t>6</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作为预算人员，我希望能灵活设置成本项目字典</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6"/>
                  </a:ext>
                </a:extLst>
              </a:tr>
              <a:tr h="444732">
                <a:tc>
                  <a:txBody>
                    <a:bodyPr/>
                    <a:lstStyle/>
                    <a:p>
                      <a:pPr algn="ctr"/>
                      <a:r>
                        <a:rPr lang="en-US" altLang="zh-CN" baseline="0" dirty="0" smtClean="0">
                          <a:latin typeface="Arial Unicode MS" panose="020B0604020202020204" pitchFamily="34" charset="-122"/>
                          <a:ea typeface="微软雅黑" panose="020B0503020204020204" pitchFamily="34" charset="-122"/>
                        </a:rPr>
                        <a:t>7</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作为预算人员，我希望各核心数据能自动备份，以提高系统安全性</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7"/>
                  </a:ext>
                </a:extLst>
              </a:tr>
              <a:tr h="444732">
                <a:tc>
                  <a:txBody>
                    <a:bodyPr/>
                    <a:lstStyle/>
                    <a:p>
                      <a:pPr algn="ctr"/>
                      <a:r>
                        <a:rPr lang="en-US" altLang="zh-CN" baseline="0" dirty="0" smtClean="0">
                          <a:latin typeface="Arial Unicode MS" panose="020B0604020202020204" pitchFamily="34" charset="-122"/>
                          <a:ea typeface="微软雅黑" panose="020B0503020204020204" pitchFamily="34" charset="-122"/>
                        </a:rPr>
                        <a:t>8</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作为预算人员，我希望引入定额管理功能，通过指标自动估算成本</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8"/>
                  </a:ext>
                </a:extLst>
              </a:tr>
              <a:tr h="444732">
                <a:tc>
                  <a:txBody>
                    <a:bodyPr/>
                    <a:lstStyle/>
                    <a:p>
                      <a:pPr algn="ctr"/>
                      <a:r>
                        <a:rPr lang="en-US" altLang="zh-CN" baseline="0" dirty="0" smtClean="0">
                          <a:latin typeface="Arial Unicode MS" panose="020B0604020202020204" pitchFamily="34" charset="-122"/>
                          <a:ea typeface="微软雅黑" panose="020B0503020204020204" pitchFamily="34" charset="-122"/>
                        </a:rPr>
                        <a:t>9</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作为预算人员，我希望引入列支渠道功能，以便于成本分流</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9"/>
                  </a:ext>
                </a:extLst>
              </a:tr>
              <a:tr h="444732">
                <a:tc>
                  <a:txBody>
                    <a:bodyPr/>
                    <a:lstStyle/>
                    <a:p>
                      <a:pPr algn="ctr"/>
                      <a:r>
                        <a:rPr lang="en-US" altLang="zh-CN" baseline="0" dirty="0" smtClean="0">
                          <a:latin typeface="Arial Unicode MS" panose="020B0604020202020204" pitchFamily="34" charset="-122"/>
                          <a:ea typeface="微软雅黑" panose="020B0503020204020204" pitchFamily="34" charset="-122"/>
                        </a:rPr>
                        <a:t>10</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作为机关预算经管员，我希望预算上报界面类似</a:t>
                      </a:r>
                      <a:r>
                        <a:rPr lang="en-US" altLang="zh-CN" baseline="0" dirty="0" smtClean="0">
                          <a:latin typeface="Arial Unicode MS" panose="020B0604020202020204" pitchFamily="34" charset="-122"/>
                          <a:ea typeface="微软雅黑" panose="020B0503020204020204" pitchFamily="34" charset="-122"/>
                        </a:rPr>
                        <a:t>Excel</a:t>
                      </a:r>
                      <a:r>
                        <a:rPr lang="zh-CN" altLang="en-US" baseline="0" dirty="0" smtClean="0">
                          <a:latin typeface="Arial Unicode MS" panose="020B0604020202020204" pitchFamily="34" charset="-122"/>
                          <a:ea typeface="微软雅黑" panose="020B0503020204020204" pitchFamily="34" charset="-122"/>
                        </a:rPr>
                        <a:t>操作</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96020167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319088"/>
            <a:ext cx="8229600" cy="1509712"/>
          </a:xfrm>
        </p:spPr>
        <p:txBody>
          <a:bodyPr/>
          <a:lstStyle/>
          <a:p>
            <a:pPr algn="r"/>
            <a:r>
              <a:rPr lang="zh-CN" altLang="en-US" dirty="0" smtClean="0"/>
              <a:t>初步架构</a:t>
            </a:r>
            <a:endParaRPr lang="zh-CN" altLang="en-US" dirty="0"/>
          </a:p>
        </p:txBody>
      </p:sp>
      <p:sp>
        <p:nvSpPr>
          <p:cNvPr id="3" name="日期占位符 2"/>
          <p:cNvSpPr>
            <a:spLocks noGrp="1"/>
          </p:cNvSpPr>
          <p:nvPr>
            <p:ph type="dt" sz="half" idx="10"/>
          </p:nvPr>
        </p:nvSpPr>
        <p:spPr/>
        <p:txBody>
          <a:bodyPr/>
          <a:lstStyle/>
          <a:p>
            <a:pPr>
              <a:defRPr/>
            </a:pPr>
            <a:r>
              <a:rPr lang="en-US" altLang="zh-CN" smtClean="0"/>
              <a:t>guolei@upc.edu.cn</a:t>
            </a:r>
            <a:endParaRPr lang="en-US" altLang="zh-CN"/>
          </a:p>
        </p:txBody>
      </p:sp>
      <p:sp>
        <p:nvSpPr>
          <p:cNvPr id="4" name="Rectangle 4"/>
          <p:cNvSpPr>
            <a:spLocks noChangeArrowheads="1"/>
          </p:cNvSpPr>
          <p:nvPr/>
        </p:nvSpPr>
        <p:spPr bwMode="auto">
          <a:xfrm>
            <a:off x="228600" y="990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30697712"/>
              </p:ext>
            </p:extLst>
          </p:nvPr>
        </p:nvGraphicFramePr>
        <p:xfrm>
          <a:off x="228601" y="990600"/>
          <a:ext cx="3581400" cy="2768362"/>
        </p:xfrm>
        <a:graphic>
          <a:graphicData uri="http://schemas.openxmlformats.org/presentationml/2006/ole">
            <mc:AlternateContent xmlns:mc="http://schemas.openxmlformats.org/markup-compatibility/2006">
              <mc:Choice xmlns:v="urn:schemas-microsoft-com:vml" Requires="v">
                <p:oleObj spid="_x0000_s2137" name="Visio" r:id="rId3" imgW="3718465" imgH="2800683" progId="Visio.Drawing.11">
                  <p:embed/>
                </p:oleObj>
              </mc:Choice>
              <mc:Fallback>
                <p:oleObj name="Visio" r:id="rId3" imgW="3718465" imgH="280068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1" y="990600"/>
                        <a:ext cx="3581400" cy="2768362"/>
                      </a:xfrm>
                      <a:prstGeom prst="rect">
                        <a:avLst/>
                      </a:prstGeom>
                      <a:noFill/>
                    </p:spPr>
                  </p:pic>
                </p:oleObj>
              </mc:Fallback>
            </mc:AlternateContent>
          </a:graphicData>
        </a:graphic>
      </p:graphicFrame>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073944"/>
            <a:ext cx="483964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434958533"/>
              </p:ext>
            </p:extLst>
          </p:nvPr>
        </p:nvGraphicFramePr>
        <p:xfrm>
          <a:off x="228600" y="4343400"/>
          <a:ext cx="7696199" cy="2133600"/>
        </p:xfrm>
        <a:graphic>
          <a:graphicData uri="http://schemas.openxmlformats.org/drawingml/2006/table">
            <a:tbl>
              <a:tblPr firstRow="1" firstCol="1" lastRow="1" lastCol="1" bandRow="1" bandCol="1"/>
              <a:tblGrid>
                <a:gridCol w="1169823">
                  <a:extLst>
                    <a:ext uri="{9D8B030D-6E8A-4147-A177-3AD203B41FA5}">
                      <a16:colId xmlns:a16="http://schemas.microsoft.com/office/drawing/2014/main" val="20000"/>
                    </a:ext>
                  </a:extLst>
                </a:gridCol>
                <a:gridCol w="2781406">
                  <a:extLst>
                    <a:ext uri="{9D8B030D-6E8A-4147-A177-3AD203B41FA5}">
                      <a16:colId xmlns:a16="http://schemas.microsoft.com/office/drawing/2014/main" val="20001"/>
                    </a:ext>
                  </a:extLst>
                </a:gridCol>
                <a:gridCol w="1419179">
                  <a:extLst>
                    <a:ext uri="{9D8B030D-6E8A-4147-A177-3AD203B41FA5}">
                      <a16:colId xmlns:a16="http://schemas.microsoft.com/office/drawing/2014/main" val="20002"/>
                    </a:ext>
                  </a:extLst>
                </a:gridCol>
                <a:gridCol w="775777">
                  <a:extLst>
                    <a:ext uri="{9D8B030D-6E8A-4147-A177-3AD203B41FA5}">
                      <a16:colId xmlns:a16="http://schemas.microsoft.com/office/drawing/2014/main" val="20003"/>
                    </a:ext>
                  </a:extLst>
                </a:gridCol>
                <a:gridCol w="775777">
                  <a:extLst>
                    <a:ext uri="{9D8B030D-6E8A-4147-A177-3AD203B41FA5}">
                      <a16:colId xmlns:a16="http://schemas.microsoft.com/office/drawing/2014/main" val="20004"/>
                    </a:ext>
                  </a:extLst>
                </a:gridCol>
                <a:gridCol w="774237">
                  <a:extLst>
                    <a:ext uri="{9D8B030D-6E8A-4147-A177-3AD203B41FA5}">
                      <a16:colId xmlns:a16="http://schemas.microsoft.com/office/drawing/2014/main" val="20005"/>
                    </a:ext>
                  </a:extLst>
                </a:gridCol>
              </a:tblGrid>
              <a:tr h="213360">
                <a:tc>
                  <a:txBody>
                    <a:bodyPr/>
                    <a:lstStyle/>
                    <a:p>
                      <a:pPr algn="ctr">
                        <a:spcAft>
                          <a:spcPts val="0"/>
                        </a:spcAft>
                      </a:pPr>
                      <a:r>
                        <a:rPr lang="zh-CN" sz="1050" b="1" kern="100">
                          <a:effectLst/>
                          <a:latin typeface="Arial" panose="020B0604020202020204" pitchFamily="34" charset="0"/>
                          <a:ea typeface="宋体" panose="02010600030101010101" pitchFamily="2" charset="-122"/>
                          <a:cs typeface="Times New Roman" panose="02020603050405020304" pitchFamily="18" charset="0"/>
                        </a:rPr>
                        <a:t>列名</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050" b="1" kern="100">
                          <a:effectLst/>
                          <a:latin typeface="Arial" panose="020B0604020202020204" pitchFamily="34" charset="0"/>
                          <a:ea typeface="宋体" panose="02010600030101010101" pitchFamily="2" charset="-122"/>
                          <a:cs typeface="Times New Roman" panose="02020603050405020304" pitchFamily="18" charset="0"/>
                        </a:rPr>
                        <a:t>含义</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050" b="1" kern="100">
                          <a:effectLst/>
                          <a:latin typeface="Arial" panose="020B0604020202020204" pitchFamily="34" charset="0"/>
                          <a:ea typeface="宋体" panose="02010600030101010101" pitchFamily="2" charset="-122"/>
                          <a:cs typeface="Times New Roman" panose="02020603050405020304" pitchFamily="18" charset="0"/>
                        </a:rPr>
                        <a:t>数据类型</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050" b="1" kern="100">
                          <a:effectLst/>
                          <a:latin typeface="Arial" panose="020B0604020202020204" pitchFamily="34" charset="0"/>
                          <a:ea typeface="宋体" panose="02010600030101010101" pitchFamily="2" charset="-122"/>
                          <a:cs typeface="Times New Roman" panose="02020603050405020304" pitchFamily="18" charset="0"/>
                        </a:rPr>
                        <a:t>必填</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050" b="1" kern="100">
                          <a:effectLst/>
                          <a:latin typeface="Arial" panose="020B0604020202020204" pitchFamily="34" charset="0"/>
                          <a:ea typeface="宋体" panose="02010600030101010101" pitchFamily="2" charset="-122"/>
                          <a:cs typeface="Times New Roman" panose="02020603050405020304" pitchFamily="18" charset="0"/>
                        </a:rPr>
                        <a:t>外键</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1050" b="1" kern="100">
                          <a:effectLst/>
                          <a:latin typeface="Arial" panose="020B0604020202020204" pitchFamily="34" charset="0"/>
                          <a:ea typeface="宋体" panose="02010600030101010101" pitchFamily="2" charset="-122"/>
                          <a:cs typeface="Times New Roman" panose="02020603050405020304" pitchFamily="18" charset="0"/>
                        </a:rPr>
                        <a:t>主键</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13360">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ID</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成本项目编号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varchar2(30)</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3360">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NF</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年份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number(4,0)</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3360">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PID</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对应上级成本项目编号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varchar2(30)</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3360">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NM</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成本项目名称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varchar2(30)</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3360">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WNM</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成本项目完全名称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varchar2(200)</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3360">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MX</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成本项目是否为明细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number(1)</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3360">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SBLX</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上报类型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varchar2(30)</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3360">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SBURL</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独立上报</a:t>
                      </a:r>
                      <a:r>
                        <a:rPr lang="en-US" sz="1050" kern="100">
                          <a:effectLst/>
                          <a:latin typeface="Arial" panose="020B0604020202020204" pitchFamily="34" charset="0"/>
                          <a:ea typeface="宋体" panose="02010600030101010101" pitchFamily="2" charset="-122"/>
                          <a:cs typeface="Times New Roman" panose="02020603050405020304" pitchFamily="18" charset="0"/>
                        </a:rPr>
                        <a:t>URL</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varchar2(100)</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3360">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SBSM</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Arial" panose="020B0604020202020204" pitchFamily="34" charset="0"/>
                          <a:ea typeface="宋体" panose="02010600030101010101" pitchFamily="2" charset="-122"/>
                          <a:cs typeface="Times New Roman" panose="02020603050405020304" pitchFamily="18" charset="0"/>
                        </a:rPr>
                        <a:t>预算上报工作量说明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varchar2(200)</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dirty="0">
                          <a:effectLst/>
                          <a:latin typeface="Arial" panose="020B0604020202020204" pitchFamily="34" charset="0"/>
                          <a:ea typeface="宋体" panose="02010600030101010101" pitchFamily="2" charset="-122"/>
                          <a:cs typeface="Times New Roman" panose="02020603050405020304" pitchFamily="18" charset="0"/>
                        </a:rPr>
                        <a:t> </a:t>
                      </a:r>
                      <a:endParaRPr lang="zh-CN" sz="1050" kern="100" dirty="0">
                        <a:effectLst/>
                        <a:latin typeface="Arial" panose="020B060402020202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2868141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实例：东胜公司成本预算管理系统</a:t>
            </a:r>
            <a:endParaRPr lang="zh-CN" altLang="en-US" dirty="0"/>
          </a:p>
        </p:txBody>
      </p:sp>
      <p:sp>
        <p:nvSpPr>
          <p:cNvPr id="3" name="内容占位符 2"/>
          <p:cNvSpPr>
            <a:spLocks noGrp="1"/>
          </p:cNvSpPr>
          <p:nvPr>
            <p:ph idx="1"/>
          </p:nvPr>
        </p:nvSpPr>
        <p:spPr>
          <a:xfrm>
            <a:off x="457200" y="1412876"/>
            <a:ext cx="8229600" cy="2395084"/>
          </a:xfrm>
        </p:spPr>
        <p:txBody>
          <a:bodyPr/>
          <a:lstStyle/>
          <a:p>
            <a:pPr>
              <a:lnSpc>
                <a:spcPct val="90000"/>
              </a:lnSpc>
            </a:pPr>
            <a:r>
              <a:rPr lang="en-US" altLang="zh-CN" dirty="0" smtClean="0"/>
              <a:t>3</a:t>
            </a:r>
            <a:r>
              <a:rPr lang="zh-CN" altLang="en-US" dirty="0"/>
              <a:t>）项目规划</a:t>
            </a:r>
          </a:p>
          <a:p>
            <a:pPr lvl="1">
              <a:lnSpc>
                <a:spcPct val="90000"/>
              </a:lnSpc>
            </a:pPr>
            <a:r>
              <a:rPr lang="zh-CN" altLang="en-US" dirty="0"/>
              <a:t>发布规划：优先级排序→里程碑和进度→调整</a:t>
            </a:r>
          </a:p>
          <a:p>
            <a:pPr lvl="2">
              <a:lnSpc>
                <a:spcPct val="90000"/>
              </a:lnSpc>
            </a:pPr>
            <a:r>
              <a:rPr lang="zh-CN" altLang="en-US" dirty="0"/>
              <a:t>估算方法：</a:t>
            </a:r>
            <a:r>
              <a:rPr lang="zh-CN" altLang="en-US" dirty="0">
                <a:solidFill>
                  <a:srgbClr val="C00000"/>
                </a:solidFill>
              </a:rPr>
              <a:t>故事点</a:t>
            </a:r>
            <a:r>
              <a:rPr lang="zh-CN" altLang="en-US" dirty="0"/>
              <a:t>或</a:t>
            </a:r>
            <a:r>
              <a:rPr lang="zh-CN" altLang="en-US" dirty="0">
                <a:solidFill>
                  <a:srgbClr val="C00000"/>
                </a:solidFill>
              </a:rPr>
              <a:t>理想日</a:t>
            </a:r>
          </a:p>
          <a:p>
            <a:pPr lvl="1">
              <a:lnSpc>
                <a:spcPct val="90000"/>
              </a:lnSpc>
            </a:pPr>
            <a:r>
              <a:rPr lang="zh-CN" altLang="en-US" dirty="0"/>
              <a:t>迭代规划：用户故事→工作项分解</a:t>
            </a:r>
          </a:p>
          <a:p>
            <a:pPr lvl="2">
              <a:lnSpc>
                <a:spcPct val="90000"/>
              </a:lnSpc>
            </a:pPr>
            <a:r>
              <a:rPr lang="zh-CN" altLang="en-US" dirty="0"/>
              <a:t>估算方法：</a:t>
            </a:r>
            <a:r>
              <a:rPr lang="zh-CN" altLang="en-US" dirty="0">
                <a:solidFill>
                  <a:srgbClr val="C00000"/>
                </a:solidFill>
              </a:rPr>
              <a:t>小</a:t>
            </a:r>
            <a:r>
              <a:rPr lang="zh-CN" altLang="en-US" dirty="0" smtClean="0">
                <a:solidFill>
                  <a:srgbClr val="C00000"/>
                </a:solidFill>
              </a:rPr>
              <a:t>时</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
        <p:nvSpPr>
          <p:cNvPr id="6" name="圆角矩形 9"/>
          <p:cNvSpPr>
            <a:spLocks noChangeArrowheads="1"/>
          </p:cNvSpPr>
          <p:nvPr/>
        </p:nvSpPr>
        <p:spPr bwMode="auto">
          <a:xfrm>
            <a:off x="1066800" y="3807960"/>
            <a:ext cx="6562044" cy="1371600"/>
          </a:xfrm>
          <a:prstGeom prst="roundRect">
            <a:avLst>
              <a:gd name="adj" fmla="val 16667"/>
            </a:avLst>
          </a:prstGeom>
          <a:noFill/>
          <a:ln w="635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b="1" dirty="0" smtClean="0">
                <a:solidFill>
                  <a:srgbClr val="C00000"/>
                </a:solidFill>
                <a:latin typeface="微软雅黑" panose="020B0503020204020204" pitchFamily="34" charset="-122"/>
                <a:ea typeface="微软雅黑" panose="020B0503020204020204" pitchFamily="34" charset="-122"/>
              </a:rPr>
              <a:t>故事点：</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lgn="l"/>
            <a:r>
              <a:rPr lang="zh-CN" altLang="en-US" sz="2400" dirty="0">
                <a:solidFill>
                  <a:srgbClr val="000000"/>
                </a:solidFill>
                <a:latin typeface="微软雅黑" panose="020B0503020204020204" pitchFamily="34" charset="-122"/>
                <a:ea typeface="微软雅黑" panose="020B0503020204020204" pitchFamily="34" charset="-122"/>
              </a:rPr>
              <a:t>通过确定代表复杂程度的单位数来度量工作</a:t>
            </a:r>
            <a:r>
              <a:rPr lang="zh-CN" altLang="en-US" sz="2400" dirty="0" smtClean="0">
                <a:solidFill>
                  <a:srgbClr val="000000"/>
                </a:solidFill>
                <a:latin typeface="微软雅黑" panose="020B0503020204020204" pitchFamily="34" charset="-122"/>
                <a:ea typeface="微软雅黑" panose="020B0503020204020204" pitchFamily="34" charset="-122"/>
              </a:rPr>
              <a:t>量</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342900" indent="-342900" algn="l">
              <a:buFont typeface="Arial" panose="020B0604020202020204" pitchFamily="34" charset="0"/>
              <a:buChar char="•"/>
            </a:pPr>
            <a:r>
              <a:rPr lang="zh-CN" altLang="en-US" sz="2400" dirty="0">
                <a:solidFill>
                  <a:srgbClr val="002060"/>
                </a:solidFill>
                <a:latin typeface="微软雅黑" panose="020B0503020204020204" pitchFamily="34" charset="-122"/>
                <a:ea typeface="微软雅黑" panose="020B0503020204020204" pitchFamily="34" charset="-122"/>
              </a:rPr>
              <a:t>策略一：容易 </a:t>
            </a:r>
            <a:r>
              <a:rPr lang="en-US" altLang="zh-CN" sz="2400" dirty="0">
                <a:solidFill>
                  <a:srgbClr val="002060"/>
                </a:solidFill>
                <a:latin typeface="微软雅黑" panose="020B0503020204020204" pitchFamily="34" charset="-122"/>
                <a:ea typeface="微软雅黑" panose="020B0503020204020204" pitchFamily="34" charset="-122"/>
              </a:rPr>
              <a:t>= 1</a:t>
            </a:r>
            <a:r>
              <a:rPr lang="zh-CN" altLang="en-US" sz="2400" dirty="0">
                <a:solidFill>
                  <a:srgbClr val="002060"/>
                </a:solidFill>
                <a:latin typeface="微软雅黑" panose="020B0503020204020204" pitchFamily="34" charset="-122"/>
                <a:ea typeface="微软雅黑" panose="020B0503020204020204" pitchFamily="34" charset="-122"/>
              </a:rPr>
              <a:t>，中等 </a:t>
            </a:r>
            <a:r>
              <a:rPr lang="en-US" altLang="zh-CN" sz="2400" dirty="0">
                <a:solidFill>
                  <a:srgbClr val="002060"/>
                </a:solidFill>
                <a:latin typeface="微软雅黑" panose="020B0503020204020204" pitchFamily="34" charset="-122"/>
                <a:ea typeface="微软雅黑" panose="020B0503020204020204" pitchFamily="34" charset="-122"/>
              </a:rPr>
              <a:t>= 3</a:t>
            </a:r>
            <a:r>
              <a:rPr lang="zh-CN" altLang="en-US" sz="2400" dirty="0">
                <a:solidFill>
                  <a:srgbClr val="002060"/>
                </a:solidFill>
                <a:latin typeface="微软雅黑" panose="020B0503020204020204" pitchFamily="34" charset="-122"/>
                <a:ea typeface="微软雅黑" panose="020B0503020204020204" pitchFamily="34" charset="-122"/>
              </a:rPr>
              <a:t>，困难 </a:t>
            </a:r>
            <a:r>
              <a:rPr lang="en-US" altLang="zh-CN" sz="2400" dirty="0">
                <a:solidFill>
                  <a:srgbClr val="002060"/>
                </a:solidFill>
                <a:latin typeface="微软雅黑" panose="020B0503020204020204" pitchFamily="34" charset="-122"/>
                <a:ea typeface="微软雅黑" panose="020B0503020204020204" pitchFamily="34" charset="-122"/>
              </a:rPr>
              <a:t>= </a:t>
            </a:r>
            <a:r>
              <a:rPr lang="en-US" altLang="zh-CN" sz="2400" dirty="0" smtClean="0">
                <a:solidFill>
                  <a:srgbClr val="002060"/>
                </a:solidFill>
                <a:latin typeface="微软雅黑" panose="020B0503020204020204" pitchFamily="34" charset="-122"/>
                <a:ea typeface="微软雅黑" panose="020B0503020204020204" pitchFamily="34" charset="-122"/>
              </a:rPr>
              <a:t>5</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
        <p:nvSpPr>
          <p:cNvPr id="7" name="圆角矩形 9"/>
          <p:cNvSpPr>
            <a:spLocks noChangeArrowheads="1"/>
          </p:cNvSpPr>
          <p:nvPr/>
        </p:nvSpPr>
        <p:spPr bwMode="auto">
          <a:xfrm>
            <a:off x="1066800" y="5334000"/>
            <a:ext cx="6562044" cy="1371600"/>
          </a:xfrm>
          <a:prstGeom prst="roundRect">
            <a:avLst>
              <a:gd name="adj" fmla="val 16667"/>
            </a:avLst>
          </a:prstGeom>
          <a:noFill/>
          <a:ln w="635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b="1" dirty="0" smtClean="0">
                <a:solidFill>
                  <a:srgbClr val="C00000"/>
                </a:solidFill>
                <a:latin typeface="微软雅黑" panose="020B0503020204020204" pitchFamily="34" charset="-122"/>
                <a:ea typeface="微软雅黑" panose="020B0503020204020204" pitchFamily="34" charset="-122"/>
              </a:rPr>
              <a:t>理想日：</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lgn="l"/>
            <a:r>
              <a:rPr lang="zh-CN" altLang="en-US" sz="2400" dirty="0">
                <a:solidFill>
                  <a:srgbClr val="000000"/>
                </a:solidFill>
                <a:latin typeface="微软雅黑" panose="020B0503020204020204" pitchFamily="34" charset="-122"/>
                <a:ea typeface="微软雅黑" panose="020B0503020204020204" pitchFamily="34" charset="-122"/>
              </a:rPr>
              <a:t>剔</a:t>
            </a:r>
            <a:r>
              <a:rPr lang="zh-CN" altLang="en-US" sz="2400" dirty="0" smtClean="0">
                <a:solidFill>
                  <a:srgbClr val="000000"/>
                </a:solidFill>
                <a:latin typeface="微软雅黑" panose="020B0503020204020204" pitchFamily="34" charset="-122"/>
                <a:ea typeface="微软雅黑" panose="020B0503020204020204" pitchFamily="34" charset="-122"/>
              </a:rPr>
              <a:t>除所有外围活动后所需时间</a:t>
            </a:r>
            <a:endParaRPr lang="en-US" altLang="zh-CN" sz="2400" dirty="0">
              <a:solidFill>
                <a:srgbClr val="000000"/>
              </a:solidFill>
              <a:latin typeface="微软雅黑" panose="020B0503020204020204" pitchFamily="34" charset="-122"/>
              <a:ea typeface="微软雅黑" panose="020B0503020204020204" pitchFamily="34" charset="-122"/>
            </a:endParaRPr>
          </a:p>
          <a:p>
            <a:pPr marL="342900" indent="-342900" algn="l">
              <a:buFont typeface="Arial" panose="020B0604020202020204" pitchFamily="34" charset="0"/>
              <a:buChar char="•"/>
            </a:pPr>
            <a:r>
              <a:rPr lang="zh-CN" altLang="en-US" sz="2400" dirty="0" smtClean="0">
                <a:solidFill>
                  <a:srgbClr val="002060"/>
                </a:solidFill>
                <a:latin typeface="微软雅黑" panose="020B0503020204020204" pitchFamily="34" charset="-122"/>
                <a:ea typeface="微软雅黑" panose="020B0503020204020204" pitchFamily="34" charset="-122"/>
              </a:rPr>
              <a:t>一天有效工作时间的</a:t>
            </a:r>
            <a:r>
              <a:rPr lang="en-US" altLang="zh-CN" sz="2400" dirty="0" smtClean="0">
                <a:solidFill>
                  <a:srgbClr val="002060"/>
                </a:solidFill>
                <a:latin typeface="微软雅黑" panose="020B0503020204020204" pitchFamily="34" charset="-122"/>
                <a:ea typeface="微软雅黑" panose="020B0503020204020204" pitchFamily="34" charset="-122"/>
              </a:rPr>
              <a:t>60%~80%</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4897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a:xfrm>
            <a:off x="457200" y="319088"/>
            <a:ext cx="8229600" cy="671512"/>
          </a:xfrm>
        </p:spPr>
        <p:txBody>
          <a:bodyPr/>
          <a:lstStyle/>
          <a:p>
            <a:pPr algn="r"/>
            <a:r>
              <a:rPr lang="zh-CN" altLang="en-US" dirty="0" smtClean="0"/>
              <a:t>用户故事优先级排序和估算</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682536902"/>
              </p:ext>
            </p:extLst>
          </p:nvPr>
        </p:nvGraphicFramePr>
        <p:xfrm>
          <a:off x="76200" y="990600"/>
          <a:ext cx="8991523" cy="5153610"/>
        </p:xfrm>
        <a:graphic>
          <a:graphicData uri="http://schemas.openxmlformats.org/drawingml/2006/table">
            <a:tbl>
              <a:tblPr firstRow="1" bandRow="1">
                <a:tableStyleId>{9DCAF9ED-07DC-4A11-8D7F-57B35C25682E}</a:tableStyleId>
              </a:tblPr>
              <a:tblGrid>
                <a:gridCol w="646430">
                  <a:extLst>
                    <a:ext uri="{9D8B030D-6E8A-4147-A177-3AD203B41FA5}">
                      <a16:colId xmlns:a16="http://schemas.microsoft.com/office/drawing/2014/main" val="20000"/>
                    </a:ext>
                  </a:extLst>
                </a:gridCol>
                <a:gridCol w="6556546">
                  <a:extLst>
                    <a:ext uri="{9D8B030D-6E8A-4147-A177-3AD203B41FA5}">
                      <a16:colId xmlns:a16="http://schemas.microsoft.com/office/drawing/2014/main" val="20001"/>
                    </a:ext>
                  </a:extLst>
                </a:gridCol>
                <a:gridCol w="860987">
                  <a:extLst>
                    <a:ext uri="{9D8B030D-6E8A-4147-A177-3AD203B41FA5}">
                      <a16:colId xmlns:a16="http://schemas.microsoft.com/office/drawing/2014/main" val="20002"/>
                    </a:ext>
                  </a:extLst>
                </a:gridCol>
                <a:gridCol w="927560">
                  <a:extLst>
                    <a:ext uri="{9D8B030D-6E8A-4147-A177-3AD203B41FA5}">
                      <a16:colId xmlns:a16="http://schemas.microsoft.com/office/drawing/2014/main" val="20003"/>
                    </a:ext>
                  </a:extLst>
                </a:gridCol>
              </a:tblGrid>
              <a:tr h="304800">
                <a:tc>
                  <a:txBody>
                    <a:bodyPr/>
                    <a:lstStyle/>
                    <a:p>
                      <a:pPr algn="ctr"/>
                      <a:r>
                        <a:rPr lang="zh-CN" altLang="en-US" sz="1600" baseline="0" dirty="0" smtClean="0">
                          <a:latin typeface="Arial Unicode MS" panose="020B0604020202020204" pitchFamily="34" charset="-122"/>
                          <a:ea typeface="微软雅黑" panose="020B0503020204020204" pitchFamily="34" charset="-122"/>
                        </a:rPr>
                        <a:t>序号</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r>
                        <a:rPr lang="zh-CN" altLang="en-US" sz="1600" baseline="0" dirty="0" smtClean="0">
                          <a:latin typeface="Arial Unicode MS" panose="020B0604020202020204" pitchFamily="34" charset="-122"/>
                          <a:ea typeface="微软雅黑" panose="020B0503020204020204" pitchFamily="34" charset="-122"/>
                        </a:rPr>
                        <a:t>用户故事</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优先级</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故事点</a:t>
                      </a:r>
                      <a:endParaRPr lang="zh-CN" altLang="en-US" sz="1600"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631073">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作为项目负责人，我希望在</a:t>
                      </a:r>
                      <a:r>
                        <a:rPr lang="en-US" altLang="zh-CN" baseline="0" dirty="0" smtClean="0">
                          <a:latin typeface="Arial Unicode MS" panose="020B0604020202020204" pitchFamily="34" charset="-122"/>
                          <a:ea typeface="微软雅黑" panose="020B0503020204020204" pitchFamily="34" charset="-122"/>
                        </a:rPr>
                        <a:t>50</a:t>
                      </a:r>
                      <a:r>
                        <a:rPr lang="zh-CN" altLang="en-US" baseline="0" dirty="0" smtClean="0">
                          <a:latin typeface="Arial Unicode MS" panose="020B0604020202020204" pitchFamily="34" charset="-122"/>
                          <a:ea typeface="微软雅黑" panose="020B0503020204020204" pitchFamily="34" charset="-122"/>
                        </a:rPr>
                        <a:t>万预算，</a:t>
                      </a:r>
                      <a:r>
                        <a:rPr lang="en-US" altLang="zh-CN" baseline="0" dirty="0" smtClean="0">
                          <a:latin typeface="Arial Unicode MS" panose="020B0604020202020204" pitchFamily="34" charset="-122"/>
                          <a:ea typeface="微软雅黑" panose="020B0503020204020204" pitchFamily="34" charset="-122"/>
                        </a:rPr>
                        <a:t>10</a:t>
                      </a:r>
                      <a:r>
                        <a:rPr lang="zh-CN" altLang="en-US" baseline="0" dirty="0" smtClean="0">
                          <a:latin typeface="Arial Unicode MS" panose="020B0604020202020204" pitchFamily="34" charset="-122"/>
                          <a:ea typeface="微软雅黑" panose="020B0503020204020204" pitchFamily="34" charset="-122"/>
                        </a:rPr>
                        <a:t>个月内完成系统，以便下一工作年能够顺利采用</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r>
                        <a:rPr lang="zh-CN" altLang="en-US" baseline="0" dirty="0" smtClean="0">
                          <a:latin typeface="Arial Unicode MS" panose="020B0604020202020204" pitchFamily="34" charset="-122"/>
                          <a:ea typeface="微软雅黑" panose="020B0503020204020204" pitchFamily="34" charset="-122"/>
                        </a:rPr>
                        <a:t>必须</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0</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96240">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作为资产中心主任，我想拥有预算报表申报最终审核权</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smtClean="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403886">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作为资产中心主任，我想拥有</a:t>
                      </a:r>
                      <a:r>
                        <a:rPr lang="en-US" altLang="zh-CN" baseline="0" dirty="0" smtClean="0">
                          <a:latin typeface="Arial Unicode MS" panose="020B0604020202020204" pitchFamily="34" charset="-122"/>
                          <a:ea typeface="微软雅黑" panose="020B0503020204020204" pitchFamily="34" charset="-122"/>
                        </a:rPr>
                        <a:t>10</a:t>
                      </a:r>
                      <a:r>
                        <a:rPr lang="zh-CN" altLang="en-US" baseline="0" dirty="0" smtClean="0">
                          <a:latin typeface="Arial Unicode MS" panose="020B0604020202020204" pitchFamily="34" charset="-122"/>
                          <a:ea typeface="微软雅黑" panose="020B0503020204020204" pitchFamily="34" charset="-122"/>
                        </a:rPr>
                        <a:t>万以上项目的最终审核权</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r>
                        <a:rPr lang="zh-CN" altLang="en-US" baseline="0" dirty="0" smtClean="0">
                          <a:latin typeface="Arial Unicode MS" panose="020B0604020202020204" pitchFamily="34" charset="-122"/>
                          <a:ea typeface="微软雅黑" panose="020B0503020204020204" pitchFamily="34" charset="-122"/>
                        </a:rPr>
                        <a:t>可选</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565442">
                <a:tc>
                  <a:txBody>
                    <a:bodyPr/>
                    <a:lstStyle/>
                    <a:p>
                      <a:pPr algn="ctr"/>
                      <a:r>
                        <a:rPr lang="en-US" altLang="zh-CN" baseline="0" dirty="0" smtClean="0">
                          <a:latin typeface="Arial Unicode MS" panose="020B0604020202020204" pitchFamily="34" charset="-122"/>
                          <a:ea typeface="微软雅黑" panose="020B0503020204020204" pitchFamily="34" charset="-122"/>
                        </a:rPr>
                        <a:t>4</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作为资产中心主任，我想能随时对比预算与支出透视表</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r>
                        <a:rPr lang="zh-CN" altLang="en-US" baseline="0" dirty="0" smtClean="0">
                          <a:latin typeface="Arial Unicode MS" panose="020B0604020202020204" pitchFamily="34" charset="-122"/>
                          <a:ea typeface="微软雅黑" panose="020B0503020204020204" pitchFamily="34" charset="-122"/>
                        </a:rPr>
                        <a:t>最好</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478472">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作为信息室主任，我希望该系统能在既设系统环境中运行</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0</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r h="403886">
                <a:tc>
                  <a:txBody>
                    <a:bodyPr/>
                    <a:lstStyle/>
                    <a:p>
                      <a:pPr algn="ctr"/>
                      <a:r>
                        <a:rPr lang="en-US" altLang="zh-CN" baseline="0" dirty="0" smtClean="0">
                          <a:latin typeface="Arial Unicode MS" panose="020B0604020202020204" pitchFamily="34" charset="-122"/>
                          <a:ea typeface="微软雅黑" panose="020B0503020204020204" pitchFamily="34" charset="-122"/>
                        </a:rPr>
                        <a:t>6</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作为预算人员，我希望能灵活设置成本项目字典</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6"/>
                  </a:ext>
                </a:extLst>
              </a:tr>
              <a:tr h="406742">
                <a:tc>
                  <a:txBody>
                    <a:bodyPr/>
                    <a:lstStyle/>
                    <a:p>
                      <a:pPr algn="ctr"/>
                      <a:r>
                        <a:rPr lang="en-US" altLang="zh-CN" baseline="0" dirty="0" smtClean="0">
                          <a:latin typeface="Arial Unicode MS" panose="020B0604020202020204" pitchFamily="34" charset="-122"/>
                          <a:ea typeface="微软雅黑" panose="020B0503020204020204" pitchFamily="34" charset="-122"/>
                        </a:rPr>
                        <a:t>7</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作为预算人员，我希望各核心数据能自动备份</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7"/>
                  </a:ext>
                </a:extLst>
              </a:tr>
              <a:tr h="381000">
                <a:tc>
                  <a:txBody>
                    <a:bodyPr/>
                    <a:lstStyle/>
                    <a:p>
                      <a:pPr algn="ctr"/>
                      <a:r>
                        <a:rPr lang="en-US" altLang="zh-CN" baseline="0" dirty="0" smtClean="0">
                          <a:latin typeface="Arial Unicode MS" panose="020B0604020202020204" pitchFamily="34" charset="-122"/>
                          <a:ea typeface="微软雅黑" panose="020B0503020204020204" pitchFamily="34" charset="-122"/>
                        </a:rPr>
                        <a:t>8</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作为预算人员，我希望引入定额管理功能，通过指标自动估算成本</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8"/>
                  </a:ext>
                </a:extLst>
              </a:tr>
              <a:tr h="479616">
                <a:tc>
                  <a:txBody>
                    <a:bodyPr/>
                    <a:lstStyle/>
                    <a:p>
                      <a:pPr algn="ctr"/>
                      <a:r>
                        <a:rPr lang="en-US" altLang="zh-CN" baseline="0" dirty="0" smtClean="0">
                          <a:latin typeface="Arial Unicode MS" panose="020B0604020202020204" pitchFamily="34" charset="-122"/>
                          <a:ea typeface="微软雅黑" panose="020B0503020204020204" pitchFamily="34" charset="-122"/>
                        </a:rPr>
                        <a:t>9</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作为预算人员，我希望引入列支渠道功能，以便于成本分流</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9"/>
                  </a:ext>
                </a:extLst>
              </a:tr>
              <a:tr h="403886">
                <a:tc>
                  <a:txBody>
                    <a:bodyPr/>
                    <a:lstStyle/>
                    <a:p>
                      <a:pPr algn="ctr"/>
                      <a:r>
                        <a:rPr lang="en-US" altLang="zh-CN" baseline="0" dirty="0" smtClean="0">
                          <a:latin typeface="Arial Unicode MS" panose="020B0604020202020204" pitchFamily="34" charset="-122"/>
                          <a:ea typeface="微软雅黑" panose="020B0503020204020204" pitchFamily="34" charset="-122"/>
                        </a:rPr>
                        <a:t>10</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作为机关预算经管员，我希望预算上报界面类似</a:t>
                      </a:r>
                      <a:r>
                        <a:rPr lang="en-US" altLang="zh-CN" baseline="0" dirty="0" smtClean="0">
                          <a:latin typeface="Arial Unicode MS" panose="020B0604020202020204" pitchFamily="34" charset="-122"/>
                          <a:ea typeface="微软雅黑" panose="020B0503020204020204" pitchFamily="34" charset="-122"/>
                        </a:rPr>
                        <a:t>Excel</a:t>
                      </a:r>
                      <a:r>
                        <a:rPr lang="zh-CN" altLang="en-US" baseline="0" dirty="0" smtClean="0">
                          <a:latin typeface="Arial Unicode MS" panose="020B0604020202020204" pitchFamily="34" charset="-122"/>
                          <a:ea typeface="微软雅黑" panose="020B0503020204020204" pitchFamily="34" charset="-122"/>
                        </a:rPr>
                        <a:t>操作</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10"/>
                  </a:ext>
                </a:extLst>
              </a:tr>
            </a:tbl>
          </a:graphicData>
        </a:graphic>
      </p:graphicFrame>
      <p:sp>
        <p:nvSpPr>
          <p:cNvPr id="8" name="圆角矩形 9"/>
          <p:cNvSpPr>
            <a:spLocks noChangeArrowheads="1"/>
          </p:cNvSpPr>
          <p:nvPr/>
        </p:nvSpPr>
        <p:spPr bwMode="auto">
          <a:xfrm>
            <a:off x="76200" y="6248400"/>
            <a:ext cx="6562044" cy="457200"/>
          </a:xfrm>
          <a:prstGeom prst="roundRect">
            <a:avLst>
              <a:gd name="adj" fmla="val 16667"/>
            </a:avLst>
          </a:prstGeom>
          <a:noFill/>
          <a:ln w="635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solidFill>
                  <a:srgbClr val="000000"/>
                </a:solidFill>
                <a:latin typeface="微软雅黑" panose="020B0503020204020204" pitchFamily="34" charset="-122"/>
                <a:ea typeface="微软雅黑" panose="020B0503020204020204" pitchFamily="34" charset="-122"/>
              </a:rPr>
              <a:t>排序、里程碑、进度略</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65921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实例：东胜公司成本预算管理系统</a:t>
            </a:r>
            <a:endParaRPr lang="zh-CN" altLang="en-US" dirty="0"/>
          </a:p>
        </p:txBody>
      </p:sp>
      <p:sp>
        <p:nvSpPr>
          <p:cNvPr id="3" name="内容占位符 2"/>
          <p:cNvSpPr>
            <a:spLocks noGrp="1"/>
          </p:cNvSpPr>
          <p:nvPr>
            <p:ph idx="1"/>
          </p:nvPr>
        </p:nvSpPr>
        <p:spPr>
          <a:xfrm>
            <a:off x="457200" y="1412876"/>
            <a:ext cx="8229600" cy="5216524"/>
          </a:xfrm>
        </p:spPr>
        <p:txBody>
          <a:bodyPr/>
          <a:lstStyle/>
          <a:p>
            <a:r>
              <a:rPr lang="en-US" altLang="zh-CN" dirty="0"/>
              <a:t>4</a:t>
            </a:r>
            <a:r>
              <a:rPr lang="zh-CN" altLang="en-US" dirty="0"/>
              <a:t>）准备项目环</a:t>
            </a:r>
            <a:r>
              <a:rPr lang="zh-CN" altLang="en-US" dirty="0" smtClean="0"/>
              <a:t>境</a:t>
            </a:r>
            <a:endParaRPr lang="en-US" altLang="zh-CN" dirty="0" smtClean="0"/>
          </a:p>
          <a:p>
            <a:pPr lvl="1"/>
            <a:r>
              <a:rPr lang="zh-CN" altLang="en-US" dirty="0" smtClean="0"/>
              <a:t>操</a:t>
            </a:r>
            <a:r>
              <a:rPr lang="zh-CN" altLang="en-US" dirty="0"/>
              <a:t>作系统：</a:t>
            </a:r>
            <a:r>
              <a:rPr lang="en-US" altLang="zh-CN" dirty="0"/>
              <a:t>Windows 2000 / XP</a:t>
            </a:r>
            <a:r>
              <a:rPr lang="zh-CN" altLang="en-US" dirty="0"/>
              <a:t>及以上，</a:t>
            </a:r>
            <a:r>
              <a:rPr lang="en-US" altLang="zh-CN" dirty="0"/>
              <a:t>.NET Framework2.0</a:t>
            </a:r>
          </a:p>
          <a:p>
            <a:pPr lvl="1"/>
            <a:r>
              <a:rPr lang="zh-CN" altLang="en-US" dirty="0" smtClean="0"/>
              <a:t>开</a:t>
            </a:r>
            <a:r>
              <a:rPr lang="zh-CN" altLang="en-US" dirty="0"/>
              <a:t>发工具：</a:t>
            </a:r>
            <a:r>
              <a:rPr lang="en-US" altLang="zh-CN" dirty="0"/>
              <a:t>Microsoft Visual Studio 2005 &amp; Visual C#</a:t>
            </a:r>
          </a:p>
          <a:p>
            <a:pPr lvl="1"/>
            <a:r>
              <a:rPr lang="zh-CN" altLang="en-US" dirty="0" smtClean="0"/>
              <a:t>数</a:t>
            </a:r>
            <a:r>
              <a:rPr lang="zh-CN" altLang="en-US" dirty="0"/>
              <a:t>据库：</a:t>
            </a:r>
            <a:r>
              <a:rPr lang="en-US" altLang="zh-CN" dirty="0"/>
              <a:t>Oracle </a:t>
            </a:r>
            <a:r>
              <a:rPr lang="en-US" altLang="zh-CN" dirty="0" smtClean="0"/>
              <a:t>9i</a:t>
            </a:r>
          </a:p>
          <a:p>
            <a:r>
              <a:rPr lang="en-US" altLang="zh-CN" dirty="0"/>
              <a:t>5</a:t>
            </a:r>
            <a:r>
              <a:rPr lang="zh-CN" altLang="en-US" dirty="0"/>
              <a:t>）组</a:t>
            </a:r>
            <a:r>
              <a:rPr lang="zh-CN" altLang="en-US" dirty="0" smtClean="0"/>
              <a:t>建项</a:t>
            </a:r>
            <a:r>
              <a:rPr lang="zh-CN" altLang="en-US" dirty="0"/>
              <a:t>目团</a:t>
            </a:r>
            <a:r>
              <a:rPr lang="zh-CN" altLang="en-US" dirty="0" smtClean="0"/>
              <a:t>队（略）</a:t>
            </a:r>
            <a:endParaRPr lang="en-US" altLang="zh-CN" dirty="0"/>
          </a:p>
          <a:p>
            <a:pPr lvl="1"/>
            <a:endParaRPr lang="en-US" altLang="zh-CN" dirty="0"/>
          </a:p>
          <a:p>
            <a:pPr lvl="1"/>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Tree>
    <p:extLst>
      <p:ext uri="{BB962C8B-B14F-4D97-AF65-F5344CB8AC3E}">
        <p14:creationId xmlns:p14="http://schemas.microsoft.com/office/powerpoint/2010/main" val="321491325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实例：东胜公司成本预算管理系统</a:t>
            </a:r>
            <a:endParaRPr lang="zh-CN" altLang="en-US" dirty="0"/>
          </a:p>
        </p:txBody>
      </p:sp>
      <p:sp>
        <p:nvSpPr>
          <p:cNvPr id="3" name="内容占位符 2"/>
          <p:cNvSpPr>
            <a:spLocks noGrp="1"/>
          </p:cNvSpPr>
          <p:nvPr>
            <p:ph idx="1"/>
          </p:nvPr>
        </p:nvSpPr>
        <p:spPr>
          <a:xfrm>
            <a:off x="457200" y="1412876"/>
            <a:ext cx="8229600" cy="1787524"/>
          </a:xfrm>
        </p:spPr>
        <p:txBody>
          <a:bodyPr/>
          <a:lstStyle/>
          <a:p>
            <a:r>
              <a:rPr lang="en-US" altLang="zh-CN" dirty="0" smtClean="0"/>
              <a:t>6</a:t>
            </a:r>
            <a:r>
              <a:rPr lang="zh-CN" altLang="en-US" dirty="0"/>
              <a:t>）第一次迭代规</a:t>
            </a:r>
            <a:r>
              <a:rPr lang="zh-CN" altLang="en-US" dirty="0" smtClean="0"/>
              <a:t>划</a:t>
            </a:r>
            <a:endParaRPr lang="en-US" altLang="zh-CN" dirty="0" smtClean="0"/>
          </a:p>
          <a:p>
            <a:pPr lvl="1"/>
            <a:r>
              <a:rPr lang="zh-CN" altLang="en-US" dirty="0" smtClean="0"/>
              <a:t>从产品订单中取出高优先级的用户故事</a:t>
            </a:r>
            <a:endParaRPr lang="en-US" altLang="zh-CN" dirty="0" smtClean="0"/>
          </a:p>
          <a:p>
            <a:pPr lvl="1"/>
            <a:r>
              <a:rPr lang="zh-CN" altLang="en-US" dirty="0"/>
              <a:t>分解</a:t>
            </a:r>
            <a:r>
              <a:rPr lang="zh-CN" altLang="en-US" dirty="0" smtClean="0"/>
              <a:t>为工作项，按小时估算</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420668736"/>
              </p:ext>
            </p:extLst>
          </p:nvPr>
        </p:nvGraphicFramePr>
        <p:xfrm>
          <a:off x="174248" y="3200400"/>
          <a:ext cx="8991523" cy="1617878"/>
        </p:xfrm>
        <a:graphic>
          <a:graphicData uri="http://schemas.openxmlformats.org/drawingml/2006/table">
            <a:tbl>
              <a:tblPr firstRow="1" bandRow="1">
                <a:tableStyleId>{9DCAF9ED-07DC-4A11-8D7F-57B35C25682E}</a:tableStyleId>
              </a:tblPr>
              <a:tblGrid>
                <a:gridCol w="646430">
                  <a:extLst>
                    <a:ext uri="{9D8B030D-6E8A-4147-A177-3AD203B41FA5}">
                      <a16:colId xmlns:a16="http://schemas.microsoft.com/office/drawing/2014/main" val="20000"/>
                    </a:ext>
                  </a:extLst>
                </a:gridCol>
                <a:gridCol w="6556546">
                  <a:extLst>
                    <a:ext uri="{9D8B030D-6E8A-4147-A177-3AD203B41FA5}">
                      <a16:colId xmlns:a16="http://schemas.microsoft.com/office/drawing/2014/main" val="20001"/>
                    </a:ext>
                  </a:extLst>
                </a:gridCol>
                <a:gridCol w="860987">
                  <a:extLst>
                    <a:ext uri="{9D8B030D-6E8A-4147-A177-3AD203B41FA5}">
                      <a16:colId xmlns:a16="http://schemas.microsoft.com/office/drawing/2014/main" val="20002"/>
                    </a:ext>
                  </a:extLst>
                </a:gridCol>
                <a:gridCol w="927560">
                  <a:extLst>
                    <a:ext uri="{9D8B030D-6E8A-4147-A177-3AD203B41FA5}">
                      <a16:colId xmlns:a16="http://schemas.microsoft.com/office/drawing/2014/main" val="20003"/>
                    </a:ext>
                  </a:extLst>
                </a:gridCol>
              </a:tblGrid>
              <a:tr h="304800">
                <a:tc>
                  <a:txBody>
                    <a:bodyPr/>
                    <a:lstStyle/>
                    <a:p>
                      <a:pPr algn="ctr"/>
                      <a:r>
                        <a:rPr lang="zh-CN" altLang="en-US" sz="1600" baseline="0" dirty="0" smtClean="0">
                          <a:latin typeface="Arial Unicode MS" panose="020B0604020202020204" pitchFamily="34" charset="-122"/>
                          <a:ea typeface="微软雅黑" panose="020B0503020204020204" pitchFamily="34" charset="-122"/>
                        </a:rPr>
                        <a:t>序号</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r>
                        <a:rPr lang="zh-CN" altLang="en-US" sz="1600" baseline="0" dirty="0" smtClean="0">
                          <a:latin typeface="Arial Unicode MS" panose="020B0604020202020204" pitchFamily="34" charset="-122"/>
                          <a:ea typeface="微软雅黑" panose="020B0503020204020204" pitchFamily="34" charset="-122"/>
                        </a:rPr>
                        <a:t>用户故事</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优先级</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故事点</a:t>
                      </a:r>
                      <a:endParaRPr lang="zh-CN" altLang="en-US" sz="1600"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96240">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作为资产中心主任，我想拥有预算报表申报最终审核权</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smtClean="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406742">
                <a:tc>
                  <a:txBody>
                    <a:bodyPr/>
                    <a:lstStyle/>
                    <a:p>
                      <a:pPr algn="ctr"/>
                      <a:r>
                        <a:rPr lang="en-US" altLang="zh-CN" baseline="0" dirty="0" smtClean="0">
                          <a:latin typeface="Arial Unicode MS" panose="020B0604020202020204" pitchFamily="34" charset="-122"/>
                          <a:ea typeface="微软雅黑" panose="020B0503020204020204" pitchFamily="34" charset="-122"/>
                        </a:rPr>
                        <a:t>7</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作为预算人员，我希望各核心数据能自动备份</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479616">
                <a:tc>
                  <a:txBody>
                    <a:bodyPr/>
                    <a:lstStyle/>
                    <a:p>
                      <a:pPr algn="ctr"/>
                      <a:r>
                        <a:rPr lang="en-US" altLang="zh-CN" baseline="0" dirty="0" smtClean="0">
                          <a:latin typeface="Arial Unicode MS" panose="020B0604020202020204" pitchFamily="34" charset="-122"/>
                          <a:ea typeface="微软雅黑" panose="020B0503020204020204" pitchFamily="34" charset="-122"/>
                        </a:rPr>
                        <a:t>9</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作为预算人员，我希望引入列支渠道功能，以便于成本分流</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5624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工作项分解</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048301830"/>
              </p:ext>
            </p:extLst>
          </p:nvPr>
        </p:nvGraphicFramePr>
        <p:xfrm>
          <a:off x="65391" y="1007609"/>
          <a:ext cx="8991523" cy="1617878"/>
        </p:xfrm>
        <a:graphic>
          <a:graphicData uri="http://schemas.openxmlformats.org/drawingml/2006/table">
            <a:tbl>
              <a:tblPr firstRow="1" bandRow="1">
                <a:tableStyleId>{9DCAF9ED-07DC-4A11-8D7F-57B35C25682E}</a:tableStyleId>
              </a:tblPr>
              <a:tblGrid>
                <a:gridCol w="646430">
                  <a:extLst>
                    <a:ext uri="{9D8B030D-6E8A-4147-A177-3AD203B41FA5}">
                      <a16:colId xmlns:a16="http://schemas.microsoft.com/office/drawing/2014/main" val="20000"/>
                    </a:ext>
                  </a:extLst>
                </a:gridCol>
                <a:gridCol w="6556546">
                  <a:extLst>
                    <a:ext uri="{9D8B030D-6E8A-4147-A177-3AD203B41FA5}">
                      <a16:colId xmlns:a16="http://schemas.microsoft.com/office/drawing/2014/main" val="20001"/>
                    </a:ext>
                  </a:extLst>
                </a:gridCol>
                <a:gridCol w="860987">
                  <a:extLst>
                    <a:ext uri="{9D8B030D-6E8A-4147-A177-3AD203B41FA5}">
                      <a16:colId xmlns:a16="http://schemas.microsoft.com/office/drawing/2014/main" val="20002"/>
                    </a:ext>
                  </a:extLst>
                </a:gridCol>
                <a:gridCol w="927560">
                  <a:extLst>
                    <a:ext uri="{9D8B030D-6E8A-4147-A177-3AD203B41FA5}">
                      <a16:colId xmlns:a16="http://schemas.microsoft.com/office/drawing/2014/main" val="20003"/>
                    </a:ext>
                  </a:extLst>
                </a:gridCol>
              </a:tblGrid>
              <a:tr h="304800">
                <a:tc>
                  <a:txBody>
                    <a:bodyPr/>
                    <a:lstStyle/>
                    <a:p>
                      <a:pPr algn="ctr"/>
                      <a:r>
                        <a:rPr lang="zh-CN" altLang="en-US" sz="1600" baseline="0" dirty="0" smtClean="0">
                          <a:latin typeface="Arial Unicode MS" panose="020B0604020202020204" pitchFamily="34" charset="-122"/>
                          <a:ea typeface="微软雅黑" panose="020B0503020204020204" pitchFamily="34" charset="-122"/>
                        </a:rPr>
                        <a:t>序号</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r>
                        <a:rPr lang="zh-CN" altLang="en-US" sz="1600" baseline="0" dirty="0" smtClean="0">
                          <a:latin typeface="Arial Unicode MS" panose="020B0604020202020204" pitchFamily="34" charset="-122"/>
                          <a:ea typeface="微软雅黑" panose="020B0503020204020204" pitchFamily="34" charset="-122"/>
                        </a:rPr>
                        <a:t>用户故事</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优先级</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故事点</a:t>
                      </a:r>
                      <a:endParaRPr lang="zh-CN" altLang="en-US" sz="1600"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96240">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作为资产中心主任，我想拥有预算报表申报最终审核权</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smtClean="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406742">
                <a:tc>
                  <a:txBody>
                    <a:bodyPr/>
                    <a:lstStyle/>
                    <a:p>
                      <a:pPr algn="ctr"/>
                      <a:r>
                        <a:rPr lang="en-US" altLang="zh-CN" baseline="0" dirty="0" smtClean="0">
                          <a:latin typeface="Arial Unicode MS" panose="020B0604020202020204" pitchFamily="34" charset="-122"/>
                          <a:ea typeface="微软雅黑" panose="020B0503020204020204" pitchFamily="34" charset="-122"/>
                        </a:rPr>
                        <a:t>7</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作为预算人员，我希望各核心数据能自动备份</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479616">
                <a:tc>
                  <a:txBody>
                    <a:bodyPr/>
                    <a:lstStyle/>
                    <a:p>
                      <a:pPr algn="ctr"/>
                      <a:r>
                        <a:rPr lang="en-US" altLang="zh-CN" baseline="0" dirty="0" smtClean="0">
                          <a:latin typeface="Arial Unicode MS" panose="020B0604020202020204" pitchFamily="34" charset="-122"/>
                          <a:ea typeface="微软雅黑" panose="020B0503020204020204" pitchFamily="34" charset="-122"/>
                        </a:rPr>
                        <a:t>9</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作为预算人员，我希望引入列支渠道功能，以便于成本分流</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308651707"/>
              </p:ext>
            </p:extLst>
          </p:nvPr>
        </p:nvGraphicFramePr>
        <p:xfrm>
          <a:off x="76277" y="2743200"/>
          <a:ext cx="8991523" cy="4015958"/>
        </p:xfrm>
        <a:graphic>
          <a:graphicData uri="http://schemas.openxmlformats.org/drawingml/2006/table">
            <a:tbl>
              <a:tblPr firstRow="1" bandRow="1">
                <a:tableStyleId>{9DCAF9ED-07DC-4A11-8D7F-57B35C25682E}</a:tableStyleId>
              </a:tblPr>
              <a:tblGrid>
                <a:gridCol w="1057237">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gridCol w="1838286">
                  <a:extLst>
                    <a:ext uri="{9D8B030D-6E8A-4147-A177-3AD203B41FA5}">
                      <a16:colId xmlns:a16="http://schemas.microsoft.com/office/drawing/2014/main" val="20003"/>
                    </a:ext>
                  </a:extLst>
                </a:gridCol>
              </a:tblGrid>
              <a:tr h="152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aseline="0" dirty="0" smtClean="0">
                          <a:latin typeface="Arial Unicode MS" panose="020B0604020202020204" pitchFamily="34" charset="-122"/>
                          <a:ea typeface="微软雅黑" panose="020B0503020204020204" pitchFamily="34" charset="-122"/>
                        </a:rPr>
                        <a:t>来源故事</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序号</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工作项</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时间估算（</a:t>
                      </a:r>
                      <a:r>
                        <a:rPr lang="en-US" altLang="zh-CN" sz="1600" baseline="0" dirty="0" smtClean="0">
                          <a:latin typeface="Arial Unicode MS" panose="020B0604020202020204" pitchFamily="34" charset="-122"/>
                          <a:ea typeface="微软雅黑" panose="020B0503020204020204" pitchFamily="34" charset="-122"/>
                        </a:rPr>
                        <a:t>h</a:t>
                      </a:r>
                      <a:r>
                        <a:rPr lang="zh-CN" altLang="en-US" sz="1600" baseline="0" dirty="0" smtClean="0">
                          <a:latin typeface="Arial Unicode MS" panose="020B0604020202020204" pitchFamily="34" charset="-122"/>
                          <a:ea typeface="微软雅黑" panose="020B0503020204020204" pitchFamily="34" charset="-122"/>
                        </a:rPr>
                        <a:t>）</a:t>
                      </a:r>
                      <a:endParaRPr lang="zh-CN" altLang="en-US" sz="1600"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96240">
                <a:tc rowSpan="6">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nchor="ctr"/>
                </a:tc>
                <a:tc>
                  <a:txBody>
                    <a:bodyPr/>
                    <a:lstStyle/>
                    <a:p>
                      <a:r>
                        <a:rPr lang="en-US" altLang="zh-CN" baseline="0" dirty="0" smtClean="0">
                          <a:latin typeface="Arial Unicode MS" panose="020B0604020202020204" pitchFamily="34" charset="-122"/>
                          <a:ea typeface="微软雅黑" panose="020B0503020204020204" pitchFamily="34" charset="-122"/>
                        </a:rPr>
                        <a:t>201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latin typeface="Arial Unicode MS" panose="020B0604020202020204" pitchFamily="34" charset="-122"/>
                          <a:ea typeface="微软雅黑" panose="020B0503020204020204" pitchFamily="34" charset="-122"/>
                        </a:rPr>
                        <a:t>预算报表字典设置</a:t>
                      </a: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406742">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202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年度预算报表申报</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203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预算报表年度汇总表</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8</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204</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用户审批权限字典设置</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205</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审核部门设置</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206</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预算报表查询</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4</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6"/>
                  </a:ext>
                </a:extLst>
              </a:tr>
              <a:tr h="479616">
                <a:tc rowSpan="2">
                  <a:txBody>
                    <a:bodyPr/>
                    <a:lstStyle/>
                    <a:p>
                      <a:pPr algn="ctr"/>
                      <a:r>
                        <a:rPr lang="en-US" altLang="zh-CN" baseline="0" dirty="0" smtClean="0">
                          <a:latin typeface="Arial Unicode MS" panose="020B0604020202020204" pitchFamily="34" charset="-122"/>
                          <a:ea typeface="微软雅黑" panose="020B0503020204020204" pitchFamily="34" charset="-122"/>
                        </a:rPr>
                        <a:t>7</a:t>
                      </a:r>
                      <a:endParaRPr lang="zh-CN" altLang="en-US" baseline="0" dirty="0">
                        <a:latin typeface="Arial Unicode MS" panose="020B0604020202020204" pitchFamily="34" charset="-122"/>
                        <a:ea typeface="微软雅黑" panose="020B0503020204020204" pitchFamily="34" charset="-122"/>
                      </a:endParaRPr>
                    </a:p>
                  </a:txBody>
                  <a:tcPr anchor="ctr"/>
                </a:tc>
                <a:tc>
                  <a:txBody>
                    <a:bodyPr/>
                    <a:lstStyle/>
                    <a:p>
                      <a:r>
                        <a:rPr lang="en-US" altLang="zh-CN" baseline="0" dirty="0" smtClean="0">
                          <a:latin typeface="Arial Unicode MS" panose="020B0604020202020204" pitchFamily="34" charset="-122"/>
                          <a:ea typeface="微软雅黑" panose="020B0503020204020204" pitchFamily="34" charset="-122"/>
                        </a:rPr>
                        <a:t>701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自动备份触发器</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7"/>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702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数据完备性检查</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45257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讨论课要求</a:t>
            </a:r>
            <a:endParaRPr lang="zh-CN" altLang="en-US" dirty="0"/>
          </a:p>
        </p:txBody>
      </p:sp>
      <p:sp>
        <p:nvSpPr>
          <p:cNvPr id="3" name="内容占位符 2"/>
          <p:cNvSpPr>
            <a:spLocks noGrp="1"/>
          </p:cNvSpPr>
          <p:nvPr>
            <p:ph idx="1"/>
          </p:nvPr>
        </p:nvSpPr>
        <p:spPr/>
        <p:txBody>
          <a:bodyPr/>
          <a:lstStyle/>
          <a:p>
            <a:r>
              <a:rPr lang="zh-CN" altLang="en-US" dirty="0" smtClean="0"/>
              <a:t>不是汇报（你讲我听我审），而是共同讨论，所有人参与其中</a:t>
            </a:r>
            <a:endParaRPr lang="en-US" altLang="zh-CN" dirty="0" smtClean="0"/>
          </a:p>
          <a:p>
            <a:r>
              <a:rPr lang="zh-CN" altLang="en-US" dirty="0"/>
              <a:t>陈</a:t>
            </a:r>
            <a:r>
              <a:rPr lang="zh-CN" altLang="en-US" dirty="0" smtClean="0"/>
              <a:t>述</a:t>
            </a:r>
            <a:endParaRPr lang="en-US" altLang="zh-CN" dirty="0" smtClean="0"/>
          </a:p>
          <a:p>
            <a:pPr lvl="1"/>
            <a:r>
              <a:rPr lang="zh-CN" altLang="en-US" dirty="0" smtClean="0"/>
              <a:t>讲的细致一点，不要草草了事，给大家思考的时间</a:t>
            </a:r>
            <a:endParaRPr lang="en-US" altLang="zh-CN" dirty="0" smtClean="0"/>
          </a:p>
          <a:p>
            <a:pPr lvl="1"/>
            <a:r>
              <a:rPr lang="zh-CN" altLang="en-US" dirty="0" smtClean="0"/>
              <a:t>多讲讲</a:t>
            </a:r>
            <a:r>
              <a:rPr lang="en-US" altLang="zh-CN" dirty="0" smtClean="0"/>
              <a:t>”WHY”</a:t>
            </a:r>
            <a:r>
              <a:rPr lang="zh-CN" altLang="en-US" dirty="0" smtClean="0"/>
              <a:t>，构思项目的考虑，团队分组的考虑</a:t>
            </a:r>
            <a:r>
              <a:rPr lang="en-US" altLang="zh-CN" dirty="0" smtClean="0"/>
              <a:t>……</a:t>
            </a:r>
          </a:p>
          <a:p>
            <a:r>
              <a:rPr lang="zh-CN" altLang="en-US" dirty="0"/>
              <a:t>努</a:t>
            </a:r>
            <a:r>
              <a:rPr lang="zh-CN" altLang="en-US" dirty="0" smtClean="0"/>
              <a:t>力试试项目管理的做法，不管有多麽别扭和不情愿</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Tree>
    <p:extLst>
      <p:ext uri="{BB962C8B-B14F-4D97-AF65-F5344CB8AC3E}">
        <p14:creationId xmlns:p14="http://schemas.microsoft.com/office/powerpoint/2010/main" val="274894383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a:t>
            </a:r>
            <a:r>
              <a:rPr lang="zh-CN" altLang="en-US" dirty="0" smtClean="0"/>
              <a:t>阶段</a:t>
            </a:r>
            <a:r>
              <a:rPr lang="en-US" altLang="zh-CN" dirty="0"/>
              <a:t> </a:t>
            </a:r>
            <a:r>
              <a:rPr lang="en-US" altLang="zh-CN" dirty="0" err="1" smtClean="0"/>
              <a:t>Assistence</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
        <p:nvSpPr>
          <p:cNvPr id="5" name="TextBox 289"/>
          <p:cNvSpPr txBox="1">
            <a:spLocks noChangeArrowheads="1"/>
          </p:cNvSpPr>
          <p:nvPr/>
        </p:nvSpPr>
        <p:spPr bwMode="auto">
          <a:xfrm>
            <a:off x="7251700" y="6446837"/>
            <a:ext cx="17303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en-US" altLang="zh-CN" sz="1200" i="1">
                <a:latin typeface="Franklin Gothic Heavy" pitchFamily="34" charset="0"/>
              </a:rPr>
              <a:t>Copy Right @ DJ Ning</a:t>
            </a:r>
            <a:endParaRPr lang="zh-CN" altLang="en-US" sz="1200" i="1">
              <a:latin typeface="Franklin Gothic Heavy" pitchFamily="34" charset="0"/>
            </a:endParaRPr>
          </a:p>
        </p:txBody>
      </p:sp>
      <p:grpSp>
        <p:nvGrpSpPr>
          <p:cNvPr id="6" name="组合 474"/>
          <p:cNvGrpSpPr>
            <a:grpSpLocks/>
          </p:cNvGrpSpPr>
          <p:nvPr/>
        </p:nvGrpSpPr>
        <p:grpSpPr bwMode="auto">
          <a:xfrm>
            <a:off x="7453313" y="5465762"/>
            <a:ext cx="1441450" cy="769938"/>
            <a:chOff x="5533238" y="5374185"/>
            <a:chExt cx="1442654" cy="769949"/>
          </a:xfrm>
        </p:grpSpPr>
        <p:grpSp>
          <p:nvGrpSpPr>
            <p:cNvPr id="7" name="组合 227"/>
            <p:cNvGrpSpPr/>
            <p:nvPr/>
          </p:nvGrpSpPr>
          <p:grpSpPr>
            <a:xfrm>
              <a:off x="5661566" y="5374185"/>
              <a:ext cx="1314326" cy="579945"/>
              <a:chOff x="-162182" y="5583111"/>
              <a:chExt cx="1314326" cy="579945"/>
            </a:xfrm>
            <a:solidFill>
              <a:srgbClr val="FFFFCC"/>
            </a:solidFill>
          </p:grpSpPr>
          <p:sp>
            <p:nvSpPr>
              <p:cNvPr id="9"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安装包</a:t>
                </a:r>
              </a:p>
            </p:txBody>
          </p:sp>
          <p:sp>
            <p:nvSpPr>
              <p:cNvPr id="10" name="AutoShape 325"/>
              <p:cNvSpPr>
                <a:spLocks noChangeArrowheads="1"/>
              </p:cNvSpPr>
              <p:nvPr/>
            </p:nvSpPr>
            <p:spPr bwMode="auto">
              <a:xfrm>
                <a:off x="-16218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培训资料</a:t>
                </a:r>
              </a:p>
            </p:txBody>
          </p:sp>
        </p:grpSp>
        <p:sp>
          <p:nvSpPr>
            <p:cNvPr id="8" name="AutoShape 325"/>
            <p:cNvSpPr>
              <a:spLocks noChangeArrowheads="1"/>
            </p:cNvSpPr>
            <p:nvPr/>
          </p:nvSpPr>
          <p:spPr bwMode="auto">
            <a:xfrm>
              <a:off x="5533238" y="5777416"/>
              <a:ext cx="1188442" cy="366718"/>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运维手册</a:t>
              </a:r>
            </a:p>
          </p:txBody>
        </p:sp>
      </p:grpSp>
      <p:grpSp>
        <p:nvGrpSpPr>
          <p:cNvPr id="11" name="组合 217"/>
          <p:cNvGrpSpPr>
            <a:grpSpLocks/>
          </p:cNvGrpSpPr>
          <p:nvPr/>
        </p:nvGrpSpPr>
        <p:grpSpPr bwMode="auto">
          <a:xfrm>
            <a:off x="512763" y="5465762"/>
            <a:ext cx="1204912" cy="719138"/>
            <a:chOff x="438912" y="4345941"/>
            <a:chExt cx="1205992" cy="719645"/>
          </a:xfrm>
        </p:grpSpPr>
        <p:sp>
          <p:nvSpPr>
            <p:cNvPr id="12" name="AutoShape 325"/>
            <p:cNvSpPr>
              <a:spLocks noChangeArrowheads="1"/>
            </p:cNvSpPr>
            <p:nvPr/>
          </p:nvSpPr>
          <p:spPr bwMode="auto">
            <a:xfrm>
              <a:off x="987090" y="4345941"/>
              <a:ext cx="657814"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项建书</a:t>
              </a:r>
            </a:p>
          </p:txBody>
        </p:sp>
        <p:sp>
          <p:nvSpPr>
            <p:cNvPr id="13" name="AutoShape 325"/>
            <p:cNvSpPr>
              <a:spLocks noChangeArrowheads="1"/>
            </p:cNvSpPr>
            <p:nvPr/>
          </p:nvSpPr>
          <p:spPr bwMode="auto">
            <a:xfrm>
              <a:off x="578737" y="4509569"/>
              <a:ext cx="859607" cy="366971"/>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客户需求</a:t>
              </a:r>
            </a:p>
          </p:txBody>
        </p:sp>
        <p:sp>
          <p:nvSpPr>
            <p:cNvPr id="14" name="AutoShape 325"/>
            <p:cNvSpPr>
              <a:spLocks noChangeArrowheads="1"/>
            </p:cNvSpPr>
            <p:nvPr/>
          </p:nvSpPr>
          <p:spPr bwMode="auto">
            <a:xfrm>
              <a:off x="438912" y="4698614"/>
              <a:ext cx="859607"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项目 计划</a:t>
              </a:r>
            </a:p>
          </p:txBody>
        </p:sp>
      </p:grpSp>
      <p:grpSp>
        <p:nvGrpSpPr>
          <p:cNvPr id="15" name="组合 228"/>
          <p:cNvGrpSpPr>
            <a:grpSpLocks/>
          </p:cNvGrpSpPr>
          <p:nvPr/>
        </p:nvGrpSpPr>
        <p:grpSpPr bwMode="auto">
          <a:xfrm>
            <a:off x="3170238" y="5465762"/>
            <a:ext cx="1965325" cy="1196975"/>
            <a:chOff x="3096769" y="4346131"/>
            <a:chExt cx="1965451" cy="1196784"/>
          </a:xfrm>
        </p:grpSpPr>
        <p:sp>
          <p:nvSpPr>
            <p:cNvPr id="16" name="AutoShape 325"/>
            <p:cNvSpPr>
              <a:spLocks noChangeArrowheads="1"/>
            </p:cNvSpPr>
            <p:nvPr/>
          </p:nvSpPr>
          <p:spPr bwMode="auto">
            <a:xfrm>
              <a:off x="4074732" y="4346131"/>
              <a:ext cx="987488"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架构文档</a:t>
              </a:r>
            </a:p>
          </p:txBody>
        </p:sp>
        <p:grpSp>
          <p:nvGrpSpPr>
            <p:cNvPr id="17" name="组合 227"/>
            <p:cNvGrpSpPr/>
            <p:nvPr/>
          </p:nvGrpSpPr>
          <p:grpSpPr bwMode="auto">
            <a:xfrm>
              <a:off x="3595243" y="4559570"/>
              <a:ext cx="1331869" cy="580019"/>
              <a:chOff x="-129032" y="5583111"/>
              <a:chExt cx="1331984" cy="579945"/>
            </a:xfrm>
            <a:solidFill>
              <a:srgbClr val="FFFFCC"/>
            </a:solidFill>
          </p:grpSpPr>
          <p:sp>
            <p:nvSpPr>
              <p:cNvPr id="20" name="AutoShape 325"/>
              <p:cNvSpPr>
                <a:spLocks noChangeArrowheads="1"/>
              </p:cNvSpPr>
              <p:nvPr/>
            </p:nvSpPr>
            <p:spPr bwMode="auto">
              <a:xfrm>
                <a:off x="50808"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迭代计划</a:t>
                </a:r>
              </a:p>
            </p:txBody>
          </p:sp>
          <p:sp>
            <p:nvSpPr>
              <p:cNvPr id="21" name="AutoShape 325"/>
              <p:cNvSpPr>
                <a:spLocks noChangeArrowheads="1"/>
              </p:cNvSpPr>
              <p:nvPr/>
            </p:nvSpPr>
            <p:spPr bwMode="auto">
              <a:xfrm>
                <a:off x="-12903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更新的产品订单</a:t>
                </a:r>
              </a:p>
            </p:txBody>
          </p:sp>
        </p:grpSp>
        <p:sp>
          <p:nvSpPr>
            <p:cNvPr id="18" name="AutoShape 325"/>
            <p:cNvSpPr>
              <a:spLocks noChangeArrowheads="1"/>
            </p:cNvSpPr>
            <p:nvPr/>
          </p:nvSpPr>
          <p:spPr bwMode="auto">
            <a:xfrm>
              <a:off x="3357136" y="4977855"/>
              <a:ext cx="1257381"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风险和问题列表</a:t>
              </a:r>
            </a:p>
          </p:txBody>
        </p:sp>
        <p:sp>
          <p:nvSpPr>
            <p:cNvPr id="19" name="AutoShape 325"/>
            <p:cNvSpPr>
              <a:spLocks noChangeArrowheads="1"/>
            </p:cNvSpPr>
            <p:nvPr/>
          </p:nvSpPr>
          <p:spPr bwMode="auto">
            <a:xfrm>
              <a:off x="3096769" y="5176262"/>
              <a:ext cx="1336761" cy="36665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功能增量或发布版</a:t>
              </a:r>
            </a:p>
          </p:txBody>
        </p:sp>
      </p:grpSp>
      <p:grpSp>
        <p:nvGrpSpPr>
          <p:cNvPr id="22" name="组合 234"/>
          <p:cNvGrpSpPr>
            <a:grpSpLocks/>
          </p:cNvGrpSpPr>
          <p:nvPr/>
        </p:nvGrpSpPr>
        <p:grpSpPr bwMode="auto">
          <a:xfrm>
            <a:off x="5400675" y="5465762"/>
            <a:ext cx="1846263" cy="1154113"/>
            <a:chOff x="5327903" y="4346130"/>
            <a:chExt cx="1845690" cy="1154113"/>
          </a:xfrm>
        </p:grpSpPr>
        <p:grpSp>
          <p:nvGrpSpPr>
            <p:cNvPr id="23" name="组合 434"/>
            <p:cNvGrpSpPr>
              <a:grpSpLocks/>
            </p:cNvGrpSpPr>
            <p:nvPr/>
          </p:nvGrpSpPr>
          <p:grpSpPr bwMode="auto">
            <a:xfrm>
              <a:off x="5757543" y="4346130"/>
              <a:ext cx="1416050" cy="768922"/>
              <a:chOff x="5610100" y="5361485"/>
              <a:chExt cx="1416592" cy="769546"/>
            </a:xfrm>
          </p:grpSpPr>
          <p:grpSp>
            <p:nvGrpSpPr>
              <p:cNvPr id="26" name="组合 227"/>
              <p:cNvGrpSpPr/>
              <p:nvPr/>
            </p:nvGrpSpPr>
            <p:grpSpPr>
              <a:xfrm>
                <a:off x="5750466" y="5361485"/>
                <a:ext cx="1276226" cy="567245"/>
                <a:chOff x="-124082" y="5583111"/>
                <a:chExt cx="1276226" cy="567245"/>
              </a:xfrm>
              <a:solidFill>
                <a:srgbClr val="FFFFCC"/>
              </a:solidFill>
            </p:grpSpPr>
            <p:sp>
              <p:nvSpPr>
                <p:cNvPr id="28"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监控报告</a:t>
                  </a:r>
                </a:p>
              </p:txBody>
            </p:sp>
            <p:sp>
              <p:nvSpPr>
                <p:cNvPr id="29" name="AutoShape 325"/>
                <p:cNvSpPr>
                  <a:spLocks noChangeArrowheads="1"/>
                </p:cNvSpPr>
                <p:nvPr/>
              </p:nvSpPr>
              <p:spPr bwMode="auto">
                <a:xfrm>
                  <a:off x="-124082" y="57837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新功能增量</a:t>
                  </a:r>
                </a:p>
              </p:txBody>
            </p:sp>
          </p:grpSp>
          <p:sp>
            <p:nvSpPr>
              <p:cNvPr id="27" name="AutoShape 325"/>
              <p:cNvSpPr>
                <a:spLocks noChangeArrowheads="1"/>
              </p:cNvSpPr>
              <p:nvPr/>
            </p:nvSpPr>
            <p:spPr bwMode="auto">
              <a:xfrm>
                <a:off x="5610540" y="5763449"/>
                <a:ext cx="1187536" cy="367010"/>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更新的产品订单</a:t>
                </a:r>
              </a:p>
            </p:txBody>
          </p:sp>
        </p:grpSp>
        <p:sp>
          <p:nvSpPr>
            <p:cNvPr id="24" name="AutoShape 325"/>
            <p:cNvSpPr>
              <a:spLocks noChangeArrowheads="1"/>
            </p:cNvSpPr>
            <p:nvPr/>
          </p:nvSpPr>
          <p:spPr bwMode="auto">
            <a:xfrm>
              <a:off x="5521518" y="4935093"/>
              <a:ext cx="1256910" cy="36671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风险和问题列表</a:t>
              </a:r>
            </a:p>
          </p:txBody>
        </p:sp>
        <p:sp>
          <p:nvSpPr>
            <p:cNvPr id="25" name="AutoShape 325"/>
            <p:cNvSpPr>
              <a:spLocks noChangeArrowheads="1"/>
            </p:cNvSpPr>
            <p:nvPr/>
          </p:nvSpPr>
          <p:spPr bwMode="auto">
            <a:xfrm>
              <a:off x="5327903" y="5133530"/>
              <a:ext cx="1269606" cy="36671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功能增量发布版</a:t>
              </a:r>
            </a:p>
          </p:txBody>
        </p:sp>
      </p:grpSp>
      <p:grpSp>
        <p:nvGrpSpPr>
          <p:cNvPr id="30" name="组合 227"/>
          <p:cNvGrpSpPr>
            <a:grpSpLocks/>
          </p:cNvGrpSpPr>
          <p:nvPr/>
        </p:nvGrpSpPr>
        <p:grpSpPr bwMode="auto">
          <a:xfrm>
            <a:off x="1352550" y="5465762"/>
            <a:ext cx="1870075" cy="1150938"/>
            <a:chOff x="1279144" y="4345941"/>
            <a:chExt cx="1870456" cy="1151445"/>
          </a:xfrm>
        </p:grpSpPr>
        <p:grpSp>
          <p:nvGrpSpPr>
            <p:cNvPr id="31" name="组合 227"/>
            <p:cNvGrpSpPr/>
            <p:nvPr/>
          </p:nvGrpSpPr>
          <p:grpSpPr>
            <a:xfrm>
              <a:off x="1997456" y="4345941"/>
              <a:ext cx="1152144" cy="579945"/>
              <a:chOff x="0" y="5583111"/>
              <a:chExt cx="1152144" cy="579945"/>
            </a:xfrm>
            <a:solidFill>
              <a:srgbClr val="FFFFCC"/>
            </a:solidFill>
          </p:grpSpPr>
          <p:sp>
            <p:nvSpPr>
              <p:cNvPr id="35"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已批准的项建书</a:t>
                </a:r>
              </a:p>
            </p:txBody>
          </p:sp>
          <p:sp>
            <p:nvSpPr>
              <p:cNvPr id="36" name="AutoShape 325"/>
              <p:cNvSpPr>
                <a:spLocks noChangeArrowheads="1"/>
              </p:cNvSpPr>
              <p:nvPr/>
            </p:nvSpPr>
            <p:spPr bwMode="auto">
              <a:xfrm>
                <a:off x="36068" y="5796471"/>
                <a:ext cx="987552"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产品订单</a:t>
                </a:r>
              </a:p>
            </p:txBody>
          </p:sp>
        </p:grpSp>
        <p:sp>
          <p:nvSpPr>
            <p:cNvPr id="32" name="AutoShape 325"/>
            <p:cNvSpPr>
              <a:spLocks noChangeArrowheads="1"/>
            </p:cNvSpPr>
            <p:nvPr/>
          </p:nvSpPr>
          <p:spPr bwMode="auto">
            <a:xfrm>
              <a:off x="1904746" y="4722345"/>
              <a:ext cx="987626"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发布计划</a:t>
              </a:r>
            </a:p>
          </p:txBody>
        </p:sp>
        <p:sp>
          <p:nvSpPr>
            <p:cNvPr id="33" name="AutoShape 325"/>
            <p:cNvSpPr>
              <a:spLocks noChangeArrowheads="1"/>
            </p:cNvSpPr>
            <p:nvPr/>
          </p:nvSpPr>
          <p:spPr bwMode="auto">
            <a:xfrm>
              <a:off x="1633229" y="4925634"/>
              <a:ext cx="1100361"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高层架构文档</a:t>
              </a:r>
            </a:p>
          </p:txBody>
        </p:sp>
        <p:sp>
          <p:nvSpPr>
            <p:cNvPr id="34" name="AutoShape 325"/>
            <p:cNvSpPr>
              <a:spLocks noChangeArrowheads="1"/>
            </p:cNvSpPr>
            <p:nvPr/>
          </p:nvSpPr>
          <p:spPr bwMode="auto">
            <a:xfrm>
              <a:off x="1279144" y="5130511"/>
              <a:ext cx="1257556" cy="366875"/>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风险和问题列表</a:t>
              </a:r>
            </a:p>
          </p:txBody>
        </p:sp>
      </p:grpSp>
      <p:grpSp>
        <p:nvGrpSpPr>
          <p:cNvPr id="37" name="组合 90"/>
          <p:cNvGrpSpPr>
            <a:grpSpLocks/>
          </p:cNvGrpSpPr>
          <p:nvPr/>
        </p:nvGrpSpPr>
        <p:grpSpPr bwMode="auto">
          <a:xfrm>
            <a:off x="0" y="2049462"/>
            <a:ext cx="8924925" cy="2806700"/>
            <a:chOff x="1" y="1190624"/>
            <a:chExt cx="8924924" cy="2806700"/>
          </a:xfrm>
        </p:grpSpPr>
        <p:sp>
          <p:nvSpPr>
            <p:cNvPr id="38" name="剪去同侧角的矩形 37"/>
            <p:cNvSpPr/>
            <p:nvPr/>
          </p:nvSpPr>
          <p:spPr bwMode="auto">
            <a:xfrm rot="16200000">
              <a:off x="3053147" y="-186252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39" name="剪去同侧角的矩形 38"/>
            <p:cNvSpPr/>
            <p:nvPr/>
          </p:nvSpPr>
          <p:spPr bwMode="auto">
            <a:xfrm rot="16200000">
              <a:off x="3091205" y="-182453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40" name="剪去同侧角的矩形 39"/>
            <p:cNvSpPr/>
            <p:nvPr/>
          </p:nvSpPr>
          <p:spPr bwMode="auto">
            <a:xfrm rot="16200000">
              <a:off x="3120446" y="-179855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41" name="剪去同侧角的矩形 40"/>
            <p:cNvSpPr/>
            <p:nvPr/>
          </p:nvSpPr>
          <p:spPr bwMode="auto">
            <a:xfrm rot="16200000">
              <a:off x="3157091" y="-1770510"/>
              <a:ext cx="2714687"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grpSp>
      <p:grpSp>
        <p:nvGrpSpPr>
          <p:cNvPr id="42" name="组合 435"/>
          <p:cNvGrpSpPr>
            <a:grpSpLocks/>
          </p:cNvGrpSpPr>
          <p:nvPr/>
        </p:nvGrpSpPr>
        <p:grpSpPr bwMode="auto">
          <a:xfrm>
            <a:off x="546100" y="4946650"/>
            <a:ext cx="8316913" cy="358775"/>
            <a:chOff x="487152" y="4813599"/>
            <a:chExt cx="7982927" cy="356680"/>
          </a:xfrm>
        </p:grpSpPr>
        <p:grpSp>
          <p:nvGrpSpPr>
            <p:cNvPr id="43" name="组合 271"/>
            <p:cNvGrpSpPr>
              <a:grpSpLocks/>
            </p:cNvGrpSpPr>
            <p:nvPr/>
          </p:nvGrpSpPr>
          <p:grpSpPr bwMode="auto">
            <a:xfrm>
              <a:off x="487152" y="4813599"/>
              <a:ext cx="7982927" cy="351138"/>
              <a:chOff x="773190" y="5536483"/>
              <a:chExt cx="7639675" cy="351138"/>
            </a:xfrm>
          </p:grpSpPr>
          <p:sp>
            <p:nvSpPr>
              <p:cNvPr id="45" name="矩形 44"/>
              <p:cNvSpPr/>
              <p:nvPr/>
            </p:nvSpPr>
            <p:spPr bwMode="auto">
              <a:xfrm>
                <a:off x="773190" y="5536483"/>
                <a:ext cx="1835914" cy="184653"/>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先启</a:t>
                </a:r>
              </a:p>
            </p:txBody>
          </p:sp>
          <p:sp>
            <p:nvSpPr>
              <p:cNvPr id="46" name="矩形 45"/>
              <p:cNvSpPr/>
              <p:nvPr/>
            </p:nvSpPr>
            <p:spPr bwMode="auto">
              <a:xfrm>
                <a:off x="2610562" y="5536483"/>
                <a:ext cx="1834455" cy="184653"/>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精化</a:t>
                </a:r>
              </a:p>
            </p:txBody>
          </p:sp>
          <p:sp>
            <p:nvSpPr>
              <p:cNvPr id="47" name="矩形 46"/>
              <p:cNvSpPr/>
              <p:nvPr/>
            </p:nvSpPr>
            <p:spPr bwMode="auto">
              <a:xfrm>
                <a:off x="4445017" y="5536483"/>
                <a:ext cx="2069231" cy="184653"/>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构造</a:t>
                </a:r>
              </a:p>
            </p:txBody>
          </p:sp>
          <p:sp>
            <p:nvSpPr>
              <p:cNvPr id="48" name="矩形 120"/>
              <p:cNvSpPr>
                <a:spLocks noChangeArrowheads="1"/>
              </p:cNvSpPr>
              <p:nvPr/>
            </p:nvSpPr>
            <p:spPr bwMode="auto">
              <a:xfrm>
                <a:off x="6517353" y="5536483"/>
                <a:ext cx="1835913" cy="185351"/>
              </a:xfrm>
              <a:prstGeom prst="rect">
                <a:avLst/>
              </a:prstGeom>
              <a:solidFill>
                <a:schemeClr val="accent1"/>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移交</a:t>
                </a:r>
              </a:p>
            </p:txBody>
          </p:sp>
          <p:sp>
            <p:nvSpPr>
              <p:cNvPr id="49" name="等腰三角形 121"/>
              <p:cNvSpPr>
                <a:spLocks noChangeArrowheads="1"/>
              </p:cNvSpPr>
              <p:nvPr/>
            </p:nvSpPr>
            <p:spPr bwMode="auto">
              <a:xfrm>
                <a:off x="2547004"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50" name="等腰三角形 122"/>
              <p:cNvSpPr>
                <a:spLocks noChangeArrowheads="1"/>
              </p:cNvSpPr>
              <p:nvPr/>
            </p:nvSpPr>
            <p:spPr bwMode="auto">
              <a:xfrm>
                <a:off x="438302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51" name="等腰三角形 123"/>
              <p:cNvSpPr>
                <a:spLocks noChangeArrowheads="1"/>
              </p:cNvSpPr>
              <p:nvPr/>
            </p:nvSpPr>
            <p:spPr bwMode="auto">
              <a:xfrm>
                <a:off x="642293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52" name="等腰三角形 124"/>
              <p:cNvSpPr>
                <a:spLocks noChangeArrowheads="1"/>
              </p:cNvSpPr>
              <p:nvPr/>
            </p:nvSpPr>
            <p:spPr bwMode="auto">
              <a:xfrm>
                <a:off x="8286832"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grpSp>
        <p:sp>
          <p:nvSpPr>
            <p:cNvPr id="44" name="等腰三角形 430"/>
            <p:cNvSpPr>
              <a:spLocks noChangeArrowheads="1"/>
            </p:cNvSpPr>
            <p:nvPr/>
          </p:nvSpPr>
          <p:spPr bwMode="auto">
            <a:xfrm>
              <a:off x="1172264" y="4997285"/>
              <a:ext cx="131696"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grpSp>
      <p:cxnSp>
        <p:nvCxnSpPr>
          <p:cNvPr id="53" name="直接连接符 253"/>
          <p:cNvCxnSpPr>
            <a:cxnSpLocks noChangeShapeType="1"/>
            <a:stCxn id="80" idx="1"/>
            <a:endCxn id="46" idx="1"/>
          </p:cNvCxnSpPr>
          <p:nvPr/>
        </p:nvCxnSpPr>
        <p:spPr bwMode="auto">
          <a:xfrm rot="10800000" flipH="1" flipV="1">
            <a:off x="2536825" y="2330450"/>
            <a:ext cx="9525"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54" name="直接连接符 254"/>
          <p:cNvCxnSpPr>
            <a:cxnSpLocks noChangeShapeType="1"/>
            <a:stCxn id="81" idx="1"/>
            <a:endCxn id="47" idx="3"/>
          </p:cNvCxnSpPr>
          <p:nvPr/>
        </p:nvCxnSpPr>
        <p:spPr bwMode="auto">
          <a:xfrm rot="10800000" flipH="1" flipV="1">
            <a:off x="6788150" y="2330450"/>
            <a:ext cx="7938"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55" name="组合 89"/>
          <p:cNvGrpSpPr>
            <a:grpSpLocks/>
          </p:cNvGrpSpPr>
          <p:nvPr/>
        </p:nvGrpSpPr>
        <p:grpSpPr bwMode="auto">
          <a:xfrm>
            <a:off x="522288" y="2236787"/>
            <a:ext cx="8280400" cy="2314575"/>
            <a:chOff x="522288" y="1377950"/>
            <a:chExt cx="8280400" cy="2314575"/>
          </a:xfrm>
        </p:grpSpPr>
        <p:grpSp>
          <p:nvGrpSpPr>
            <p:cNvPr id="56" name="组合 404"/>
            <p:cNvGrpSpPr>
              <a:grpSpLocks/>
            </p:cNvGrpSpPr>
            <p:nvPr/>
          </p:nvGrpSpPr>
          <p:grpSpPr bwMode="auto">
            <a:xfrm>
              <a:off x="522288" y="1377950"/>
              <a:ext cx="8280400" cy="185709"/>
              <a:chOff x="535432" y="1126041"/>
              <a:chExt cx="7885434" cy="185351"/>
            </a:xfrm>
          </p:grpSpPr>
          <p:sp>
            <p:nvSpPr>
              <p:cNvPr id="79" name="矩形 273"/>
              <p:cNvSpPr>
                <a:spLocks noChangeArrowheads="1"/>
              </p:cNvSpPr>
              <p:nvPr/>
            </p:nvSpPr>
            <p:spPr bwMode="auto">
              <a:xfrm>
                <a:off x="535432" y="1126041"/>
                <a:ext cx="1918400" cy="185351"/>
              </a:xfrm>
              <a:prstGeom prst="rect">
                <a:avLst/>
              </a:prstGeom>
              <a:solidFill>
                <a:srgbClr val="66FF99"/>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项目启动</a:t>
                </a:r>
              </a:p>
            </p:txBody>
          </p:sp>
          <p:sp>
            <p:nvSpPr>
              <p:cNvPr id="80" name="矩形 274"/>
              <p:cNvSpPr>
                <a:spLocks noChangeArrowheads="1"/>
              </p:cNvSpPr>
              <p:nvPr/>
            </p:nvSpPr>
            <p:spPr bwMode="auto">
              <a:xfrm>
                <a:off x="2454405" y="1126041"/>
                <a:ext cx="4050000" cy="185351"/>
              </a:xfrm>
              <a:prstGeom prst="rect">
                <a:avLst/>
              </a:prstGeom>
              <a:solidFill>
                <a:srgbClr val="92D05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项目实施</a:t>
                </a:r>
              </a:p>
            </p:txBody>
          </p:sp>
          <p:sp>
            <p:nvSpPr>
              <p:cNvPr id="81" name="矩形 276"/>
              <p:cNvSpPr>
                <a:spLocks noChangeArrowheads="1"/>
              </p:cNvSpPr>
              <p:nvPr/>
            </p:nvSpPr>
            <p:spPr bwMode="auto">
              <a:xfrm>
                <a:off x="6502466" y="1126041"/>
                <a:ext cx="1918400" cy="185351"/>
              </a:xfrm>
              <a:prstGeom prst="rect">
                <a:avLst/>
              </a:prstGeom>
              <a:solidFill>
                <a:srgbClr val="00B05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项目收尾</a:t>
                </a:r>
              </a:p>
            </p:txBody>
          </p:sp>
        </p:grpSp>
        <p:grpSp>
          <p:nvGrpSpPr>
            <p:cNvPr id="57" name="组合 88"/>
            <p:cNvGrpSpPr>
              <a:grpSpLocks/>
            </p:cNvGrpSpPr>
            <p:nvPr/>
          </p:nvGrpSpPr>
          <p:grpSpPr bwMode="auto">
            <a:xfrm>
              <a:off x="1816672" y="2148789"/>
              <a:ext cx="6945773" cy="1543736"/>
              <a:chOff x="1816672" y="2148789"/>
              <a:chExt cx="6945773" cy="1543736"/>
            </a:xfrm>
          </p:grpSpPr>
          <p:grpSp>
            <p:nvGrpSpPr>
              <p:cNvPr id="58" name="组合 201"/>
              <p:cNvGrpSpPr>
                <a:grpSpLocks/>
              </p:cNvGrpSpPr>
              <p:nvPr/>
            </p:nvGrpSpPr>
            <p:grpSpPr bwMode="auto">
              <a:xfrm>
                <a:off x="2139179" y="2912895"/>
                <a:ext cx="1200641" cy="779630"/>
                <a:chOff x="2180791" y="5143499"/>
                <a:chExt cx="1200583" cy="779749"/>
              </a:xfrm>
            </p:grpSpPr>
            <p:sp>
              <p:nvSpPr>
                <p:cNvPr id="77" name="剪去同侧角的矩形 76"/>
                <p:cNvSpPr/>
                <p:nvPr/>
              </p:nvSpPr>
              <p:spPr bwMode="auto">
                <a:xfrm>
                  <a:off x="2180791" y="5143499"/>
                  <a:ext cx="1200583"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规划迭代</a:t>
                  </a:r>
                </a:p>
              </p:txBody>
            </p:sp>
            <p:sp>
              <p:nvSpPr>
                <p:cNvPr id="78" name="矩形 77"/>
                <p:cNvSpPr/>
                <p:nvPr/>
              </p:nvSpPr>
              <p:spPr bwMode="auto">
                <a:xfrm>
                  <a:off x="2315447" y="552064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迭代规划会议</a:t>
                  </a:r>
                </a:p>
              </p:txBody>
            </p:sp>
          </p:grpSp>
          <p:grpSp>
            <p:nvGrpSpPr>
              <p:cNvPr id="59" name="组合 200"/>
              <p:cNvGrpSpPr>
                <a:grpSpLocks/>
              </p:cNvGrpSpPr>
              <p:nvPr/>
            </p:nvGrpSpPr>
            <p:grpSpPr bwMode="auto">
              <a:xfrm>
                <a:off x="3674902" y="2912895"/>
                <a:ext cx="2016097" cy="779630"/>
                <a:chOff x="3733367" y="5153023"/>
                <a:chExt cx="2016000" cy="779749"/>
              </a:xfrm>
            </p:grpSpPr>
            <p:sp>
              <p:nvSpPr>
                <p:cNvPr id="74" name="剪去同侧角的矩形 73"/>
                <p:cNvSpPr/>
                <p:nvPr/>
              </p:nvSpPr>
              <p:spPr bwMode="auto">
                <a:xfrm>
                  <a:off x="3733367" y="5153023"/>
                  <a:ext cx="2016000"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管理迭代</a:t>
                  </a:r>
                </a:p>
              </p:txBody>
            </p:sp>
            <p:sp>
              <p:nvSpPr>
                <p:cNvPr id="75" name="矩形 74"/>
                <p:cNvSpPr/>
                <p:nvPr/>
              </p:nvSpPr>
              <p:spPr bwMode="auto">
                <a:xfrm>
                  <a:off x="3784588" y="553017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迭代执行</a:t>
                  </a:r>
                </a:p>
              </p:txBody>
            </p:sp>
            <p:sp>
              <p:nvSpPr>
                <p:cNvPr id="76" name="矩形 75"/>
                <p:cNvSpPr/>
                <p:nvPr/>
              </p:nvSpPr>
              <p:spPr bwMode="auto">
                <a:xfrm>
                  <a:off x="4765663" y="551112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迭代监控</a:t>
                  </a:r>
                </a:p>
              </p:txBody>
            </p:sp>
          </p:grpSp>
          <p:grpSp>
            <p:nvGrpSpPr>
              <p:cNvPr id="60" name="组合 199"/>
              <p:cNvGrpSpPr>
                <a:grpSpLocks/>
              </p:cNvGrpSpPr>
              <p:nvPr/>
            </p:nvGrpSpPr>
            <p:grpSpPr bwMode="auto">
              <a:xfrm>
                <a:off x="6026082" y="2576695"/>
                <a:ext cx="1200641" cy="1115830"/>
                <a:chOff x="6133666" y="5153023"/>
                <a:chExt cx="1200583" cy="1116000"/>
              </a:xfrm>
            </p:grpSpPr>
            <p:sp>
              <p:nvSpPr>
                <p:cNvPr id="71" name="剪去同侧角的矩形 70"/>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评估结果</a:t>
                  </a:r>
                </a:p>
              </p:txBody>
            </p:sp>
            <p:sp>
              <p:nvSpPr>
                <p:cNvPr id="72" name="矩形 71"/>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复审会议</a:t>
                  </a:r>
                </a:p>
              </p:txBody>
            </p:sp>
            <p:sp>
              <p:nvSpPr>
                <p:cNvPr id="73" name="矩形 72"/>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回顾会议</a:t>
                  </a:r>
                </a:p>
              </p:txBody>
            </p:sp>
          </p:grpSp>
          <p:grpSp>
            <p:nvGrpSpPr>
              <p:cNvPr id="61" name="组合 211"/>
              <p:cNvGrpSpPr>
                <a:grpSpLocks/>
              </p:cNvGrpSpPr>
              <p:nvPr/>
            </p:nvGrpSpPr>
            <p:grpSpPr bwMode="auto">
              <a:xfrm>
                <a:off x="7561804" y="2576695"/>
                <a:ext cx="1200641" cy="1115830"/>
                <a:chOff x="6133666" y="5153023"/>
                <a:chExt cx="1200583" cy="1116000"/>
              </a:xfrm>
            </p:grpSpPr>
            <p:sp>
              <p:nvSpPr>
                <p:cNvPr id="68" name="剪去同侧角的矩形 67"/>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项目收尾</a:t>
                  </a:r>
                </a:p>
              </p:txBody>
            </p:sp>
            <p:sp>
              <p:nvSpPr>
                <p:cNvPr id="69" name="矩形 68"/>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发布管理</a:t>
                  </a:r>
                </a:p>
              </p:txBody>
            </p:sp>
            <p:sp>
              <p:nvSpPr>
                <p:cNvPr id="70" name="矩形 69"/>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项目验收</a:t>
                  </a:r>
                </a:p>
              </p:txBody>
            </p:sp>
          </p:grpSp>
          <p:cxnSp>
            <p:nvCxnSpPr>
              <p:cNvPr id="62" name="直接箭头连接符 171"/>
              <p:cNvCxnSpPr>
                <a:cxnSpLocks noChangeShapeType="1"/>
              </p:cNvCxnSpPr>
              <p:nvPr/>
            </p:nvCxnSpPr>
            <p:spPr bwMode="auto">
              <a:xfrm>
                <a:off x="1816672"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3" name="直接箭头连接符 173"/>
              <p:cNvCxnSpPr>
                <a:cxnSpLocks noChangeShapeType="1"/>
              </p:cNvCxnSpPr>
              <p:nvPr/>
            </p:nvCxnSpPr>
            <p:spPr bwMode="auto">
              <a:xfrm>
                <a:off x="334684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4" name="直接箭头连接符 174"/>
              <p:cNvCxnSpPr>
                <a:cxnSpLocks noChangeShapeType="1"/>
              </p:cNvCxnSpPr>
              <p:nvPr/>
            </p:nvCxnSpPr>
            <p:spPr bwMode="auto">
              <a:xfrm>
                <a:off x="570001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5" name="直接箭头连接符 175"/>
              <p:cNvCxnSpPr>
                <a:cxnSpLocks noChangeShapeType="1"/>
              </p:cNvCxnSpPr>
              <p:nvPr/>
            </p:nvCxnSpPr>
            <p:spPr bwMode="auto">
              <a:xfrm>
                <a:off x="7224085"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6" name="肘形连接符 188"/>
              <p:cNvCxnSpPr>
                <a:cxnSpLocks noChangeShapeType="1"/>
              </p:cNvCxnSpPr>
              <p:nvPr/>
            </p:nvCxnSpPr>
            <p:spPr bwMode="auto">
              <a:xfrm flipH="1" flipV="1">
                <a:off x="2739500" y="2912895"/>
                <a:ext cx="4487223" cy="221715"/>
              </a:xfrm>
              <a:prstGeom prst="bentConnector4">
                <a:avLst>
                  <a:gd name="adj1" fmla="val -5097"/>
                  <a:gd name="adj2" fmla="val 31623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67" name="矩形 281"/>
              <p:cNvSpPr>
                <a:spLocks noChangeArrowheads="1"/>
              </p:cNvSpPr>
              <p:nvPr/>
            </p:nvSpPr>
            <p:spPr bwMode="auto">
              <a:xfrm>
                <a:off x="4495218" y="2148789"/>
                <a:ext cx="846571" cy="27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迭代</a:t>
                </a:r>
                <a:r>
                  <a:rPr lang="en-US" altLang="zh-CN" sz="1300"/>
                  <a:t>1</a:t>
                </a:r>
                <a:r>
                  <a:rPr lang="zh-CN" altLang="en-US" sz="1300"/>
                  <a:t>～</a:t>
                </a:r>
                <a:r>
                  <a:rPr lang="en-US" altLang="zh-CN" sz="1300"/>
                  <a:t>n</a:t>
                </a:r>
                <a:endParaRPr lang="zh-CN" altLang="en-US" sz="1300"/>
              </a:p>
            </p:txBody>
          </p:sp>
        </p:grpSp>
      </p:grpSp>
      <p:sp>
        <p:nvSpPr>
          <p:cNvPr id="82" name="TextBox 262"/>
          <p:cNvSpPr txBox="1">
            <a:spLocks noChangeArrowheads="1"/>
          </p:cNvSpPr>
          <p:nvPr/>
        </p:nvSpPr>
        <p:spPr bwMode="auto">
          <a:xfrm>
            <a:off x="25400" y="2386012"/>
            <a:ext cx="4587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项目管理过程</a:t>
            </a:r>
          </a:p>
        </p:txBody>
      </p:sp>
      <p:grpSp>
        <p:nvGrpSpPr>
          <p:cNvPr id="83" name="组合 87"/>
          <p:cNvGrpSpPr>
            <a:grpSpLocks/>
          </p:cNvGrpSpPr>
          <p:nvPr/>
        </p:nvGrpSpPr>
        <p:grpSpPr bwMode="auto">
          <a:xfrm>
            <a:off x="603250" y="2581275"/>
            <a:ext cx="1200150" cy="1970087"/>
            <a:chOff x="603456" y="1722453"/>
            <a:chExt cx="1200641" cy="1970072"/>
          </a:xfrm>
        </p:grpSpPr>
        <p:sp>
          <p:nvSpPr>
            <p:cNvPr id="84" name="剪去同侧角的矩形 83"/>
            <p:cNvSpPr/>
            <p:nvPr/>
          </p:nvSpPr>
          <p:spPr bwMode="auto">
            <a:xfrm>
              <a:off x="603456" y="1722453"/>
              <a:ext cx="1200641" cy="1970072"/>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项目启动</a:t>
              </a:r>
            </a:p>
          </p:txBody>
        </p:sp>
        <p:sp>
          <p:nvSpPr>
            <p:cNvPr id="85" name="矩形 84"/>
            <p:cNvSpPr/>
            <p:nvPr/>
          </p:nvSpPr>
          <p:spPr bwMode="auto">
            <a:xfrm>
              <a:off x="738119" y="208706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干系人分析</a:t>
              </a:r>
            </a:p>
          </p:txBody>
        </p:sp>
        <p:sp>
          <p:nvSpPr>
            <p:cNvPr id="86" name="矩形 85"/>
            <p:cNvSpPr/>
            <p:nvPr/>
          </p:nvSpPr>
          <p:spPr bwMode="auto">
            <a:xfrm>
              <a:off x="738119" y="238779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开发项建书</a:t>
              </a:r>
            </a:p>
          </p:txBody>
        </p:sp>
        <p:sp>
          <p:nvSpPr>
            <p:cNvPr id="87" name="矩形 86"/>
            <p:cNvSpPr/>
            <p:nvPr/>
          </p:nvSpPr>
          <p:spPr bwMode="auto">
            <a:xfrm>
              <a:off x="738119" y="3289986"/>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组建项目团队</a:t>
              </a:r>
            </a:p>
          </p:txBody>
        </p:sp>
        <p:sp>
          <p:nvSpPr>
            <p:cNvPr id="88" name="矩形 87"/>
            <p:cNvSpPr/>
            <p:nvPr/>
          </p:nvSpPr>
          <p:spPr bwMode="auto">
            <a:xfrm>
              <a:off x="738119" y="268852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项目规划</a:t>
              </a:r>
            </a:p>
          </p:txBody>
        </p:sp>
        <p:sp>
          <p:nvSpPr>
            <p:cNvPr id="89" name="矩形 88"/>
            <p:cNvSpPr/>
            <p:nvPr/>
          </p:nvSpPr>
          <p:spPr bwMode="auto">
            <a:xfrm>
              <a:off x="738119" y="298925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dirty="0"/>
                <a:t>准备项目环境</a:t>
              </a:r>
            </a:p>
          </p:txBody>
        </p:sp>
      </p:grpSp>
      <p:sp>
        <p:nvSpPr>
          <p:cNvPr id="90" name="标题 1"/>
          <p:cNvSpPr txBox="1">
            <a:spLocks/>
          </p:cNvSpPr>
          <p:nvPr/>
        </p:nvSpPr>
        <p:spPr bwMode="white">
          <a:xfrm>
            <a:off x="119856" y="1141140"/>
            <a:ext cx="8847137" cy="89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a:solidFill>
                  <a:srgbClr val="1C1C1C"/>
                </a:solidFill>
                <a:latin typeface="+mj-lt"/>
                <a:ea typeface="+mj-ea"/>
                <a:cs typeface="+mj-cs"/>
              </a:defRPr>
            </a:lvl1pPr>
            <a:lvl2pPr algn="r" rtl="0" eaLnBrk="0" fontAlgn="base" hangingPunct="0">
              <a:spcBef>
                <a:spcPct val="0"/>
              </a:spcBef>
              <a:spcAft>
                <a:spcPct val="0"/>
              </a:spcAft>
              <a:defRPr sz="3600">
                <a:solidFill>
                  <a:srgbClr val="1C1C1C"/>
                </a:solidFill>
                <a:latin typeface="Arial" charset="0"/>
                <a:ea typeface="黑体" pitchFamily="2" charset="-122"/>
              </a:defRPr>
            </a:lvl2pPr>
            <a:lvl3pPr algn="r" rtl="0" eaLnBrk="0" fontAlgn="base" hangingPunct="0">
              <a:spcBef>
                <a:spcPct val="0"/>
              </a:spcBef>
              <a:spcAft>
                <a:spcPct val="0"/>
              </a:spcAft>
              <a:defRPr sz="3600">
                <a:solidFill>
                  <a:srgbClr val="1C1C1C"/>
                </a:solidFill>
                <a:latin typeface="Arial" charset="0"/>
                <a:ea typeface="黑体" pitchFamily="2" charset="-122"/>
              </a:defRPr>
            </a:lvl3pPr>
            <a:lvl4pPr algn="r" rtl="0" eaLnBrk="0" fontAlgn="base" hangingPunct="0">
              <a:spcBef>
                <a:spcPct val="0"/>
              </a:spcBef>
              <a:spcAft>
                <a:spcPct val="0"/>
              </a:spcAft>
              <a:defRPr sz="3600">
                <a:solidFill>
                  <a:srgbClr val="1C1C1C"/>
                </a:solidFill>
                <a:latin typeface="Arial" charset="0"/>
                <a:ea typeface="黑体" pitchFamily="2" charset="-122"/>
              </a:defRPr>
            </a:lvl4pPr>
            <a:lvl5pPr algn="r" rtl="0" eaLnBrk="0" fontAlgn="base" hangingPunct="0">
              <a:spcBef>
                <a:spcPct val="0"/>
              </a:spcBef>
              <a:spcAft>
                <a:spcPct val="0"/>
              </a:spcAft>
              <a:defRPr sz="3600">
                <a:solidFill>
                  <a:srgbClr val="1C1C1C"/>
                </a:solidFill>
                <a:latin typeface="Arial" charset="0"/>
                <a:ea typeface="黑体" pitchFamily="2" charset="-122"/>
              </a:defRPr>
            </a:lvl5pPr>
            <a:lvl6pPr marL="457200" algn="r" rtl="0" fontAlgn="base">
              <a:spcBef>
                <a:spcPct val="0"/>
              </a:spcBef>
              <a:spcAft>
                <a:spcPct val="0"/>
              </a:spcAft>
              <a:defRPr sz="3600">
                <a:solidFill>
                  <a:srgbClr val="1C1C1C"/>
                </a:solidFill>
                <a:latin typeface="Arial" charset="0"/>
                <a:ea typeface="黑体" pitchFamily="2" charset="-122"/>
              </a:defRPr>
            </a:lvl6pPr>
            <a:lvl7pPr marL="914400" algn="r" rtl="0" fontAlgn="base">
              <a:spcBef>
                <a:spcPct val="0"/>
              </a:spcBef>
              <a:spcAft>
                <a:spcPct val="0"/>
              </a:spcAft>
              <a:defRPr sz="3600">
                <a:solidFill>
                  <a:srgbClr val="1C1C1C"/>
                </a:solidFill>
                <a:latin typeface="Arial" charset="0"/>
                <a:ea typeface="黑体" pitchFamily="2" charset="-122"/>
              </a:defRPr>
            </a:lvl7pPr>
            <a:lvl8pPr marL="1371600" algn="r" rtl="0" fontAlgn="base">
              <a:spcBef>
                <a:spcPct val="0"/>
              </a:spcBef>
              <a:spcAft>
                <a:spcPct val="0"/>
              </a:spcAft>
              <a:defRPr sz="3600">
                <a:solidFill>
                  <a:srgbClr val="1C1C1C"/>
                </a:solidFill>
                <a:latin typeface="Arial" charset="0"/>
                <a:ea typeface="黑体" pitchFamily="2" charset="-122"/>
              </a:defRPr>
            </a:lvl8pPr>
            <a:lvl9pPr marL="1828800" algn="r" rtl="0" fontAlgn="base">
              <a:spcBef>
                <a:spcPct val="0"/>
              </a:spcBef>
              <a:spcAft>
                <a:spcPct val="0"/>
              </a:spcAft>
              <a:defRPr sz="3600">
                <a:solidFill>
                  <a:srgbClr val="1C1C1C"/>
                </a:solidFill>
                <a:latin typeface="Arial" charset="0"/>
                <a:ea typeface="黑体" pitchFamily="2" charset="-122"/>
              </a:defRPr>
            </a:lvl9pPr>
          </a:lstStyle>
          <a:p>
            <a:pPr algn="l"/>
            <a:r>
              <a:rPr lang="zh-CN" altLang="en-US" sz="2800" kern="0" dirty="0" smtClean="0"/>
              <a:t>敏捷项目管理过程</a:t>
            </a:r>
            <a:endParaRPr lang="en-US" altLang="zh-CN" sz="2800" kern="0" dirty="0" smtClean="0"/>
          </a:p>
          <a:p>
            <a:pPr algn="l"/>
            <a:r>
              <a:rPr lang="en-US" altLang="zh-CN" sz="2800" kern="0" dirty="0" smtClean="0"/>
              <a:t> </a:t>
            </a:r>
            <a:r>
              <a:rPr lang="en-US" altLang="zh-CN" sz="2800" kern="0" dirty="0" smtClean="0">
                <a:solidFill>
                  <a:srgbClr val="C00000"/>
                </a:solidFill>
              </a:rPr>
              <a:t>     </a:t>
            </a:r>
            <a:r>
              <a:rPr lang="zh-CN" altLang="en-US" sz="2800" kern="0" dirty="0" smtClean="0">
                <a:solidFill>
                  <a:srgbClr val="C00000"/>
                </a:solidFill>
              </a:rPr>
              <a:t>第</a:t>
            </a:r>
            <a:r>
              <a:rPr lang="en-US" altLang="zh-CN" sz="2800" kern="0" dirty="0" smtClean="0">
                <a:solidFill>
                  <a:srgbClr val="C00000"/>
                </a:solidFill>
              </a:rPr>
              <a:t>1~4</a:t>
            </a:r>
            <a:r>
              <a:rPr lang="zh-CN" altLang="en-US" sz="2800" kern="0" dirty="0" smtClean="0">
                <a:solidFill>
                  <a:srgbClr val="C00000"/>
                </a:solidFill>
              </a:rPr>
              <a:t>周</a:t>
            </a:r>
            <a:r>
              <a:rPr lang="en-US" altLang="zh-CN" sz="2800" kern="0" dirty="0">
                <a:solidFill>
                  <a:srgbClr val="C00000"/>
                </a:solidFill>
              </a:rPr>
              <a:t> </a:t>
            </a:r>
            <a:r>
              <a:rPr lang="en-US" altLang="zh-CN" sz="2800" kern="0" dirty="0" smtClean="0">
                <a:solidFill>
                  <a:srgbClr val="C00000"/>
                </a:solidFill>
              </a:rPr>
              <a:t>   |    </a:t>
            </a:r>
            <a:r>
              <a:rPr lang="zh-CN" altLang="en-US" sz="2800" kern="0" dirty="0" smtClean="0">
                <a:solidFill>
                  <a:srgbClr val="C00000"/>
                </a:solidFill>
              </a:rPr>
              <a:t>第</a:t>
            </a:r>
            <a:r>
              <a:rPr lang="en-US" altLang="zh-CN" sz="2800" kern="0" dirty="0" smtClean="0">
                <a:solidFill>
                  <a:srgbClr val="C00000"/>
                </a:solidFill>
              </a:rPr>
              <a:t>5~13</a:t>
            </a:r>
            <a:r>
              <a:rPr lang="zh-CN" altLang="en-US" sz="2800" kern="0" dirty="0" smtClean="0">
                <a:solidFill>
                  <a:srgbClr val="C00000"/>
                </a:solidFill>
              </a:rPr>
              <a:t>周（三次迭代） </a:t>
            </a:r>
            <a:r>
              <a:rPr lang="en-US" altLang="zh-CN" sz="2800" kern="0" dirty="0" smtClean="0">
                <a:solidFill>
                  <a:srgbClr val="C00000"/>
                </a:solidFill>
              </a:rPr>
              <a:t>|   </a:t>
            </a:r>
            <a:r>
              <a:rPr lang="zh-CN" altLang="en-US" sz="2800" kern="0" dirty="0" smtClean="0">
                <a:solidFill>
                  <a:srgbClr val="C00000"/>
                </a:solidFill>
              </a:rPr>
              <a:t>第</a:t>
            </a:r>
            <a:r>
              <a:rPr lang="en-US" altLang="zh-CN" sz="2800" kern="0" dirty="0" smtClean="0">
                <a:solidFill>
                  <a:srgbClr val="C00000"/>
                </a:solidFill>
              </a:rPr>
              <a:t>14~16</a:t>
            </a:r>
            <a:r>
              <a:rPr lang="zh-CN" altLang="en-US" sz="2800" kern="0" dirty="0" smtClean="0">
                <a:solidFill>
                  <a:srgbClr val="C00000"/>
                </a:solidFill>
              </a:rPr>
              <a:t>周      </a:t>
            </a:r>
            <a:endParaRPr lang="zh-CN" altLang="en-US" sz="2800" kern="0" dirty="0">
              <a:solidFill>
                <a:srgbClr val="C00000"/>
              </a:solidFill>
            </a:endParaRPr>
          </a:p>
        </p:txBody>
      </p:sp>
    </p:spTree>
    <p:extLst>
      <p:ext uri="{BB962C8B-B14F-4D97-AF65-F5344CB8AC3E}">
        <p14:creationId xmlns:p14="http://schemas.microsoft.com/office/powerpoint/2010/main" val="290485909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1412875"/>
            <a:ext cx="6553200" cy="3997325"/>
          </a:xfrm>
        </p:spPr>
        <p:txBody>
          <a:bodyPr/>
          <a:lstStyle/>
          <a:p>
            <a:r>
              <a:rPr lang="zh-CN" altLang="en-US" sz="2800" dirty="0" smtClean="0"/>
              <a:t>实施阶段主要任务</a:t>
            </a:r>
            <a:endParaRPr lang="en-US" altLang="zh-CN" sz="2800" dirty="0" smtClean="0"/>
          </a:p>
          <a:p>
            <a:pPr marL="1082675" lvl="1" indent="-457200">
              <a:buFont typeface="+mj-lt"/>
              <a:buAutoNum type="arabicPeriod"/>
            </a:pPr>
            <a:r>
              <a:rPr lang="zh-CN" altLang="en-US" sz="2400" dirty="0"/>
              <a:t>迭</a:t>
            </a:r>
            <a:r>
              <a:rPr lang="zh-CN" altLang="en-US" sz="2400" dirty="0" smtClean="0"/>
              <a:t>代规划</a:t>
            </a:r>
            <a:endParaRPr lang="zh-CN" altLang="en-US" sz="2400" dirty="0"/>
          </a:p>
          <a:p>
            <a:pPr marL="1082675" lvl="1" indent="-457200">
              <a:buFont typeface="+mj-lt"/>
              <a:buAutoNum type="arabicPeriod"/>
            </a:pPr>
            <a:r>
              <a:rPr lang="zh-CN" altLang="en-US" sz="2400" dirty="0" smtClean="0"/>
              <a:t>迭代执行</a:t>
            </a:r>
          </a:p>
          <a:p>
            <a:pPr marL="1082675" lvl="1" indent="-457200">
              <a:buFont typeface="+mj-lt"/>
              <a:buAutoNum type="arabicPeriod"/>
            </a:pPr>
            <a:r>
              <a:rPr lang="zh-CN" altLang="en-US" sz="2400" dirty="0" smtClean="0"/>
              <a:t>迭代监控</a:t>
            </a:r>
            <a:endParaRPr lang="zh-CN" altLang="en-US" sz="2400" dirty="0"/>
          </a:p>
          <a:p>
            <a:pPr marL="1082675" lvl="1" indent="-457200">
              <a:buFont typeface="+mj-lt"/>
              <a:buAutoNum type="arabicPeriod"/>
            </a:pPr>
            <a:r>
              <a:rPr lang="zh-CN" altLang="en-US" sz="2400" dirty="0" smtClean="0"/>
              <a:t>复审会议</a:t>
            </a:r>
            <a:endParaRPr lang="zh-CN" altLang="en-US" sz="2400" dirty="0"/>
          </a:p>
          <a:p>
            <a:pPr marL="1082675" lvl="1" indent="-457200">
              <a:buFont typeface="+mj-lt"/>
              <a:buAutoNum type="arabicPeriod"/>
            </a:pPr>
            <a:r>
              <a:rPr lang="zh-CN" altLang="en-US" sz="2400" dirty="0" smtClean="0"/>
              <a:t>回顾会议</a:t>
            </a:r>
            <a:endParaRPr lang="zh-CN" altLang="en-US" sz="2400" dirty="0"/>
          </a:p>
          <a:p>
            <a:r>
              <a:rPr lang="zh-CN" altLang="en-US" sz="2800" dirty="0" smtClean="0">
                <a:solidFill>
                  <a:srgbClr val="C00000"/>
                </a:solidFill>
              </a:rPr>
              <a:t>主要输出</a:t>
            </a:r>
            <a:endParaRPr lang="en-US" altLang="zh-CN" sz="2800" dirty="0" smtClean="0">
              <a:solidFill>
                <a:srgbClr val="C00000"/>
              </a:solidFill>
            </a:endParaRPr>
          </a:p>
          <a:p>
            <a:pPr lvl="1"/>
            <a:r>
              <a:rPr lang="zh-CN" altLang="en-US" sz="2400" dirty="0" smtClean="0">
                <a:solidFill>
                  <a:srgbClr val="002060"/>
                </a:solidFill>
              </a:rPr>
              <a:t>可运行的，增量的软件</a:t>
            </a:r>
            <a:endParaRPr lang="en-US" altLang="zh-CN" sz="2400" dirty="0" smtClean="0">
              <a:solidFill>
                <a:srgbClr val="002060"/>
              </a:solidFill>
            </a:endParaRPr>
          </a:p>
        </p:txBody>
      </p:sp>
      <p:sp>
        <p:nvSpPr>
          <p:cNvPr id="3" name="日期占位符 2"/>
          <p:cNvSpPr>
            <a:spLocks noGrp="1"/>
          </p:cNvSpPr>
          <p:nvPr>
            <p:ph type="dt" sz="half" idx="10"/>
          </p:nvPr>
        </p:nvSpPr>
        <p:spPr/>
        <p:txBody>
          <a:bodyPr/>
          <a:lstStyle/>
          <a:p>
            <a:pPr>
              <a:defRPr/>
            </a:pPr>
            <a:r>
              <a:rPr lang="en-US" altLang="zh-CN" dirty="0" smtClean="0"/>
              <a:t>guolei@upc.edu.cn</a:t>
            </a:r>
            <a:endParaRPr lang="en-US" altLang="zh-CN" dirty="0"/>
          </a:p>
        </p:txBody>
      </p:sp>
      <p:sp>
        <p:nvSpPr>
          <p:cNvPr id="7" name="圆角矩形 9"/>
          <p:cNvSpPr>
            <a:spLocks noChangeArrowheads="1"/>
          </p:cNvSpPr>
          <p:nvPr/>
        </p:nvSpPr>
        <p:spPr bwMode="auto">
          <a:xfrm>
            <a:off x="4267200" y="1981200"/>
            <a:ext cx="4267200" cy="1371600"/>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b="1" dirty="0" smtClean="0">
                <a:solidFill>
                  <a:srgbClr val="C00000"/>
                </a:solidFill>
                <a:latin typeface="微软雅黑" panose="020B0503020204020204" pitchFamily="34" charset="-122"/>
                <a:ea typeface="微软雅黑" panose="020B0503020204020204" pitchFamily="34" charset="-122"/>
              </a:rPr>
              <a:t>实践课程要求：</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lgn="l"/>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smtClean="0">
                <a:solidFill>
                  <a:srgbClr val="000000"/>
                </a:solidFill>
                <a:latin typeface="微软雅黑" panose="020B0503020204020204" pitchFamily="34" charset="-122"/>
                <a:ea typeface="微软雅黑" panose="020B0503020204020204" pitchFamily="34" charset="-122"/>
              </a:rPr>
              <a:t>）实现迭代里程碑</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algn="l"/>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smtClean="0">
                <a:solidFill>
                  <a:srgbClr val="000000"/>
                </a:solidFill>
                <a:latin typeface="微软雅黑" panose="020B0503020204020204" pitchFamily="34" charset="-122"/>
                <a:ea typeface="微软雅黑" panose="020B0503020204020204" pitchFamily="34" charset="-122"/>
              </a:rPr>
              <a:t>）以可运行软件为迭代目标</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1703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任务简明介绍</a:t>
            </a:r>
            <a:endParaRPr lang="zh-CN" altLang="en-US" dirty="0"/>
          </a:p>
        </p:txBody>
      </p:sp>
      <p:sp>
        <p:nvSpPr>
          <p:cNvPr id="9" name="内容占位符 8"/>
          <p:cNvSpPr>
            <a:spLocks noGrp="1"/>
          </p:cNvSpPr>
          <p:nvPr>
            <p:ph idx="1"/>
          </p:nvPr>
        </p:nvSpPr>
        <p:spPr>
          <a:xfrm>
            <a:off x="466725" y="1157288"/>
            <a:ext cx="8229600" cy="5635398"/>
          </a:xfrm>
        </p:spPr>
        <p:txBody>
          <a:bodyPr/>
          <a:lstStyle/>
          <a:p>
            <a:pPr marL="0" indent="0">
              <a:buNone/>
            </a:pPr>
            <a:r>
              <a:rPr lang="en-US" altLang="zh-CN" dirty="0" smtClean="0"/>
              <a:t>1. </a:t>
            </a:r>
            <a:r>
              <a:rPr lang="zh-CN" altLang="en-US" dirty="0" smtClean="0"/>
              <a:t>迭</a:t>
            </a:r>
            <a:r>
              <a:rPr lang="zh-CN" altLang="en-US" dirty="0"/>
              <a:t>代规</a:t>
            </a:r>
            <a:r>
              <a:rPr lang="zh-CN" altLang="en-US" dirty="0" smtClean="0"/>
              <a:t>划</a:t>
            </a:r>
            <a:endParaRPr lang="en-US" altLang="zh-CN" dirty="0" smtClean="0"/>
          </a:p>
          <a:p>
            <a:pPr lvl="1"/>
            <a:r>
              <a:rPr lang="zh-CN" altLang="en-US" dirty="0" smtClean="0"/>
              <a:t>用户故事排序</a:t>
            </a:r>
            <a:endParaRPr lang="en-US" altLang="zh-CN" dirty="0" smtClean="0"/>
          </a:p>
          <a:p>
            <a:pPr lvl="2"/>
            <a:r>
              <a:rPr lang="zh-CN" altLang="en-US" dirty="0"/>
              <a:t>业务</a:t>
            </a:r>
            <a:r>
              <a:rPr lang="zh-CN" altLang="en-US" dirty="0" smtClean="0"/>
              <a:t>驱动</a:t>
            </a:r>
            <a:endParaRPr lang="zh-CN" altLang="en-US" dirty="0"/>
          </a:p>
          <a:p>
            <a:pPr lvl="3"/>
            <a:r>
              <a:rPr lang="zh-CN" altLang="en-US" dirty="0" smtClean="0"/>
              <a:t>考虑业</a:t>
            </a:r>
            <a:r>
              <a:rPr lang="zh-CN" altLang="en-US" dirty="0"/>
              <a:t>务价值、紧迫程</a:t>
            </a:r>
            <a:r>
              <a:rPr lang="zh-CN" altLang="en-US" dirty="0" smtClean="0"/>
              <a:t>度</a:t>
            </a:r>
            <a:endParaRPr lang="zh-CN" altLang="en-US" dirty="0"/>
          </a:p>
          <a:p>
            <a:pPr lvl="2"/>
            <a:r>
              <a:rPr lang="zh-CN" altLang="en-US" dirty="0"/>
              <a:t>风险驱动</a:t>
            </a:r>
          </a:p>
          <a:p>
            <a:pPr lvl="3"/>
            <a:r>
              <a:rPr lang="zh-CN" altLang="en-US" dirty="0" smtClean="0"/>
              <a:t>考虑需求的易变程度、实现难度、技术可行性</a:t>
            </a:r>
            <a:endParaRPr lang="en-US" altLang="zh-CN" dirty="0" smtClean="0"/>
          </a:p>
          <a:p>
            <a:pPr lvl="1"/>
            <a:r>
              <a:rPr lang="zh-CN" altLang="en-US" dirty="0"/>
              <a:t>估</a:t>
            </a:r>
            <a:r>
              <a:rPr lang="zh-CN" altLang="en-US" dirty="0" smtClean="0"/>
              <a:t>算工作量</a:t>
            </a:r>
            <a:endParaRPr lang="en-US" altLang="zh-CN" dirty="0" smtClean="0"/>
          </a:p>
          <a:p>
            <a:pPr lvl="2"/>
            <a:r>
              <a:rPr lang="zh-CN" altLang="en-US" dirty="0" smtClean="0"/>
              <a:t>故事点、理想日</a:t>
            </a:r>
            <a:endParaRPr lang="en-US" altLang="zh-CN" dirty="0" smtClean="0"/>
          </a:p>
          <a:p>
            <a:pPr lvl="1"/>
            <a:r>
              <a:rPr lang="zh-CN" altLang="en-US" dirty="0"/>
              <a:t>工作</a:t>
            </a:r>
            <a:r>
              <a:rPr lang="zh-CN" altLang="en-US" dirty="0" smtClean="0"/>
              <a:t>项分解</a:t>
            </a:r>
            <a:endParaRPr lang="zh-CN" altLang="en-US" dirty="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spTree>
    <p:extLst>
      <p:ext uri="{BB962C8B-B14F-4D97-AF65-F5344CB8AC3E}">
        <p14:creationId xmlns:p14="http://schemas.microsoft.com/office/powerpoint/2010/main" val="2005857928"/>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6725" y="1157288"/>
            <a:ext cx="8229600" cy="5635398"/>
          </a:xfrm>
        </p:spPr>
        <p:txBody>
          <a:bodyPr/>
          <a:lstStyle/>
          <a:p>
            <a:pPr marL="0" indent="0">
              <a:lnSpc>
                <a:spcPct val="100000"/>
              </a:lnSpc>
              <a:spcBef>
                <a:spcPts val="0"/>
              </a:spcBef>
              <a:buNone/>
            </a:pPr>
            <a:r>
              <a:rPr lang="en-US" altLang="zh-CN" dirty="0" smtClean="0"/>
              <a:t>2. </a:t>
            </a:r>
            <a:r>
              <a:rPr lang="zh-CN" altLang="en-US" dirty="0" smtClean="0"/>
              <a:t>迭代执行</a:t>
            </a:r>
            <a:endParaRPr lang="en-US" altLang="zh-CN" dirty="0" smtClean="0"/>
          </a:p>
          <a:p>
            <a:pPr lvl="1">
              <a:lnSpc>
                <a:spcPct val="100000"/>
              </a:lnSpc>
              <a:spcBef>
                <a:spcPts val="0"/>
              </a:spcBef>
            </a:pPr>
            <a:r>
              <a:rPr lang="zh-CN" altLang="en-US" dirty="0" smtClean="0"/>
              <a:t>关键一：每日站立会议</a:t>
            </a:r>
            <a:endParaRPr lang="en-US" altLang="zh-CN" dirty="0" smtClean="0"/>
          </a:p>
          <a:p>
            <a:pPr lvl="2">
              <a:lnSpc>
                <a:spcPct val="100000"/>
              </a:lnSpc>
              <a:spcBef>
                <a:spcPts val="0"/>
              </a:spcBef>
            </a:pPr>
            <a:r>
              <a:rPr lang="zh-CN" altLang="en-US" dirty="0" smtClean="0"/>
              <a:t>三个问题</a:t>
            </a:r>
            <a:endParaRPr lang="zh-CN" altLang="en-US" dirty="0"/>
          </a:p>
          <a:p>
            <a:pPr lvl="3">
              <a:lnSpc>
                <a:spcPct val="100000"/>
              </a:lnSpc>
              <a:spcBef>
                <a:spcPts val="0"/>
              </a:spcBef>
            </a:pPr>
            <a:r>
              <a:rPr lang="zh-CN" altLang="en-US" dirty="0"/>
              <a:t>我昨天（或上次会议之后）做了什么？</a:t>
            </a:r>
          </a:p>
          <a:p>
            <a:pPr lvl="3">
              <a:lnSpc>
                <a:spcPct val="100000"/>
              </a:lnSpc>
              <a:spcBef>
                <a:spcPts val="0"/>
              </a:spcBef>
            </a:pPr>
            <a:r>
              <a:rPr lang="zh-CN" altLang="en-US" dirty="0"/>
              <a:t>我今天（或下次会议之前）将作什么？</a:t>
            </a:r>
          </a:p>
          <a:p>
            <a:pPr lvl="3">
              <a:lnSpc>
                <a:spcPct val="100000"/>
              </a:lnSpc>
              <a:spcBef>
                <a:spcPts val="0"/>
              </a:spcBef>
            </a:pPr>
            <a:r>
              <a:rPr lang="zh-CN" altLang="en-US" dirty="0"/>
              <a:t>我工作遇到什么阻碍？</a:t>
            </a:r>
          </a:p>
          <a:p>
            <a:pPr lvl="2">
              <a:lnSpc>
                <a:spcPct val="100000"/>
              </a:lnSpc>
              <a:spcBef>
                <a:spcPts val="0"/>
              </a:spcBef>
            </a:pPr>
            <a:r>
              <a:rPr lang="zh-CN" altLang="en-US" dirty="0" smtClean="0"/>
              <a:t>原则</a:t>
            </a:r>
            <a:endParaRPr lang="en-US" altLang="zh-CN" dirty="0" smtClean="0"/>
          </a:p>
          <a:p>
            <a:pPr lvl="3">
              <a:lnSpc>
                <a:spcPct val="100000"/>
              </a:lnSpc>
              <a:spcBef>
                <a:spcPts val="0"/>
              </a:spcBef>
            </a:pPr>
            <a:r>
              <a:rPr lang="zh-CN" altLang="en-US" dirty="0"/>
              <a:t>确保会议简短</a:t>
            </a:r>
          </a:p>
          <a:p>
            <a:pPr lvl="3">
              <a:lnSpc>
                <a:spcPct val="100000"/>
              </a:lnSpc>
              <a:spcBef>
                <a:spcPts val="0"/>
              </a:spcBef>
            </a:pPr>
            <a:r>
              <a:rPr lang="zh-CN" altLang="en-US" dirty="0"/>
              <a:t>确保每人有机会发言</a:t>
            </a:r>
          </a:p>
          <a:p>
            <a:pPr lvl="3">
              <a:lnSpc>
                <a:spcPct val="100000"/>
              </a:lnSpc>
              <a:spcBef>
                <a:spcPts val="0"/>
              </a:spcBef>
            </a:pPr>
            <a:r>
              <a:rPr lang="zh-CN" altLang="en-US" dirty="0"/>
              <a:t>记录需</a:t>
            </a:r>
            <a:r>
              <a:rPr lang="zh-CN" altLang="en-US" dirty="0" smtClean="0"/>
              <a:t>要解</a:t>
            </a:r>
            <a:r>
              <a:rPr lang="zh-CN" altLang="en-US" dirty="0"/>
              <a:t>决的问题</a:t>
            </a:r>
          </a:p>
          <a:p>
            <a:pPr lvl="3">
              <a:lnSpc>
                <a:spcPct val="100000"/>
              </a:lnSpc>
              <a:spcBef>
                <a:spcPts val="0"/>
              </a:spcBef>
            </a:pPr>
            <a:r>
              <a:rPr lang="zh-CN" altLang="en-US" dirty="0"/>
              <a:t>生</a:t>
            </a:r>
            <a:r>
              <a:rPr lang="zh-CN" altLang="en-US" dirty="0" smtClean="0"/>
              <a:t>成问</a:t>
            </a:r>
            <a:r>
              <a:rPr lang="zh-CN" altLang="en-US" dirty="0"/>
              <a:t>题列</a:t>
            </a:r>
            <a:r>
              <a:rPr lang="zh-CN" altLang="en-US" dirty="0" smtClean="0"/>
              <a:t>表</a:t>
            </a:r>
            <a:endParaRPr lang="zh-CN" altLang="en-US" dirty="0"/>
          </a:p>
          <a:p>
            <a:pPr lvl="2">
              <a:lnSpc>
                <a:spcPct val="100000"/>
              </a:lnSpc>
              <a:spcBef>
                <a:spcPts val="0"/>
              </a:spcBef>
            </a:pPr>
            <a:r>
              <a:rPr lang="en-US" altLang="zh-CN" dirty="0"/>
              <a:t>Scrum</a:t>
            </a:r>
            <a:r>
              <a:rPr lang="zh-CN" altLang="en-US" dirty="0"/>
              <a:t>主</a:t>
            </a:r>
            <a:r>
              <a:rPr lang="zh-CN" altLang="en-US" dirty="0" smtClean="0"/>
              <a:t>管避免：</a:t>
            </a:r>
            <a:endParaRPr lang="en-US" altLang="zh-CN" dirty="0" smtClean="0"/>
          </a:p>
          <a:p>
            <a:pPr lvl="3">
              <a:lnSpc>
                <a:spcPct val="100000"/>
              </a:lnSpc>
              <a:spcBef>
                <a:spcPts val="0"/>
              </a:spcBef>
            </a:pPr>
            <a:r>
              <a:rPr lang="zh-CN" altLang="en-US" dirty="0"/>
              <a:t>给团队作决定</a:t>
            </a:r>
          </a:p>
          <a:p>
            <a:pPr lvl="3">
              <a:lnSpc>
                <a:spcPct val="100000"/>
              </a:lnSpc>
              <a:spcBef>
                <a:spcPts val="0"/>
              </a:spcBef>
            </a:pPr>
            <a:r>
              <a:rPr lang="zh-CN" altLang="en-US" dirty="0"/>
              <a:t>表现居高临下的架</a:t>
            </a:r>
            <a:r>
              <a:rPr lang="zh-CN" altLang="en-US" dirty="0" smtClean="0"/>
              <a:t>势</a:t>
            </a:r>
            <a:endParaRPr lang="en-US" altLang="zh-CN" dirty="0" smtClean="0"/>
          </a:p>
          <a:p>
            <a:pPr lvl="2">
              <a:lnSpc>
                <a:spcPct val="100000"/>
              </a:lnSpc>
              <a:spcBef>
                <a:spcPts val="0"/>
              </a:spcBef>
            </a:pPr>
            <a:r>
              <a:rPr lang="zh-CN" altLang="en-US" dirty="0"/>
              <a:t>会</a:t>
            </a:r>
            <a:r>
              <a:rPr lang="zh-CN" altLang="en-US" dirty="0" smtClean="0"/>
              <a:t>议不是</a:t>
            </a:r>
            <a:endParaRPr lang="en-US" altLang="zh-CN" dirty="0" smtClean="0"/>
          </a:p>
          <a:p>
            <a:pPr lvl="3">
              <a:lnSpc>
                <a:spcPct val="100000"/>
              </a:lnSpc>
              <a:spcBef>
                <a:spcPts val="0"/>
              </a:spcBef>
            </a:pPr>
            <a:r>
              <a:rPr lang="zh-CN" altLang="en-US" dirty="0" smtClean="0"/>
              <a:t>汇报、答疑、畅聊</a:t>
            </a:r>
            <a:endParaRPr lang="zh-CN" altLang="en-US" dirty="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spTree>
    <p:extLst>
      <p:ext uri="{BB962C8B-B14F-4D97-AF65-F5344CB8AC3E}">
        <p14:creationId xmlns:p14="http://schemas.microsoft.com/office/powerpoint/2010/main" val="123823812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6725" y="1157288"/>
            <a:ext cx="8229600" cy="3405535"/>
          </a:xfrm>
        </p:spPr>
        <p:txBody>
          <a:bodyPr/>
          <a:lstStyle/>
          <a:p>
            <a:pPr marL="0" indent="0">
              <a:lnSpc>
                <a:spcPct val="100000"/>
              </a:lnSpc>
              <a:spcBef>
                <a:spcPts val="0"/>
              </a:spcBef>
              <a:buNone/>
            </a:pPr>
            <a:r>
              <a:rPr lang="en-US" altLang="zh-CN" dirty="0" smtClean="0"/>
              <a:t>2. </a:t>
            </a:r>
            <a:r>
              <a:rPr lang="zh-CN" altLang="en-US" dirty="0" smtClean="0"/>
              <a:t>迭代执行</a:t>
            </a:r>
            <a:endParaRPr lang="en-US" altLang="zh-CN" dirty="0" smtClean="0"/>
          </a:p>
          <a:p>
            <a:pPr lvl="1">
              <a:lnSpc>
                <a:spcPct val="100000"/>
              </a:lnSpc>
              <a:spcBef>
                <a:spcPts val="0"/>
              </a:spcBef>
            </a:pPr>
            <a:r>
              <a:rPr lang="zh-CN" altLang="en-US" dirty="0" smtClean="0"/>
              <a:t>关键</a:t>
            </a:r>
            <a:r>
              <a:rPr lang="zh-CN" altLang="en-US" dirty="0"/>
              <a:t>二</a:t>
            </a:r>
            <a:r>
              <a:rPr lang="zh-CN" altLang="en-US" dirty="0" smtClean="0"/>
              <a:t>：风险管理</a:t>
            </a:r>
            <a:endParaRPr lang="en-US" altLang="zh-CN" dirty="0" smtClean="0"/>
          </a:p>
          <a:p>
            <a:pPr lvl="2">
              <a:lnSpc>
                <a:spcPct val="100000"/>
              </a:lnSpc>
              <a:spcBef>
                <a:spcPts val="0"/>
              </a:spcBef>
            </a:pPr>
            <a:r>
              <a:rPr lang="zh-CN" altLang="en-US" dirty="0" smtClean="0"/>
              <a:t>三类风险</a:t>
            </a:r>
            <a:endParaRPr lang="zh-CN" altLang="en-US" dirty="0"/>
          </a:p>
          <a:p>
            <a:pPr lvl="3">
              <a:lnSpc>
                <a:spcPct val="100000"/>
              </a:lnSpc>
              <a:spcBef>
                <a:spcPts val="0"/>
              </a:spcBef>
            </a:pPr>
            <a:r>
              <a:rPr lang="zh-CN" altLang="en-US" dirty="0" smtClean="0"/>
              <a:t>项目风险、技术风险、商业风险</a:t>
            </a:r>
            <a:endParaRPr lang="zh-CN" altLang="en-US" dirty="0"/>
          </a:p>
          <a:p>
            <a:pPr lvl="2">
              <a:lnSpc>
                <a:spcPct val="100000"/>
              </a:lnSpc>
              <a:spcBef>
                <a:spcPts val="0"/>
              </a:spcBef>
            </a:pPr>
            <a:r>
              <a:rPr lang="zh-CN" altLang="en-US" dirty="0" smtClean="0"/>
              <a:t>两</a:t>
            </a:r>
            <a:r>
              <a:rPr lang="zh-CN" altLang="en-US" dirty="0"/>
              <a:t>种态</a:t>
            </a:r>
            <a:r>
              <a:rPr lang="zh-CN" altLang="en-US" dirty="0" smtClean="0"/>
              <a:t>度</a:t>
            </a:r>
            <a:endParaRPr lang="zh-CN" altLang="en-US" dirty="0"/>
          </a:p>
          <a:p>
            <a:pPr lvl="3">
              <a:lnSpc>
                <a:spcPct val="100000"/>
              </a:lnSpc>
              <a:spcBef>
                <a:spcPts val="0"/>
              </a:spcBef>
            </a:pPr>
            <a:r>
              <a:rPr lang="zh-CN" altLang="en-US" dirty="0"/>
              <a:t>被动态度，“救火”模式；</a:t>
            </a:r>
          </a:p>
          <a:p>
            <a:pPr lvl="3">
              <a:lnSpc>
                <a:spcPct val="100000"/>
              </a:lnSpc>
              <a:spcBef>
                <a:spcPts val="0"/>
              </a:spcBef>
            </a:pPr>
            <a:r>
              <a:rPr lang="zh-CN" altLang="en-US" dirty="0"/>
              <a:t>主动态度，“防火”模式。</a:t>
            </a:r>
          </a:p>
          <a:p>
            <a:pPr lvl="3">
              <a:lnSpc>
                <a:spcPct val="100000"/>
              </a:lnSpc>
              <a:spcBef>
                <a:spcPts val="0"/>
              </a:spcBef>
            </a:pPr>
            <a:r>
              <a:rPr lang="zh-CN" altLang="en-US" dirty="0"/>
              <a:t>风险管理属于“防火”模式</a:t>
            </a:r>
            <a:r>
              <a:rPr lang="zh-CN" altLang="en-US" dirty="0" smtClean="0"/>
              <a:t>。</a:t>
            </a:r>
            <a:endParaRPr lang="en-US" altLang="zh-CN" dirty="0" smtClean="0"/>
          </a:p>
          <a:p>
            <a:pPr lvl="2">
              <a:lnSpc>
                <a:spcPct val="100000"/>
              </a:lnSpc>
              <a:spcBef>
                <a:spcPts val="0"/>
              </a:spcBef>
            </a:pPr>
            <a:r>
              <a:rPr lang="zh-CN" altLang="en-US" dirty="0"/>
              <a:t>工</a:t>
            </a:r>
            <a:r>
              <a:rPr lang="zh-CN" altLang="en-US" dirty="0" smtClean="0"/>
              <a:t>具：风险管理表</a:t>
            </a:r>
            <a:endParaRPr lang="zh-CN" altLang="en-US" dirty="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pic>
        <p:nvPicPr>
          <p:cNvPr id="5" name="Picture 4"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84" y="4419600"/>
            <a:ext cx="7990341" cy="229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039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6725" y="1157289"/>
            <a:ext cx="8229600" cy="1052512"/>
          </a:xfrm>
        </p:spPr>
        <p:txBody>
          <a:bodyPr/>
          <a:lstStyle/>
          <a:p>
            <a:pPr marL="0" indent="0">
              <a:lnSpc>
                <a:spcPct val="100000"/>
              </a:lnSpc>
              <a:spcBef>
                <a:spcPts val="0"/>
              </a:spcBef>
              <a:buNone/>
            </a:pPr>
            <a:r>
              <a:rPr lang="en-US" altLang="zh-CN" dirty="0" smtClean="0"/>
              <a:t>2. </a:t>
            </a:r>
            <a:r>
              <a:rPr lang="zh-CN" altLang="en-US" dirty="0" smtClean="0"/>
              <a:t>迭代执行</a:t>
            </a:r>
            <a:endParaRPr lang="en-US" altLang="zh-CN" dirty="0" smtClean="0"/>
          </a:p>
          <a:p>
            <a:pPr lvl="1">
              <a:lnSpc>
                <a:spcPct val="100000"/>
              </a:lnSpc>
              <a:spcBef>
                <a:spcPts val="0"/>
              </a:spcBef>
            </a:pPr>
            <a:r>
              <a:rPr lang="zh-CN" altLang="en-US" dirty="0" smtClean="0"/>
              <a:t>辅助工具：关键路径法</a:t>
            </a:r>
            <a:endParaRPr lang="en-US" altLang="zh-CN" dirty="0" smtClean="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82" y="2424982"/>
            <a:ext cx="7828069" cy="186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down)">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6725" y="1157288"/>
            <a:ext cx="8229600" cy="5635398"/>
          </a:xfrm>
        </p:spPr>
        <p:txBody>
          <a:bodyPr/>
          <a:lstStyle/>
          <a:p>
            <a:pPr marL="0" indent="0">
              <a:lnSpc>
                <a:spcPct val="100000"/>
              </a:lnSpc>
              <a:spcBef>
                <a:spcPts val="0"/>
              </a:spcBef>
              <a:buNone/>
            </a:pPr>
            <a:r>
              <a:rPr lang="en-US" altLang="zh-CN" dirty="0" smtClean="0"/>
              <a:t>3. </a:t>
            </a:r>
            <a:r>
              <a:rPr lang="zh-CN" altLang="en-US" dirty="0" smtClean="0"/>
              <a:t>迭代监控</a:t>
            </a:r>
            <a:endParaRPr lang="en-US" altLang="zh-CN" dirty="0" smtClean="0"/>
          </a:p>
          <a:p>
            <a:pPr lvl="1">
              <a:lnSpc>
                <a:spcPct val="100000"/>
              </a:lnSpc>
              <a:spcBef>
                <a:spcPts val="0"/>
              </a:spcBef>
            </a:pPr>
            <a:r>
              <a:rPr lang="zh-CN" altLang="en-US" dirty="0" smtClean="0"/>
              <a:t>两个维度</a:t>
            </a:r>
            <a:endParaRPr lang="en-US" altLang="zh-CN" dirty="0" smtClean="0"/>
          </a:p>
          <a:p>
            <a:pPr lvl="2">
              <a:lnSpc>
                <a:spcPct val="100000"/>
              </a:lnSpc>
              <a:spcBef>
                <a:spcPts val="0"/>
              </a:spcBef>
            </a:pPr>
            <a:r>
              <a:rPr lang="zh-CN" altLang="en-US" dirty="0"/>
              <a:t>时</a:t>
            </a:r>
            <a:r>
              <a:rPr lang="zh-CN" altLang="en-US" dirty="0" smtClean="0"/>
              <a:t>间和工件数</a:t>
            </a:r>
            <a:endParaRPr lang="en-US" altLang="zh-CN" dirty="0" smtClean="0"/>
          </a:p>
          <a:p>
            <a:pPr lvl="1">
              <a:lnSpc>
                <a:spcPct val="100000"/>
              </a:lnSpc>
              <a:spcBef>
                <a:spcPts val="0"/>
              </a:spcBef>
            </a:pPr>
            <a:r>
              <a:rPr lang="zh-CN" altLang="en-US" dirty="0" smtClean="0"/>
              <a:t>监控点</a:t>
            </a:r>
            <a:endParaRPr lang="en-US" altLang="zh-CN" dirty="0" smtClean="0"/>
          </a:p>
          <a:p>
            <a:pPr lvl="2">
              <a:lnSpc>
                <a:spcPct val="100000"/>
              </a:lnSpc>
              <a:spcBef>
                <a:spcPts val="0"/>
              </a:spcBef>
            </a:pPr>
            <a:r>
              <a:rPr lang="zh-CN" altLang="en-US" dirty="0" smtClean="0"/>
              <a:t>监</a:t>
            </a:r>
            <a:r>
              <a:rPr lang="zh-CN" altLang="en-US" dirty="0"/>
              <a:t>控手段</a:t>
            </a:r>
            <a:r>
              <a:rPr lang="en-US" altLang="zh-CN" dirty="0"/>
              <a:t>1</a:t>
            </a:r>
            <a:r>
              <a:rPr lang="zh-CN" altLang="en-US" dirty="0"/>
              <a:t>：监控变更情况；</a:t>
            </a:r>
          </a:p>
          <a:p>
            <a:pPr lvl="2">
              <a:lnSpc>
                <a:spcPct val="100000"/>
              </a:lnSpc>
              <a:spcBef>
                <a:spcPts val="0"/>
              </a:spcBef>
            </a:pPr>
            <a:r>
              <a:rPr lang="zh-CN" altLang="en-US" dirty="0" smtClean="0"/>
              <a:t>监</a:t>
            </a:r>
            <a:r>
              <a:rPr lang="zh-CN" altLang="en-US" dirty="0"/>
              <a:t>控手段</a:t>
            </a:r>
            <a:r>
              <a:rPr lang="en-US" altLang="zh-CN" dirty="0"/>
              <a:t>2</a:t>
            </a:r>
            <a:r>
              <a:rPr lang="zh-CN" altLang="en-US" dirty="0"/>
              <a:t>：监控工作项；</a:t>
            </a:r>
          </a:p>
          <a:p>
            <a:pPr lvl="2">
              <a:lnSpc>
                <a:spcPct val="100000"/>
              </a:lnSpc>
              <a:spcBef>
                <a:spcPts val="0"/>
              </a:spcBef>
            </a:pPr>
            <a:r>
              <a:rPr lang="zh-CN" altLang="en-US" dirty="0" smtClean="0"/>
              <a:t>监</a:t>
            </a:r>
            <a:r>
              <a:rPr lang="zh-CN" altLang="en-US" dirty="0"/>
              <a:t>控手段</a:t>
            </a:r>
            <a:r>
              <a:rPr lang="en-US" altLang="zh-CN" dirty="0"/>
              <a:t>3</a:t>
            </a:r>
            <a:r>
              <a:rPr lang="zh-CN" altLang="en-US" dirty="0"/>
              <a:t>：监控项目和团队健康状态；</a:t>
            </a:r>
          </a:p>
          <a:p>
            <a:pPr lvl="2">
              <a:lnSpc>
                <a:spcPct val="100000"/>
              </a:lnSpc>
              <a:spcBef>
                <a:spcPts val="0"/>
              </a:spcBef>
            </a:pPr>
            <a:r>
              <a:rPr lang="zh-CN" altLang="en-US" dirty="0" smtClean="0"/>
              <a:t>监</a:t>
            </a:r>
            <a:r>
              <a:rPr lang="zh-CN" altLang="en-US" dirty="0"/>
              <a:t>控手段</a:t>
            </a:r>
            <a:r>
              <a:rPr lang="en-US" altLang="zh-CN" dirty="0"/>
              <a:t>4</a:t>
            </a:r>
            <a:r>
              <a:rPr lang="zh-CN" altLang="en-US" dirty="0"/>
              <a:t>：监控个人工作健康状态；</a:t>
            </a:r>
          </a:p>
          <a:p>
            <a:pPr lvl="2">
              <a:lnSpc>
                <a:spcPct val="100000"/>
              </a:lnSpc>
              <a:spcBef>
                <a:spcPts val="0"/>
              </a:spcBef>
            </a:pPr>
            <a:r>
              <a:rPr lang="zh-CN" altLang="en-US" dirty="0" smtClean="0"/>
              <a:t>监</a:t>
            </a:r>
            <a:r>
              <a:rPr lang="zh-CN" altLang="en-US" dirty="0"/>
              <a:t>控手段</a:t>
            </a:r>
            <a:r>
              <a:rPr lang="en-US" altLang="zh-CN" dirty="0"/>
              <a:t>5</a:t>
            </a:r>
            <a:r>
              <a:rPr lang="zh-CN" altLang="en-US" dirty="0"/>
              <a:t>：监控迭代健康状态；</a:t>
            </a:r>
          </a:p>
          <a:p>
            <a:pPr lvl="2">
              <a:lnSpc>
                <a:spcPct val="100000"/>
              </a:lnSpc>
              <a:spcBef>
                <a:spcPts val="0"/>
              </a:spcBef>
            </a:pPr>
            <a:r>
              <a:rPr lang="zh-CN" altLang="en-US" dirty="0" smtClean="0"/>
              <a:t>监</a:t>
            </a:r>
            <a:r>
              <a:rPr lang="zh-CN" altLang="en-US" dirty="0"/>
              <a:t>控手段</a:t>
            </a:r>
            <a:r>
              <a:rPr lang="en-US" altLang="zh-CN" dirty="0"/>
              <a:t>6</a:t>
            </a:r>
            <a:r>
              <a:rPr lang="zh-CN" altLang="en-US" dirty="0"/>
              <a:t>：统计报</a:t>
            </a:r>
            <a:r>
              <a:rPr lang="zh-CN" altLang="en-US" dirty="0" smtClean="0"/>
              <a:t>表；</a:t>
            </a:r>
            <a:endParaRPr lang="en-US" altLang="zh-CN" dirty="0" smtClean="0"/>
          </a:p>
          <a:p>
            <a:pPr lvl="2">
              <a:lnSpc>
                <a:spcPct val="100000"/>
              </a:lnSpc>
              <a:spcBef>
                <a:spcPts val="0"/>
              </a:spcBef>
            </a:pPr>
            <a:r>
              <a:rPr lang="zh-CN" altLang="zh-CN" dirty="0"/>
              <a:t>监控手段</a:t>
            </a:r>
            <a:r>
              <a:rPr lang="en-GB" altLang="zh-CN" dirty="0"/>
              <a:t>7</a:t>
            </a:r>
            <a:r>
              <a:rPr lang="zh-CN" altLang="zh-CN" dirty="0"/>
              <a:t>：工件的全生命周期的管理、追踪性</a:t>
            </a:r>
            <a:r>
              <a:rPr lang="zh-CN" altLang="zh-CN" dirty="0" smtClean="0"/>
              <a:t>。</a:t>
            </a:r>
            <a:endParaRPr lang="en-US" altLang="zh-CN" dirty="0" smtClean="0"/>
          </a:p>
          <a:p>
            <a:pPr lvl="1">
              <a:lnSpc>
                <a:spcPct val="100000"/>
              </a:lnSpc>
              <a:spcBef>
                <a:spcPts val="0"/>
              </a:spcBef>
            </a:pPr>
            <a:r>
              <a:rPr lang="zh-CN" altLang="en-US" dirty="0"/>
              <a:t>工</a:t>
            </a:r>
            <a:r>
              <a:rPr lang="zh-CN" altLang="en-US" dirty="0" smtClean="0"/>
              <a:t>具：</a:t>
            </a:r>
            <a:endParaRPr lang="en-US" altLang="zh-CN" dirty="0" smtClean="0"/>
          </a:p>
          <a:p>
            <a:pPr lvl="2">
              <a:lnSpc>
                <a:spcPct val="100000"/>
              </a:lnSpc>
              <a:spcBef>
                <a:spcPts val="0"/>
              </a:spcBef>
            </a:pPr>
            <a:r>
              <a:rPr lang="zh-CN" altLang="en-US" dirty="0" smtClean="0"/>
              <a:t>进度监控：甘</a:t>
            </a:r>
            <a:r>
              <a:rPr lang="zh-CN" altLang="en-US" dirty="0"/>
              <a:t>特</a:t>
            </a:r>
            <a:r>
              <a:rPr lang="zh-CN" altLang="en-US" dirty="0" smtClean="0"/>
              <a:t>图、燃尽图</a:t>
            </a:r>
            <a:endParaRPr lang="en-US" altLang="zh-CN" dirty="0" smtClean="0"/>
          </a:p>
          <a:p>
            <a:pPr lvl="2">
              <a:lnSpc>
                <a:spcPct val="100000"/>
              </a:lnSpc>
              <a:spcBef>
                <a:spcPts val="0"/>
              </a:spcBef>
            </a:pPr>
            <a:r>
              <a:rPr lang="zh-CN" altLang="en-US" dirty="0"/>
              <a:t>成</a:t>
            </a:r>
            <a:r>
              <a:rPr lang="zh-CN" altLang="en-US" dirty="0" smtClean="0"/>
              <a:t>本监控：成本图</a:t>
            </a:r>
            <a:endParaRPr lang="zh-CN" altLang="en-US" dirty="0"/>
          </a:p>
          <a:p>
            <a:pPr lvl="2">
              <a:lnSpc>
                <a:spcPct val="100000"/>
              </a:lnSpc>
              <a:spcBef>
                <a:spcPts val="0"/>
              </a:spcBef>
            </a:pPr>
            <a:endParaRPr lang="en-US" altLang="zh-CN" dirty="0" smtClean="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spTree>
    <p:extLst>
      <p:ext uri="{BB962C8B-B14F-4D97-AF65-F5344CB8AC3E}">
        <p14:creationId xmlns:p14="http://schemas.microsoft.com/office/powerpoint/2010/main" val="153036669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568325"/>
          </a:xfrm>
        </p:spPr>
        <p:txBody>
          <a:bodyPr/>
          <a:lstStyle/>
          <a:p>
            <a:r>
              <a:rPr lang="zh-CN" altLang="en-US" dirty="0"/>
              <a:t>两</a:t>
            </a:r>
            <a:r>
              <a:rPr lang="zh-CN" altLang="en-US" dirty="0" smtClean="0"/>
              <a:t>个维度</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pic>
        <p:nvPicPr>
          <p:cNvPr id="5" name="图片 1" descr="图_孙昕2"/>
          <p:cNvPicPr>
            <a:picLocks noChangeAspect="1" noChangeArrowheads="1"/>
          </p:cNvPicPr>
          <p:nvPr/>
        </p:nvPicPr>
        <p:blipFill>
          <a:blip r:embed="rId2">
            <a:extLst>
              <a:ext uri="{28A0092B-C50C-407E-A947-70E740481C1C}">
                <a14:useLocalDpi xmlns:a14="http://schemas.microsoft.com/office/drawing/2010/main" val="0"/>
              </a:ext>
            </a:extLst>
          </a:blip>
          <a:srcRect l="5353" t="5722" r="2499" b="8379"/>
          <a:stretch>
            <a:fillRect/>
          </a:stretch>
        </p:blipFill>
        <p:spPr bwMode="auto">
          <a:xfrm>
            <a:off x="914400" y="1981200"/>
            <a:ext cx="6781800" cy="474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954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568325"/>
          </a:xfrm>
        </p:spPr>
        <p:txBody>
          <a:bodyPr/>
          <a:lstStyle/>
          <a:p>
            <a:r>
              <a:rPr lang="zh-CN" altLang="en-US" dirty="0" smtClean="0"/>
              <a:t>甘特图</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358772378"/>
              </p:ext>
            </p:extLst>
          </p:nvPr>
        </p:nvGraphicFramePr>
        <p:xfrm>
          <a:off x="114299" y="2057400"/>
          <a:ext cx="8953501" cy="4389432"/>
        </p:xfrm>
        <a:graphic>
          <a:graphicData uri="http://schemas.openxmlformats.org/drawingml/2006/table">
            <a:tbl>
              <a:tblPr firstRow="1" bandRow="1">
                <a:tableStyleId>{46F890A9-2807-4EBB-B81D-B2AA78EC7F39}</a:tableStyleId>
              </a:tblPr>
              <a:tblGrid>
                <a:gridCol w="3528466">
                  <a:extLst>
                    <a:ext uri="{9D8B030D-6E8A-4147-A177-3AD203B41FA5}">
                      <a16:colId xmlns:a16="http://schemas.microsoft.com/office/drawing/2014/main" val="20000"/>
                    </a:ext>
                  </a:extLst>
                </a:gridCol>
                <a:gridCol w="493185">
                  <a:extLst>
                    <a:ext uri="{9D8B030D-6E8A-4147-A177-3AD203B41FA5}">
                      <a16:colId xmlns:a16="http://schemas.microsoft.com/office/drawing/2014/main" val="20001"/>
                    </a:ext>
                  </a:extLst>
                </a:gridCol>
                <a:gridCol w="493185">
                  <a:extLst>
                    <a:ext uri="{9D8B030D-6E8A-4147-A177-3AD203B41FA5}">
                      <a16:colId xmlns:a16="http://schemas.microsoft.com/office/drawing/2014/main" val="20002"/>
                    </a:ext>
                  </a:extLst>
                </a:gridCol>
                <a:gridCol w="493185">
                  <a:extLst>
                    <a:ext uri="{9D8B030D-6E8A-4147-A177-3AD203B41FA5}">
                      <a16:colId xmlns:a16="http://schemas.microsoft.com/office/drawing/2014/main" val="20003"/>
                    </a:ext>
                  </a:extLst>
                </a:gridCol>
                <a:gridCol w="493185">
                  <a:extLst>
                    <a:ext uri="{9D8B030D-6E8A-4147-A177-3AD203B41FA5}">
                      <a16:colId xmlns:a16="http://schemas.microsoft.com/office/drawing/2014/main" val="20004"/>
                    </a:ext>
                  </a:extLst>
                </a:gridCol>
                <a:gridCol w="493185">
                  <a:extLst>
                    <a:ext uri="{9D8B030D-6E8A-4147-A177-3AD203B41FA5}">
                      <a16:colId xmlns:a16="http://schemas.microsoft.com/office/drawing/2014/main" val="20005"/>
                    </a:ext>
                  </a:extLst>
                </a:gridCol>
                <a:gridCol w="493185">
                  <a:extLst>
                    <a:ext uri="{9D8B030D-6E8A-4147-A177-3AD203B41FA5}">
                      <a16:colId xmlns:a16="http://schemas.microsoft.com/office/drawing/2014/main" val="20006"/>
                    </a:ext>
                  </a:extLst>
                </a:gridCol>
                <a:gridCol w="493185">
                  <a:extLst>
                    <a:ext uri="{9D8B030D-6E8A-4147-A177-3AD203B41FA5}">
                      <a16:colId xmlns:a16="http://schemas.microsoft.com/office/drawing/2014/main" val="20007"/>
                    </a:ext>
                  </a:extLst>
                </a:gridCol>
                <a:gridCol w="493185">
                  <a:extLst>
                    <a:ext uri="{9D8B030D-6E8A-4147-A177-3AD203B41FA5}">
                      <a16:colId xmlns:a16="http://schemas.microsoft.com/office/drawing/2014/main" val="20008"/>
                    </a:ext>
                  </a:extLst>
                </a:gridCol>
                <a:gridCol w="493185">
                  <a:extLst>
                    <a:ext uri="{9D8B030D-6E8A-4147-A177-3AD203B41FA5}">
                      <a16:colId xmlns:a16="http://schemas.microsoft.com/office/drawing/2014/main" val="20009"/>
                    </a:ext>
                  </a:extLst>
                </a:gridCol>
                <a:gridCol w="493185">
                  <a:extLst>
                    <a:ext uri="{9D8B030D-6E8A-4147-A177-3AD203B41FA5}">
                      <a16:colId xmlns:a16="http://schemas.microsoft.com/office/drawing/2014/main" val="20010"/>
                    </a:ext>
                  </a:extLst>
                </a:gridCol>
                <a:gridCol w="493185">
                  <a:extLst>
                    <a:ext uri="{9D8B030D-6E8A-4147-A177-3AD203B41FA5}">
                      <a16:colId xmlns:a16="http://schemas.microsoft.com/office/drawing/2014/main" val="20011"/>
                    </a:ext>
                  </a:extLst>
                </a:gridCol>
              </a:tblGrid>
              <a:tr h="274359">
                <a:tc rowSpan="2">
                  <a:txBody>
                    <a:bodyPr/>
                    <a:lstStyle/>
                    <a:p>
                      <a:pPr algn="ctr"/>
                      <a:r>
                        <a:rPr lang="zh-CN" altLang="en-US" sz="1800" dirty="0" smtClean="0"/>
                        <a:t>任务</a:t>
                      </a:r>
                      <a:endParaRPr lang="zh-CN" altLang="en-US" sz="1800" dirty="0"/>
                    </a:p>
                  </a:txBody>
                  <a:tcPr marL="0" marR="0" marT="0" marB="0" anchor="ctr"/>
                </a:tc>
                <a:tc gridSpan="11">
                  <a:txBody>
                    <a:bodyPr/>
                    <a:lstStyle/>
                    <a:p>
                      <a:pPr algn="ctr"/>
                      <a:r>
                        <a:rPr lang="zh-CN" altLang="en-US" sz="1800" dirty="0" smtClean="0"/>
                        <a:t>周次</a:t>
                      </a:r>
                      <a:endParaRPr lang="zh-CN" altLang="en-US" sz="1800"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extLst>
                  <a:ext uri="{0D108BD9-81ED-4DB2-BD59-A6C34878D82A}">
                    <a16:rowId xmlns:a16="http://schemas.microsoft.com/office/drawing/2014/main" val="10000"/>
                  </a:ext>
                </a:extLst>
              </a:tr>
              <a:tr h="274359">
                <a:tc vMerge="1">
                  <a:txBody>
                    <a:bodyPr/>
                    <a:lstStyle/>
                    <a:p>
                      <a:endParaRPr lang="zh-CN" altLang="en-US" dirty="0"/>
                    </a:p>
                  </a:txBody>
                  <a:tcPr marL="0" marR="0" marT="0" marB="0"/>
                </a:tc>
                <a:tc>
                  <a:txBody>
                    <a:bodyPr/>
                    <a:lstStyle/>
                    <a:p>
                      <a:pPr algn="ctr"/>
                      <a:r>
                        <a:rPr lang="en-US" altLang="zh-CN" sz="1800" dirty="0" smtClean="0">
                          <a:solidFill>
                            <a:schemeClr val="bg1"/>
                          </a:solidFill>
                        </a:rPr>
                        <a:t>8</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9</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10</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11</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12</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13</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14</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15</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16</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17</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18</a:t>
                      </a:r>
                      <a:endParaRPr lang="zh-CN" altLang="en-US" sz="1800" dirty="0">
                        <a:solidFill>
                          <a:schemeClr val="bg1"/>
                        </a:solidFill>
                      </a:endParaRPr>
                    </a:p>
                  </a:txBody>
                  <a:tcPr marL="0" marR="0" marT="0" marB="0" anchor="ctr">
                    <a:solidFill>
                      <a:schemeClr val="accent6"/>
                    </a:solidFill>
                  </a:tcPr>
                </a:tc>
                <a:extLst>
                  <a:ext uri="{0D108BD9-81ED-4DB2-BD59-A6C34878D82A}">
                    <a16:rowId xmlns:a16="http://schemas.microsoft.com/office/drawing/2014/main" val="10001"/>
                  </a:ext>
                </a:extLst>
              </a:tr>
              <a:tr h="274335">
                <a:tc>
                  <a:txBody>
                    <a:bodyPr/>
                    <a:lstStyle/>
                    <a:p>
                      <a:r>
                        <a:rPr lang="en-US" altLang="zh-CN" sz="1800" b="1" dirty="0" smtClean="0"/>
                        <a:t>1 </a:t>
                      </a:r>
                      <a:r>
                        <a:rPr lang="zh-CN" altLang="en-US" sz="1800" b="1" dirty="0" smtClean="0"/>
                        <a:t>多异构网络支持</a:t>
                      </a:r>
                    </a:p>
                  </a:txBody>
                  <a:tcPr marL="0" marR="0" marT="0" marB="0"/>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extLst>
                  <a:ext uri="{0D108BD9-81ED-4DB2-BD59-A6C34878D82A}">
                    <a16:rowId xmlns:a16="http://schemas.microsoft.com/office/drawing/2014/main" val="10002"/>
                  </a:ext>
                </a:extLst>
              </a:tr>
              <a:tr h="274335">
                <a:tc>
                  <a:txBody>
                    <a:bodyPr/>
                    <a:lstStyle/>
                    <a:p>
                      <a:r>
                        <a:rPr lang="en-US" altLang="zh-CN" sz="1800" dirty="0" smtClean="0"/>
                        <a:t>1.1 </a:t>
                      </a:r>
                      <a:r>
                        <a:rPr lang="zh-CN" altLang="en-US" sz="1800" dirty="0" smtClean="0"/>
                        <a:t>部署模拟环境</a:t>
                      </a:r>
                      <a:endParaRPr lang="zh-CN" altLang="en-US" sz="1800" dirty="0"/>
                    </a:p>
                  </a:txBody>
                  <a:tcPr marL="0" marR="0" marT="0" marB="0"/>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extLst>
                  <a:ext uri="{0D108BD9-81ED-4DB2-BD59-A6C34878D82A}">
                    <a16:rowId xmlns:a16="http://schemas.microsoft.com/office/drawing/2014/main" val="10003"/>
                  </a:ext>
                </a:extLst>
              </a:tr>
              <a:tr h="274335">
                <a:tc>
                  <a:txBody>
                    <a:bodyPr/>
                    <a:lstStyle/>
                    <a:p>
                      <a:r>
                        <a:rPr lang="en-US" altLang="zh-CN" sz="1800" dirty="0" smtClean="0"/>
                        <a:t>1.2 </a:t>
                      </a:r>
                      <a:r>
                        <a:rPr lang="zh-CN" altLang="en-US" sz="1800" dirty="0" smtClean="0"/>
                        <a:t>个性化桌面访问服务器</a:t>
                      </a:r>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tc>
                <a:tc>
                  <a:txBody>
                    <a:bodyPr/>
                    <a:lstStyle/>
                    <a:p>
                      <a:endParaRPr lang="zh-CN" altLang="en-US" sz="1800" dirty="0"/>
                    </a:p>
                  </a:txBody>
                  <a:tcPr marL="0" marR="0" marT="0" marB="0"/>
                </a:tc>
                <a:extLst>
                  <a:ext uri="{0D108BD9-81ED-4DB2-BD59-A6C34878D82A}">
                    <a16:rowId xmlns:a16="http://schemas.microsoft.com/office/drawing/2014/main" val="10004"/>
                  </a:ext>
                </a:extLst>
              </a:tr>
              <a:tr h="274335">
                <a:tc>
                  <a:txBody>
                    <a:bodyPr/>
                    <a:lstStyle/>
                    <a:p>
                      <a:r>
                        <a:rPr lang="en-US" altLang="zh-CN" sz="1800" dirty="0" smtClean="0"/>
                        <a:t>1.3 </a:t>
                      </a:r>
                      <a:r>
                        <a:rPr lang="zh-CN" altLang="en-US" sz="1800" dirty="0" smtClean="0"/>
                        <a:t>校园</a:t>
                      </a:r>
                      <a:r>
                        <a:rPr lang="en-US" altLang="zh-CN" sz="1800" dirty="0" smtClean="0"/>
                        <a:t>SDN</a:t>
                      </a:r>
                      <a:r>
                        <a:rPr lang="zh-CN" altLang="en-US" sz="1800" dirty="0" smtClean="0"/>
                        <a:t>网上部署</a:t>
                      </a:r>
                      <a:r>
                        <a:rPr lang="en-US" altLang="zh-CN" sz="1800" dirty="0" smtClean="0"/>
                        <a:t>NDN</a:t>
                      </a:r>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FF00"/>
                    </a:solidFill>
                  </a:tcPr>
                </a:tc>
                <a:tc>
                  <a:txBody>
                    <a:bodyPr/>
                    <a:lstStyle/>
                    <a:p>
                      <a:endParaRPr lang="zh-CN" altLang="en-US" sz="1800" dirty="0"/>
                    </a:p>
                  </a:txBody>
                  <a:tcPr marL="0" marR="0" marT="0" marB="0">
                    <a:solidFill>
                      <a:srgbClr val="FFFF00"/>
                    </a:solidFill>
                  </a:tcPr>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tc>
                <a:extLst>
                  <a:ext uri="{0D108BD9-81ED-4DB2-BD59-A6C34878D82A}">
                    <a16:rowId xmlns:a16="http://schemas.microsoft.com/office/drawing/2014/main" val="10005"/>
                  </a:ext>
                </a:extLst>
              </a:tr>
              <a:tr h="274335">
                <a:tc>
                  <a:txBody>
                    <a:bodyPr/>
                    <a:lstStyle/>
                    <a:p>
                      <a:r>
                        <a:rPr lang="en-US" altLang="zh-CN" sz="1800" dirty="0" smtClean="0"/>
                        <a:t>1.4 </a:t>
                      </a:r>
                      <a:r>
                        <a:rPr lang="zh-CN" altLang="en-US" sz="1800" dirty="0" smtClean="0"/>
                        <a:t>兼容</a:t>
                      </a:r>
                      <a:r>
                        <a:rPr lang="en-US" altLang="zh-CN" sz="1800" dirty="0" smtClean="0"/>
                        <a:t>IP</a:t>
                      </a:r>
                      <a:r>
                        <a:rPr lang="zh-CN" altLang="en-US" sz="1800" dirty="0" smtClean="0"/>
                        <a:t>网络服务</a:t>
                      </a:r>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solidFill>
                      <a:srgbClr val="FFFF00"/>
                    </a:solidFill>
                  </a:tcPr>
                </a:tc>
                <a:tc>
                  <a:txBody>
                    <a:bodyPr/>
                    <a:lstStyle/>
                    <a:p>
                      <a:endParaRPr lang="zh-CN" altLang="en-US" sz="1800" dirty="0"/>
                    </a:p>
                  </a:txBody>
                  <a:tcPr marL="0" marR="0" marT="0" marB="0">
                    <a:solidFill>
                      <a:srgbClr val="FFFF00"/>
                    </a:solidFill>
                  </a:tcPr>
                </a:tc>
                <a:tc>
                  <a:txBody>
                    <a:bodyPr/>
                    <a:lstStyle/>
                    <a:p>
                      <a:endParaRPr lang="zh-CN" altLang="en-US" sz="1800" dirty="0"/>
                    </a:p>
                  </a:txBody>
                  <a:tcPr marL="0" marR="0" marT="0" marB="0">
                    <a:solidFill>
                      <a:srgbClr val="FFFF00"/>
                    </a:solidFill>
                  </a:tcPr>
                </a:tc>
                <a:tc>
                  <a:txBody>
                    <a:bodyPr/>
                    <a:lstStyle/>
                    <a:p>
                      <a:endParaRPr lang="zh-CN" altLang="en-US" sz="1800" dirty="0"/>
                    </a:p>
                  </a:txBody>
                  <a:tcPr marL="0" marR="0" marT="0" marB="0">
                    <a:solidFill>
                      <a:srgbClr val="FFFF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extLst>
                  <a:ext uri="{0D108BD9-81ED-4DB2-BD59-A6C34878D82A}">
                    <a16:rowId xmlns:a16="http://schemas.microsoft.com/office/drawing/2014/main" val="10006"/>
                  </a:ext>
                </a:extLst>
              </a:tr>
              <a:tr h="274335">
                <a:tc>
                  <a:txBody>
                    <a:bodyPr/>
                    <a:lstStyle/>
                    <a:p>
                      <a:r>
                        <a:rPr lang="en-US" altLang="zh-CN" sz="1800" dirty="0" smtClean="0">
                          <a:solidFill>
                            <a:schemeClr val="bg1">
                              <a:lumMod val="50000"/>
                            </a:schemeClr>
                          </a:solidFill>
                        </a:rPr>
                        <a:t>1.5</a:t>
                      </a:r>
                      <a:r>
                        <a:rPr lang="en-US" altLang="zh-CN" sz="1800" baseline="0" dirty="0" smtClean="0">
                          <a:solidFill>
                            <a:schemeClr val="bg1">
                              <a:lumMod val="50000"/>
                            </a:schemeClr>
                          </a:solidFill>
                        </a:rPr>
                        <a:t> </a:t>
                      </a:r>
                      <a:r>
                        <a:rPr lang="zh-CN" altLang="en-US" sz="1800" baseline="0" dirty="0" smtClean="0">
                          <a:solidFill>
                            <a:schemeClr val="bg1">
                              <a:lumMod val="50000"/>
                            </a:schemeClr>
                          </a:solidFill>
                        </a:rPr>
                        <a:t>扩展到国内</a:t>
                      </a:r>
                      <a:r>
                        <a:rPr lang="en-US" altLang="zh-CN" sz="1800" baseline="0" dirty="0" smtClean="0">
                          <a:solidFill>
                            <a:schemeClr val="bg1">
                              <a:lumMod val="50000"/>
                            </a:schemeClr>
                          </a:solidFill>
                        </a:rPr>
                        <a:t>/</a:t>
                      </a:r>
                      <a:r>
                        <a:rPr lang="zh-CN" altLang="en-US" sz="1800" baseline="0" dirty="0" smtClean="0">
                          <a:solidFill>
                            <a:schemeClr val="bg1">
                              <a:lumMod val="50000"/>
                            </a:schemeClr>
                          </a:solidFill>
                        </a:rPr>
                        <a:t>国际规模（后续）</a:t>
                      </a:r>
                      <a:endParaRPr lang="zh-CN" altLang="en-US" sz="1800" dirty="0">
                        <a:solidFill>
                          <a:schemeClr val="bg1">
                            <a:lumMod val="50000"/>
                          </a:schemeClr>
                        </a:solidFill>
                      </a:endParaRPr>
                    </a:p>
                  </a:txBody>
                  <a:tcPr marL="0" marR="0" marT="0" marB="0"/>
                </a:tc>
                <a:tc>
                  <a:txBody>
                    <a:bodyPr/>
                    <a:lstStyle/>
                    <a:p>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tc>
                <a:extLst>
                  <a:ext uri="{0D108BD9-81ED-4DB2-BD59-A6C34878D82A}">
                    <a16:rowId xmlns:a16="http://schemas.microsoft.com/office/drawing/2014/main" val="10007"/>
                  </a:ext>
                </a:extLst>
              </a:tr>
              <a:tr h="274335">
                <a:tc>
                  <a:txBody>
                    <a:bodyPr/>
                    <a:lstStyle/>
                    <a:p>
                      <a:r>
                        <a:rPr lang="en-US" altLang="zh-CN" sz="1800" b="1" dirty="0" smtClean="0"/>
                        <a:t>2 </a:t>
                      </a:r>
                      <a:r>
                        <a:rPr lang="zh-CN" altLang="en-US" sz="1800" b="1" dirty="0" smtClean="0"/>
                        <a:t>个性化服务搜索与推荐</a:t>
                      </a:r>
                      <a:endParaRPr lang="zh-CN" altLang="en-US" sz="1800" b="1" dirty="0"/>
                    </a:p>
                  </a:txBody>
                  <a:tcPr marL="0" marR="0" marT="0" marB="0"/>
                </a:tc>
                <a:tc>
                  <a:txBody>
                    <a:bodyPr/>
                    <a:lstStyle/>
                    <a:p>
                      <a:endParaRPr lang="zh-CN" altLang="en-US" sz="1800" dirty="0"/>
                    </a:p>
                  </a:txBody>
                  <a:tcPr marL="0" marR="0" marT="0" marB="0">
                    <a:solidFill>
                      <a:schemeClr val="tx2">
                        <a:lumMod val="50000"/>
                      </a:schemeClr>
                    </a:solidFill>
                  </a:tcPr>
                </a:tc>
                <a:tc>
                  <a:txBody>
                    <a:bodyPr/>
                    <a:lstStyle/>
                    <a:p>
                      <a:endParaRPr lang="zh-CN" altLang="en-US" sz="180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a:p>
                  </a:txBody>
                  <a:tcPr marL="0" marR="0" marT="0" marB="0">
                    <a:solidFill>
                      <a:schemeClr val="tx2">
                        <a:lumMod val="50000"/>
                      </a:schemeClr>
                    </a:solidFill>
                  </a:tcPr>
                </a:tc>
                <a:tc>
                  <a:txBody>
                    <a:bodyPr/>
                    <a:lstStyle/>
                    <a:p>
                      <a:endParaRPr lang="zh-CN" altLang="en-US" sz="180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tc>
                  <a:txBody>
                    <a:bodyPr/>
                    <a:lstStyle/>
                    <a:p>
                      <a:endParaRPr lang="zh-CN" altLang="en-US" sz="1800" dirty="0"/>
                    </a:p>
                  </a:txBody>
                  <a:tcPr marL="0" marR="0" marT="0" marB="0">
                    <a:solidFill>
                      <a:schemeClr val="tx2">
                        <a:lumMod val="50000"/>
                      </a:schemeClr>
                    </a:solidFill>
                  </a:tcPr>
                </a:tc>
                <a:extLst>
                  <a:ext uri="{0D108BD9-81ED-4DB2-BD59-A6C34878D82A}">
                    <a16:rowId xmlns:a16="http://schemas.microsoft.com/office/drawing/2014/main" val="10008"/>
                  </a:ext>
                </a:extLst>
              </a:tr>
              <a:tr h="274335">
                <a:tc>
                  <a:txBody>
                    <a:bodyPr/>
                    <a:lstStyle/>
                    <a:p>
                      <a:r>
                        <a:rPr lang="en-US" altLang="zh-CN" sz="1800" dirty="0" smtClean="0"/>
                        <a:t>2.1 </a:t>
                      </a:r>
                      <a:r>
                        <a:rPr lang="zh-CN" altLang="en-US" sz="1800" dirty="0" smtClean="0"/>
                        <a:t>创建网络信息分类表</a:t>
                      </a:r>
                      <a:endParaRPr lang="zh-CN" altLang="en-US" sz="1800" dirty="0"/>
                    </a:p>
                  </a:txBody>
                  <a:tcPr marL="0" marR="0" marT="0" marB="0"/>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FF00"/>
                    </a:solidFill>
                  </a:tcPr>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tc>
                <a:extLst>
                  <a:ext uri="{0D108BD9-81ED-4DB2-BD59-A6C34878D82A}">
                    <a16:rowId xmlns:a16="http://schemas.microsoft.com/office/drawing/2014/main" val="10009"/>
                  </a:ext>
                </a:extLst>
              </a:tr>
              <a:tr h="274335">
                <a:tc>
                  <a:txBody>
                    <a:bodyPr/>
                    <a:lstStyle/>
                    <a:p>
                      <a:r>
                        <a:rPr lang="en-US" altLang="zh-CN" sz="1800" dirty="0" smtClean="0"/>
                        <a:t>2.2 </a:t>
                      </a:r>
                      <a:r>
                        <a:rPr lang="zh-CN" altLang="en-US" sz="1800" dirty="0" smtClean="0"/>
                        <a:t>网络端个人</a:t>
                      </a:r>
                      <a:r>
                        <a:rPr lang="en-US" altLang="zh-CN" sz="1800" dirty="0" smtClean="0"/>
                        <a:t>/</a:t>
                      </a:r>
                      <a:r>
                        <a:rPr lang="zh-CN" altLang="en-US" sz="1800" dirty="0" smtClean="0"/>
                        <a:t>公众兴趣挖掘</a:t>
                      </a:r>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solidFill>
                      <a:srgbClr val="FFFF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FF00"/>
                    </a:solidFill>
                  </a:tcPr>
                </a:tc>
                <a:tc>
                  <a:txBody>
                    <a:bodyPr/>
                    <a:lstStyle/>
                    <a:p>
                      <a:endParaRPr lang="zh-CN" altLang="en-US" sz="1800" dirty="0"/>
                    </a:p>
                  </a:txBody>
                  <a:tcPr marL="0" marR="0" marT="0" marB="0">
                    <a:solidFill>
                      <a:srgbClr val="FFFF00"/>
                    </a:solidFill>
                  </a:tcPr>
                </a:tc>
                <a:extLst>
                  <a:ext uri="{0D108BD9-81ED-4DB2-BD59-A6C34878D82A}">
                    <a16:rowId xmlns:a16="http://schemas.microsoft.com/office/drawing/2014/main" val="10010"/>
                  </a:ext>
                </a:extLst>
              </a:tr>
              <a:tr h="274335">
                <a:tc>
                  <a:txBody>
                    <a:bodyPr/>
                    <a:lstStyle/>
                    <a:p>
                      <a:r>
                        <a:rPr lang="en-US" altLang="zh-CN" sz="1800" dirty="0" smtClean="0"/>
                        <a:t>2.3 </a:t>
                      </a:r>
                      <a:r>
                        <a:rPr lang="zh-CN" altLang="en-US" sz="1800" dirty="0" smtClean="0"/>
                        <a:t>客户端数据的挖掘</a:t>
                      </a:r>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solidFill>
                      <a:srgbClr val="FFFF00"/>
                    </a:solidFill>
                  </a:tcPr>
                </a:tc>
                <a:tc>
                  <a:txBody>
                    <a:bodyPr/>
                    <a:lstStyle/>
                    <a:p>
                      <a:endParaRPr lang="zh-CN" altLang="en-US" sz="180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C000"/>
                    </a:solidFill>
                  </a:tcPr>
                </a:tc>
                <a:tc>
                  <a:txBody>
                    <a:bodyPr/>
                    <a:lstStyle/>
                    <a:p>
                      <a:endParaRPr lang="zh-CN" altLang="en-US" sz="1800" dirty="0"/>
                    </a:p>
                  </a:txBody>
                  <a:tcPr marL="0" marR="0" marT="0" marB="0">
                    <a:solidFill>
                      <a:srgbClr val="FFFF00"/>
                    </a:solidFill>
                  </a:tcPr>
                </a:tc>
                <a:tc>
                  <a:txBody>
                    <a:bodyPr/>
                    <a:lstStyle/>
                    <a:p>
                      <a:endParaRPr lang="zh-CN" altLang="en-US" sz="1800" dirty="0"/>
                    </a:p>
                  </a:txBody>
                  <a:tcPr marL="0" marR="0" marT="0" marB="0">
                    <a:solidFill>
                      <a:srgbClr val="FFFF00"/>
                    </a:solidFill>
                  </a:tcPr>
                </a:tc>
                <a:extLst>
                  <a:ext uri="{0D108BD9-81ED-4DB2-BD59-A6C34878D82A}">
                    <a16:rowId xmlns:a16="http://schemas.microsoft.com/office/drawing/2014/main" val="10011"/>
                  </a:ext>
                </a:extLst>
              </a:tr>
              <a:tr h="274335">
                <a:tc>
                  <a:txBody>
                    <a:bodyPr/>
                    <a:lstStyle/>
                    <a:p>
                      <a:r>
                        <a:rPr lang="en-US" altLang="zh-CN" sz="1800" dirty="0" smtClean="0"/>
                        <a:t>2.4 </a:t>
                      </a:r>
                      <a:r>
                        <a:rPr lang="zh-CN" altLang="en-US" sz="1800" dirty="0" smtClean="0"/>
                        <a:t>社交关系挖掘</a:t>
                      </a:r>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solidFill>
                      <a:srgbClr val="F2F4F8"/>
                    </a:solidFill>
                  </a:tcPr>
                </a:tc>
                <a:tc>
                  <a:txBody>
                    <a:bodyPr/>
                    <a:lstStyle/>
                    <a:p>
                      <a:endParaRPr lang="zh-CN" altLang="en-US" sz="1800" dirty="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solidFill>
                      <a:srgbClr val="FFFF00"/>
                    </a:solidFill>
                  </a:tcPr>
                </a:tc>
                <a:tc>
                  <a:txBody>
                    <a:bodyPr/>
                    <a:lstStyle/>
                    <a:p>
                      <a:endParaRPr lang="zh-CN" altLang="en-US" sz="1800" dirty="0"/>
                    </a:p>
                  </a:txBody>
                  <a:tcPr marL="0" marR="0" marT="0" marB="0">
                    <a:solidFill>
                      <a:srgbClr val="FFFF00"/>
                    </a:solidFill>
                  </a:tcPr>
                </a:tc>
                <a:extLst>
                  <a:ext uri="{0D108BD9-81ED-4DB2-BD59-A6C34878D82A}">
                    <a16:rowId xmlns:a16="http://schemas.microsoft.com/office/drawing/2014/main" val="10012"/>
                  </a:ext>
                </a:extLst>
              </a:tr>
              <a:tr h="274335">
                <a:tc>
                  <a:txBody>
                    <a:bodyPr/>
                    <a:lstStyle/>
                    <a:p>
                      <a:r>
                        <a:rPr lang="en-US" altLang="zh-CN" sz="1800" dirty="0" smtClean="0"/>
                        <a:t>2.5 </a:t>
                      </a:r>
                      <a:r>
                        <a:rPr lang="zh-CN" altLang="en-US" sz="1800" dirty="0" smtClean="0"/>
                        <a:t>服务推荐（后续）</a:t>
                      </a:r>
                      <a:endParaRPr lang="zh-CN" altLang="en-US" sz="1800" dirty="0"/>
                    </a:p>
                  </a:txBody>
                  <a:tcPr marL="0" marR="0" marT="0" marB="0">
                    <a:solidFill>
                      <a:schemeClr val="bg1">
                        <a:lumMod val="50000"/>
                      </a:schemeClr>
                    </a:solidFill>
                  </a:tcPr>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tc>
                <a:extLst>
                  <a:ext uri="{0D108BD9-81ED-4DB2-BD59-A6C34878D82A}">
                    <a16:rowId xmlns:a16="http://schemas.microsoft.com/office/drawing/2014/main" val="10013"/>
                  </a:ext>
                </a:extLst>
              </a:tr>
              <a:tr h="2743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latin typeface="+mn-lt"/>
                          <a:ea typeface="+mn-ea"/>
                          <a:cs typeface="+mn-cs"/>
                        </a:rPr>
                        <a:t>3 </a:t>
                      </a:r>
                      <a:r>
                        <a:rPr lang="zh-CN" altLang="en-US" sz="1800" b="1" kern="1200" dirty="0" smtClean="0">
                          <a:solidFill>
                            <a:schemeClr val="dk1"/>
                          </a:solidFill>
                          <a:latin typeface="+mn-lt"/>
                          <a:ea typeface="+mn-ea"/>
                          <a:cs typeface="+mn-cs"/>
                        </a:rPr>
                        <a:t>可自定义的服务呈现界面</a:t>
                      </a:r>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a:p>
                  </a:txBody>
                  <a:tcPr marL="0" marR="0" marT="0" marB="0"/>
                </a:tc>
                <a:tc>
                  <a:txBody>
                    <a:bodyPr/>
                    <a:lstStyle/>
                    <a:p>
                      <a:endParaRPr lang="zh-CN" altLang="en-US" sz="1800" dirty="0"/>
                    </a:p>
                  </a:txBody>
                  <a:tcPr marL="0" marR="0" marT="0" marB="0"/>
                </a:tc>
                <a:extLst>
                  <a:ext uri="{0D108BD9-81ED-4DB2-BD59-A6C34878D82A}">
                    <a16:rowId xmlns:a16="http://schemas.microsoft.com/office/drawing/2014/main" val="10014"/>
                  </a:ext>
                </a:extLst>
              </a:tr>
              <a:tr h="274359">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extLst>
                  <a:ext uri="{0D108BD9-81ED-4DB2-BD59-A6C34878D82A}">
                    <a16:rowId xmlns:a16="http://schemas.microsoft.com/office/drawing/2014/main" val="10015"/>
                  </a:ext>
                </a:extLst>
              </a:tr>
            </a:tbl>
          </a:graphicData>
        </a:graphic>
      </p:graphicFrame>
      <p:sp>
        <p:nvSpPr>
          <p:cNvPr id="7" name="五角星 6"/>
          <p:cNvSpPr/>
          <p:nvPr/>
        </p:nvSpPr>
        <p:spPr bwMode="auto">
          <a:xfrm>
            <a:off x="4695824" y="3449638"/>
            <a:ext cx="258763" cy="190500"/>
          </a:xfrm>
          <a:prstGeom prst="star5">
            <a:avLst/>
          </a:pr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zh-CN" altLang="en-US">
              <a:latin typeface="Arial" charset="0"/>
              <a:ea typeface="宋体" charset="-122"/>
            </a:endParaRPr>
          </a:p>
        </p:txBody>
      </p:sp>
      <p:sp>
        <p:nvSpPr>
          <p:cNvPr id="8" name="五角星 7"/>
          <p:cNvSpPr/>
          <p:nvPr/>
        </p:nvSpPr>
        <p:spPr bwMode="auto">
          <a:xfrm>
            <a:off x="8778874" y="4787900"/>
            <a:ext cx="258763" cy="192088"/>
          </a:xfrm>
          <a:prstGeom prst="star5">
            <a:avLst/>
          </a:prstGeom>
          <a:solidFill>
            <a:srgbClr val="FF0000"/>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p:spPr>
        <p:txBody>
          <a:bodyPr/>
          <a:lstStyle/>
          <a:p>
            <a:pPr>
              <a:defRPr/>
            </a:pPr>
            <a:endParaRPr lang="zh-CN" altLang="en-US">
              <a:latin typeface="Arial" charset="0"/>
              <a:ea typeface="宋体" charset="-122"/>
            </a:endParaRPr>
          </a:p>
        </p:txBody>
      </p:sp>
      <p:sp>
        <p:nvSpPr>
          <p:cNvPr id="9" name="椭圆形标注 8"/>
          <p:cNvSpPr>
            <a:spLocks noChangeArrowheads="1"/>
          </p:cNvSpPr>
          <p:nvPr/>
        </p:nvSpPr>
        <p:spPr bwMode="auto">
          <a:xfrm>
            <a:off x="3044824" y="2898775"/>
            <a:ext cx="1460500" cy="900113"/>
          </a:xfrm>
          <a:prstGeom prst="wedgeEllipseCallout">
            <a:avLst>
              <a:gd name="adj1" fmla="val 68889"/>
              <a:gd name="adj2" fmla="val 2353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C00000"/>
                </a:solidFill>
              </a:rPr>
              <a:t>校</a:t>
            </a:r>
            <a:r>
              <a:rPr lang="zh-CN" altLang="en-US" dirty="0" smtClean="0">
                <a:solidFill>
                  <a:srgbClr val="C00000"/>
                </a:solidFill>
              </a:rPr>
              <a:t>园网建设完</a:t>
            </a:r>
            <a:r>
              <a:rPr lang="zh-CN" altLang="en-US" dirty="0">
                <a:solidFill>
                  <a:srgbClr val="C00000"/>
                </a:solidFill>
              </a:rPr>
              <a:t>成</a:t>
            </a:r>
          </a:p>
        </p:txBody>
      </p:sp>
      <p:sp>
        <p:nvSpPr>
          <p:cNvPr id="10" name="椭圆形标注 9"/>
          <p:cNvSpPr>
            <a:spLocks noChangeArrowheads="1"/>
          </p:cNvSpPr>
          <p:nvPr/>
        </p:nvSpPr>
        <p:spPr bwMode="auto">
          <a:xfrm>
            <a:off x="6840537" y="5426075"/>
            <a:ext cx="1460500" cy="900113"/>
          </a:xfrm>
          <a:prstGeom prst="wedgeEllipseCallout">
            <a:avLst>
              <a:gd name="adj1" fmla="val 88514"/>
              <a:gd name="adj2" fmla="val -108278"/>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C00000"/>
                </a:solidFill>
              </a:rPr>
              <a:t>生成用户兴趣表</a:t>
            </a:r>
          </a:p>
        </p:txBody>
      </p:sp>
    </p:spTree>
    <p:extLst>
      <p:ext uri="{BB962C8B-B14F-4D97-AF65-F5344CB8AC3E}">
        <p14:creationId xmlns:p14="http://schemas.microsoft.com/office/powerpoint/2010/main" val="2849946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randombar(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568325"/>
          </a:xfrm>
        </p:spPr>
        <p:txBody>
          <a:bodyPr/>
          <a:lstStyle/>
          <a:p>
            <a:r>
              <a:rPr lang="zh-CN" altLang="en-US" dirty="0" smtClean="0"/>
              <a:t>燃尽图</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pic>
        <p:nvPicPr>
          <p:cNvPr id="11" name="Picture 7" descr="Release burndown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981201"/>
            <a:ext cx="8316912" cy="475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605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mtClean="0">
                <a:latin typeface="Verdana" panose="020B0604030504040204" pitchFamily="34" charset="0"/>
              </a:rPr>
              <a:t>guolei@upc.edu.cn</a:t>
            </a:r>
          </a:p>
        </p:txBody>
      </p:sp>
      <p:sp>
        <p:nvSpPr>
          <p:cNvPr id="4099" name="Rectangle 2"/>
          <p:cNvSpPr>
            <a:spLocks noGrp="1" noChangeArrowheads="1"/>
          </p:cNvSpPr>
          <p:nvPr>
            <p:ph type="title"/>
          </p:nvPr>
        </p:nvSpPr>
        <p:spPr/>
        <p:txBody>
          <a:bodyPr/>
          <a:lstStyle/>
          <a:p>
            <a:pPr eaLnBrk="1" hangingPunct="1"/>
            <a:r>
              <a:rPr lang="zh-CN" altLang="en-US" sz="3200" dirty="0" smtClean="0"/>
              <a:t>第一周讨论课</a:t>
            </a:r>
          </a:p>
        </p:txBody>
      </p:sp>
      <p:sp>
        <p:nvSpPr>
          <p:cNvPr id="4100" name="Rectangle 3"/>
          <p:cNvSpPr>
            <a:spLocks noGrp="1" noChangeArrowheads="1"/>
          </p:cNvSpPr>
          <p:nvPr>
            <p:ph type="body" idx="1"/>
          </p:nvPr>
        </p:nvSpPr>
        <p:spPr/>
        <p:txBody>
          <a:bodyPr/>
          <a:lstStyle/>
          <a:p>
            <a:pPr eaLnBrk="1" hangingPunct="1"/>
            <a:r>
              <a:rPr lang="zh-CN" altLang="en-US" dirty="0" smtClean="0"/>
              <a:t>项</a:t>
            </a:r>
            <a:r>
              <a:rPr lang="zh-CN" altLang="en-US" dirty="0"/>
              <a:t>目构思</a:t>
            </a:r>
            <a:r>
              <a:rPr lang="zh-CN" altLang="en-US" dirty="0" smtClean="0"/>
              <a:t>，建立组队</a:t>
            </a:r>
            <a:endParaRPr lang="en-US" altLang="zh-CN" dirty="0" smtClean="0"/>
          </a:p>
          <a:p>
            <a:pPr lvl="1" eaLnBrk="1" hangingPunct="1"/>
            <a:r>
              <a:rPr lang="zh-CN" altLang="en-US" dirty="0">
                <a:solidFill>
                  <a:srgbClr val="000000"/>
                </a:solidFill>
              </a:rPr>
              <a:t>讨论课要求：必须要有文档及演示</a:t>
            </a:r>
            <a:r>
              <a:rPr lang="en-US" altLang="zh-CN" dirty="0">
                <a:solidFill>
                  <a:srgbClr val="000000"/>
                </a:solidFill>
              </a:rPr>
              <a:t>PPT</a:t>
            </a:r>
            <a:r>
              <a:rPr lang="zh-CN" altLang="en-US" dirty="0">
                <a:solidFill>
                  <a:srgbClr val="000000"/>
                </a:solidFill>
              </a:rPr>
              <a:t>，每个</a:t>
            </a:r>
            <a:r>
              <a:rPr lang="zh-CN" altLang="en-US" dirty="0" smtClean="0">
                <a:solidFill>
                  <a:srgbClr val="000000"/>
                </a:solidFill>
              </a:rPr>
              <a:t>人都要保证一定的汇</a:t>
            </a:r>
            <a:r>
              <a:rPr lang="zh-CN" altLang="en-US" dirty="0">
                <a:solidFill>
                  <a:srgbClr val="000000"/>
                </a:solidFill>
              </a:rPr>
              <a:t>报</a:t>
            </a:r>
            <a:r>
              <a:rPr lang="zh-CN" altLang="en-US" dirty="0" smtClean="0">
                <a:solidFill>
                  <a:srgbClr val="000000"/>
                </a:solidFill>
              </a:rPr>
              <a:t>次数。</a:t>
            </a:r>
            <a:endParaRPr lang="en-US" altLang="zh-CN" dirty="0" smtClean="0">
              <a:solidFill>
                <a:srgbClr val="000000"/>
              </a:solidFill>
            </a:endParaRPr>
          </a:p>
          <a:p>
            <a:pPr lvl="1" eaLnBrk="1" hangingPunct="1"/>
            <a:r>
              <a:rPr lang="zh-CN" altLang="en-US" dirty="0">
                <a:solidFill>
                  <a:srgbClr val="000000"/>
                </a:solidFill>
              </a:rPr>
              <a:t>每</a:t>
            </a:r>
            <a:r>
              <a:rPr lang="zh-CN" altLang="en-US" dirty="0" smtClean="0">
                <a:solidFill>
                  <a:srgbClr val="000000"/>
                </a:solidFill>
              </a:rPr>
              <a:t>组不超过</a:t>
            </a:r>
            <a:r>
              <a:rPr lang="en-US" altLang="zh-CN" dirty="0" smtClean="0">
                <a:solidFill>
                  <a:srgbClr val="000000"/>
                </a:solidFill>
              </a:rPr>
              <a:t>4</a:t>
            </a:r>
            <a:r>
              <a:rPr lang="zh-CN" altLang="en-US" dirty="0" smtClean="0">
                <a:solidFill>
                  <a:srgbClr val="000000"/>
                </a:solidFill>
              </a:rPr>
              <a:t>人，要求确</a:t>
            </a:r>
            <a:r>
              <a:rPr lang="zh-CN" altLang="en-US" dirty="0">
                <a:solidFill>
                  <a:srgbClr val="000000"/>
                </a:solidFill>
              </a:rPr>
              <a:t>定队</a:t>
            </a:r>
            <a:r>
              <a:rPr lang="zh-CN" altLang="en-US" dirty="0" smtClean="0">
                <a:solidFill>
                  <a:srgbClr val="000000"/>
                </a:solidFill>
              </a:rPr>
              <a:t>伍各自角</a:t>
            </a:r>
            <a:r>
              <a:rPr lang="zh-CN" altLang="en-US" dirty="0">
                <a:solidFill>
                  <a:srgbClr val="000000"/>
                </a:solidFill>
              </a:rPr>
              <a:t>色，明确各自职</a:t>
            </a:r>
            <a:r>
              <a:rPr lang="zh-CN" altLang="en-US" dirty="0" smtClean="0">
                <a:solidFill>
                  <a:srgbClr val="000000"/>
                </a:solidFill>
              </a:rPr>
              <a:t>责</a:t>
            </a:r>
            <a:r>
              <a:rPr lang="zh-CN" altLang="en-US" dirty="0">
                <a:solidFill>
                  <a:srgbClr val="000000"/>
                </a:solidFill>
              </a:rPr>
              <a:t>。</a:t>
            </a:r>
            <a:r>
              <a:rPr lang="en-US" altLang="zh-CN" dirty="0" smtClean="0">
                <a:solidFill>
                  <a:srgbClr val="000000"/>
                </a:solidFill>
              </a:rPr>
              <a:t>【</a:t>
            </a:r>
            <a:r>
              <a:rPr lang="zh-CN" altLang="en-US" dirty="0" smtClean="0">
                <a:solidFill>
                  <a:srgbClr val="000000"/>
                </a:solidFill>
              </a:rPr>
              <a:t>写入</a:t>
            </a:r>
            <a:r>
              <a:rPr lang="en-US" altLang="zh-CN" dirty="0" smtClean="0">
                <a:solidFill>
                  <a:srgbClr val="000000"/>
                </a:solidFill>
              </a:rPr>
              <a:t>《</a:t>
            </a:r>
            <a:r>
              <a:rPr lang="zh-CN" altLang="en-US" dirty="0">
                <a:solidFill>
                  <a:srgbClr val="000000"/>
                </a:solidFill>
              </a:rPr>
              <a:t>项目建议书</a:t>
            </a:r>
            <a:r>
              <a:rPr lang="en-US" altLang="zh-CN" dirty="0" smtClean="0">
                <a:solidFill>
                  <a:srgbClr val="000000"/>
                </a:solidFill>
              </a:rPr>
              <a:t>》】</a:t>
            </a:r>
          </a:p>
          <a:p>
            <a:pPr lvl="1" eaLnBrk="1" hangingPunct="1"/>
            <a:r>
              <a:rPr lang="zh-CN" altLang="en-US" dirty="0">
                <a:solidFill>
                  <a:srgbClr val="000000"/>
                </a:solidFill>
              </a:rPr>
              <a:t>题目要求</a:t>
            </a:r>
            <a:r>
              <a:rPr lang="zh-CN" altLang="en-US" dirty="0" smtClean="0">
                <a:solidFill>
                  <a:srgbClr val="000000"/>
                </a:solidFill>
              </a:rPr>
              <a:t>：新</a:t>
            </a:r>
            <a:r>
              <a:rPr lang="zh-CN" altLang="en-US" dirty="0">
                <a:solidFill>
                  <a:srgbClr val="000000"/>
                </a:solidFill>
              </a:rPr>
              <a:t>颖，功能丰富，工作量</a:t>
            </a:r>
            <a:r>
              <a:rPr lang="zh-CN" altLang="en-US" dirty="0">
                <a:solidFill>
                  <a:srgbClr val="FF0000"/>
                </a:solidFill>
              </a:rPr>
              <a:t>相当</a:t>
            </a:r>
            <a:r>
              <a:rPr lang="zh-CN" altLang="en-US" dirty="0" smtClean="0">
                <a:solidFill>
                  <a:srgbClr val="000000"/>
                </a:solidFill>
              </a:rPr>
              <a:t>。</a:t>
            </a:r>
            <a:endParaRPr lang="en-US" altLang="zh-CN" dirty="0" smtClean="0">
              <a:solidFill>
                <a:srgbClr val="000000"/>
              </a:solidFill>
            </a:endParaRPr>
          </a:p>
          <a:p>
            <a:pPr lvl="2" eaLnBrk="1" hangingPunct="1"/>
            <a:r>
              <a:rPr lang="zh-CN" altLang="en-US" dirty="0" smtClean="0">
                <a:solidFill>
                  <a:srgbClr val="000000"/>
                </a:solidFill>
              </a:rPr>
              <a:t>个</a:t>
            </a:r>
            <a:r>
              <a:rPr lang="zh-CN" altLang="en-US" dirty="0">
                <a:solidFill>
                  <a:srgbClr val="000000"/>
                </a:solidFill>
              </a:rPr>
              <a:t>人建议：技术面广，具有一定复杂度</a:t>
            </a:r>
            <a:endParaRPr lang="en-US" altLang="zh-CN" dirty="0" smtClean="0">
              <a:solidFill>
                <a:srgbClr val="000000"/>
              </a:solidFill>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568325"/>
          </a:xfrm>
        </p:spPr>
        <p:txBody>
          <a:bodyPr/>
          <a:lstStyle/>
          <a:p>
            <a:r>
              <a:rPr lang="zh-CN" altLang="en-US" dirty="0" smtClean="0"/>
              <a:t>成本图</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pic>
        <p:nvPicPr>
          <p:cNvPr id="61" name="图片 60"/>
          <p:cNvPicPr>
            <a:picLocks noChangeAspect="1"/>
          </p:cNvPicPr>
          <p:nvPr/>
        </p:nvPicPr>
        <p:blipFill>
          <a:blip r:embed="rId2"/>
          <a:stretch>
            <a:fillRect/>
          </a:stretch>
        </p:blipFill>
        <p:spPr>
          <a:xfrm>
            <a:off x="234579" y="1981200"/>
            <a:ext cx="8674841" cy="4267200"/>
          </a:xfrm>
          <a:prstGeom prst="rect">
            <a:avLst/>
          </a:prstGeom>
        </p:spPr>
      </p:pic>
      <p:sp>
        <p:nvSpPr>
          <p:cNvPr id="62" name="矩形 61"/>
          <p:cNvSpPr/>
          <p:nvPr/>
        </p:nvSpPr>
        <p:spPr>
          <a:xfrm>
            <a:off x="5288623" y="1209793"/>
            <a:ext cx="3416320" cy="646331"/>
          </a:xfrm>
          <a:prstGeom prst="rect">
            <a:avLst/>
          </a:prstGeom>
          <a:ln w="15875">
            <a:solidFill>
              <a:schemeClr val="accent1"/>
            </a:solidFill>
          </a:ln>
        </p:spPr>
        <p:txBody>
          <a:bodyPr wrap="none">
            <a:spAutoFit/>
          </a:bodyPr>
          <a:lstStyle/>
          <a:p>
            <a:pPr algn="l"/>
            <a:r>
              <a:rPr lang="en-US" altLang="zh-CN" dirty="0" smtClean="0">
                <a:latin typeface="Arial Unicode MS" panose="020B0604020202020204" pitchFamily="34" charset="-122"/>
                <a:ea typeface="微软雅黑" panose="020B0503020204020204" pitchFamily="34" charset="-122"/>
              </a:rPr>
              <a:t>ACWP</a:t>
            </a:r>
            <a:r>
              <a:rPr lang="zh-CN" altLang="en-US" dirty="0" smtClean="0">
                <a:latin typeface="Arial Unicode MS" panose="020B0604020202020204" pitchFamily="34" charset="-122"/>
                <a:ea typeface="微软雅黑" panose="020B0503020204020204" pitchFamily="34" charset="-122"/>
              </a:rPr>
              <a:t>：已完成工作的实际成本</a:t>
            </a:r>
            <a:endParaRPr lang="en-US" altLang="zh-CN" dirty="0" smtClean="0">
              <a:latin typeface="Arial Unicode MS" panose="020B0604020202020204" pitchFamily="34" charset="-122"/>
              <a:ea typeface="微软雅黑" panose="020B0503020204020204" pitchFamily="34" charset="-122"/>
            </a:endParaRPr>
          </a:p>
          <a:p>
            <a:pPr algn="l"/>
            <a:r>
              <a:rPr lang="en-US" altLang="zh-CN" dirty="0" smtClean="0">
                <a:latin typeface="Arial Unicode MS" panose="020B0604020202020204" pitchFamily="34" charset="-122"/>
                <a:ea typeface="微软雅黑" panose="020B0503020204020204" pitchFamily="34" charset="-122"/>
              </a:rPr>
              <a:t>BCWP</a:t>
            </a:r>
            <a:r>
              <a:rPr lang="zh-CN" altLang="en-US" dirty="0" smtClean="0">
                <a:latin typeface="Arial Unicode MS" panose="020B0604020202020204" pitchFamily="34" charset="-122"/>
                <a:ea typeface="微软雅黑" panose="020B0503020204020204" pitchFamily="34" charset="-122"/>
              </a:rPr>
              <a:t>：已完成工作的预算成本</a:t>
            </a:r>
            <a:endParaRPr lang="zh-CN" altLang="en-US" dirty="0">
              <a:latin typeface="Arial Unicode MS" panose="020B0604020202020204" pitchFamily="34" charset="-122"/>
              <a:ea typeface="微软雅黑" panose="020B0503020204020204" pitchFamily="34" charset="-122"/>
            </a:endParaRPr>
          </a:p>
        </p:txBody>
      </p:sp>
    </p:spTree>
    <p:extLst>
      <p:ext uri="{BB962C8B-B14F-4D97-AF65-F5344CB8AC3E}">
        <p14:creationId xmlns:p14="http://schemas.microsoft.com/office/powerpoint/2010/main" val="26757546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500"/>
                                        <p:tgtEl>
                                          <p:spTgt spid="6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wipe(down)">
                                      <p:cBhvr>
                                        <p:cTn id="1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6725" y="1157288"/>
            <a:ext cx="8229600" cy="5635398"/>
          </a:xfrm>
        </p:spPr>
        <p:txBody>
          <a:bodyPr/>
          <a:lstStyle/>
          <a:p>
            <a:pPr marL="0" indent="0">
              <a:lnSpc>
                <a:spcPct val="100000"/>
              </a:lnSpc>
              <a:spcBef>
                <a:spcPts val="0"/>
              </a:spcBef>
              <a:buNone/>
            </a:pPr>
            <a:r>
              <a:rPr lang="en-US" altLang="zh-CN" dirty="0" smtClean="0"/>
              <a:t>4. </a:t>
            </a:r>
            <a:r>
              <a:rPr lang="zh-CN" altLang="en-US" dirty="0" smtClean="0"/>
              <a:t>复审会议</a:t>
            </a:r>
            <a:endParaRPr lang="en-US" altLang="zh-CN" dirty="0" smtClean="0"/>
          </a:p>
          <a:p>
            <a:pPr lvl="1">
              <a:lnSpc>
                <a:spcPct val="100000"/>
              </a:lnSpc>
              <a:spcBef>
                <a:spcPts val="0"/>
              </a:spcBef>
            </a:pPr>
            <a:r>
              <a:rPr lang="zh-CN" altLang="en-US" dirty="0">
                <a:solidFill>
                  <a:srgbClr val="C00000"/>
                </a:solidFill>
              </a:rPr>
              <a:t>演示系统并要</a:t>
            </a:r>
            <a:r>
              <a:rPr lang="zh-CN" altLang="en-US" dirty="0" smtClean="0">
                <a:solidFill>
                  <a:srgbClr val="C00000"/>
                </a:solidFill>
              </a:rPr>
              <a:t>求用户反</a:t>
            </a:r>
            <a:r>
              <a:rPr lang="zh-CN" altLang="en-US" dirty="0">
                <a:solidFill>
                  <a:srgbClr val="C00000"/>
                </a:solidFill>
              </a:rPr>
              <a:t>馈</a:t>
            </a:r>
          </a:p>
          <a:p>
            <a:pPr lvl="1">
              <a:lnSpc>
                <a:spcPct val="100000"/>
              </a:lnSpc>
              <a:spcBef>
                <a:spcPts val="0"/>
              </a:spcBef>
            </a:pPr>
            <a:r>
              <a:rPr lang="zh-CN" altLang="en-US" dirty="0" smtClean="0"/>
              <a:t>可能的话让</a:t>
            </a:r>
            <a:r>
              <a:rPr lang="zh-CN" altLang="en-US" dirty="0"/>
              <a:t>涉众真正使用该系统</a:t>
            </a:r>
          </a:p>
          <a:p>
            <a:pPr lvl="1">
              <a:lnSpc>
                <a:spcPct val="100000"/>
              </a:lnSpc>
              <a:spcBef>
                <a:spcPts val="0"/>
              </a:spcBef>
            </a:pPr>
            <a:r>
              <a:rPr lang="zh-CN" altLang="en-US" dirty="0"/>
              <a:t>展示已完成的工作</a:t>
            </a:r>
          </a:p>
          <a:p>
            <a:pPr lvl="1">
              <a:lnSpc>
                <a:spcPct val="100000"/>
              </a:lnSpc>
              <a:spcBef>
                <a:spcPts val="0"/>
              </a:spcBef>
            </a:pPr>
            <a:r>
              <a:rPr lang="zh-CN" altLang="en-US" dirty="0"/>
              <a:t>记录从反馈中生成的新的工作</a:t>
            </a:r>
            <a:r>
              <a:rPr lang="zh-CN" altLang="en-US" dirty="0" smtClean="0"/>
              <a:t>项</a:t>
            </a:r>
            <a:endParaRPr lang="en-US" altLang="zh-CN" dirty="0" smtClean="0"/>
          </a:p>
          <a:p>
            <a:pPr lvl="1">
              <a:lnSpc>
                <a:spcPct val="100000"/>
              </a:lnSpc>
              <a:spcBef>
                <a:spcPts val="0"/>
              </a:spcBef>
            </a:pPr>
            <a:endParaRPr lang="en-US" altLang="zh-CN" dirty="0" smtClean="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spTree>
    <p:extLst>
      <p:ext uri="{BB962C8B-B14F-4D97-AF65-F5344CB8AC3E}">
        <p14:creationId xmlns:p14="http://schemas.microsoft.com/office/powerpoint/2010/main" val="43598049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6725" y="1157288"/>
            <a:ext cx="8229600" cy="5635398"/>
          </a:xfrm>
        </p:spPr>
        <p:txBody>
          <a:bodyPr/>
          <a:lstStyle/>
          <a:p>
            <a:pPr marL="0" indent="0">
              <a:lnSpc>
                <a:spcPct val="100000"/>
              </a:lnSpc>
              <a:spcBef>
                <a:spcPts val="0"/>
              </a:spcBef>
              <a:buNone/>
            </a:pPr>
            <a:r>
              <a:rPr lang="en-US" altLang="zh-CN" dirty="0" smtClean="0"/>
              <a:t>5. </a:t>
            </a:r>
            <a:r>
              <a:rPr lang="zh-CN" altLang="en-US" dirty="0" smtClean="0"/>
              <a:t>回顾会议</a:t>
            </a:r>
            <a:endParaRPr lang="en-US" altLang="zh-CN" dirty="0" smtClean="0"/>
          </a:p>
          <a:p>
            <a:pPr lvl="1">
              <a:lnSpc>
                <a:spcPct val="100000"/>
              </a:lnSpc>
              <a:spcBef>
                <a:spcPts val="0"/>
              </a:spcBef>
            </a:pPr>
            <a:r>
              <a:rPr lang="zh-CN" altLang="en-US" dirty="0"/>
              <a:t>回顾开发过程和环境的有效性</a:t>
            </a:r>
          </a:p>
          <a:p>
            <a:pPr lvl="1">
              <a:lnSpc>
                <a:spcPct val="100000"/>
              </a:lnSpc>
              <a:spcBef>
                <a:spcPts val="0"/>
              </a:spcBef>
            </a:pPr>
            <a:r>
              <a:rPr lang="zh-CN" altLang="en-US" dirty="0"/>
              <a:t>回答这几个问题：</a:t>
            </a:r>
          </a:p>
          <a:p>
            <a:pPr lvl="2">
              <a:lnSpc>
                <a:spcPct val="100000"/>
              </a:lnSpc>
              <a:spcBef>
                <a:spcPts val="0"/>
              </a:spcBef>
            </a:pPr>
            <a:r>
              <a:rPr lang="zh-CN" altLang="en-US" dirty="0">
                <a:solidFill>
                  <a:srgbClr val="002060"/>
                </a:solidFill>
              </a:rPr>
              <a:t>哪些方面做的很好</a:t>
            </a:r>
            <a:r>
              <a:rPr lang="en-US" altLang="zh-CN" dirty="0">
                <a:solidFill>
                  <a:srgbClr val="002060"/>
                </a:solidFill>
              </a:rPr>
              <a:t>?</a:t>
            </a:r>
          </a:p>
          <a:p>
            <a:pPr lvl="2">
              <a:lnSpc>
                <a:spcPct val="100000"/>
              </a:lnSpc>
              <a:spcBef>
                <a:spcPts val="0"/>
              </a:spcBef>
            </a:pPr>
            <a:r>
              <a:rPr lang="zh-CN" altLang="en-US" dirty="0">
                <a:solidFill>
                  <a:srgbClr val="002060"/>
                </a:solidFill>
              </a:rPr>
              <a:t>哪些方面需要改进</a:t>
            </a:r>
            <a:r>
              <a:rPr lang="en-US" altLang="zh-CN" dirty="0">
                <a:solidFill>
                  <a:srgbClr val="002060"/>
                </a:solidFill>
              </a:rPr>
              <a:t>?</a:t>
            </a:r>
          </a:p>
          <a:p>
            <a:pPr lvl="2">
              <a:lnSpc>
                <a:spcPct val="100000"/>
              </a:lnSpc>
              <a:spcBef>
                <a:spcPts val="0"/>
              </a:spcBef>
            </a:pPr>
            <a:r>
              <a:rPr lang="zh-CN" altLang="en-US" dirty="0">
                <a:solidFill>
                  <a:srgbClr val="002060"/>
                </a:solidFill>
              </a:rPr>
              <a:t>学到什么新的东西</a:t>
            </a:r>
            <a:r>
              <a:rPr lang="en-US" altLang="zh-CN" dirty="0">
                <a:solidFill>
                  <a:srgbClr val="002060"/>
                </a:solidFill>
              </a:rPr>
              <a:t>?</a:t>
            </a:r>
          </a:p>
          <a:p>
            <a:pPr lvl="2">
              <a:lnSpc>
                <a:spcPct val="100000"/>
              </a:lnSpc>
              <a:spcBef>
                <a:spcPts val="0"/>
              </a:spcBef>
            </a:pPr>
            <a:r>
              <a:rPr lang="zh-CN" altLang="en-US" dirty="0">
                <a:solidFill>
                  <a:srgbClr val="002060"/>
                </a:solidFill>
              </a:rPr>
              <a:t>什么问题仍然很困惑</a:t>
            </a:r>
            <a:r>
              <a:rPr lang="en-US" altLang="zh-CN" dirty="0" smtClean="0">
                <a:solidFill>
                  <a:srgbClr val="002060"/>
                </a:solidFill>
              </a:rPr>
              <a:t>?</a:t>
            </a:r>
          </a:p>
          <a:p>
            <a:pPr lvl="1">
              <a:lnSpc>
                <a:spcPct val="100000"/>
              </a:lnSpc>
              <a:spcBef>
                <a:spcPts val="0"/>
              </a:spcBef>
            </a:pPr>
            <a:r>
              <a:rPr lang="zh-CN" altLang="en-US" dirty="0"/>
              <a:t>记录得到的经验教训</a:t>
            </a:r>
          </a:p>
          <a:p>
            <a:pPr lvl="2">
              <a:lnSpc>
                <a:spcPct val="100000"/>
              </a:lnSpc>
              <a:spcBef>
                <a:spcPts val="0"/>
              </a:spcBef>
            </a:pPr>
            <a:r>
              <a:rPr lang="zh-CN" altLang="en-US" dirty="0" smtClean="0"/>
              <a:t>解</a:t>
            </a:r>
            <a:r>
              <a:rPr lang="zh-CN" altLang="en-US" dirty="0"/>
              <a:t>决靠前的</a:t>
            </a:r>
            <a:r>
              <a:rPr lang="en-US" altLang="zh-CN" dirty="0"/>
              <a:t>3</a:t>
            </a:r>
            <a:r>
              <a:rPr lang="zh-CN" altLang="en-US" dirty="0"/>
              <a:t>个问题，不要把目标定得太高</a:t>
            </a:r>
          </a:p>
          <a:p>
            <a:pPr lvl="2">
              <a:lnSpc>
                <a:spcPct val="100000"/>
              </a:lnSpc>
              <a:spcBef>
                <a:spcPts val="0"/>
              </a:spcBef>
            </a:pPr>
            <a:r>
              <a:rPr lang="zh-CN" altLang="en-US" dirty="0" smtClean="0"/>
              <a:t>选</a:t>
            </a:r>
            <a:r>
              <a:rPr lang="zh-CN" altLang="en-US" dirty="0"/>
              <a:t>取</a:t>
            </a:r>
            <a:r>
              <a:rPr lang="en-US" altLang="zh-CN" dirty="0"/>
              <a:t>1</a:t>
            </a:r>
            <a:r>
              <a:rPr lang="zh-CN" altLang="en-US" dirty="0"/>
              <a:t>到</a:t>
            </a:r>
            <a:r>
              <a:rPr lang="en-US" altLang="zh-CN" dirty="0"/>
              <a:t>2</a:t>
            </a:r>
            <a:r>
              <a:rPr lang="zh-CN" altLang="en-US" dirty="0"/>
              <a:t>个具体行</a:t>
            </a:r>
            <a:r>
              <a:rPr lang="zh-CN" altLang="en-US" dirty="0" smtClean="0"/>
              <a:t>动在下次迭代实施</a:t>
            </a:r>
            <a:endParaRPr lang="zh-CN" altLang="en-US" dirty="0"/>
          </a:p>
          <a:p>
            <a:pPr lvl="2">
              <a:lnSpc>
                <a:spcPct val="100000"/>
              </a:lnSpc>
              <a:spcBef>
                <a:spcPts val="0"/>
              </a:spcBef>
            </a:pPr>
            <a:r>
              <a:rPr lang="zh-CN" altLang="en-US" dirty="0" smtClean="0"/>
              <a:t>如：“</a:t>
            </a:r>
            <a:r>
              <a:rPr lang="zh-CN" altLang="en-US" dirty="0"/>
              <a:t>我们必须停止做某事”</a:t>
            </a:r>
            <a:r>
              <a:rPr lang="en-US" altLang="zh-CN" dirty="0"/>
              <a:t>, “</a:t>
            </a:r>
            <a:r>
              <a:rPr lang="zh-CN" altLang="en-US" dirty="0"/>
              <a:t>我们必须在某方面提高”</a:t>
            </a:r>
          </a:p>
          <a:p>
            <a:pPr lvl="1">
              <a:lnSpc>
                <a:spcPct val="100000"/>
              </a:lnSpc>
              <a:spcBef>
                <a:spcPts val="0"/>
              </a:spcBef>
            </a:pPr>
            <a:endParaRPr lang="en-US" altLang="zh-CN" dirty="0" smtClean="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spTree>
    <p:extLst>
      <p:ext uri="{BB962C8B-B14F-4D97-AF65-F5344CB8AC3E}">
        <p14:creationId xmlns:p14="http://schemas.microsoft.com/office/powerpoint/2010/main" val="279100867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a:xfrm>
            <a:off x="457200" y="319088"/>
            <a:ext cx="8610600" cy="671512"/>
          </a:xfrm>
        </p:spPr>
        <p:txBody>
          <a:bodyPr/>
          <a:lstStyle/>
          <a:p>
            <a:pPr marL="0" indent="0" algn="r">
              <a:buNone/>
            </a:pPr>
            <a:r>
              <a:rPr lang="zh-CN" altLang="en-US" dirty="0"/>
              <a:t>实</a:t>
            </a:r>
            <a:r>
              <a:rPr lang="zh-CN" altLang="en-US" dirty="0" smtClean="0"/>
              <a:t>例：</a:t>
            </a:r>
            <a:r>
              <a:rPr lang="en-US" altLang="zh-CN" dirty="0" smtClean="0"/>
              <a:t>1. </a:t>
            </a:r>
            <a:r>
              <a:rPr lang="zh-CN" altLang="en-US" dirty="0" smtClean="0"/>
              <a:t>迭代规划</a:t>
            </a:r>
            <a:r>
              <a:rPr lang="en-US" altLang="zh-CN" dirty="0" smtClean="0"/>
              <a:t>——</a:t>
            </a:r>
            <a:r>
              <a:rPr lang="zh-CN" altLang="en-US" dirty="0"/>
              <a:t>重</a:t>
            </a:r>
            <a:r>
              <a:rPr lang="zh-CN" altLang="en-US" dirty="0" smtClean="0"/>
              <a:t>新进行优先级排序</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331278446"/>
              </p:ext>
            </p:extLst>
          </p:nvPr>
        </p:nvGraphicFramePr>
        <p:xfrm>
          <a:off x="76277" y="1447800"/>
          <a:ext cx="8991523" cy="4409705"/>
        </p:xfrm>
        <a:graphic>
          <a:graphicData uri="http://schemas.openxmlformats.org/drawingml/2006/table">
            <a:tbl>
              <a:tblPr firstRow="1" bandRow="1">
                <a:tableStyleId>{9DCAF9ED-07DC-4A11-8D7F-57B35C25682E}</a:tableStyleId>
              </a:tblPr>
              <a:tblGrid>
                <a:gridCol w="646430">
                  <a:extLst>
                    <a:ext uri="{9D8B030D-6E8A-4147-A177-3AD203B41FA5}">
                      <a16:colId xmlns:a16="http://schemas.microsoft.com/office/drawing/2014/main" val="20000"/>
                    </a:ext>
                  </a:extLst>
                </a:gridCol>
                <a:gridCol w="6556546">
                  <a:extLst>
                    <a:ext uri="{9D8B030D-6E8A-4147-A177-3AD203B41FA5}">
                      <a16:colId xmlns:a16="http://schemas.microsoft.com/office/drawing/2014/main" val="20001"/>
                    </a:ext>
                  </a:extLst>
                </a:gridCol>
                <a:gridCol w="860987">
                  <a:extLst>
                    <a:ext uri="{9D8B030D-6E8A-4147-A177-3AD203B41FA5}">
                      <a16:colId xmlns:a16="http://schemas.microsoft.com/office/drawing/2014/main" val="20002"/>
                    </a:ext>
                  </a:extLst>
                </a:gridCol>
                <a:gridCol w="927560">
                  <a:extLst>
                    <a:ext uri="{9D8B030D-6E8A-4147-A177-3AD203B41FA5}">
                      <a16:colId xmlns:a16="http://schemas.microsoft.com/office/drawing/2014/main" val="20003"/>
                    </a:ext>
                  </a:extLst>
                </a:gridCol>
              </a:tblGrid>
              <a:tr h="304800">
                <a:tc>
                  <a:txBody>
                    <a:bodyPr/>
                    <a:lstStyle/>
                    <a:p>
                      <a:pPr algn="ctr"/>
                      <a:r>
                        <a:rPr lang="zh-CN" altLang="en-US" sz="1600" baseline="0" dirty="0" smtClean="0">
                          <a:latin typeface="Arial Unicode MS" panose="020B0604020202020204" pitchFamily="34" charset="-122"/>
                          <a:ea typeface="微软雅黑" panose="020B0503020204020204" pitchFamily="34" charset="-122"/>
                        </a:rPr>
                        <a:t>序号</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r>
                        <a:rPr lang="zh-CN" altLang="en-US" sz="1600" baseline="0" dirty="0" smtClean="0">
                          <a:latin typeface="Arial Unicode MS" panose="020B0604020202020204" pitchFamily="34" charset="-122"/>
                          <a:ea typeface="微软雅黑" panose="020B0503020204020204" pitchFamily="34" charset="-122"/>
                        </a:rPr>
                        <a:t>用户故事</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优先级</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故事点</a:t>
                      </a:r>
                      <a:endParaRPr lang="zh-CN" altLang="en-US" sz="1600"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631073">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作为资产中心主任，我想拥有预算报表申报最终审核权</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smtClean="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96240">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作为预算人员，我希望各核心数据能自动备份</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565442">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作为预算人员，我希望引入列支渠道功能，以便于成本分流</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478472">
                <a:tc>
                  <a:txBody>
                    <a:bodyPr/>
                    <a:lstStyle/>
                    <a:p>
                      <a:pPr algn="ctr"/>
                      <a:r>
                        <a:rPr lang="en-US" altLang="zh-CN" baseline="0" dirty="0" smtClean="0">
                          <a:latin typeface="Arial Unicode MS" panose="020B0604020202020204" pitchFamily="34" charset="-122"/>
                          <a:ea typeface="微软雅黑" panose="020B0503020204020204" pitchFamily="34" charset="-122"/>
                        </a:rPr>
                        <a:t>4</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作为信息室主任，我希望该系统能在既设系统环境中运行</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0</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403886">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作为预算人员，我希望能灵活设置成本项目字典</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r h="381000">
                <a:tc>
                  <a:txBody>
                    <a:bodyPr/>
                    <a:lstStyle/>
                    <a:p>
                      <a:pPr algn="ctr"/>
                      <a:r>
                        <a:rPr lang="en-US" altLang="zh-CN" baseline="0" dirty="0" smtClean="0">
                          <a:latin typeface="Arial Unicode MS" panose="020B0604020202020204" pitchFamily="34" charset="-122"/>
                          <a:ea typeface="微软雅黑" panose="020B0503020204020204" pitchFamily="34" charset="-122"/>
                        </a:rPr>
                        <a:t>6</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作为预算人员，我希望引入定额管理功能，通过指标自动估算成本</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6"/>
                  </a:ext>
                </a:extLst>
              </a:tr>
              <a:tr h="479616">
                <a:tc>
                  <a:txBody>
                    <a:bodyPr/>
                    <a:lstStyle/>
                    <a:p>
                      <a:pPr algn="ctr"/>
                      <a:r>
                        <a:rPr lang="en-US" altLang="zh-CN" baseline="0" dirty="0" smtClean="0">
                          <a:latin typeface="Arial Unicode MS" panose="020B0604020202020204" pitchFamily="34" charset="-122"/>
                          <a:ea typeface="微软雅黑" panose="020B0503020204020204" pitchFamily="34" charset="-122"/>
                        </a:rPr>
                        <a:t>7</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作为资产中心主任，我想能随时对比预算与支出透视表</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7"/>
                  </a:ext>
                </a:extLst>
              </a:tr>
              <a:tr h="479616">
                <a:tc>
                  <a:txBody>
                    <a:bodyPr/>
                    <a:lstStyle/>
                    <a:p>
                      <a:pPr algn="ctr"/>
                      <a:r>
                        <a:rPr lang="en-US" altLang="zh-CN" baseline="0" dirty="0" smtClean="0">
                          <a:latin typeface="Arial Unicode MS" panose="020B0604020202020204" pitchFamily="34" charset="-122"/>
                          <a:ea typeface="微软雅黑" panose="020B0503020204020204" pitchFamily="34" charset="-122"/>
                        </a:rPr>
                        <a:t>8</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作为资产中心主任，我想拥有</a:t>
                      </a:r>
                      <a:r>
                        <a:rPr lang="en-US" altLang="zh-CN" baseline="0" dirty="0" smtClean="0">
                          <a:latin typeface="Arial Unicode MS" panose="020B0604020202020204" pitchFamily="34" charset="-122"/>
                          <a:ea typeface="微软雅黑" panose="020B0503020204020204" pitchFamily="34" charset="-122"/>
                        </a:rPr>
                        <a:t>10</a:t>
                      </a:r>
                      <a:r>
                        <a:rPr lang="zh-CN" altLang="en-US" baseline="0" dirty="0" smtClean="0">
                          <a:latin typeface="Arial Unicode MS" panose="020B0604020202020204" pitchFamily="34" charset="-122"/>
                          <a:ea typeface="微软雅黑" panose="020B0503020204020204" pitchFamily="34" charset="-122"/>
                        </a:rPr>
                        <a:t>万以上项目的最终审核权</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r>
                        <a:rPr lang="zh-CN" altLang="en-US" baseline="0" dirty="0" smtClean="0">
                          <a:latin typeface="Arial Unicode MS" panose="020B0604020202020204" pitchFamily="34" charset="-122"/>
                          <a:ea typeface="微软雅黑" panose="020B0503020204020204" pitchFamily="34" charset="-122"/>
                        </a:rPr>
                        <a:t>可选</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20601533"/>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工作项分解</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772523219"/>
              </p:ext>
            </p:extLst>
          </p:nvPr>
        </p:nvGraphicFramePr>
        <p:xfrm>
          <a:off x="65391" y="1007609"/>
          <a:ext cx="8991523" cy="1617878"/>
        </p:xfrm>
        <a:graphic>
          <a:graphicData uri="http://schemas.openxmlformats.org/drawingml/2006/table">
            <a:tbl>
              <a:tblPr firstRow="1" bandRow="1">
                <a:tableStyleId>{9DCAF9ED-07DC-4A11-8D7F-57B35C25682E}</a:tableStyleId>
              </a:tblPr>
              <a:tblGrid>
                <a:gridCol w="646430">
                  <a:extLst>
                    <a:ext uri="{9D8B030D-6E8A-4147-A177-3AD203B41FA5}">
                      <a16:colId xmlns:a16="http://schemas.microsoft.com/office/drawing/2014/main" val="20000"/>
                    </a:ext>
                  </a:extLst>
                </a:gridCol>
                <a:gridCol w="6556546">
                  <a:extLst>
                    <a:ext uri="{9D8B030D-6E8A-4147-A177-3AD203B41FA5}">
                      <a16:colId xmlns:a16="http://schemas.microsoft.com/office/drawing/2014/main" val="20001"/>
                    </a:ext>
                  </a:extLst>
                </a:gridCol>
                <a:gridCol w="860987">
                  <a:extLst>
                    <a:ext uri="{9D8B030D-6E8A-4147-A177-3AD203B41FA5}">
                      <a16:colId xmlns:a16="http://schemas.microsoft.com/office/drawing/2014/main" val="20002"/>
                    </a:ext>
                  </a:extLst>
                </a:gridCol>
                <a:gridCol w="927560">
                  <a:extLst>
                    <a:ext uri="{9D8B030D-6E8A-4147-A177-3AD203B41FA5}">
                      <a16:colId xmlns:a16="http://schemas.microsoft.com/office/drawing/2014/main" val="20003"/>
                    </a:ext>
                  </a:extLst>
                </a:gridCol>
              </a:tblGrid>
              <a:tr h="304800">
                <a:tc>
                  <a:txBody>
                    <a:bodyPr/>
                    <a:lstStyle/>
                    <a:p>
                      <a:pPr algn="ctr"/>
                      <a:r>
                        <a:rPr lang="zh-CN" altLang="en-US" sz="1600" baseline="0" dirty="0" smtClean="0">
                          <a:latin typeface="Arial Unicode MS" panose="020B0604020202020204" pitchFamily="34" charset="-122"/>
                          <a:ea typeface="微软雅黑" panose="020B0503020204020204" pitchFamily="34" charset="-122"/>
                        </a:rPr>
                        <a:t>序号</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r>
                        <a:rPr lang="zh-CN" altLang="en-US" sz="1600" baseline="0" dirty="0" smtClean="0">
                          <a:latin typeface="Arial Unicode MS" panose="020B0604020202020204" pitchFamily="34" charset="-122"/>
                          <a:ea typeface="微软雅黑" panose="020B0503020204020204" pitchFamily="34" charset="-122"/>
                        </a:rPr>
                        <a:t>用户故事</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优先级</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故事点</a:t>
                      </a:r>
                      <a:endParaRPr lang="zh-CN" altLang="en-US" sz="1600"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96240">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作为资产中心主任，我想拥有预算报表申报最终审核权</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smtClean="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406742">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作为预算人员，我希望各核心数据能自动备份</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479616">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zh-CN" altLang="en-US" baseline="0" dirty="0" smtClean="0">
                          <a:latin typeface="Arial Unicode MS" panose="020B0604020202020204" pitchFamily="34" charset="-122"/>
                          <a:ea typeface="微软雅黑" panose="020B0503020204020204" pitchFamily="34" charset="-122"/>
                        </a:rPr>
                        <a:t>作为预算人员，我希望引入列支渠道功能，以便于成本分流</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85750126"/>
              </p:ext>
            </p:extLst>
          </p:nvPr>
        </p:nvGraphicFramePr>
        <p:xfrm>
          <a:off x="76277" y="2743200"/>
          <a:ext cx="8991523" cy="4015958"/>
        </p:xfrm>
        <a:graphic>
          <a:graphicData uri="http://schemas.openxmlformats.org/drawingml/2006/table">
            <a:tbl>
              <a:tblPr firstRow="1" bandRow="1">
                <a:tableStyleId>{9DCAF9ED-07DC-4A11-8D7F-57B35C25682E}</a:tableStyleId>
              </a:tblPr>
              <a:tblGrid>
                <a:gridCol w="1057237">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gridCol w="1838286">
                  <a:extLst>
                    <a:ext uri="{9D8B030D-6E8A-4147-A177-3AD203B41FA5}">
                      <a16:colId xmlns:a16="http://schemas.microsoft.com/office/drawing/2014/main" val="20003"/>
                    </a:ext>
                  </a:extLst>
                </a:gridCol>
              </a:tblGrid>
              <a:tr h="1524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aseline="0" dirty="0" smtClean="0">
                          <a:latin typeface="Arial Unicode MS" panose="020B0604020202020204" pitchFamily="34" charset="-122"/>
                          <a:ea typeface="微软雅黑" panose="020B0503020204020204" pitchFamily="34" charset="-122"/>
                        </a:rPr>
                        <a:t>来源故事</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序号</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工作项</a:t>
                      </a:r>
                      <a:endParaRPr lang="zh-CN" altLang="en-US" sz="1600" baseline="0" dirty="0">
                        <a:latin typeface="Arial Unicode MS" panose="020B0604020202020204" pitchFamily="34" charset="-122"/>
                        <a:ea typeface="微软雅黑" panose="020B0503020204020204" pitchFamily="34" charset="-122"/>
                      </a:endParaRPr>
                    </a:p>
                  </a:txBody>
                  <a:tcPr/>
                </a:tc>
                <a:tc>
                  <a:txBody>
                    <a:bodyPr/>
                    <a:lstStyle/>
                    <a:p>
                      <a:pPr algn="ctr"/>
                      <a:r>
                        <a:rPr lang="zh-CN" altLang="en-US" sz="1600" baseline="0" dirty="0" smtClean="0">
                          <a:latin typeface="Arial Unicode MS" panose="020B0604020202020204" pitchFamily="34" charset="-122"/>
                          <a:ea typeface="微软雅黑" panose="020B0503020204020204" pitchFamily="34" charset="-122"/>
                        </a:rPr>
                        <a:t>时间估算（</a:t>
                      </a:r>
                      <a:r>
                        <a:rPr lang="en-US" altLang="zh-CN" sz="1600" baseline="0" dirty="0" smtClean="0">
                          <a:latin typeface="Arial Unicode MS" panose="020B0604020202020204" pitchFamily="34" charset="-122"/>
                          <a:ea typeface="微软雅黑" panose="020B0503020204020204" pitchFamily="34" charset="-122"/>
                        </a:rPr>
                        <a:t>h</a:t>
                      </a:r>
                      <a:r>
                        <a:rPr lang="zh-CN" altLang="en-US" sz="1600" baseline="0" dirty="0" smtClean="0">
                          <a:latin typeface="Arial Unicode MS" panose="020B0604020202020204" pitchFamily="34" charset="-122"/>
                          <a:ea typeface="微软雅黑" panose="020B0503020204020204" pitchFamily="34" charset="-122"/>
                        </a:rPr>
                        <a:t>）</a:t>
                      </a:r>
                      <a:endParaRPr lang="zh-CN" altLang="en-US" sz="1600"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96240">
                <a:tc rowSpan="6">
                  <a:txBody>
                    <a:bodyPr/>
                    <a:lstStyle/>
                    <a:p>
                      <a:pPr algn="ctr"/>
                      <a:r>
                        <a:rPr lang="en-US" altLang="zh-CN" baseline="0" dirty="0" smtClean="0">
                          <a:latin typeface="Arial Unicode MS" panose="020B0604020202020204" pitchFamily="34" charset="-122"/>
                          <a:ea typeface="微软雅黑" panose="020B0503020204020204" pitchFamily="34" charset="-122"/>
                        </a:rPr>
                        <a:t>1</a:t>
                      </a:r>
                      <a:endParaRPr lang="zh-CN" altLang="en-US" baseline="0" dirty="0">
                        <a:latin typeface="Arial Unicode MS" panose="020B0604020202020204" pitchFamily="34" charset="-122"/>
                        <a:ea typeface="微软雅黑" panose="020B0503020204020204" pitchFamily="34" charset="-122"/>
                      </a:endParaRPr>
                    </a:p>
                  </a:txBody>
                  <a:tcPr anchor="ctr"/>
                </a:tc>
                <a:tc>
                  <a:txBody>
                    <a:bodyPr/>
                    <a:lstStyle/>
                    <a:p>
                      <a:r>
                        <a:rPr lang="en-US" altLang="zh-CN" baseline="0" dirty="0" smtClean="0">
                          <a:latin typeface="Arial Unicode MS" panose="020B0604020202020204" pitchFamily="34" charset="-122"/>
                          <a:ea typeface="微软雅黑" panose="020B0503020204020204" pitchFamily="34" charset="-122"/>
                        </a:rPr>
                        <a:t>101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latin typeface="Arial Unicode MS" panose="020B0604020202020204" pitchFamily="34" charset="-122"/>
                          <a:ea typeface="微软雅黑" panose="020B0503020204020204" pitchFamily="34" charset="-122"/>
                        </a:rPr>
                        <a:t>预算报表字典设置</a:t>
                      </a: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406742">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102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年度预算报表申报</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103</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预算报表年度汇总表</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8</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104</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用户审批权限字典设置</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105</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审核部门设置</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5</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106</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预算报表查询</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4</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6"/>
                  </a:ext>
                </a:extLst>
              </a:tr>
              <a:tr h="479616">
                <a:tc rowSpan="2">
                  <a:txBody>
                    <a:bodyPr/>
                    <a:lstStyle/>
                    <a:p>
                      <a:pPr algn="ctr"/>
                      <a:r>
                        <a:rPr lang="en-US" altLang="zh-CN" baseline="0" dirty="0" smtClean="0">
                          <a:latin typeface="Arial Unicode MS" panose="020B0604020202020204" pitchFamily="34" charset="-122"/>
                          <a:ea typeface="微软雅黑" panose="020B0503020204020204" pitchFamily="34" charset="-122"/>
                        </a:rPr>
                        <a:t>2</a:t>
                      </a:r>
                      <a:endParaRPr lang="zh-CN" altLang="en-US" baseline="0" dirty="0">
                        <a:latin typeface="Arial Unicode MS" panose="020B0604020202020204" pitchFamily="34" charset="-122"/>
                        <a:ea typeface="微软雅黑" panose="020B0503020204020204" pitchFamily="34" charset="-122"/>
                      </a:endParaRPr>
                    </a:p>
                  </a:txBody>
                  <a:tcPr anchor="ctr"/>
                </a:tc>
                <a:tc>
                  <a:txBody>
                    <a:bodyPr/>
                    <a:lstStyle/>
                    <a:p>
                      <a:r>
                        <a:rPr lang="en-US" altLang="zh-CN" baseline="0" dirty="0" smtClean="0">
                          <a:latin typeface="Arial Unicode MS" panose="020B0604020202020204" pitchFamily="34" charset="-122"/>
                          <a:ea typeface="微软雅黑" panose="020B0503020204020204" pitchFamily="34" charset="-122"/>
                        </a:rPr>
                        <a:t>201</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自动备份触发器</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7"/>
                  </a:ext>
                </a:extLst>
              </a:tr>
              <a:tr h="479616">
                <a:tc vMerge="1">
                  <a:txBody>
                    <a:bodyPr/>
                    <a:lstStyle/>
                    <a:p>
                      <a:pPr algn="ct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r>
                        <a:rPr lang="en-US" altLang="zh-CN" baseline="0" dirty="0" smtClean="0">
                          <a:latin typeface="Arial Unicode MS" panose="020B0604020202020204" pitchFamily="34" charset="-122"/>
                          <a:ea typeface="微软雅黑" panose="020B0503020204020204" pitchFamily="34" charset="-122"/>
                        </a:rPr>
                        <a:t>202</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l"/>
                      <a:r>
                        <a:rPr lang="zh-CN" altLang="en-US" baseline="0" dirty="0" smtClean="0">
                          <a:latin typeface="Arial Unicode MS" panose="020B0604020202020204" pitchFamily="34" charset="-122"/>
                          <a:ea typeface="微软雅黑" panose="020B0503020204020204" pitchFamily="34" charset="-122"/>
                        </a:rPr>
                        <a:t>数据完备性检查</a:t>
                      </a:r>
                      <a:endParaRPr lang="zh-CN" altLang="en-US" baseline="0" dirty="0">
                        <a:latin typeface="Arial Unicode MS" panose="020B0604020202020204" pitchFamily="34" charset="-122"/>
                        <a:ea typeface="微软雅黑" panose="020B0503020204020204" pitchFamily="34" charset="-122"/>
                      </a:endParaRPr>
                    </a:p>
                  </a:txBody>
                  <a:tcPr/>
                </a:tc>
                <a:tc>
                  <a:txBody>
                    <a:bodyPr/>
                    <a:lstStyle/>
                    <a:p>
                      <a:pPr algn="ctr"/>
                      <a:r>
                        <a:rPr lang="en-US" altLang="zh-CN" baseline="0" dirty="0" smtClean="0">
                          <a:latin typeface="Arial Unicode MS" panose="020B0604020202020204" pitchFamily="34" charset="-122"/>
                          <a:ea typeface="微软雅黑" panose="020B0503020204020204" pitchFamily="34" charset="-122"/>
                        </a:rPr>
                        <a:t>3</a:t>
                      </a:r>
                      <a:endParaRPr lang="zh-CN" altLang="en-US" baseline="0" dirty="0">
                        <a:latin typeface="Arial Unicode MS" panose="020B0604020202020204" pitchFamily="34" charset="-122"/>
                        <a:ea typeface="微软雅黑" panose="020B0503020204020204" pitchFamily="34" charset="-122"/>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24250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r>
              <a:rPr lang="zh-CN" altLang="en-US" dirty="0" smtClean="0"/>
              <a:t>：</a:t>
            </a:r>
            <a:r>
              <a:rPr lang="en-US" altLang="zh-CN" dirty="0" smtClean="0"/>
              <a:t>2. </a:t>
            </a:r>
            <a:r>
              <a:rPr lang="zh-CN" altLang="en-US" dirty="0"/>
              <a:t>迭</a:t>
            </a:r>
            <a:r>
              <a:rPr lang="zh-CN" altLang="en-US" dirty="0" smtClean="0"/>
              <a:t>代执行</a:t>
            </a:r>
            <a:endParaRPr lang="zh-CN" altLang="en-US" dirty="0"/>
          </a:p>
        </p:txBody>
      </p:sp>
      <p:sp>
        <p:nvSpPr>
          <p:cNvPr id="3" name="内容占位符 2"/>
          <p:cNvSpPr>
            <a:spLocks noGrp="1"/>
          </p:cNvSpPr>
          <p:nvPr>
            <p:ph idx="1"/>
          </p:nvPr>
        </p:nvSpPr>
        <p:spPr>
          <a:xfrm>
            <a:off x="457200" y="1412876"/>
            <a:ext cx="8229600" cy="3017870"/>
          </a:xfrm>
        </p:spPr>
        <p:txBody>
          <a:bodyPr/>
          <a:lstStyle/>
          <a:p>
            <a:pPr lvl="1"/>
            <a:r>
              <a:rPr lang="zh-CN" altLang="en-US" dirty="0" smtClean="0"/>
              <a:t>每日站立会议</a:t>
            </a:r>
            <a:endParaRPr lang="en-US" altLang="zh-CN" dirty="0" smtClean="0"/>
          </a:p>
          <a:p>
            <a:pPr lvl="2"/>
            <a:r>
              <a:rPr lang="zh-CN" altLang="en-US" dirty="0"/>
              <a:t>根</a:t>
            </a:r>
            <a:r>
              <a:rPr lang="zh-CN" altLang="en-US" dirty="0" smtClean="0"/>
              <a:t>据完成情况评估进度</a:t>
            </a:r>
            <a:endParaRPr lang="en-US" altLang="zh-CN" dirty="0" smtClean="0"/>
          </a:p>
          <a:p>
            <a:pPr lvl="2"/>
            <a:r>
              <a:rPr lang="zh-CN" altLang="en-US" dirty="0"/>
              <a:t>收</a:t>
            </a:r>
            <a:r>
              <a:rPr lang="zh-CN" altLang="en-US" dirty="0" smtClean="0"/>
              <a:t>集问题</a:t>
            </a:r>
            <a:endParaRPr lang="en-US" altLang="zh-CN" dirty="0" smtClean="0"/>
          </a:p>
          <a:p>
            <a:pPr lvl="1"/>
            <a:r>
              <a:rPr lang="zh-CN" altLang="en-US" dirty="0" smtClean="0"/>
              <a:t>解决突发风险</a:t>
            </a:r>
            <a:endParaRPr lang="en-US" altLang="zh-CN" dirty="0"/>
          </a:p>
          <a:p>
            <a:pPr lvl="1"/>
            <a:r>
              <a:rPr lang="zh-CN" altLang="en-US" dirty="0" smtClean="0"/>
              <a:t>以关键路径法分析迭代活动</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grpSp>
        <p:nvGrpSpPr>
          <p:cNvPr id="5" name="组合 4"/>
          <p:cNvGrpSpPr/>
          <p:nvPr/>
        </p:nvGrpSpPr>
        <p:grpSpPr>
          <a:xfrm>
            <a:off x="560120" y="4236555"/>
            <a:ext cx="8023760" cy="1448833"/>
            <a:chOff x="395288" y="3512443"/>
            <a:chExt cx="8023760" cy="1448833"/>
          </a:xfrm>
        </p:grpSpPr>
        <p:sp>
          <p:nvSpPr>
            <p:cNvPr id="6" name="矩形 5"/>
            <p:cNvSpPr/>
            <p:nvPr/>
          </p:nvSpPr>
          <p:spPr>
            <a:xfrm>
              <a:off x="856953" y="4591944"/>
              <a:ext cx="2031325" cy="369332"/>
            </a:xfrm>
            <a:prstGeom prst="rect">
              <a:avLst/>
            </a:prstGeom>
            <a:ln w="15875">
              <a:solidFill>
                <a:schemeClr val="accent1"/>
              </a:solidFill>
            </a:ln>
          </p:spPr>
          <p:txBody>
            <a:bodyPr wrap="none">
              <a:spAutoFit/>
            </a:bodyPr>
            <a:lstStyle/>
            <a:p>
              <a:pPr algn="l" fontAlgn="auto">
                <a:spcBef>
                  <a:spcPts val="0"/>
                </a:spcBef>
                <a:spcAft>
                  <a:spcPts val="0"/>
                </a:spcAft>
                <a:defRPr/>
              </a:pPr>
              <a:r>
                <a:rPr lang="zh-CN" altLang="en-US" dirty="0">
                  <a:latin typeface="Arial Unicode MS" panose="020B0604020202020204" pitchFamily="34" charset="-122"/>
                  <a:ea typeface="微软雅黑" panose="020B0503020204020204" pitchFamily="34" charset="-122"/>
                </a:rPr>
                <a:t>预算报表字典设置</a:t>
              </a:r>
            </a:p>
          </p:txBody>
        </p:sp>
        <p:sp>
          <p:nvSpPr>
            <p:cNvPr id="7" name="矩形 6"/>
            <p:cNvSpPr/>
            <p:nvPr/>
          </p:nvSpPr>
          <p:spPr>
            <a:xfrm>
              <a:off x="3487437" y="4589334"/>
              <a:ext cx="2031325" cy="369332"/>
            </a:xfrm>
            <a:prstGeom prst="rect">
              <a:avLst/>
            </a:prstGeom>
            <a:ln w="15875">
              <a:solidFill>
                <a:schemeClr val="accent1"/>
              </a:solidFill>
            </a:ln>
          </p:spPr>
          <p:txBody>
            <a:bodyPr wrap="none">
              <a:spAutoFit/>
            </a:bodyPr>
            <a:lstStyle/>
            <a:p>
              <a:pPr algn="l"/>
              <a:r>
                <a:rPr lang="zh-CN" altLang="en-US" dirty="0">
                  <a:latin typeface="Arial Unicode MS" panose="020B0604020202020204" pitchFamily="34" charset="-122"/>
                  <a:ea typeface="微软雅黑" panose="020B0503020204020204" pitchFamily="34" charset="-122"/>
                </a:rPr>
                <a:t>年度预算报表申报</a:t>
              </a:r>
            </a:p>
          </p:txBody>
        </p:sp>
        <p:sp>
          <p:nvSpPr>
            <p:cNvPr id="8" name="矩形 7"/>
            <p:cNvSpPr/>
            <p:nvPr/>
          </p:nvSpPr>
          <p:spPr>
            <a:xfrm>
              <a:off x="6156890" y="4576230"/>
              <a:ext cx="2262158" cy="369332"/>
            </a:xfrm>
            <a:prstGeom prst="rect">
              <a:avLst/>
            </a:prstGeom>
            <a:ln w="15875">
              <a:solidFill>
                <a:schemeClr val="accent1"/>
              </a:solidFill>
            </a:ln>
          </p:spPr>
          <p:txBody>
            <a:bodyPr wrap="none">
              <a:spAutoFit/>
            </a:bodyPr>
            <a:lstStyle/>
            <a:p>
              <a:pPr algn="l"/>
              <a:r>
                <a:rPr lang="zh-CN" altLang="en-US" dirty="0">
                  <a:latin typeface="Arial Unicode MS" panose="020B0604020202020204" pitchFamily="34" charset="-122"/>
                  <a:ea typeface="微软雅黑" panose="020B0503020204020204" pitchFamily="34" charset="-122"/>
                </a:rPr>
                <a:t>预算报表年度汇总表</a:t>
              </a:r>
            </a:p>
          </p:txBody>
        </p:sp>
        <p:sp>
          <p:nvSpPr>
            <p:cNvPr id="9" name="矩形 8"/>
            <p:cNvSpPr/>
            <p:nvPr/>
          </p:nvSpPr>
          <p:spPr>
            <a:xfrm>
              <a:off x="395288" y="4044324"/>
              <a:ext cx="2492990" cy="369332"/>
            </a:xfrm>
            <a:prstGeom prst="rect">
              <a:avLst/>
            </a:prstGeom>
            <a:ln w="15875">
              <a:solidFill>
                <a:schemeClr val="accent1"/>
              </a:solidFill>
            </a:ln>
          </p:spPr>
          <p:txBody>
            <a:bodyPr wrap="none">
              <a:spAutoFit/>
            </a:bodyPr>
            <a:lstStyle/>
            <a:p>
              <a:pPr algn="l"/>
              <a:r>
                <a:rPr lang="zh-CN" altLang="en-US" dirty="0">
                  <a:latin typeface="Arial Unicode MS" panose="020B0604020202020204" pitchFamily="34" charset="-122"/>
                  <a:ea typeface="微软雅黑" panose="020B0503020204020204" pitchFamily="34" charset="-122"/>
                </a:rPr>
                <a:t>用户审批权限字典设置</a:t>
              </a:r>
            </a:p>
          </p:txBody>
        </p:sp>
        <p:sp>
          <p:nvSpPr>
            <p:cNvPr id="10" name="矩形 9"/>
            <p:cNvSpPr/>
            <p:nvPr/>
          </p:nvSpPr>
          <p:spPr>
            <a:xfrm>
              <a:off x="1318618" y="3512443"/>
              <a:ext cx="1569660" cy="369332"/>
            </a:xfrm>
            <a:prstGeom prst="rect">
              <a:avLst/>
            </a:prstGeom>
            <a:ln w="15875">
              <a:solidFill>
                <a:schemeClr val="accent1"/>
              </a:solidFill>
            </a:ln>
          </p:spPr>
          <p:txBody>
            <a:bodyPr wrap="none">
              <a:spAutoFit/>
            </a:bodyPr>
            <a:lstStyle/>
            <a:p>
              <a:pPr algn="l"/>
              <a:r>
                <a:rPr lang="zh-CN" altLang="en-US" dirty="0">
                  <a:latin typeface="Arial Unicode MS" panose="020B0604020202020204" pitchFamily="34" charset="-122"/>
                  <a:ea typeface="微软雅黑" panose="020B0503020204020204" pitchFamily="34" charset="-122"/>
                </a:rPr>
                <a:t>审核部门设置</a:t>
              </a:r>
            </a:p>
          </p:txBody>
        </p:sp>
        <p:sp>
          <p:nvSpPr>
            <p:cNvPr id="11" name="矩形 10"/>
            <p:cNvSpPr/>
            <p:nvPr/>
          </p:nvSpPr>
          <p:spPr>
            <a:xfrm>
              <a:off x="6156890" y="3919476"/>
              <a:ext cx="1569660" cy="369332"/>
            </a:xfrm>
            <a:prstGeom prst="rect">
              <a:avLst/>
            </a:prstGeom>
            <a:ln w="15875">
              <a:solidFill>
                <a:schemeClr val="accent1"/>
              </a:solidFill>
            </a:ln>
          </p:spPr>
          <p:txBody>
            <a:bodyPr wrap="none">
              <a:spAutoFit/>
            </a:bodyPr>
            <a:lstStyle/>
            <a:p>
              <a:pPr algn="l"/>
              <a:r>
                <a:rPr lang="zh-CN" altLang="en-US" dirty="0">
                  <a:latin typeface="Arial Unicode MS" panose="020B0604020202020204" pitchFamily="34" charset="-122"/>
                  <a:ea typeface="微软雅黑" panose="020B0503020204020204" pitchFamily="34" charset="-122"/>
                </a:rPr>
                <a:t>预算报表查询</a:t>
              </a:r>
            </a:p>
          </p:txBody>
        </p:sp>
        <p:cxnSp>
          <p:nvCxnSpPr>
            <p:cNvPr id="12" name="直接箭头连接符 11"/>
            <p:cNvCxnSpPr>
              <a:stCxn id="6" idx="3"/>
            </p:cNvCxnSpPr>
            <p:nvPr/>
          </p:nvCxnSpPr>
          <p:spPr bwMode="auto">
            <a:xfrm>
              <a:off x="2888278" y="4776610"/>
              <a:ext cx="616922" cy="0"/>
            </a:xfrm>
            <a:prstGeom prst="straightConnector1">
              <a:avLst/>
            </a:prstGeom>
            <a:ln w="25400">
              <a:tailEnd type="triangle"/>
            </a:ln>
            <a:extLst/>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bwMode="auto">
            <a:xfrm>
              <a:off x="5539968" y="4760896"/>
              <a:ext cx="616922" cy="0"/>
            </a:xfrm>
            <a:prstGeom prst="straightConnector1">
              <a:avLst/>
            </a:prstGeom>
            <a:ln w="25400">
              <a:tailEnd type="triangle"/>
            </a:ln>
            <a:extLst/>
          </p:spPr>
          <p:style>
            <a:lnRef idx="1">
              <a:schemeClr val="dk1"/>
            </a:lnRef>
            <a:fillRef idx="0">
              <a:schemeClr val="dk1"/>
            </a:fillRef>
            <a:effectRef idx="0">
              <a:schemeClr val="dk1"/>
            </a:effectRef>
            <a:fontRef idx="minor">
              <a:schemeClr val="tx1"/>
            </a:fontRef>
          </p:style>
        </p:cxnSp>
        <p:cxnSp>
          <p:nvCxnSpPr>
            <p:cNvPr id="14" name="肘形连接符 13"/>
            <p:cNvCxnSpPr>
              <a:endCxn id="11" idx="1"/>
            </p:cNvCxnSpPr>
            <p:nvPr/>
          </p:nvCxnSpPr>
          <p:spPr bwMode="auto">
            <a:xfrm rot="5400000" flipH="1" flipV="1">
              <a:off x="5667731" y="4284842"/>
              <a:ext cx="669858" cy="308459"/>
            </a:xfrm>
            <a:prstGeom prst="bentConnector2">
              <a:avLst/>
            </a:prstGeom>
            <a:gradFill rotWithShape="1">
              <a:gsLst>
                <a:gs pos="0">
                  <a:schemeClr val="hlink"/>
                </a:gs>
                <a:gs pos="100000">
                  <a:schemeClr val="hlink">
                    <a:gamma/>
                    <a:tint val="31765"/>
                    <a:invGamma/>
                  </a:schemeClr>
                </a:gs>
              </a:gsLst>
              <a:lin ang="0" scaled="1"/>
            </a:gradFill>
            <a:ln w="25400" cap="flat" cmpd="sng" algn="ctr">
              <a:solidFill>
                <a:srgbClr val="7030A0"/>
              </a:solidFill>
              <a:prstDash val="solid"/>
              <a:round/>
              <a:headEnd type="none" w="sm" len="sm"/>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矩形 14"/>
            <p:cNvSpPr/>
            <p:nvPr/>
          </p:nvSpPr>
          <p:spPr>
            <a:xfrm>
              <a:off x="3493940" y="3734810"/>
              <a:ext cx="1569660" cy="369332"/>
            </a:xfrm>
            <a:prstGeom prst="rect">
              <a:avLst/>
            </a:prstGeom>
            <a:ln w="15875">
              <a:solidFill>
                <a:schemeClr val="accent1"/>
              </a:solidFill>
            </a:ln>
          </p:spPr>
          <p:txBody>
            <a:bodyPr wrap="none">
              <a:spAutoFit/>
            </a:bodyPr>
            <a:lstStyle/>
            <a:p>
              <a:pPr algn="l"/>
              <a:r>
                <a:rPr lang="zh-CN" altLang="en-US" dirty="0" smtClean="0">
                  <a:latin typeface="Arial Unicode MS" panose="020B0604020202020204" pitchFamily="34" charset="-122"/>
                  <a:ea typeface="微软雅黑" panose="020B0503020204020204" pitchFamily="34" charset="-122"/>
                </a:rPr>
                <a:t>主管部门审批</a:t>
              </a:r>
              <a:endParaRPr lang="zh-CN" altLang="en-US" dirty="0">
                <a:latin typeface="Arial Unicode MS" panose="020B0604020202020204" pitchFamily="34" charset="-122"/>
                <a:ea typeface="微软雅黑" panose="020B0503020204020204" pitchFamily="34" charset="-122"/>
              </a:endParaRPr>
            </a:p>
          </p:txBody>
        </p:sp>
        <p:cxnSp>
          <p:nvCxnSpPr>
            <p:cNvPr id="16" name="肘形连接符 15"/>
            <p:cNvCxnSpPr>
              <a:stCxn id="10" idx="3"/>
            </p:cNvCxnSpPr>
            <p:nvPr/>
          </p:nvCxnSpPr>
          <p:spPr bwMode="auto">
            <a:xfrm>
              <a:off x="2888278" y="3697109"/>
              <a:ext cx="624225" cy="184666"/>
            </a:xfrm>
            <a:prstGeom prst="bentConnector3">
              <a:avLst>
                <a:gd name="adj1" fmla="val 50000"/>
              </a:avLst>
            </a:prstGeom>
            <a:gradFill rotWithShape="1">
              <a:gsLst>
                <a:gs pos="0">
                  <a:schemeClr val="hlink"/>
                </a:gs>
                <a:gs pos="100000">
                  <a:schemeClr val="hlink">
                    <a:gamma/>
                    <a:tint val="31765"/>
                    <a:invGamma/>
                  </a:schemeClr>
                </a:gs>
              </a:gsLst>
              <a:lin ang="0" scaled="1"/>
            </a:gradFill>
            <a:ln w="25400" cap="flat" cmpd="sng" algn="ctr">
              <a:solidFill>
                <a:srgbClr val="7030A0"/>
              </a:solidFill>
              <a:prstDash val="solid"/>
              <a:round/>
              <a:headEnd type="none" w="sm" len="sm"/>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肘形连接符 16"/>
            <p:cNvCxnSpPr/>
            <p:nvPr/>
          </p:nvCxnSpPr>
          <p:spPr bwMode="auto">
            <a:xfrm flipV="1">
              <a:off x="2888278" y="3886200"/>
              <a:ext cx="643533" cy="347215"/>
            </a:xfrm>
            <a:prstGeom prst="bentConnector3">
              <a:avLst>
                <a:gd name="adj1" fmla="val 47745"/>
              </a:avLst>
            </a:prstGeom>
            <a:gradFill rotWithShape="1">
              <a:gsLst>
                <a:gs pos="0">
                  <a:schemeClr val="hlink"/>
                </a:gs>
                <a:gs pos="100000">
                  <a:schemeClr val="hlink">
                    <a:gamma/>
                    <a:tint val="31765"/>
                    <a:invGamma/>
                  </a:schemeClr>
                </a:gs>
              </a:gsLst>
              <a:lin ang="0" scaled="1"/>
            </a:gradFill>
            <a:ln w="25400" cap="flat" cmpd="sng" algn="ctr">
              <a:solidFill>
                <a:srgbClr val="7030A0"/>
              </a:solidFill>
              <a:prstDash val="solid"/>
              <a:round/>
              <a:headEnd type="none" w="sm" len="sm"/>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3580456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r>
              <a:rPr lang="zh-CN" altLang="en-US" dirty="0" smtClean="0"/>
              <a:t>：</a:t>
            </a:r>
            <a:r>
              <a:rPr lang="en-US" altLang="zh-CN" dirty="0" smtClean="0"/>
              <a:t>3. </a:t>
            </a:r>
            <a:r>
              <a:rPr lang="zh-CN" altLang="en-US" dirty="0"/>
              <a:t>迭</a:t>
            </a:r>
            <a:r>
              <a:rPr lang="zh-CN" altLang="en-US" dirty="0" smtClean="0"/>
              <a:t>代监控</a:t>
            </a:r>
            <a:endParaRPr lang="zh-CN" altLang="en-US" dirty="0"/>
          </a:p>
        </p:txBody>
      </p:sp>
      <p:sp>
        <p:nvSpPr>
          <p:cNvPr id="3" name="内容占位符 2"/>
          <p:cNvSpPr>
            <a:spLocks noGrp="1"/>
          </p:cNvSpPr>
          <p:nvPr>
            <p:ph idx="1"/>
          </p:nvPr>
        </p:nvSpPr>
        <p:spPr/>
        <p:txBody>
          <a:bodyPr/>
          <a:lstStyle/>
          <a:p>
            <a:pPr lvl="1"/>
            <a:r>
              <a:rPr lang="zh-CN" altLang="en-US" sz="2400" dirty="0"/>
              <a:t>每</a:t>
            </a:r>
            <a:r>
              <a:rPr lang="zh-CN" altLang="en-US" sz="2400" dirty="0" smtClean="0"/>
              <a:t>天</a:t>
            </a:r>
            <a:r>
              <a:rPr lang="en-US" altLang="zh-CN" sz="2400" dirty="0" smtClean="0"/>
              <a:t>/</a:t>
            </a:r>
            <a:r>
              <a:rPr lang="zh-CN" altLang="en-US" sz="2400" dirty="0" smtClean="0"/>
              <a:t>周检查输出的工件，每周</a:t>
            </a:r>
            <a:r>
              <a:rPr lang="zh-CN" altLang="en-US" sz="2400" dirty="0"/>
              <a:t>必</a:t>
            </a:r>
            <a:r>
              <a:rPr lang="zh-CN" altLang="en-US" sz="2400" dirty="0" smtClean="0"/>
              <a:t>须有可执行软件</a:t>
            </a:r>
            <a:endParaRPr lang="en-US" altLang="zh-CN" sz="2400" dirty="0" smtClean="0"/>
          </a:p>
          <a:p>
            <a:pPr lvl="1"/>
            <a:r>
              <a:rPr lang="zh-CN" altLang="en-US" sz="2400" dirty="0" smtClean="0"/>
              <a:t>利用甘特图</a:t>
            </a:r>
            <a:r>
              <a:rPr lang="en-US" altLang="zh-CN" sz="2400" dirty="0" smtClean="0"/>
              <a:t>/</a:t>
            </a:r>
            <a:r>
              <a:rPr lang="zh-CN" altLang="en-US" sz="2400" dirty="0" smtClean="0"/>
              <a:t>燃尽图分析进度</a:t>
            </a:r>
            <a:endParaRPr lang="en-US" altLang="zh-CN" sz="2400" dirty="0" smtClean="0"/>
          </a:p>
          <a:p>
            <a:pPr lvl="1"/>
            <a:r>
              <a:rPr lang="zh-CN" altLang="en-US" sz="2400" dirty="0" smtClean="0"/>
              <a:t>进度偏离时进行处理</a:t>
            </a:r>
            <a:endParaRPr lang="en-US" altLang="zh-CN" sz="2400" dirty="0" smtClean="0"/>
          </a:p>
          <a:p>
            <a:pPr lvl="2"/>
            <a:r>
              <a:rPr lang="zh-CN" altLang="en-US" dirty="0" smtClean="0"/>
              <a:t>某项工作未完成</a:t>
            </a:r>
            <a:endParaRPr lang="en-US" altLang="zh-CN" dirty="0" smtClean="0"/>
          </a:p>
          <a:p>
            <a:pPr lvl="3"/>
            <a:r>
              <a:rPr lang="zh-CN" altLang="en-US" dirty="0"/>
              <a:t>关</a:t>
            </a:r>
            <a:r>
              <a:rPr lang="zh-CN" altLang="en-US" dirty="0" smtClean="0"/>
              <a:t>键：放入下一迭代，总结教训，改进过程</a:t>
            </a:r>
            <a:endParaRPr lang="en-US" altLang="zh-CN" dirty="0" smtClean="0"/>
          </a:p>
          <a:p>
            <a:pPr lvl="3"/>
            <a:r>
              <a:rPr lang="zh-CN" altLang="en-US" dirty="0" smtClean="0"/>
              <a:t>非关键：放弃</a:t>
            </a:r>
            <a:endParaRPr lang="en-US" altLang="zh-CN" dirty="0" smtClean="0"/>
          </a:p>
          <a:p>
            <a:pPr lvl="2"/>
            <a:r>
              <a:rPr lang="zh-CN" altLang="en-US" dirty="0"/>
              <a:t>故事</a:t>
            </a:r>
            <a:r>
              <a:rPr lang="zh-CN" altLang="en-US" dirty="0" smtClean="0"/>
              <a:t>点总量未完成或超出</a:t>
            </a:r>
            <a:endParaRPr lang="en-US" altLang="zh-CN" dirty="0" smtClean="0"/>
          </a:p>
          <a:p>
            <a:pPr lvl="3"/>
            <a:r>
              <a:rPr lang="zh-CN" altLang="en-US" dirty="0"/>
              <a:t>团队</a:t>
            </a:r>
            <a:r>
              <a:rPr lang="zh-CN" altLang="en-US" dirty="0" smtClean="0"/>
              <a:t>进度估计失误，降速或增速</a:t>
            </a:r>
            <a:endParaRPr lang="en-US" altLang="zh-CN" dirty="0" smtClean="0"/>
          </a:p>
          <a:p>
            <a:pPr lvl="2"/>
            <a:r>
              <a:rPr lang="zh-CN" altLang="en-US" dirty="0"/>
              <a:t>临</a:t>
            </a:r>
            <a:r>
              <a:rPr lang="zh-CN" altLang="en-US" dirty="0" smtClean="0"/>
              <a:t>时出现需求</a:t>
            </a:r>
            <a:endParaRPr lang="en-US" altLang="zh-CN" dirty="0" smtClean="0"/>
          </a:p>
          <a:p>
            <a:pPr lvl="3"/>
            <a:r>
              <a:rPr lang="zh-CN" altLang="en-US" dirty="0"/>
              <a:t>关</a:t>
            </a:r>
            <a:r>
              <a:rPr lang="zh-CN" altLang="en-US" dirty="0" smtClean="0"/>
              <a:t>键依赖项：剔除当前的依赖任务，替换为本任务</a:t>
            </a:r>
            <a:endParaRPr lang="en-US" altLang="zh-CN" dirty="0" smtClean="0"/>
          </a:p>
          <a:p>
            <a:pPr lvl="3"/>
            <a:r>
              <a:rPr lang="zh-CN" altLang="en-US" dirty="0" smtClean="0"/>
              <a:t>非关键：放入故事列表，下次迭代重新排序</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Tree>
    <p:extLst>
      <p:ext uri="{BB962C8B-B14F-4D97-AF65-F5344CB8AC3E}">
        <p14:creationId xmlns:p14="http://schemas.microsoft.com/office/powerpoint/2010/main" val="1205222360"/>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466725" y="1157288"/>
            <a:ext cx="8229600" cy="5635398"/>
          </a:xfrm>
        </p:spPr>
        <p:txBody>
          <a:bodyPr/>
          <a:lstStyle/>
          <a:p>
            <a:pPr marL="0" indent="0">
              <a:lnSpc>
                <a:spcPct val="100000"/>
              </a:lnSpc>
              <a:spcBef>
                <a:spcPts val="0"/>
              </a:spcBef>
              <a:buNone/>
            </a:pPr>
            <a:r>
              <a:rPr lang="zh-CN" altLang="en-US" dirty="0"/>
              <a:t>实例</a:t>
            </a:r>
            <a:r>
              <a:rPr lang="zh-CN" altLang="en-US" dirty="0" smtClean="0"/>
              <a:t>：</a:t>
            </a:r>
            <a:r>
              <a:rPr lang="en-US" altLang="zh-CN" dirty="0" smtClean="0"/>
              <a:t>4. </a:t>
            </a:r>
            <a:r>
              <a:rPr lang="zh-CN" altLang="en-US" dirty="0" smtClean="0"/>
              <a:t>复审会议</a:t>
            </a:r>
            <a:endParaRPr lang="en-US" altLang="zh-CN" dirty="0" smtClean="0"/>
          </a:p>
          <a:p>
            <a:pPr lvl="1">
              <a:lnSpc>
                <a:spcPct val="100000"/>
              </a:lnSpc>
              <a:spcBef>
                <a:spcPts val="0"/>
              </a:spcBef>
            </a:pPr>
            <a:r>
              <a:rPr lang="zh-CN" altLang="en-US" dirty="0"/>
              <a:t>演</a:t>
            </a:r>
            <a:r>
              <a:rPr lang="zh-CN" altLang="en-US" dirty="0" smtClean="0"/>
              <a:t>示系统</a:t>
            </a:r>
            <a:endParaRPr lang="en-US" altLang="zh-CN" dirty="0" smtClean="0"/>
          </a:p>
          <a:p>
            <a:pPr lvl="1">
              <a:lnSpc>
                <a:spcPct val="100000"/>
              </a:lnSpc>
              <a:spcBef>
                <a:spcPts val="0"/>
              </a:spcBef>
            </a:pPr>
            <a:r>
              <a:rPr lang="zh-CN" altLang="en-US" dirty="0" smtClean="0"/>
              <a:t>用户反馈</a:t>
            </a:r>
          </a:p>
          <a:p>
            <a:pPr marL="0" indent="0">
              <a:lnSpc>
                <a:spcPct val="100000"/>
              </a:lnSpc>
              <a:spcBef>
                <a:spcPts val="0"/>
              </a:spcBef>
              <a:buNone/>
            </a:pPr>
            <a:r>
              <a:rPr lang="zh-CN" altLang="en-US" dirty="0" smtClean="0"/>
              <a:t>实例：</a:t>
            </a:r>
            <a:r>
              <a:rPr lang="en-US" altLang="zh-CN" dirty="0" smtClean="0"/>
              <a:t>5. </a:t>
            </a:r>
            <a:r>
              <a:rPr lang="zh-CN" altLang="en-US" dirty="0" smtClean="0"/>
              <a:t>回顾会议</a:t>
            </a:r>
            <a:endParaRPr lang="en-US" altLang="zh-CN" dirty="0" smtClean="0"/>
          </a:p>
          <a:p>
            <a:pPr lvl="1">
              <a:lnSpc>
                <a:spcPct val="100000"/>
              </a:lnSpc>
              <a:spcBef>
                <a:spcPts val="0"/>
              </a:spcBef>
            </a:pPr>
            <a:r>
              <a:rPr lang="zh-CN" altLang="en-US" dirty="0"/>
              <a:t>总</a:t>
            </a:r>
            <a:r>
              <a:rPr lang="zh-CN" altLang="en-US" dirty="0" smtClean="0"/>
              <a:t>结经验教训</a:t>
            </a:r>
            <a:endParaRPr lang="en-US" altLang="zh-CN" dirty="0"/>
          </a:p>
        </p:txBody>
      </p:sp>
      <p:sp>
        <p:nvSpPr>
          <p:cNvPr id="4" name="日期占位符 3"/>
          <p:cNvSpPr>
            <a:spLocks noGrp="1"/>
          </p:cNvSpPr>
          <p:nvPr>
            <p:ph type="dt" sz="half" idx="10"/>
          </p:nvPr>
        </p:nvSpPr>
        <p:spPr/>
        <p:txBody>
          <a:bodyPr/>
          <a:lstStyle/>
          <a:p>
            <a:r>
              <a:rPr lang="en-US" altLang="zh-CN" smtClean="0"/>
              <a:t>guolei@upc.edu.cn</a:t>
            </a:r>
            <a:endParaRPr lang="en-US" altLang="zh-CN"/>
          </a:p>
        </p:txBody>
      </p:sp>
    </p:spTree>
    <p:extLst>
      <p:ext uri="{BB962C8B-B14F-4D97-AF65-F5344CB8AC3E}">
        <p14:creationId xmlns:p14="http://schemas.microsoft.com/office/powerpoint/2010/main" val="62693501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ctrTitle"/>
          </p:nvPr>
        </p:nvSpPr>
        <p:spPr/>
        <p:txBody>
          <a:bodyPr/>
          <a:lstStyle/>
          <a:p>
            <a:pPr eaLnBrk="1" hangingPunct="1"/>
            <a:r>
              <a:rPr lang="zh-CN" altLang="en-US" smtClean="0"/>
              <a:t>本章结束</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第一周 </a:t>
            </a:r>
            <a:r>
              <a:rPr lang="en-US" altLang="zh-CN" dirty="0" smtClean="0"/>
              <a:t>Assistances</a:t>
            </a:r>
            <a:endParaRPr lang="zh-CN" altLang="en-US" dirty="0"/>
          </a:p>
        </p:txBody>
      </p:sp>
      <p:sp>
        <p:nvSpPr>
          <p:cNvPr id="3" name="内容占位符 2"/>
          <p:cNvSpPr>
            <a:spLocks noGrp="1"/>
          </p:cNvSpPr>
          <p:nvPr>
            <p:ph idx="1"/>
          </p:nvPr>
        </p:nvSpPr>
        <p:spPr/>
        <p:txBody>
          <a:bodyPr/>
          <a:lstStyle/>
          <a:p>
            <a:r>
              <a:rPr lang="en-US" altLang="zh-CN" dirty="0" smtClean="0"/>
              <a:t>Q1 </a:t>
            </a:r>
            <a:r>
              <a:rPr lang="zh-CN" altLang="en-US" dirty="0" smtClean="0"/>
              <a:t>当你在构思一个项目时，都考虑了哪些问题？</a:t>
            </a:r>
            <a:endParaRPr lang="zh-CN" altLang="en-US" dirty="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
        <p:nvSpPr>
          <p:cNvPr id="8" name="圆角矩形 9"/>
          <p:cNvSpPr>
            <a:spLocks noChangeArrowheads="1"/>
          </p:cNvSpPr>
          <p:nvPr/>
        </p:nvSpPr>
        <p:spPr bwMode="auto">
          <a:xfrm>
            <a:off x="914400" y="2743200"/>
            <a:ext cx="6860275" cy="3345020"/>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solidFill>
                  <a:schemeClr val="tx2"/>
                </a:solidFill>
                <a:latin typeface="微软雅黑" panose="020B0503020204020204" pitchFamily="34" charset="-122"/>
                <a:ea typeface="微软雅黑" panose="020B0503020204020204" pitchFamily="34" charset="-122"/>
              </a:rPr>
              <a:t>第一阶段</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smtClean="0">
                <a:latin typeface="微软雅黑" panose="020B0503020204020204" pitchFamily="34" charset="-122"/>
                <a:ea typeface="微软雅黑" panose="020B0503020204020204" pitchFamily="34" charset="-122"/>
              </a:rPr>
              <a:t>是否有明确结果？（团队一起确认它）</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有</a:t>
            </a:r>
            <a:r>
              <a:rPr lang="zh-CN" altLang="en-US" sz="2400" dirty="0" smtClean="0">
                <a:latin typeface="微软雅黑" panose="020B0503020204020204" pitchFamily="34" charset="-122"/>
                <a:ea typeface="微软雅黑" panose="020B0503020204020204" pitchFamily="34" charset="-122"/>
              </a:rPr>
              <a:t>无行业或法律规定？</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是</a:t>
            </a:r>
            <a:r>
              <a:rPr lang="zh-CN" altLang="en-US" sz="2400" dirty="0" smtClean="0">
                <a:latin typeface="微软雅黑" panose="020B0503020204020204" pitchFamily="34" charset="-122"/>
                <a:ea typeface="微软雅黑" panose="020B0503020204020204" pitchFamily="34" charset="-122"/>
              </a:rPr>
              <a:t>否能有一个合理的截止期？</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是否有</a:t>
            </a:r>
            <a:r>
              <a:rPr lang="zh-CN" altLang="en-US" sz="2400" dirty="0" smtClean="0">
                <a:latin typeface="微软雅黑" panose="020B0503020204020204" pitchFamily="34" charset="-122"/>
                <a:ea typeface="微软雅黑" panose="020B0503020204020204" pitchFamily="34" charset="-122"/>
              </a:rPr>
              <a:t>权开展项目？（如金融支付）</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是否</a:t>
            </a:r>
            <a:r>
              <a:rPr lang="zh-CN" altLang="en-US" sz="2400" dirty="0" smtClean="0">
                <a:latin typeface="微软雅黑" panose="020B0503020204020204" pitchFamily="34" charset="-122"/>
                <a:ea typeface="微软雅黑" panose="020B0503020204020204" pitchFamily="34" charset="-122"/>
              </a:rPr>
              <a:t>有财务支持？</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是</a:t>
            </a:r>
            <a:r>
              <a:rPr lang="zh-CN" altLang="en-US" sz="2400" dirty="0" smtClean="0">
                <a:latin typeface="微软雅黑" panose="020B0503020204020204" pitchFamily="34" charset="-122"/>
                <a:ea typeface="微软雅黑" panose="020B0503020204020204" pitchFamily="34" charset="-122"/>
              </a:rPr>
              <a:t>否有人做过？</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05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
        <p:nvSpPr>
          <p:cNvPr id="5" name="圆角矩形 9"/>
          <p:cNvSpPr>
            <a:spLocks noChangeArrowheads="1"/>
          </p:cNvSpPr>
          <p:nvPr/>
        </p:nvSpPr>
        <p:spPr bwMode="auto">
          <a:xfrm>
            <a:off x="990600" y="1295400"/>
            <a:ext cx="6860275" cy="3345020"/>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solidFill>
                  <a:schemeClr val="tx2"/>
                </a:solidFill>
                <a:latin typeface="微软雅黑" panose="020B0503020204020204" pitchFamily="34" charset="-122"/>
                <a:ea typeface="微软雅黑" panose="020B0503020204020204" pitchFamily="34" charset="-122"/>
              </a:rPr>
              <a:t>第二阶段</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smtClean="0">
                <a:latin typeface="微软雅黑" panose="020B0503020204020204" pitchFamily="34" charset="-122"/>
                <a:ea typeface="微软雅黑" panose="020B0503020204020204" pitchFamily="34" charset="-122"/>
              </a:rPr>
              <a:t>功能</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技术方</a:t>
            </a:r>
            <a:r>
              <a:rPr lang="zh-CN" altLang="en-US" sz="2400" dirty="0" smtClean="0">
                <a:latin typeface="微软雅黑" panose="020B0503020204020204" pitchFamily="34" charset="-122"/>
                <a:ea typeface="微软雅黑" panose="020B0503020204020204" pitchFamily="34" charset="-122"/>
              </a:rPr>
              <a:t>案</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en-US" altLang="zh-CN" sz="2400" dirty="0" smtClean="0">
                <a:latin typeface="微软雅黑" panose="020B0503020204020204" pitchFamily="34" charset="-122"/>
                <a:ea typeface="微软雅黑" panose="020B0503020204020204" pitchFamily="34" charset="-122"/>
              </a:rPr>
              <a:t>Make-or-Buy</a:t>
            </a: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开发计</a:t>
            </a:r>
            <a:r>
              <a:rPr lang="zh-CN" altLang="en-US" sz="2400" dirty="0" smtClean="0">
                <a:latin typeface="微软雅黑" panose="020B0503020204020204" pitchFamily="34" charset="-122"/>
                <a:ea typeface="微软雅黑" panose="020B0503020204020204" pitchFamily="34" charset="-122"/>
              </a:rPr>
              <a:t>划</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营销计划</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290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720725"/>
          </a:xfrm>
        </p:spPr>
        <p:txBody>
          <a:bodyPr/>
          <a:lstStyle/>
          <a:p>
            <a:r>
              <a:rPr lang="en-US" altLang="zh-CN" dirty="0" smtClean="0"/>
              <a:t>Q2 </a:t>
            </a:r>
            <a:r>
              <a:rPr lang="zh-CN" altLang="en-US" dirty="0" smtClean="0"/>
              <a:t>你打算如何去探索需求？</a:t>
            </a:r>
            <a:endParaRPr lang="en-US" altLang="zh-CN" dirty="0" smtClean="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
        <p:nvSpPr>
          <p:cNvPr id="5" name="圆角矩形 9"/>
          <p:cNvSpPr>
            <a:spLocks noChangeArrowheads="1"/>
          </p:cNvSpPr>
          <p:nvPr/>
        </p:nvSpPr>
        <p:spPr bwMode="auto">
          <a:xfrm>
            <a:off x="685800" y="2133600"/>
            <a:ext cx="6860275" cy="3345020"/>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solidFill>
                  <a:schemeClr val="tx2"/>
                </a:solidFill>
                <a:latin typeface="微软雅黑" panose="020B0503020204020204" pitchFamily="34" charset="-122"/>
                <a:ea typeface="微软雅黑" panose="020B0503020204020204" pitchFamily="34" charset="-122"/>
              </a:rPr>
              <a:t>建议的工具、技术（仅列适用于本实践的）</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smtClean="0">
                <a:latin typeface="微软雅黑" panose="020B0503020204020204" pitchFamily="34" charset="-122"/>
                <a:ea typeface="微软雅黑" panose="020B0503020204020204" pitchFamily="34" charset="-122"/>
              </a:rPr>
              <a:t>访谈</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研讨</a:t>
            </a:r>
            <a:r>
              <a:rPr lang="zh-CN" altLang="en-US" sz="2400" dirty="0" smtClean="0">
                <a:latin typeface="微软雅黑" panose="020B0503020204020204" pitchFamily="34" charset="-122"/>
                <a:ea typeface="微软雅黑" panose="020B0503020204020204" pitchFamily="34" charset="-122"/>
              </a:rPr>
              <a:t>会</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特邀专家</a:t>
            </a:r>
            <a:r>
              <a:rPr lang="en-US" altLang="zh-CN" sz="2400" dirty="0" smtClean="0">
                <a:latin typeface="微软雅黑" panose="020B0503020204020204" pitchFamily="34" charset="-122"/>
                <a:ea typeface="微软雅黑" panose="020B0503020204020204" pitchFamily="34" charset="-122"/>
              </a:rPr>
              <a:t>]</a:t>
            </a: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问</a:t>
            </a:r>
            <a:r>
              <a:rPr lang="zh-CN" altLang="en-US" sz="2400" dirty="0" smtClean="0">
                <a:latin typeface="微软雅黑" panose="020B0503020204020204" pitchFamily="34" charset="-122"/>
                <a:ea typeface="微软雅黑" panose="020B0503020204020204" pitchFamily="34" charset="-122"/>
              </a:rPr>
              <a:t>卷</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观</a:t>
            </a:r>
            <a:r>
              <a:rPr lang="zh-CN" altLang="en-US" sz="2400" dirty="0" smtClean="0">
                <a:latin typeface="微软雅黑" panose="020B0503020204020204" pitchFamily="34" charset="-122"/>
                <a:ea typeface="微软雅黑" panose="020B0503020204020204" pitchFamily="34" charset="-122"/>
              </a:rPr>
              <a:t>察</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标杆对</a:t>
            </a:r>
            <a:r>
              <a:rPr lang="zh-CN" altLang="en-US" sz="2400" dirty="0" smtClean="0">
                <a:latin typeface="微软雅黑" panose="020B0503020204020204" pitchFamily="34" charset="-122"/>
                <a:ea typeface="微软雅黑" panose="020B0503020204020204" pitchFamily="34" charset="-122"/>
              </a:rPr>
              <a:t>照</a:t>
            </a:r>
            <a:endParaRPr lang="en-US" altLang="zh-CN" sz="2400" dirty="0" smtClean="0">
              <a:latin typeface="微软雅黑" panose="020B0503020204020204" pitchFamily="34" charset="-122"/>
              <a:ea typeface="微软雅黑" panose="020B0503020204020204" pitchFamily="34" charset="-122"/>
            </a:endParaRPr>
          </a:p>
          <a:p>
            <a:pPr marL="342900" indent="-342900" algn="l">
              <a:buFont typeface="+mj-lt"/>
              <a:buAutoNum type="arabicPeriod"/>
            </a:pPr>
            <a:r>
              <a:rPr lang="zh-CN" altLang="en-US" sz="2400" dirty="0">
                <a:latin typeface="微软雅黑" panose="020B0503020204020204" pitchFamily="34" charset="-122"/>
                <a:ea typeface="微软雅黑" panose="020B0503020204020204" pitchFamily="34" charset="-122"/>
              </a:rPr>
              <a:t>文</a:t>
            </a:r>
            <a:r>
              <a:rPr lang="zh-CN" altLang="en-US" sz="2400" dirty="0" smtClean="0">
                <a:latin typeface="微软雅黑" panose="020B0503020204020204" pitchFamily="34" charset="-122"/>
                <a:ea typeface="微软雅黑" panose="020B0503020204020204" pitchFamily="34" charset="-122"/>
              </a:rPr>
              <a:t>件资料分析</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091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720725"/>
          </a:xfrm>
        </p:spPr>
        <p:txBody>
          <a:bodyPr/>
          <a:lstStyle/>
          <a:p>
            <a:r>
              <a:rPr lang="en-US" altLang="zh-CN" dirty="0" smtClean="0"/>
              <a:t>Q3 </a:t>
            </a:r>
            <a:r>
              <a:rPr lang="zh-CN" altLang="en-US" dirty="0" smtClean="0"/>
              <a:t>你认为可行性研究要做哪些工作？</a:t>
            </a:r>
            <a:endParaRPr lang="en-US" altLang="zh-CN" dirty="0" smtClean="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
        <p:nvSpPr>
          <p:cNvPr id="5" name="圆角矩形 9"/>
          <p:cNvSpPr>
            <a:spLocks noChangeArrowheads="1"/>
          </p:cNvSpPr>
          <p:nvPr/>
        </p:nvSpPr>
        <p:spPr bwMode="auto">
          <a:xfrm>
            <a:off x="685800" y="2133600"/>
            <a:ext cx="6860275" cy="990600"/>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solidFill>
                  <a:schemeClr val="tx2"/>
                </a:solidFill>
                <a:latin typeface="微软雅黑" panose="020B0503020204020204" pitchFamily="34" charset="-122"/>
                <a:ea typeface="微软雅黑" panose="020B0503020204020204" pitchFamily="34" charset="-122"/>
              </a:rPr>
              <a:t>建议：</a:t>
            </a:r>
            <a:endParaRPr lang="en-US" altLang="zh-CN" sz="2400" dirty="0" smtClean="0">
              <a:solidFill>
                <a:schemeClr val="tx2"/>
              </a:solidFill>
              <a:latin typeface="微软雅黑" panose="020B0503020204020204" pitchFamily="34" charset="-122"/>
              <a:ea typeface="微软雅黑" panose="020B0503020204020204" pitchFamily="34" charset="-122"/>
            </a:endParaRPr>
          </a:p>
          <a:p>
            <a:pPr algn="l"/>
            <a:r>
              <a:rPr lang="en-US" altLang="zh-CN" sz="2400" dirty="0">
                <a:solidFill>
                  <a:schemeClr val="tx2"/>
                </a:solidFill>
                <a:latin typeface="微软雅黑" panose="020B0503020204020204" pitchFamily="34" charset="-122"/>
                <a:ea typeface="微软雅黑" panose="020B0503020204020204" pitchFamily="34" charset="-122"/>
              </a:rPr>
              <a:t> </a:t>
            </a:r>
            <a:r>
              <a:rPr lang="en-US" altLang="zh-CN" sz="2400" dirty="0" smtClean="0">
                <a:solidFill>
                  <a:schemeClr val="tx2"/>
                </a:solidFill>
                <a:latin typeface="微软雅黑" panose="020B0503020204020204" pitchFamily="34" charset="-122"/>
                <a:ea typeface="微软雅黑" panose="020B0503020204020204" pitchFamily="34" charset="-122"/>
              </a:rPr>
              <a:t>   </a:t>
            </a:r>
            <a:r>
              <a:rPr lang="zh-CN" altLang="en-US" sz="2400" dirty="0" smtClean="0">
                <a:solidFill>
                  <a:schemeClr val="tx2"/>
                </a:solidFill>
                <a:latin typeface="微软雅黑" panose="020B0503020204020204" pitchFamily="34" charset="-122"/>
                <a:ea typeface="微软雅黑" panose="020B0503020204020204" pitchFamily="34" charset="-122"/>
              </a:rPr>
              <a:t>市场→政策→技术→成本</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46653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875"/>
            <a:ext cx="8229600" cy="1787525"/>
          </a:xfrm>
        </p:spPr>
        <p:txBody>
          <a:bodyPr/>
          <a:lstStyle/>
          <a:p>
            <a:r>
              <a:rPr lang="en-US" altLang="zh-CN" dirty="0" smtClean="0"/>
              <a:t>Q4  </a:t>
            </a:r>
            <a:r>
              <a:rPr lang="zh-CN" altLang="en-US" dirty="0" smtClean="0"/>
              <a:t>“在对一个新项目的构思评估阶段，首要任务是研究新技术”，你认为是否合适？</a:t>
            </a:r>
            <a:endParaRPr lang="en-US" altLang="zh-CN" dirty="0" smtClean="0"/>
          </a:p>
        </p:txBody>
      </p:sp>
      <p:sp>
        <p:nvSpPr>
          <p:cNvPr id="4" name="日期占位符 3"/>
          <p:cNvSpPr>
            <a:spLocks noGrp="1"/>
          </p:cNvSpPr>
          <p:nvPr>
            <p:ph type="dt" sz="half" idx="10"/>
          </p:nvPr>
        </p:nvSpPr>
        <p:spPr/>
        <p:txBody>
          <a:bodyPr/>
          <a:lstStyle/>
          <a:p>
            <a:pPr>
              <a:defRPr/>
            </a:pPr>
            <a:r>
              <a:rPr lang="en-US" altLang="zh-CN" smtClean="0"/>
              <a:t>guolei@upc.edu.cn</a:t>
            </a:r>
            <a:endParaRPr lang="en-US" altLang="zh-CN"/>
          </a:p>
        </p:txBody>
      </p:sp>
      <p:sp>
        <p:nvSpPr>
          <p:cNvPr id="5" name="圆角矩形 9"/>
          <p:cNvSpPr>
            <a:spLocks noChangeArrowheads="1"/>
          </p:cNvSpPr>
          <p:nvPr/>
        </p:nvSpPr>
        <p:spPr bwMode="auto">
          <a:xfrm>
            <a:off x="838200" y="3200400"/>
            <a:ext cx="7391400" cy="1066800"/>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solidFill>
                  <a:schemeClr val="tx2"/>
                </a:solidFill>
                <a:latin typeface="微软雅黑" panose="020B0503020204020204" pitchFamily="34" charset="-122"/>
                <a:ea typeface="微软雅黑" panose="020B0503020204020204" pitchFamily="34" charset="-122"/>
              </a:rPr>
              <a:t>我认为通常是不合适的（也有特例），首要任务应该是提出正确的问题以使团队能确定项目范围。</a:t>
            </a:r>
            <a:endParaRPr lang="en-US" altLang="zh-CN" sz="2400" dirty="0" smtClean="0">
              <a:solidFill>
                <a:schemeClr val="tx2"/>
              </a:solidFill>
              <a:latin typeface="微软雅黑" panose="020B0503020204020204" pitchFamily="34" charset="-122"/>
              <a:ea typeface="微软雅黑" panose="020B0503020204020204" pitchFamily="34" charset="-122"/>
            </a:endParaRPr>
          </a:p>
        </p:txBody>
      </p:sp>
      <p:sp>
        <p:nvSpPr>
          <p:cNvPr id="6" name="圆角矩形 9"/>
          <p:cNvSpPr>
            <a:spLocks noChangeArrowheads="1"/>
          </p:cNvSpPr>
          <p:nvPr/>
        </p:nvSpPr>
        <p:spPr bwMode="auto">
          <a:xfrm>
            <a:off x="876300" y="4572000"/>
            <a:ext cx="7391400" cy="1066800"/>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smtClean="0">
                <a:solidFill>
                  <a:schemeClr val="tx2"/>
                </a:solidFill>
                <a:latin typeface="微软雅黑" panose="020B0503020204020204" pitchFamily="34" charset="-122"/>
                <a:ea typeface="微软雅黑" panose="020B0503020204020204" pitchFamily="34" charset="-122"/>
              </a:rPr>
              <a:t>再问：特例？</a:t>
            </a:r>
            <a:endParaRPr lang="en-US" altLang="zh-CN" sz="2400" dirty="0" smtClean="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8984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NordriDesignStudio">
  <a:themeElements>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fontScheme name="NordriDesignStudio">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hlink"/>
            </a:gs>
            <a:gs pos="100000">
              <a:schemeClr val="hlink">
                <a:gamma/>
                <a:tint val="31765"/>
                <a:invGamma/>
              </a:schemeClr>
            </a:gs>
          </a:gsLst>
          <a:lin ang="0" scaled="1"/>
        </a:gradFill>
        <a:ln>
          <a:noFill/>
        </a:ln>
        <a:effectLst/>
        <a:extLst>
          <a:ext uri="{91240B29-F687-4F45-9708-019B960494DF}">
            <a14:hiddenLine xmlns:a14="http://schemas.microsoft.com/office/drawing/2010/main" w="0" cap="flat" cmpd="sng" algn="ctr">
              <a:solidFill>
                <a:srgbClr val="00A06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1">
          <a:gsLst>
            <a:gs pos="0">
              <a:schemeClr val="hlink"/>
            </a:gs>
            <a:gs pos="100000">
              <a:schemeClr val="hlink">
                <a:gamma/>
                <a:tint val="31765"/>
                <a:invGamma/>
              </a:schemeClr>
            </a:gs>
          </a:gsLst>
          <a:lin ang="0" scaled="1"/>
        </a:gradFill>
        <a:ln>
          <a:noFill/>
        </a:ln>
        <a:effectLst/>
        <a:extLst>
          <a:ext uri="{91240B29-F687-4F45-9708-019B960494DF}">
            <a14:hiddenLine xmlns:a14="http://schemas.microsoft.com/office/drawing/2010/main" w="0" cap="flat" cmpd="sng" algn="ctr">
              <a:solidFill>
                <a:srgbClr val="00A06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Studio 1">
        <a:dk1>
          <a:srgbClr val="1D528D"/>
        </a:dk1>
        <a:lt1>
          <a:srgbClr val="FFFFFF"/>
        </a:lt1>
        <a:dk2>
          <a:srgbClr val="000000"/>
        </a:dk2>
        <a:lt2>
          <a:srgbClr val="C0C0C0"/>
        </a:lt2>
        <a:accent1>
          <a:srgbClr val="2CA3C8"/>
        </a:accent1>
        <a:accent2>
          <a:srgbClr val="C5903B"/>
        </a:accent2>
        <a:accent3>
          <a:srgbClr val="FFFFFF"/>
        </a:accent3>
        <a:accent4>
          <a:srgbClr val="174578"/>
        </a:accent4>
        <a:accent5>
          <a:srgbClr val="ACCEE0"/>
        </a:accent5>
        <a:accent6>
          <a:srgbClr val="B28235"/>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NordriDesignStudio 2">
        <a:dk1>
          <a:srgbClr val="124B98"/>
        </a:dk1>
        <a:lt1>
          <a:srgbClr val="FFFFFF"/>
        </a:lt1>
        <a:dk2>
          <a:srgbClr val="000000"/>
        </a:dk2>
        <a:lt2>
          <a:srgbClr val="C0C0C0"/>
        </a:lt2>
        <a:accent1>
          <a:srgbClr val="4A95E8"/>
        </a:accent1>
        <a:accent2>
          <a:srgbClr val="6D8DE9"/>
        </a:accent2>
        <a:accent3>
          <a:srgbClr val="FFFFFF"/>
        </a:accent3>
        <a:accent4>
          <a:srgbClr val="0E3F81"/>
        </a:accent4>
        <a:accent5>
          <a:srgbClr val="B1C8F2"/>
        </a:accent5>
        <a:accent6>
          <a:srgbClr val="627FD3"/>
        </a:accent6>
        <a:hlink>
          <a:srgbClr val="95CD2F"/>
        </a:hlink>
        <a:folHlink>
          <a:srgbClr val="CAA664"/>
        </a:folHlink>
      </a:clrScheme>
      <a:clrMap bg1="lt1" tx1="dk1" bg2="lt2" tx2="dk2" accent1="accent1" accent2="accent2" accent3="accent3" accent4="accent4" accent5="accent5" accent6="accent6" hlink="hlink" folHlink="folHlink"/>
    </a:extraClrScheme>
    <a:extraClrScheme>
      <a:clrScheme name="NordriDesignStudio 3">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28BFEE"/>
        </a:hlink>
        <a:folHlink>
          <a:srgbClr val="878FA5"/>
        </a:folHlink>
      </a:clrScheme>
      <a:clrMap bg1="lt1" tx1="dk1" bg2="lt2" tx2="dk2" accent1="accent1" accent2="accent2" accent3="accent3" accent4="accent4" accent5="accent5" accent6="accent6" hlink="hlink" folHlink="folHlink"/>
    </a:extraClrScheme>
    <a:extraClrScheme>
      <a:clrScheme name="NordriDesignStudio 4">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FF6600"/>
        </a:hlink>
        <a:folHlink>
          <a:srgbClr val="878FA5"/>
        </a:folHlink>
      </a:clrScheme>
      <a:clrMap bg1="lt1" tx1="dk1" bg2="lt2" tx2="dk2" accent1="accent1" accent2="accent2" accent3="accent3" accent4="accent4" accent5="accent5" accent6="accent6" hlink="hlink" folHlink="folHlink"/>
    </a:extraClrScheme>
    <a:extraClrScheme>
      <a:clrScheme name="NordriDesignStudio 5">
        <a:dk1>
          <a:srgbClr val="666699"/>
        </a:dk1>
        <a:lt1>
          <a:srgbClr val="FFFFFF"/>
        </a:lt1>
        <a:dk2>
          <a:srgbClr val="000066"/>
        </a:dk2>
        <a:lt2>
          <a:srgbClr val="C0C0C0"/>
        </a:lt2>
        <a:accent1>
          <a:srgbClr val="49CACD"/>
        </a:accent1>
        <a:accent2>
          <a:srgbClr val="467CE8"/>
        </a:accent2>
        <a:accent3>
          <a:srgbClr val="FFFFFF"/>
        </a:accent3>
        <a:accent4>
          <a:srgbClr val="565682"/>
        </a:accent4>
        <a:accent5>
          <a:srgbClr val="B1E1E3"/>
        </a:accent5>
        <a:accent6>
          <a:srgbClr val="3F70D2"/>
        </a:accent6>
        <a:hlink>
          <a:srgbClr val="000066"/>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CCEDC7"/>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（蓝底图案--学习模板）GL改</Template>
  <TotalTime>2470</TotalTime>
  <Words>3414</Words>
  <Application>Microsoft Office PowerPoint</Application>
  <PresentationFormat>全屏显示(4:3)</PresentationFormat>
  <Paragraphs>833</Paragraphs>
  <Slides>48</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4" baseType="lpstr">
      <vt:lpstr>Arial Unicode MS</vt:lpstr>
      <vt:lpstr>Franklin Gothic Heavy</vt:lpstr>
      <vt:lpstr>ZapfHumnst BT</vt:lpstr>
      <vt:lpstr>黑体</vt:lpstr>
      <vt:lpstr>华文行楷</vt:lpstr>
      <vt:lpstr>宋体</vt:lpstr>
      <vt:lpstr>微软雅黑</vt:lpstr>
      <vt:lpstr>Arial</vt:lpstr>
      <vt:lpstr>Arial Narrow</vt:lpstr>
      <vt:lpstr>Calibri</vt:lpstr>
      <vt:lpstr>Times New Roman</vt:lpstr>
      <vt:lpstr>Verdana</vt:lpstr>
      <vt:lpstr>Wingdings</vt:lpstr>
      <vt:lpstr>Wingdings</vt:lpstr>
      <vt:lpstr>NordriDesignStudio</vt:lpstr>
      <vt:lpstr>Visio</vt:lpstr>
      <vt:lpstr>《软件项目管理》 周讨论课任务</vt:lpstr>
      <vt:lpstr>传送门</vt:lpstr>
      <vt:lpstr>讨论课要求</vt:lpstr>
      <vt:lpstr>第一周讨论课</vt:lpstr>
      <vt:lpstr>第一周 Assistances</vt:lpstr>
      <vt:lpstr>PowerPoint 演示文稿</vt:lpstr>
      <vt:lpstr>PowerPoint 演示文稿</vt:lpstr>
      <vt:lpstr>PowerPoint 演示文稿</vt:lpstr>
      <vt:lpstr>PowerPoint 演示文稿</vt:lpstr>
      <vt:lpstr>第二周讨论课</vt:lpstr>
      <vt:lpstr>示例：用户故事卡片</vt:lpstr>
      <vt:lpstr>示例：环境上下文</vt:lpstr>
      <vt:lpstr>示例：技术概述</vt:lpstr>
      <vt:lpstr>示例：团队分工</vt:lpstr>
      <vt:lpstr>第七周讨论课</vt:lpstr>
      <vt:lpstr>启动阶段 Assistence</vt:lpstr>
      <vt:lpstr>PowerPoint 演示文稿</vt:lpstr>
      <vt:lpstr>任务简明介绍</vt:lpstr>
      <vt:lpstr>PowerPoint 演示文稿</vt:lpstr>
      <vt:lpstr>实例：东胜公司成本预算管理系统</vt:lpstr>
      <vt:lpstr>PowerPoint 演示文稿</vt:lpstr>
      <vt:lpstr>实例：东胜公司成本预算管理系统</vt:lpstr>
      <vt:lpstr>PowerPoint 演示文稿</vt:lpstr>
      <vt:lpstr>PowerPoint 演示文稿</vt:lpstr>
      <vt:lpstr>实例：东胜公司成本预算管理系统</vt:lpstr>
      <vt:lpstr>PowerPoint 演示文稿</vt:lpstr>
      <vt:lpstr>实例：东胜公司成本预算管理系统</vt:lpstr>
      <vt:lpstr>实例：东胜公司成本预算管理系统</vt:lpstr>
      <vt:lpstr>工作项分解</vt:lpstr>
      <vt:lpstr>实施阶段 Assistence</vt:lpstr>
      <vt:lpstr>PowerPoint 演示文稿</vt:lpstr>
      <vt:lpstr>任务简明介绍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工作项分解</vt:lpstr>
      <vt:lpstr>实例：2. 迭代执行</vt:lpstr>
      <vt:lpstr>实例：3. 迭代监控</vt:lpstr>
      <vt:lpstr>PowerPoint 演示文稿</vt:lpstr>
      <vt:lpstr>本章结束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Goei</dc:creator>
  <cp:lastModifiedBy>Goei</cp:lastModifiedBy>
  <cp:revision>309</cp:revision>
  <cp:lastPrinted>1601-01-01T00:00:00Z</cp:lastPrinted>
  <dcterms:created xsi:type="dcterms:W3CDTF">1601-01-01T00:00:00Z</dcterms:created>
  <dcterms:modified xsi:type="dcterms:W3CDTF">2019-02-24T14:21:42Z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