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6"/>
  </p:notesMasterIdLst>
  <p:sldIdLst>
    <p:sldId id="265" r:id="rId2"/>
    <p:sldId id="260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7" r:id="rId14"/>
    <p:sldId id="273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24" autoAdjust="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0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520733B-102C-4743-99C1-DE4FA11BA1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2528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142513-20B2-4E93-8B5B-45EBA1C0EFD5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63613" y="741363"/>
            <a:ext cx="4957762" cy="3717925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705350"/>
            <a:ext cx="5508625" cy="44592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4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0" y="5153025"/>
            <a:ext cx="9144000" cy="1760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pic>
        <p:nvPicPr>
          <p:cNvPr id="5" name="Picture 3" descr="ONDmndBsLckp_KO_4C_SM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5214938"/>
            <a:ext cx="2162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76788"/>
            <a:ext cx="9142413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rational_logo_wh_mat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2094" b="-72021"/>
          <a:stretch>
            <a:fillRect/>
          </a:stretch>
        </p:blipFill>
        <p:spPr bwMode="blackGray">
          <a:xfrm>
            <a:off x="477838" y="4149725"/>
            <a:ext cx="35083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blackWhite">
          <a:xfrm>
            <a:off x="0" y="0"/>
            <a:ext cx="9144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7673975" y="687388"/>
            <a:ext cx="1162050" cy="558800"/>
            <a:chOff x="4738" y="433"/>
            <a:chExt cx="732" cy="352"/>
          </a:xfrm>
        </p:grpSpPr>
        <p:pic>
          <p:nvPicPr>
            <p:cNvPr id="10" name="Picture 8" descr="ibm_white_logo_300dpi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7889FB"/>
                </a:clrFrom>
                <a:clrTo>
                  <a:srgbClr val="7889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70"/>
            <a:stretch>
              <a:fillRect/>
            </a:stretch>
          </p:blipFill>
          <p:spPr bwMode="invGray">
            <a:xfrm>
              <a:off x="4738" y="433"/>
              <a:ext cx="6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9"/>
            <p:cNvSpPr>
              <a:spLocks noChangeArrowheads="1"/>
            </p:cNvSpPr>
            <p:nvPr/>
          </p:nvSpPr>
          <p:spPr bwMode="black">
            <a:xfrm>
              <a:off x="5325" y="611"/>
              <a:ext cx="1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en-US" sz="600">
                  <a:solidFill>
                    <a:schemeClr val="bg1"/>
                  </a:solidFill>
                </a:rPr>
                <a:t>®</a:t>
              </a:r>
            </a:p>
            <a:p>
              <a:pPr algn="r"/>
              <a:endParaRPr lang="en-US" altLang="en-US" sz="60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black">
          <a:xfrm>
            <a:off x="2032000" y="1301750"/>
            <a:ext cx="410368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288" tIns="18288" rIns="18288" bIns="18288" anchor="ctr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</a:pPr>
            <a:r>
              <a:rPr lang="en-US" altLang="en-US">
                <a:solidFill>
                  <a:srgbClr val="FFFFFF"/>
                </a:solidFill>
              </a:rPr>
              <a:t>IBM Software Group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black">
          <a:xfrm flipV="1">
            <a:off x="1887538" y="1362075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black">
          <a:xfrm>
            <a:off x="7239000" y="6248400"/>
            <a:ext cx="1639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en-US" sz="1000">
                <a:solidFill>
                  <a:srgbClr val="FFFFFF"/>
                </a:solidFill>
              </a:rPr>
              <a:t>© 200</a:t>
            </a:r>
            <a:r>
              <a:rPr lang="en-US" altLang="zh-CN" sz="1000">
                <a:solidFill>
                  <a:srgbClr val="FFFFFF"/>
                </a:solidFill>
              </a:rPr>
              <a:t>6</a:t>
            </a:r>
            <a:r>
              <a:rPr lang="en-US" altLang="en-US" sz="1000">
                <a:solidFill>
                  <a:srgbClr val="FFFFFF"/>
                </a:solidFill>
              </a:rPr>
              <a:t> IBM Corporation</a:t>
            </a:r>
          </a:p>
        </p:txBody>
      </p:sp>
      <p:pic>
        <p:nvPicPr>
          <p:cNvPr id="15" name="Picture 16" descr="plaque design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25" y="1700213"/>
            <a:ext cx="2568575" cy="305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6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74625" y="3407221"/>
            <a:ext cx="6276975" cy="46166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Font typeface="Wingdings" pitchFamily="2" charset="2"/>
              <a:buNone/>
              <a:defRPr lang="zh-CN" altLang="en-US" sz="240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38114" y="2087562"/>
            <a:ext cx="6313486" cy="535531"/>
          </a:xfrm>
        </p:spPr>
        <p:txBody>
          <a:bodyPr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zh-CN" altLang="en-US" sz="3200" kern="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7" name="灯片编号占位符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2CA7D-7F22-48D5-9477-E9A27BD30D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370479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1"/>
          </p:nvPr>
        </p:nvSpPr>
        <p:spPr>
          <a:xfrm>
            <a:off x="153987" y="1142813"/>
            <a:ext cx="8847137" cy="52041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9E5E44-12BF-4808-A69C-97CB4426B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1250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3988" y="1144033"/>
            <a:ext cx="4252912" cy="5202977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300"/>
              </a:spcBef>
              <a:defRPr sz="24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10000"/>
              </a:lnSpc>
              <a:spcBef>
                <a:spcPts val="300"/>
              </a:spcBef>
              <a:defRPr sz="22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10000"/>
              </a:lnSpc>
              <a:spcBef>
                <a:spcPts val="300"/>
              </a:spcBef>
              <a:defRPr sz="20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10000"/>
              </a:lnSpc>
              <a:spcBef>
                <a:spcPts val="300"/>
              </a:spcBef>
              <a:defRPr sz="18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10000"/>
              </a:lnSpc>
              <a:spcBef>
                <a:spcPts val="300"/>
              </a:spcBef>
              <a:defRPr sz="18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1200" y="1144032"/>
            <a:ext cx="4479925" cy="520298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300"/>
              </a:spcBef>
              <a:defRPr sz="24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10000"/>
              </a:lnSpc>
              <a:spcBef>
                <a:spcPts val="300"/>
              </a:spcBef>
              <a:defRPr sz="22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10000"/>
              </a:lnSpc>
              <a:spcBef>
                <a:spcPts val="300"/>
              </a:spcBef>
              <a:defRPr sz="20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10000"/>
              </a:lnSpc>
              <a:spcBef>
                <a:spcPts val="300"/>
              </a:spcBef>
              <a:defRPr sz="18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10000"/>
              </a:lnSpc>
              <a:spcBef>
                <a:spcPts val="300"/>
              </a:spcBef>
              <a:defRPr sz="1800" baseline="0">
                <a:latin typeface="Arial Unicode MS" panose="020B0604020202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560388"/>
            <a:ext cx="88471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1FC8A-36C2-48D3-ACB6-517670799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579283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53988" y="748145"/>
            <a:ext cx="8847137" cy="56392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70929-4961-42F4-8E95-47D8B19D2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78040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560388"/>
            <a:ext cx="88471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dirty="0" smtClean="0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C7D8E-7229-48E6-8D6B-223A7E6D21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61416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C19B8-837C-4178-AA3D-497F608F51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0168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blackWhite">
          <a:xfrm>
            <a:off x="0" y="6470650"/>
            <a:ext cx="9144000" cy="3873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438900"/>
            <a:ext cx="9148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ChangeArrowheads="1"/>
          </p:cNvSpPr>
          <p:nvPr/>
        </p:nvSpPr>
        <p:spPr bwMode="blackWhite"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zh-CN" altLang="en-US"/>
          </a:p>
        </p:txBody>
      </p:sp>
      <p:pic>
        <p:nvPicPr>
          <p:cNvPr id="1029" name="Picture 5" descr="ibm_light_gray_logo_300dpi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0"/>
          <a:stretch>
            <a:fillRect/>
          </a:stretch>
        </p:blipFill>
        <p:spPr bwMode="invGray">
          <a:xfrm>
            <a:off x="8370888" y="100013"/>
            <a:ext cx="62388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 Box 8"/>
          <p:cNvSpPr txBox="1">
            <a:spLocks noChangeArrowheads="1"/>
          </p:cNvSpPr>
          <p:nvPr/>
        </p:nvSpPr>
        <p:spPr bwMode="black">
          <a:xfrm>
            <a:off x="1435100" y="123825"/>
            <a:ext cx="3305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1400">
                <a:solidFill>
                  <a:srgbClr val="FFFFFF"/>
                </a:solidFill>
              </a:rPr>
              <a:t>IBM Software Group | Rational software</a:t>
            </a:r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black">
          <a:xfrm>
            <a:off x="1435100" y="195263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560388"/>
            <a:ext cx="88471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en-US" smtClean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 bwMode="black">
          <a:xfrm>
            <a:off x="8328025" y="6592888"/>
            <a:ext cx="673100" cy="152400"/>
          </a:xfrm>
          <a:prstGeom prst="rect">
            <a:avLst/>
          </a:prstGeom>
          <a:ln algn="ctr"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1000" b="1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C6865DF8-1D55-4D21-BD66-24D2F51C0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 bwMode="auto">
          <a:xfrm>
            <a:off x="153988" y="1158875"/>
            <a:ext cx="8840787" cy="518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0" r:id="rId2"/>
    <p:sldLayoutId id="2147483771" r:id="rId3"/>
    <p:sldLayoutId id="2147483772" r:id="rId4"/>
    <p:sldLayoutId id="2147483773" r:id="rId5"/>
    <p:sldLayoutId id="2147483774" r:id="rId6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2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lang="en-US" altLang="en-US" sz="2800" dirty="0">
          <a:solidFill>
            <a:schemeClr val="tx2"/>
          </a:solidFill>
          <a:latin typeface="Arial Unicode MS" panose="020B0604020202020204" pitchFamily="34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Unicode MS" panose="020B0604020202020204" pitchFamily="34" charset="-122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Unicode MS" panose="020B0604020202020204" pitchFamily="34" charset="-122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Unicode MS" panose="020B0604020202020204" pitchFamily="34" charset="-122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Unicode MS" panose="020B0604020202020204" pitchFamily="34" charset="-122"/>
          <a:ea typeface="黑体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228600" indent="-228600" algn="l" rtl="0" fontAlgn="base">
        <a:lnSpc>
          <a:spcPct val="11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zh-CN" altLang="en-US" sz="2800" dirty="0">
          <a:solidFill>
            <a:srgbClr val="000000"/>
          </a:solidFill>
          <a:latin typeface="Arial"/>
          <a:ea typeface="微软雅黑" panose="020B0503020204020204" pitchFamily="34" charset="-122"/>
          <a:cs typeface="Arial"/>
        </a:defRPr>
      </a:lvl1pPr>
      <a:lvl2pPr marL="687388" indent="-342900" algn="l" rtl="0" fontAlgn="base">
        <a:lnSpc>
          <a:spcPct val="110000"/>
        </a:lnSpc>
        <a:spcBef>
          <a:spcPts val="500"/>
        </a:spcBef>
        <a:spcAft>
          <a:spcPct val="0"/>
        </a:spcAft>
        <a:buClr>
          <a:schemeClr val="accent1"/>
        </a:buClr>
        <a:buFont typeface="Webdings" panose="05030102010509060703" pitchFamily="18" charset="2"/>
        <a:buChar char="4"/>
        <a:defRPr lang="zh-CN" altLang="en-US" sz="2400" dirty="0">
          <a:solidFill>
            <a:srgbClr val="002060"/>
          </a:solidFill>
          <a:latin typeface="Arial"/>
          <a:ea typeface="微软雅黑" panose="020B0503020204020204" pitchFamily="34" charset="-122"/>
          <a:cs typeface="Arial"/>
        </a:defRPr>
      </a:lvl2pPr>
      <a:lvl3pPr marL="1033463" indent="-342900" algn="l" rtl="0" fontAlgn="base">
        <a:lnSpc>
          <a:spcPct val="11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lang="zh-CN" altLang="en-US" sz="2400" dirty="0">
          <a:solidFill>
            <a:srgbClr val="0070C0"/>
          </a:solidFill>
          <a:latin typeface="Arial"/>
          <a:ea typeface="微软雅黑" panose="020B0503020204020204" pitchFamily="34" charset="-122"/>
          <a:cs typeface="Arial"/>
        </a:defRPr>
      </a:lvl3pPr>
      <a:lvl4pPr marL="1366838" indent="-342900" algn="l" rtl="0" fontAlgn="base">
        <a:lnSpc>
          <a:spcPct val="110000"/>
        </a:lnSpc>
        <a:spcBef>
          <a:spcPts val="5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lang="zh-CN" altLang="en-US" sz="2000" dirty="0">
          <a:solidFill>
            <a:srgbClr val="003300"/>
          </a:solidFill>
          <a:latin typeface="Arial"/>
          <a:ea typeface="微软雅黑" panose="020B0503020204020204" pitchFamily="34" charset="-122"/>
          <a:cs typeface="Arial"/>
        </a:defRPr>
      </a:lvl4pPr>
      <a:lvl5pPr marL="1712913" indent="-342900" algn="l" rtl="0" fontAlgn="base">
        <a:lnSpc>
          <a:spcPct val="110000"/>
        </a:lnSpc>
        <a:spcBef>
          <a:spcPts val="5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–"/>
        <a:defRPr lang="en-US" altLang="en-US" dirty="0">
          <a:solidFill>
            <a:srgbClr val="006600"/>
          </a:solidFill>
          <a:latin typeface="Arial"/>
          <a:ea typeface="微软雅黑" panose="020B0503020204020204" pitchFamily="34" charset="-122"/>
          <a:cs typeface="Arial"/>
        </a:defRPr>
      </a:lvl5pPr>
      <a:lvl6pPr marL="16002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6pPr>
      <a:lvl7pPr marL="20574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7pPr>
      <a:lvl8pPr marL="25146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8pPr>
      <a:lvl9pPr marL="29718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186238" y="4005263"/>
            <a:ext cx="2370137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dirty="0">
                <a:latin typeface="Arial" charset="0"/>
              </a:rPr>
              <a:t>Modified by L </a:t>
            </a:r>
            <a:r>
              <a:rPr lang="en-US" altLang="zh-CN" dirty="0" err="1">
                <a:latin typeface="Arial" charset="0"/>
              </a:rPr>
              <a:t>Guo</a:t>
            </a:r>
            <a:r>
              <a:rPr lang="en-US" altLang="zh-CN" dirty="0">
                <a:latin typeface="Arial" charset="0"/>
              </a:rPr>
              <a:t>;</a:t>
            </a:r>
            <a:br>
              <a:rPr lang="en-US" altLang="zh-CN" dirty="0">
                <a:latin typeface="Arial" charset="0"/>
              </a:rPr>
            </a:br>
            <a:r>
              <a:rPr lang="en-US" altLang="zh-CN" dirty="0">
                <a:latin typeface="Arial" charset="0"/>
              </a:rPr>
              <a:t>Copyright  DJ </a:t>
            </a:r>
            <a:r>
              <a:rPr lang="en-US" altLang="zh-CN" dirty="0" err="1">
                <a:latin typeface="Arial" charset="0"/>
              </a:rPr>
              <a:t>Ning</a:t>
            </a:r>
            <a:endParaRPr lang="en-US" altLang="zh-CN" dirty="0">
              <a:latin typeface="Arial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4625" y="3406775"/>
            <a:ext cx="6276975" cy="461963"/>
          </a:xfrm>
        </p:spPr>
        <p:txBody>
          <a:bodyPr rtlCol="0">
            <a:normAutofit lnSpcReduction="10000"/>
          </a:bodyPr>
          <a:lstStyle/>
          <a:p>
            <a:pPr>
              <a:defRPr/>
            </a:pPr>
            <a:r>
              <a:rPr lang="zh-CN" altLang="en-US" dirty="0" smtClean="0"/>
              <a:t>复习回顾</a:t>
            </a:r>
            <a:endParaRPr lang="en-US" altLang="zh-CN" dirty="0" smtClean="0"/>
          </a:p>
        </p:txBody>
      </p:sp>
      <p:sp>
        <p:nvSpPr>
          <p:cNvPr id="4100" name="标题 1"/>
          <p:cNvSpPr>
            <a:spLocks noGrp="1"/>
          </p:cNvSpPr>
          <p:nvPr>
            <p:ph type="title"/>
          </p:nvPr>
        </p:nvSpPr>
        <p:spPr>
          <a:xfrm>
            <a:off x="138113" y="2087563"/>
            <a:ext cx="6313487" cy="979487"/>
          </a:xfrm>
        </p:spPr>
        <p:txBody>
          <a:bodyPr/>
          <a:lstStyle/>
          <a:p>
            <a:r>
              <a:rPr lang="en-US" altLang="zh-CN" smtClean="0"/>
              <a:t>《</a:t>
            </a:r>
            <a:r>
              <a:rPr smtClean="0"/>
              <a:t>软件项目管理</a:t>
            </a:r>
            <a:r>
              <a:rPr lang="en-US" altLang="zh-CN" smtClean="0"/>
              <a:t>》</a:t>
            </a:r>
            <a:br>
              <a:rPr lang="en-US" altLang="zh-CN" smtClean="0"/>
            </a:br>
            <a:r>
              <a:rPr lang="en-US" altLang="zh-CN" smtClean="0"/>
              <a:t>        ——</a:t>
            </a:r>
            <a:r>
              <a:rPr smtClean="0"/>
              <a:t>敏捷规模化案例教程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Ch11</a:t>
            </a:r>
          </a:p>
          <a:p>
            <a:pPr lvl="1"/>
            <a:r>
              <a:rPr lang="zh-CN" altLang="en-US" dirty="0" smtClean="0"/>
              <a:t>两级规划</a:t>
            </a:r>
            <a:endParaRPr lang="en-US" altLang="zh-CN" dirty="0" smtClean="0"/>
          </a:p>
          <a:p>
            <a:pPr lvl="2"/>
            <a:r>
              <a:rPr lang="zh-CN" altLang="en-US" dirty="0"/>
              <a:t>如</a:t>
            </a:r>
            <a:r>
              <a:rPr lang="zh-CN" altLang="en-US" dirty="0" smtClean="0"/>
              <a:t>何划分活动优先级</a:t>
            </a:r>
            <a:r>
              <a:rPr lang="en-US" altLang="zh-CN" dirty="0" smtClean="0"/>
              <a:t>——</a:t>
            </a:r>
            <a:r>
              <a:rPr lang="zh-CN" altLang="en-US" dirty="0"/>
              <a:t>业务驱动和风险驱</a:t>
            </a:r>
            <a:r>
              <a:rPr lang="zh-CN" altLang="en-US" dirty="0" smtClean="0"/>
              <a:t>动</a:t>
            </a:r>
            <a:endParaRPr lang="en-US" altLang="zh-CN" dirty="0" smtClean="0"/>
          </a:p>
          <a:p>
            <a:pPr lvl="2"/>
            <a:r>
              <a:rPr lang="zh-CN" altLang="en-US" dirty="0"/>
              <a:t>如何估算需求规</a:t>
            </a:r>
            <a:r>
              <a:rPr lang="zh-CN" altLang="en-US" dirty="0" smtClean="0"/>
              <a:t>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故事点、理想日</a:t>
            </a:r>
            <a:endParaRPr lang="zh-CN" altLang="en-US" dirty="0"/>
          </a:p>
          <a:p>
            <a:pPr lvl="2"/>
            <a:r>
              <a:rPr lang="zh-CN" altLang="en-US" dirty="0" smtClean="0"/>
              <a:t>如</a:t>
            </a:r>
            <a:r>
              <a:rPr lang="zh-CN" altLang="en-US" dirty="0"/>
              <a:t>何估算团队速</a:t>
            </a:r>
            <a:r>
              <a:rPr lang="zh-CN" altLang="en-US" dirty="0" smtClean="0"/>
              <a:t>度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类比法、实验法、人工预测</a:t>
            </a:r>
            <a:endParaRPr lang="en-US" altLang="zh-CN" dirty="0" smtClean="0"/>
          </a:p>
          <a:p>
            <a:pPr lvl="2"/>
            <a:r>
              <a:rPr lang="zh-CN" altLang="en-US" dirty="0"/>
              <a:t>如何确定里程</a:t>
            </a:r>
            <a:r>
              <a:rPr lang="zh-CN" altLang="en-US" dirty="0" smtClean="0"/>
              <a:t>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一些刚性指标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项目团队功能水平发展阶段</a:t>
            </a:r>
            <a:endParaRPr lang="en-US" altLang="zh-CN" dirty="0" smtClean="0"/>
          </a:p>
          <a:p>
            <a:pPr lvl="2"/>
            <a:r>
              <a:rPr lang="zh-CN" altLang="en-US" dirty="0"/>
              <a:t>形</a:t>
            </a:r>
            <a:r>
              <a:rPr lang="zh-CN" altLang="en-US" dirty="0" smtClean="0"/>
              <a:t>成、震荡、规范、表现、消亡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70929-4961-42F4-8E95-47D8B19D2F36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67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Ch12</a:t>
            </a:r>
          </a:p>
          <a:p>
            <a:pPr lvl="1"/>
            <a:r>
              <a:rPr lang="zh-CN" altLang="en-US" dirty="0"/>
              <a:t>三种规划任务的方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甘特图、任务列表、任务板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CPM</a:t>
            </a:r>
            <a:r>
              <a:rPr lang="zh-CN" altLang="en-US" dirty="0" smtClean="0"/>
              <a:t>法与活动优先级</a:t>
            </a:r>
            <a:endParaRPr lang="en-US" altLang="zh-CN" dirty="0" smtClean="0"/>
          </a:p>
          <a:p>
            <a:pPr lvl="1"/>
            <a:r>
              <a:rPr lang="zh-CN" altLang="en-US" smtClean="0"/>
              <a:t>帕金森定律与关</a:t>
            </a:r>
            <a:r>
              <a:rPr lang="zh-CN" altLang="en-US"/>
              <a:t>键</a:t>
            </a:r>
            <a:r>
              <a:rPr lang="zh-CN" altLang="en-US" smtClean="0"/>
              <a:t>链法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70929-4961-42F4-8E95-47D8B19D2F36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71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Ch13</a:t>
            </a:r>
          </a:p>
          <a:p>
            <a:pPr lvl="1"/>
            <a:r>
              <a:rPr lang="en-US" altLang="zh-CN" dirty="0" smtClean="0"/>
              <a:t>WBS</a:t>
            </a:r>
            <a:r>
              <a:rPr lang="zh-CN" altLang="en-US" dirty="0" smtClean="0"/>
              <a:t>分解：按工作项或任务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变更管理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分析变更原因→变更控制流程</a:t>
            </a:r>
            <a:endParaRPr lang="en-US" altLang="zh-CN" dirty="0" smtClean="0"/>
          </a:p>
          <a:p>
            <a:pPr lvl="1"/>
            <a:r>
              <a:rPr lang="zh-CN" altLang="en-US" dirty="0"/>
              <a:t>三</a:t>
            </a:r>
            <a:r>
              <a:rPr lang="zh-CN" altLang="en-US" dirty="0" smtClean="0"/>
              <a:t>点估算法</a:t>
            </a:r>
            <a:endParaRPr lang="en-US" altLang="zh-CN" dirty="0" smtClean="0"/>
          </a:p>
          <a:p>
            <a:pPr lvl="2"/>
            <a:r>
              <a:rPr lang="zh-CN" altLang="en-US" dirty="0"/>
              <a:t>活动历时均值</a:t>
            </a:r>
            <a:r>
              <a:rPr lang="en-US" altLang="zh-CN" dirty="0"/>
              <a:t>(</a:t>
            </a:r>
            <a:r>
              <a:rPr lang="zh-CN" altLang="en-US" dirty="0"/>
              <a:t>或估计值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           </a:t>
            </a:r>
            <a:r>
              <a:rPr lang="en-US" altLang="zh-CN" dirty="0"/>
              <a:t>= (</a:t>
            </a:r>
            <a:r>
              <a:rPr lang="zh-CN" altLang="en-US" dirty="0"/>
              <a:t>乐观估计</a:t>
            </a:r>
            <a:r>
              <a:rPr lang="en-US" altLang="zh-CN" dirty="0"/>
              <a:t>+4×</a:t>
            </a:r>
            <a:r>
              <a:rPr lang="zh-CN" altLang="en-US" dirty="0"/>
              <a:t>最可能估计</a:t>
            </a:r>
            <a:r>
              <a:rPr lang="en-US" altLang="zh-CN" dirty="0"/>
              <a:t>+</a:t>
            </a:r>
            <a:r>
              <a:rPr lang="zh-CN" altLang="en-US" dirty="0"/>
              <a:t>悲观估计</a:t>
            </a:r>
            <a:r>
              <a:rPr lang="en-US" altLang="zh-CN" dirty="0"/>
              <a:t>) / 6</a:t>
            </a:r>
          </a:p>
          <a:p>
            <a:pPr lvl="1"/>
            <a:r>
              <a:rPr lang="en-US" altLang="zh-CN" dirty="0" smtClean="0"/>
              <a:t>RBS</a:t>
            </a:r>
            <a:r>
              <a:rPr lang="zh-CN" altLang="en-US" dirty="0" smtClean="0"/>
              <a:t>分解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SWOT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Strength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Weakness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Opportunity</a:t>
            </a:r>
            <a:r>
              <a:rPr lang="zh-CN" altLang="en-US" dirty="0" smtClean="0"/>
              <a:t>、</a:t>
            </a:r>
            <a:r>
              <a:rPr lang="en-US" altLang="zh-CN" smtClean="0"/>
              <a:t>Threat</a:t>
            </a:r>
          </a:p>
          <a:p>
            <a:pPr lvl="2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70929-4961-42F4-8E95-47D8B19D2F3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7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Ch14</a:t>
            </a:r>
          </a:p>
          <a:p>
            <a:pPr lvl="1"/>
            <a:r>
              <a:rPr lang="zh-CN" altLang="en-US" dirty="0"/>
              <a:t>概率和影响矩阵</a:t>
            </a:r>
          </a:p>
          <a:p>
            <a:pPr lvl="1"/>
            <a:r>
              <a:rPr lang="zh-CN" altLang="en-US" dirty="0"/>
              <a:t>敏感性分析</a:t>
            </a:r>
          </a:p>
          <a:p>
            <a:pPr lvl="1"/>
            <a:r>
              <a:rPr lang="en-US" altLang="zh-CN" dirty="0"/>
              <a:t>EMV</a:t>
            </a:r>
            <a:r>
              <a:rPr lang="zh-CN" altLang="en-US" dirty="0"/>
              <a:t>（风险预期货币值）计算方法</a:t>
            </a:r>
          </a:p>
          <a:p>
            <a:pPr lvl="1"/>
            <a:r>
              <a:rPr lang="zh-CN" altLang="en-US" dirty="0"/>
              <a:t>成本类别</a:t>
            </a:r>
          </a:p>
          <a:p>
            <a:pPr lvl="1"/>
            <a:r>
              <a:rPr lang="en-US" altLang="zh-CN" dirty="0"/>
              <a:t>EVM</a:t>
            </a:r>
            <a:r>
              <a:rPr lang="zh-CN" altLang="en-US" dirty="0"/>
              <a:t>挣值分析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2"/>
            <a:r>
              <a:rPr lang="zh-CN" altLang="en-US" dirty="0"/>
              <a:t>三个关键</a:t>
            </a:r>
            <a:r>
              <a:rPr lang="zh-CN" altLang="en-US" dirty="0" smtClean="0"/>
              <a:t>值</a:t>
            </a:r>
            <a:r>
              <a:rPr lang="en-US" altLang="zh-CN" dirty="0" smtClean="0"/>
              <a:t>PV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EV</a:t>
            </a:r>
          </a:p>
          <a:p>
            <a:pPr lvl="2"/>
            <a:r>
              <a:rPr lang="zh-CN" altLang="en-US" dirty="0" smtClean="0"/>
              <a:t>几个度量值</a:t>
            </a:r>
            <a:r>
              <a:rPr lang="en-US" altLang="zh-CN" dirty="0" smtClean="0"/>
              <a:t>CV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CPI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SPI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70929-4961-42F4-8E95-47D8B19D2F36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08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Verdana" panose="020B0604030504040204" pitchFamily="34" charset="0"/>
                <a:ea typeface="微软雅黑" panose="020B0503020204020204" pitchFamily="34" charset="-122"/>
              </a:rPr>
              <a:t>Continue……</a:t>
            </a:r>
            <a:endParaRPr lang="zh-CN" altLang="en-US" dirty="0">
              <a:latin typeface="Verdana" panose="020B060403050404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D70929-4961-42F4-8E95-47D8B19D2F3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02991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ch3</a:t>
            </a:r>
            <a:endParaRPr lang="zh-CN" dirty="0"/>
          </a:p>
        </p:txBody>
      </p:sp>
      <p:sp>
        <p:nvSpPr>
          <p:cNvPr id="12291" name="内容占位符 3"/>
          <p:cNvSpPr>
            <a:spLocks noGrp="1"/>
          </p:cNvSpPr>
          <p:nvPr>
            <p:ph sz="quarter" idx="11"/>
          </p:nvPr>
        </p:nvSpPr>
        <p:spPr>
          <a:xfrm>
            <a:off x="153988" y="1143000"/>
            <a:ext cx="8847137" cy="5203825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下面哪些是猪角色，哪些是鸡角色？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终端用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户、出资人、</a:t>
            </a:r>
            <a:r>
              <a:rPr lang="zh-CN" altLang="en-US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涉众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产品负责人、团队负责人、团队成员、架构负责人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、领域专家、技术专家、独立测试人员、独立集成人员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传统项目经理与敏捷项目经理有何异同？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根本职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责不变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管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理方式变了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组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织架构：垂直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完整团队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关注重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点：流程和方法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态度和氛围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管理策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略：全面负责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自组织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管理风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格：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Directing	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Coaching &amp; Leading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完整团队的特点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敏捷团队几人合适，为什么？过大过小有何优劣？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在不同规模的跨职能团队里（</a:t>
            </a:r>
            <a:r>
              <a:rPr lang="en-US" altLang="zh-CN" dirty="0" smtClean="0"/>
              <a:t>10~40</a:t>
            </a:r>
            <a:r>
              <a:rPr lang="zh-CN" altLang="en-US" dirty="0" smtClean="0"/>
              <a:t>人）如何敏捷化组织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传</a:t>
            </a:r>
            <a:r>
              <a:rPr lang="zh-CN" altLang="en-US" dirty="0"/>
              <a:t>统团队组织结构及特点</a:t>
            </a:r>
            <a:endParaRPr lang="en-US" altLang="zh-CN" dirty="0"/>
          </a:p>
          <a:p>
            <a:pPr lvl="1"/>
            <a:r>
              <a:rPr lang="zh-CN" altLang="en-US" dirty="0"/>
              <a:t>职能型、项目型、矩阵型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E5E44-12BF-4808-A69C-97CB4426B6F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37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概</a:t>
            </a:r>
            <a:r>
              <a:rPr lang="zh-CN" altLang="en-US" dirty="0"/>
              <a:t>念：工作与项目</a:t>
            </a:r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怎样才算是一个成功的项目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软件项目管理面临的四大挑战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范围、团队、进度、质量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为何项目成功率始终不高？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软件质量是否越高越好？</a:t>
            </a:r>
            <a:endParaRPr lang="en-US" altLang="zh-CN" dirty="0" smtClean="0"/>
          </a:p>
          <a:p>
            <a:r>
              <a:rPr lang="en-US" altLang="zh-CN" dirty="0" smtClean="0"/>
              <a:t>6. </a:t>
            </a:r>
            <a:r>
              <a:rPr lang="zh-CN" altLang="en-US" dirty="0" smtClean="0"/>
              <a:t>你认为项目经理应当具备哪些能力？平时应当如何锻炼？</a:t>
            </a:r>
            <a:endParaRPr lang="en-US" altLang="zh-CN" dirty="0" smtClean="0"/>
          </a:p>
          <a:p>
            <a:r>
              <a:rPr lang="en-US" altLang="zh-CN" dirty="0" smtClean="0"/>
              <a:t>7. </a:t>
            </a:r>
            <a:r>
              <a:rPr lang="en-US" altLang="zh-CN" dirty="0"/>
              <a:t>PMI</a:t>
            </a:r>
            <a:r>
              <a:rPr lang="zh-CN" altLang="en-US" dirty="0"/>
              <a:t>认为最直接运用于项目管理的技能是？</a:t>
            </a:r>
            <a:endParaRPr lang="en-US" altLang="zh-CN" dirty="0"/>
          </a:p>
          <a:p>
            <a:pPr lvl="1"/>
            <a:r>
              <a:rPr lang="zh-CN" altLang="en-US" dirty="0"/>
              <a:t>人际关系处理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E5E44-12BF-4808-A69C-97CB4426B6F6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92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Ch6</a:t>
            </a:r>
          </a:p>
          <a:p>
            <a:pPr lvl="1"/>
            <a:r>
              <a:rPr lang="en-US" altLang="zh-CN" dirty="0" smtClean="0"/>
              <a:t>PMBOK</a:t>
            </a:r>
            <a:r>
              <a:rPr lang="zh-CN" altLang="en-US" dirty="0" smtClean="0"/>
              <a:t>是用来严格遵守的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项目启动阶段六项任务</a:t>
            </a:r>
            <a:endParaRPr lang="en-US" altLang="zh-CN" dirty="0" smtClean="0"/>
          </a:p>
          <a:p>
            <a:pPr lvl="2"/>
            <a:r>
              <a:rPr lang="zh-CN" altLang="en-US" dirty="0"/>
              <a:t>干系人分析</a:t>
            </a:r>
          </a:p>
          <a:p>
            <a:pPr lvl="2"/>
            <a:r>
              <a:rPr lang="zh-CN" altLang="en-US" dirty="0"/>
              <a:t>开发项建书</a:t>
            </a:r>
          </a:p>
          <a:p>
            <a:pPr lvl="2"/>
            <a:r>
              <a:rPr lang="zh-CN" altLang="en-US" dirty="0"/>
              <a:t>项目规划</a:t>
            </a:r>
          </a:p>
          <a:p>
            <a:pPr lvl="2"/>
            <a:r>
              <a:rPr lang="zh-CN" altLang="en-US" dirty="0"/>
              <a:t>准备项目环境</a:t>
            </a:r>
          </a:p>
          <a:p>
            <a:pPr lvl="2"/>
            <a:r>
              <a:rPr lang="zh-CN" altLang="en-US" dirty="0"/>
              <a:t>组建项目团队</a:t>
            </a:r>
          </a:p>
          <a:p>
            <a:pPr lvl="2"/>
            <a:r>
              <a:rPr lang="zh-CN" altLang="en-US" dirty="0"/>
              <a:t>第一次迭代规</a:t>
            </a:r>
            <a:r>
              <a:rPr lang="zh-CN" altLang="en-US" dirty="0" smtClean="0"/>
              <a:t>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9E5E44-12BF-4808-A69C-97CB4426B6F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314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Ch7</a:t>
            </a:r>
          </a:p>
          <a:p>
            <a:pPr lvl="1"/>
            <a:r>
              <a:rPr lang="zh-CN" altLang="en-US" dirty="0"/>
              <a:t>敏</a:t>
            </a:r>
            <a:r>
              <a:rPr lang="zh-CN" altLang="en-US" dirty="0" smtClean="0"/>
              <a:t>捷宣言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何理解“敏捷宣言”和“互依赖声明”的联系？</a:t>
            </a:r>
            <a:endParaRPr lang="en-US" altLang="zh-CN" dirty="0" smtClean="0"/>
          </a:p>
          <a:p>
            <a:pPr lvl="1"/>
            <a:r>
              <a:rPr lang="zh-CN" altLang="en-US" dirty="0"/>
              <a:t>敏</a:t>
            </a:r>
            <a:r>
              <a:rPr lang="zh-CN" altLang="en-US" dirty="0" smtClean="0"/>
              <a:t>捷的五大核心思想</a:t>
            </a:r>
            <a:endParaRPr lang="en-US" altLang="zh-CN" dirty="0" smtClean="0"/>
          </a:p>
          <a:p>
            <a:pPr lvl="1"/>
            <a:r>
              <a:rPr lang="zh-CN" altLang="en-US" dirty="0"/>
              <a:t>几</a:t>
            </a:r>
            <a:r>
              <a:rPr lang="zh-CN" altLang="en-US" dirty="0" smtClean="0"/>
              <a:t>种说法：</a:t>
            </a:r>
            <a:endParaRPr lang="en-US" altLang="zh-CN" dirty="0" smtClean="0"/>
          </a:p>
          <a:p>
            <a:pPr lvl="2"/>
            <a:r>
              <a:rPr lang="zh-CN" altLang="en-US" dirty="0"/>
              <a:t>敏</a:t>
            </a:r>
            <a:r>
              <a:rPr lang="zh-CN" altLang="en-US" dirty="0" smtClean="0"/>
              <a:t>捷团队不需要文档</a:t>
            </a:r>
            <a:endParaRPr lang="en-US" altLang="zh-CN" dirty="0" smtClean="0"/>
          </a:p>
          <a:p>
            <a:pPr lvl="2"/>
            <a:r>
              <a:rPr lang="zh-CN" altLang="en-US" dirty="0"/>
              <a:t>敏捷团</a:t>
            </a:r>
            <a:r>
              <a:rPr lang="zh-CN" altLang="en-US" dirty="0" smtClean="0"/>
              <a:t>队不需要严格的纪律</a:t>
            </a:r>
            <a:endParaRPr lang="en-US" altLang="zh-CN" dirty="0" smtClean="0"/>
          </a:p>
          <a:p>
            <a:pPr lvl="2"/>
            <a:r>
              <a:rPr lang="zh-CN" altLang="en-US" dirty="0"/>
              <a:t>敏</a:t>
            </a:r>
            <a:r>
              <a:rPr lang="zh-CN" altLang="en-US" dirty="0" smtClean="0"/>
              <a:t>捷</a:t>
            </a:r>
            <a:r>
              <a:rPr lang="zh-CN" altLang="en-US" dirty="0"/>
              <a:t>方</a:t>
            </a:r>
            <a:r>
              <a:rPr lang="zh-CN" altLang="en-US" dirty="0" smtClean="0"/>
              <a:t>法不做计划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70929-4961-42F4-8E95-47D8B19D2F3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37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Ch8</a:t>
            </a:r>
          </a:p>
          <a:p>
            <a:pPr lvl="1"/>
            <a:r>
              <a:rPr lang="en-US" altLang="zh-CN" dirty="0" smtClean="0"/>
              <a:t>SCRUM</a:t>
            </a:r>
            <a:r>
              <a:rPr lang="zh-CN" altLang="en-US" smtClean="0"/>
              <a:t>基本思想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70929-4961-42F4-8E95-47D8B19D2F3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94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Ch9</a:t>
            </a:r>
          </a:p>
          <a:p>
            <a:pPr lvl="1"/>
            <a:r>
              <a:rPr lang="zh-CN" altLang="en-US" dirty="0"/>
              <a:t>项目实施阶</a:t>
            </a:r>
            <a:r>
              <a:rPr lang="zh-CN" altLang="en-US" dirty="0" smtClean="0"/>
              <a:t>段主要任务</a:t>
            </a:r>
            <a:endParaRPr lang="en-US" altLang="zh-CN" dirty="0" smtClean="0"/>
          </a:p>
          <a:p>
            <a:pPr lvl="2"/>
            <a:r>
              <a:rPr lang="zh-CN" altLang="en-US" dirty="0"/>
              <a:t>迭</a:t>
            </a:r>
            <a:r>
              <a:rPr lang="zh-CN" altLang="en-US" dirty="0" smtClean="0"/>
              <a:t>代规划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迭代执行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迭代监控</a:t>
            </a:r>
            <a:endParaRPr lang="en-US" altLang="zh-CN" dirty="0" smtClean="0"/>
          </a:p>
          <a:p>
            <a:pPr lvl="2"/>
            <a:r>
              <a:rPr lang="zh-CN" altLang="en-US" dirty="0"/>
              <a:t>复审会</a:t>
            </a:r>
            <a:r>
              <a:rPr lang="zh-CN" altLang="en-US" dirty="0" smtClean="0"/>
              <a:t>议</a:t>
            </a:r>
            <a:endParaRPr lang="en-US" altLang="zh-CN" dirty="0" smtClean="0"/>
          </a:p>
          <a:p>
            <a:pPr lvl="2"/>
            <a:r>
              <a:rPr lang="zh-CN" altLang="en-US" dirty="0"/>
              <a:t>回</a:t>
            </a:r>
            <a:r>
              <a:rPr lang="zh-CN" altLang="en-US" dirty="0" smtClean="0"/>
              <a:t>顾会议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何避免“分析麻</a:t>
            </a:r>
            <a:r>
              <a:rPr lang="zh-CN" altLang="en-US" smtClean="0"/>
              <a:t>痹症”</a:t>
            </a:r>
            <a:endParaRPr lang="en-US" altLang="zh-CN" dirty="0" smtClean="0"/>
          </a:p>
          <a:p>
            <a:pPr lvl="2"/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70929-4961-42F4-8E95-47D8B19D2F3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4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 smtClean="0"/>
              <a:t>Ch10</a:t>
            </a:r>
          </a:p>
          <a:p>
            <a:pPr lvl="1"/>
            <a:r>
              <a:rPr lang="zh-CN" altLang="en-US" dirty="0" smtClean="0"/>
              <a:t>项目干系人</a:t>
            </a:r>
            <a:endParaRPr lang="en-US" altLang="zh-CN" dirty="0" smtClean="0"/>
          </a:p>
          <a:p>
            <a:pPr lvl="2"/>
            <a:r>
              <a:rPr lang="zh-CN" altLang="en-US" dirty="0"/>
              <a:t>隐</a:t>
            </a:r>
            <a:r>
              <a:rPr lang="zh-CN" altLang="en-US" dirty="0" smtClean="0"/>
              <a:t>含需求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场景假设法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On-site customer</a:t>
            </a:r>
          </a:p>
          <a:p>
            <a:pPr lvl="2"/>
            <a:r>
              <a:rPr lang="zh-CN" altLang="en-US" dirty="0"/>
              <a:t>干系</a:t>
            </a:r>
            <a:r>
              <a:rPr lang="zh-CN" altLang="en-US" dirty="0" smtClean="0"/>
              <a:t>人目标图</a:t>
            </a:r>
            <a:endParaRPr lang="en-US" altLang="zh-CN" dirty="0" smtClean="0"/>
          </a:p>
          <a:p>
            <a:pPr lvl="1"/>
            <a:r>
              <a:rPr lang="zh-CN" altLang="en-US" dirty="0"/>
              <a:t>冲</a:t>
            </a:r>
            <a:r>
              <a:rPr lang="zh-CN" altLang="en-US" dirty="0" smtClean="0"/>
              <a:t>突的解决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帕</a:t>
            </a:r>
            <a:r>
              <a:rPr lang="zh-CN" altLang="en-US" dirty="0"/>
              <a:t>累托改</a:t>
            </a:r>
            <a:r>
              <a:rPr lang="zh-CN" altLang="en-US" dirty="0" smtClean="0"/>
              <a:t>进、纳</a:t>
            </a:r>
            <a:r>
              <a:rPr lang="zh-CN" altLang="en-US" dirty="0"/>
              <a:t>什均</a:t>
            </a:r>
            <a:r>
              <a:rPr lang="zh-CN" altLang="en-US" dirty="0" smtClean="0"/>
              <a:t>衡</a:t>
            </a:r>
            <a:endParaRPr lang="en-US" altLang="zh-CN" dirty="0" smtClean="0"/>
          </a:p>
          <a:p>
            <a:pPr lvl="1"/>
            <a:r>
              <a:rPr lang="zh-CN" altLang="en-US" dirty="0"/>
              <a:t>干系</a:t>
            </a:r>
            <a:r>
              <a:rPr lang="zh-CN" altLang="en-US" dirty="0" smtClean="0"/>
              <a:t>人分类、分析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力场</a:t>
            </a:r>
            <a:r>
              <a:rPr lang="zh-CN" altLang="en-US" dirty="0"/>
              <a:t>分析</a:t>
            </a:r>
            <a:r>
              <a:rPr lang="zh-CN" altLang="en-US" dirty="0" smtClean="0"/>
              <a:t>图、坐标系法、矩阵法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70929-4961-42F4-8E95-47D8B19D2F36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1289"/>
      </p:ext>
    </p:extLst>
  </p:cSld>
  <p:clrMapOvr>
    <a:masterClrMapping/>
  </p:clrMapOvr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IBM Rational模板V1.0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_IBM Rational模板V1.0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1" id="{9E0DA79B-A8CD-4BEC-9BBC-7C34B7629206}" vid="{7DD2B464-BB51-4EB4-90BA-ABBB05893145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3332</TotalTime>
  <Words>520</Words>
  <Application>Microsoft Office PowerPoint</Application>
  <PresentationFormat>全屏显示(4:3)</PresentationFormat>
  <Paragraphs>111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 Unicode MS</vt:lpstr>
      <vt:lpstr>黑体</vt:lpstr>
      <vt:lpstr>宋体</vt:lpstr>
      <vt:lpstr>微软雅黑</vt:lpstr>
      <vt:lpstr>Arial</vt:lpstr>
      <vt:lpstr>Verdana</vt:lpstr>
      <vt:lpstr>Webdings</vt:lpstr>
      <vt:lpstr>Wingdings</vt:lpstr>
      <vt:lpstr>Ch1</vt:lpstr>
      <vt:lpstr>《软件项目管理》         ——敏捷规模化案例教程</vt:lpstr>
      <vt:lpstr>ch3</vt:lpstr>
      <vt:lpstr>ch4</vt:lpstr>
      <vt:lpstr>ch5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Continue……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Goei</dc:creator>
  <cp:lastModifiedBy>Goei</cp:lastModifiedBy>
  <cp:revision>169</cp:revision>
  <cp:lastPrinted>1601-01-01T00:00:00Z</cp:lastPrinted>
  <dcterms:created xsi:type="dcterms:W3CDTF">1601-01-01T00:00:00Z</dcterms:created>
  <dcterms:modified xsi:type="dcterms:W3CDTF">2018-03-11T15:09:16Z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