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34"/>
  </p:notesMasterIdLst>
  <p:handoutMasterIdLst>
    <p:handoutMasterId r:id="rId35"/>
  </p:handoutMasterIdLst>
  <p:sldIdLst>
    <p:sldId id="346" r:id="rId2"/>
    <p:sldId id="379" r:id="rId3"/>
    <p:sldId id="380" r:id="rId4"/>
    <p:sldId id="38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51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3300"/>
    <a:srgbClr val="CC3300"/>
    <a:srgbClr val="990000"/>
    <a:srgbClr val="FF0000"/>
    <a:srgbClr val="003300"/>
    <a:srgbClr val="336600"/>
    <a:srgbClr val="008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81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CBC416-C53A-4B14-A31D-F4BBB2B0BE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495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2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946AD3-A2F3-4A9C-8101-9D10BE04D1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900488" y="9407525"/>
            <a:ext cx="2981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4C249C-F671-4F5C-AEC2-80A1FC4F6204}" type="slidenum">
              <a:rPr lang="zh-CN" altLang="en-US" sz="1300"/>
              <a:pPr algn="r" eaLnBrk="1" hangingPunct="1"/>
              <a:t>8</a:t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741363"/>
            <a:ext cx="4957762" cy="371792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705350"/>
            <a:ext cx="55054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项目管理知识体系概述</a:t>
            </a:r>
          </a:p>
          <a:p>
            <a:r>
              <a:rPr lang="en-GB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zh-CN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的知识体系</a:t>
            </a:r>
          </a:p>
          <a:p>
            <a:r>
              <a:rPr lang="zh-CN" altLang="zh-CN" b="1" i="1" smtClean="0">
                <a:latin typeface="Arial" panose="020B0604020202020204" pitchFamily="34" charset="0"/>
                <a:cs typeface="Arial" panose="020B0604020202020204" pitchFamily="34" charset="0"/>
              </a:rPr>
              <a:t>项目管理过程</a:t>
            </a:r>
          </a:p>
          <a:p>
            <a:r>
              <a:rPr lang="en-GB" altLang="zh-CN" b="1" i="1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zh-CN" b="1" i="1" smtClean="0">
                <a:latin typeface="Arial" panose="020B0604020202020204" pitchFamily="34" charset="0"/>
                <a:cs typeface="Arial" panose="020B0604020202020204" pitchFamily="34" charset="0"/>
              </a:rPr>
              <a:t>大知识域</a:t>
            </a:r>
          </a:p>
          <a:p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？？？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================</a:t>
            </a:r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传统项目管理技术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	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工作分解结构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	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甘特图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	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关键路径分析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	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关键干系人管理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=====================</a:t>
            </a:r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zh-CN" b="1" smtClean="0">
                <a:latin typeface="Arial" panose="020B0604020202020204" pitchFamily="34" charset="0"/>
                <a:cs typeface="Arial" panose="020B0604020202020204" pitchFamily="34" charset="0"/>
              </a:rPr>
              <a:t>敏捷项目管理的知识体系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敏捷最佳实践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	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两级项目规划</a:t>
            </a:r>
          </a:p>
          <a:p>
            <a:r>
              <a:rPr lang="en-GB" altLang="zh-CN" smtClean="0">
                <a:latin typeface="Arial" panose="020B0604020202020204" pitchFamily="34" charset="0"/>
                <a:cs typeface="Arial" panose="020B0604020202020204" pitchFamily="34" charset="0"/>
              </a:rPr>
              <a:t>	</a:t>
            </a:r>
            <a:r>
              <a:rPr lang="zh-CN" altLang="zh-CN" smtClean="0">
                <a:latin typeface="Arial" panose="020B0604020202020204" pitchFamily="34" charset="0"/>
                <a:cs typeface="Arial" panose="020B0604020202020204" pitchFamily="34" charset="0"/>
              </a:rPr>
              <a:t>整体团队</a:t>
            </a:r>
          </a:p>
        </p:txBody>
      </p:sp>
    </p:spTree>
    <p:extLst>
      <p:ext uri="{BB962C8B-B14F-4D97-AF65-F5344CB8AC3E}">
        <p14:creationId xmlns:p14="http://schemas.microsoft.com/office/powerpoint/2010/main" val="3214119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408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41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3059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 dirty="0" smtClean="0"/>
              <a:t>你认为项目启动需要占据多少时间？</a:t>
            </a:r>
          </a:p>
          <a:p>
            <a:pPr eaLnBrk="1" hangingPunct="1"/>
            <a:r>
              <a:rPr lang="zh-CN" altLang="en-US" sz="900" dirty="0" smtClean="0"/>
              <a:t>	项目启动过程也是可以迭代的，视项目复杂度而定</a:t>
            </a:r>
          </a:p>
          <a:p>
            <a:pPr eaLnBrk="1" hangingPunct="1"/>
            <a:r>
              <a:rPr lang="zh-CN" altLang="en-US" sz="900" dirty="0" smtClean="0"/>
              <a:t>	时间长短取决于团队位置、文化、范围</a:t>
            </a:r>
          </a:p>
          <a:p>
            <a:pPr eaLnBrk="1" hangingPunct="1"/>
            <a:r>
              <a:rPr lang="zh-CN" altLang="en-US" sz="900" dirty="0" smtClean="0"/>
              <a:t>	整体原则：</a:t>
            </a:r>
          </a:p>
          <a:p>
            <a:pPr eaLnBrk="1" hangingPunct="1"/>
            <a:r>
              <a:rPr lang="zh-CN" altLang="en-US" sz="900" dirty="0" smtClean="0"/>
              <a:t>		时间短一些比长一些好</a:t>
            </a:r>
          </a:p>
          <a:p>
            <a:pPr eaLnBrk="1" hangingPunct="1"/>
            <a:r>
              <a:rPr lang="zh-CN" altLang="en-US" sz="900" dirty="0" smtClean="0"/>
              <a:t>		目标是确保项目方向正确，而不是产生详细的文档</a:t>
            </a:r>
            <a:endParaRPr lang="en-US" altLang="zh-CN" sz="900" dirty="0" smtClean="0"/>
          </a:p>
          <a:p>
            <a:pPr eaLnBrk="1" hangingPunct="1"/>
            <a:r>
              <a:rPr lang="zh-CN" altLang="en-US" sz="900" dirty="0" smtClean="0"/>
              <a:t>在敏捷项目中谁负责划分需求优先级？</a:t>
            </a:r>
          </a:p>
          <a:p>
            <a:pPr eaLnBrk="1" hangingPunct="1"/>
            <a:r>
              <a:rPr lang="zh-CN" altLang="en-US" sz="900" dirty="0" smtClean="0"/>
              <a:t>	</a:t>
            </a:r>
            <a:r>
              <a:rPr lang="en-US" altLang="zh-CN" sz="900" dirty="0" smtClean="0"/>
              <a:t>Product Owner</a:t>
            </a:r>
          </a:p>
          <a:p>
            <a:pPr eaLnBrk="1" hangingPunct="1"/>
            <a:r>
              <a:rPr lang="zh-CN" altLang="en-US" sz="900" dirty="0" smtClean="0"/>
              <a:t>在划分需求优先级过程中，需要考虑哪些问题？</a:t>
            </a:r>
          </a:p>
          <a:p>
            <a:pPr eaLnBrk="1" hangingPunct="1"/>
            <a:r>
              <a:rPr lang="zh-CN" altLang="en-US" sz="900" dirty="0" smtClean="0"/>
              <a:t>	价值和风险</a:t>
            </a:r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454025" y="1238250"/>
            <a:ext cx="1976438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64008" rIns="64008" bIns="64008"/>
          <a:lstStyle>
            <a:lvl1pPr marL="173038" indent="-173038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06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957638" y="8804275"/>
            <a:ext cx="30257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715B30-20CD-47F5-8601-4DF8971A5CD4}" type="slidenum">
              <a:rPr lang="zh-CN" altLang="en-US" sz="1300"/>
              <a:pPr algn="r" eaLnBrk="1" hangingPunct="1"/>
              <a:t>23</a:t>
            </a:fld>
            <a:endParaRPr lang="en-US" altLang="zh-CN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3738"/>
            <a:ext cx="4640262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0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408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378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3059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 dirty="0" smtClean="0"/>
              <a:t>你认为项目启动需要占据多少时间？</a:t>
            </a:r>
          </a:p>
          <a:p>
            <a:pPr eaLnBrk="1" hangingPunct="1"/>
            <a:r>
              <a:rPr lang="zh-CN" altLang="en-US" sz="900" dirty="0" smtClean="0"/>
              <a:t>	项目启动过程也是可以迭代的，视项目复杂度而定</a:t>
            </a:r>
          </a:p>
          <a:p>
            <a:pPr eaLnBrk="1" hangingPunct="1"/>
            <a:r>
              <a:rPr lang="zh-CN" altLang="en-US" sz="900" dirty="0" smtClean="0"/>
              <a:t>	时间长短取决于团队位置、文化、范围</a:t>
            </a:r>
          </a:p>
          <a:p>
            <a:pPr eaLnBrk="1" hangingPunct="1"/>
            <a:r>
              <a:rPr lang="zh-CN" altLang="en-US" sz="900" dirty="0" smtClean="0"/>
              <a:t>	整体原则：</a:t>
            </a:r>
          </a:p>
          <a:p>
            <a:pPr eaLnBrk="1" hangingPunct="1"/>
            <a:r>
              <a:rPr lang="zh-CN" altLang="en-US" sz="900" dirty="0" smtClean="0"/>
              <a:t>		时间短一些比长一些好</a:t>
            </a:r>
          </a:p>
          <a:p>
            <a:pPr eaLnBrk="1" hangingPunct="1"/>
            <a:r>
              <a:rPr lang="zh-CN" altLang="en-US" sz="900" dirty="0" smtClean="0"/>
              <a:t>		目标是确保项目方向正确，而不是产生详细的文档</a:t>
            </a:r>
            <a:endParaRPr lang="en-US" altLang="zh-CN" sz="900" dirty="0" smtClean="0"/>
          </a:p>
          <a:p>
            <a:pPr eaLnBrk="1" hangingPunct="1"/>
            <a:r>
              <a:rPr lang="zh-CN" altLang="en-US" sz="900" dirty="0" smtClean="0"/>
              <a:t>在敏捷项目中谁负责划分需求优先级？</a:t>
            </a:r>
          </a:p>
          <a:p>
            <a:pPr eaLnBrk="1" hangingPunct="1"/>
            <a:r>
              <a:rPr lang="zh-CN" altLang="en-US" sz="900" dirty="0" smtClean="0"/>
              <a:t>	</a:t>
            </a:r>
            <a:r>
              <a:rPr lang="en-US" altLang="zh-CN" sz="900" dirty="0" smtClean="0"/>
              <a:t>Product Owner</a:t>
            </a:r>
          </a:p>
          <a:p>
            <a:pPr eaLnBrk="1" hangingPunct="1"/>
            <a:r>
              <a:rPr lang="zh-CN" altLang="en-US" sz="900" dirty="0" smtClean="0"/>
              <a:t>在划分需求优先级过程中，需要考虑哪些问题？</a:t>
            </a:r>
          </a:p>
          <a:p>
            <a:pPr eaLnBrk="1" hangingPunct="1"/>
            <a:r>
              <a:rPr lang="zh-CN" altLang="en-US" sz="900" dirty="0" smtClean="0"/>
              <a:t>	价值和风险</a:t>
            </a:r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454025" y="1238250"/>
            <a:ext cx="1976438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64008" rIns="64008" bIns="64008"/>
          <a:lstStyle>
            <a:lvl1pPr marL="173038" indent="-173038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20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957638" y="8804275"/>
            <a:ext cx="30257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715B30-20CD-47F5-8601-4DF8971A5CD4}" type="slidenum">
              <a:rPr lang="zh-CN" altLang="en-US" sz="1300"/>
              <a:pPr algn="r" eaLnBrk="1" hangingPunct="1"/>
              <a:t>26</a:t>
            </a:fld>
            <a:endParaRPr lang="en-US" altLang="zh-CN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3738"/>
            <a:ext cx="4640262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8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408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43038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3059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 dirty="0" smtClean="0"/>
              <a:t>你认为项目启动需要占据多少时间？</a:t>
            </a:r>
          </a:p>
          <a:p>
            <a:pPr eaLnBrk="1" hangingPunct="1"/>
            <a:r>
              <a:rPr lang="zh-CN" altLang="en-US" sz="900" dirty="0" smtClean="0"/>
              <a:t>	项目启动过程也是可以迭代的，视项目复杂度而定</a:t>
            </a:r>
          </a:p>
          <a:p>
            <a:pPr eaLnBrk="1" hangingPunct="1"/>
            <a:r>
              <a:rPr lang="zh-CN" altLang="en-US" sz="900" dirty="0" smtClean="0"/>
              <a:t>	时间长短取决于团队位置、文化、范围</a:t>
            </a:r>
          </a:p>
          <a:p>
            <a:pPr eaLnBrk="1" hangingPunct="1"/>
            <a:r>
              <a:rPr lang="zh-CN" altLang="en-US" sz="900" dirty="0" smtClean="0"/>
              <a:t>	整体原则：</a:t>
            </a:r>
          </a:p>
          <a:p>
            <a:pPr eaLnBrk="1" hangingPunct="1"/>
            <a:r>
              <a:rPr lang="zh-CN" altLang="en-US" sz="900" dirty="0" smtClean="0"/>
              <a:t>		时间短一些比长一些好</a:t>
            </a:r>
          </a:p>
          <a:p>
            <a:pPr eaLnBrk="1" hangingPunct="1"/>
            <a:r>
              <a:rPr lang="zh-CN" altLang="en-US" sz="900" dirty="0" smtClean="0"/>
              <a:t>		目标是确保项目方向正确，而不是产生详细的文档</a:t>
            </a:r>
            <a:endParaRPr lang="en-US" altLang="zh-CN" sz="900" dirty="0" smtClean="0"/>
          </a:p>
          <a:p>
            <a:pPr eaLnBrk="1" hangingPunct="1"/>
            <a:r>
              <a:rPr lang="zh-CN" altLang="en-US" sz="900" dirty="0" smtClean="0"/>
              <a:t>在敏捷项目中谁负责划分需求优先级？</a:t>
            </a:r>
          </a:p>
          <a:p>
            <a:pPr eaLnBrk="1" hangingPunct="1"/>
            <a:r>
              <a:rPr lang="zh-CN" altLang="en-US" sz="900" dirty="0" smtClean="0"/>
              <a:t>	</a:t>
            </a:r>
            <a:r>
              <a:rPr lang="en-US" altLang="zh-CN" sz="900" dirty="0" smtClean="0"/>
              <a:t>Product Owner</a:t>
            </a:r>
          </a:p>
          <a:p>
            <a:pPr eaLnBrk="1" hangingPunct="1"/>
            <a:r>
              <a:rPr lang="zh-CN" altLang="en-US" sz="900" dirty="0" smtClean="0"/>
              <a:t>在划分需求优先级过程中，需要考虑哪些问题？</a:t>
            </a:r>
          </a:p>
          <a:p>
            <a:pPr eaLnBrk="1" hangingPunct="1"/>
            <a:r>
              <a:rPr lang="zh-CN" altLang="en-US" sz="900" dirty="0" smtClean="0"/>
              <a:t>	价值和风险</a:t>
            </a:r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454025" y="1238250"/>
            <a:ext cx="1976438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64008" rIns="64008" bIns="64008"/>
          <a:lstStyle>
            <a:lvl1pPr marL="173038" indent="-173038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5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957638" y="8804275"/>
            <a:ext cx="30257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715B30-20CD-47F5-8601-4DF8971A5CD4}" type="slidenum">
              <a:rPr lang="zh-CN" altLang="en-US" sz="1300"/>
              <a:pPr algn="r" eaLnBrk="1" hangingPunct="1"/>
              <a:t>29</a:t>
            </a:fld>
            <a:endParaRPr lang="en-US" altLang="zh-CN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3738"/>
            <a:ext cx="4640262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44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408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686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900488" y="9407525"/>
            <a:ext cx="2981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4C249C-F671-4F5C-AEC2-80A1FC4F6204}" type="slidenum">
              <a:rPr lang="zh-CN" altLang="en-US" sz="1300"/>
              <a:pPr algn="r" eaLnBrk="1" hangingPunct="1"/>
              <a:t>11</a:t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741363"/>
            <a:ext cx="4957762" cy="371792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705350"/>
            <a:ext cx="55054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92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3059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 dirty="0" smtClean="0"/>
              <a:t>你认为项目启动需要占据多少时间？</a:t>
            </a:r>
          </a:p>
          <a:p>
            <a:pPr eaLnBrk="1" hangingPunct="1"/>
            <a:r>
              <a:rPr lang="zh-CN" altLang="en-US" sz="900" dirty="0" smtClean="0"/>
              <a:t>	项目启动过程也是可以迭代的，视项目复杂度而定</a:t>
            </a:r>
          </a:p>
          <a:p>
            <a:pPr eaLnBrk="1" hangingPunct="1"/>
            <a:r>
              <a:rPr lang="zh-CN" altLang="en-US" sz="900" dirty="0" smtClean="0"/>
              <a:t>	时间长短取决于团队位置、文化、范围</a:t>
            </a:r>
          </a:p>
          <a:p>
            <a:pPr eaLnBrk="1" hangingPunct="1"/>
            <a:r>
              <a:rPr lang="zh-CN" altLang="en-US" sz="900" dirty="0" smtClean="0"/>
              <a:t>	整体原则：</a:t>
            </a:r>
          </a:p>
          <a:p>
            <a:pPr eaLnBrk="1" hangingPunct="1"/>
            <a:r>
              <a:rPr lang="zh-CN" altLang="en-US" sz="900" dirty="0" smtClean="0"/>
              <a:t>		时间短一些比长一些好</a:t>
            </a:r>
          </a:p>
          <a:p>
            <a:pPr eaLnBrk="1" hangingPunct="1"/>
            <a:r>
              <a:rPr lang="zh-CN" altLang="en-US" sz="900" dirty="0" smtClean="0"/>
              <a:t>		目标是确保项目方向正确，而不是产生详细的文档</a:t>
            </a:r>
            <a:endParaRPr lang="en-US" altLang="zh-CN" sz="900" dirty="0" smtClean="0"/>
          </a:p>
          <a:p>
            <a:pPr eaLnBrk="1" hangingPunct="1"/>
            <a:r>
              <a:rPr lang="zh-CN" altLang="en-US" sz="900" dirty="0" smtClean="0"/>
              <a:t>在敏捷项目中谁负责划分需求优先级？</a:t>
            </a:r>
          </a:p>
          <a:p>
            <a:pPr eaLnBrk="1" hangingPunct="1"/>
            <a:r>
              <a:rPr lang="zh-CN" altLang="en-US" sz="900" dirty="0" smtClean="0"/>
              <a:t>	</a:t>
            </a:r>
            <a:r>
              <a:rPr lang="en-US" altLang="zh-CN" sz="900" dirty="0" smtClean="0"/>
              <a:t>Product Owner</a:t>
            </a:r>
          </a:p>
          <a:p>
            <a:pPr eaLnBrk="1" hangingPunct="1"/>
            <a:r>
              <a:rPr lang="zh-CN" altLang="en-US" sz="900" dirty="0" smtClean="0"/>
              <a:t>在划分需求优先级过程中，需要考虑哪些问题？</a:t>
            </a:r>
          </a:p>
          <a:p>
            <a:pPr eaLnBrk="1" hangingPunct="1"/>
            <a:r>
              <a:rPr lang="zh-CN" altLang="en-US" sz="900" dirty="0" smtClean="0"/>
              <a:t>	价值和风险</a:t>
            </a:r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454025" y="1238250"/>
            <a:ext cx="1976438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64008" rIns="64008" bIns="64008"/>
          <a:lstStyle>
            <a:lvl1pPr marL="173038" indent="-173038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0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957638" y="8804275"/>
            <a:ext cx="30257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715B30-20CD-47F5-8601-4DF8971A5CD4}" type="slidenum">
              <a:rPr lang="zh-CN" altLang="en-US" sz="1300"/>
              <a:pPr algn="r" eaLnBrk="1" hangingPunct="1"/>
              <a:t>14</a:t>
            </a:fld>
            <a:endParaRPr lang="en-US" altLang="zh-CN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3738"/>
            <a:ext cx="4640262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8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408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350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3059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 dirty="0" smtClean="0"/>
              <a:t>你认为项目启动需要占据多少时间？</a:t>
            </a:r>
          </a:p>
          <a:p>
            <a:pPr eaLnBrk="1" hangingPunct="1"/>
            <a:r>
              <a:rPr lang="zh-CN" altLang="en-US" sz="900" dirty="0" smtClean="0"/>
              <a:t>	项目启动过程也是可以迭代的，视项目复杂度而定</a:t>
            </a:r>
          </a:p>
          <a:p>
            <a:pPr eaLnBrk="1" hangingPunct="1"/>
            <a:r>
              <a:rPr lang="zh-CN" altLang="en-US" sz="900" dirty="0" smtClean="0"/>
              <a:t>	时间长短取决于团队位置、文化、范围</a:t>
            </a:r>
          </a:p>
          <a:p>
            <a:pPr eaLnBrk="1" hangingPunct="1"/>
            <a:r>
              <a:rPr lang="zh-CN" altLang="en-US" sz="900" dirty="0" smtClean="0"/>
              <a:t>	整体原则：</a:t>
            </a:r>
          </a:p>
          <a:p>
            <a:pPr eaLnBrk="1" hangingPunct="1"/>
            <a:r>
              <a:rPr lang="zh-CN" altLang="en-US" sz="900" dirty="0" smtClean="0"/>
              <a:t>		时间短一些比长一些好</a:t>
            </a:r>
          </a:p>
          <a:p>
            <a:pPr eaLnBrk="1" hangingPunct="1"/>
            <a:r>
              <a:rPr lang="zh-CN" altLang="en-US" sz="900" dirty="0" smtClean="0"/>
              <a:t>		目标是确保项目方向正确，而不是产生详细的文档</a:t>
            </a:r>
            <a:endParaRPr lang="en-US" altLang="zh-CN" sz="900" dirty="0" smtClean="0"/>
          </a:p>
          <a:p>
            <a:pPr eaLnBrk="1" hangingPunct="1"/>
            <a:r>
              <a:rPr lang="zh-CN" altLang="en-US" sz="900" dirty="0" smtClean="0"/>
              <a:t>在敏捷项目中谁负责划分需求优先级？</a:t>
            </a:r>
          </a:p>
          <a:p>
            <a:pPr eaLnBrk="1" hangingPunct="1"/>
            <a:r>
              <a:rPr lang="zh-CN" altLang="en-US" sz="900" dirty="0" smtClean="0"/>
              <a:t>	</a:t>
            </a:r>
            <a:r>
              <a:rPr lang="en-US" altLang="zh-CN" sz="900" dirty="0" smtClean="0"/>
              <a:t>Product Owner</a:t>
            </a:r>
          </a:p>
          <a:p>
            <a:pPr eaLnBrk="1" hangingPunct="1"/>
            <a:r>
              <a:rPr lang="zh-CN" altLang="en-US" sz="900" dirty="0" smtClean="0"/>
              <a:t>在划分需求优先级过程中，需要考虑哪些问题？</a:t>
            </a:r>
          </a:p>
          <a:p>
            <a:pPr eaLnBrk="1" hangingPunct="1"/>
            <a:r>
              <a:rPr lang="zh-CN" altLang="en-US" sz="900" dirty="0" smtClean="0"/>
              <a:t>	价值和风险</a:t>
            </a:r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454025" y="1238250"/>
            <a:ext cx="1976438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64008" rIns="64008" bIns="64008"/>
          <a:lstStyle>
            <a:lvl1pPr marL="173038" indent="-173038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7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957638" y="8804275"/>
            <a:ext cx="30257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715B30-20CD-47F5-8601-4DF8971A5CD4}" type="slidenum">
              <a:rPr lang="zh-CN" altLang="en-US" sz="1300"/>
              <a:pPr algn="r" eaLnBrk="1" hangingPunct="1"/>
              <a:t>17</a:t>
            </a:fld>
            <a:endParaRPr lang="en-US" altLang="zh-CN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3738"/>
            <a:ext cx="4640262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1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408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6156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9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>
                <a:latin typeface="Arial Narrow" panose="020B0606020202030204" pitchFamily="34" charset="0"/>
              </a:rPr>
              <a:t>Introduction to Disciplined Agile Delivery - Instructor Notes</a:t>
            </a:r>
            <a:endParaRPr lang="en-US" altLang="zh-CN" i="1" smtClean="0"/>
          </a:p>
        </p:txBody>
      </p:sp>
      <p:sp>
        <p:nvSpPr>
          <p:cNvPr id="173059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mtClean="0"/>
              <a:t>Module 3 - Initiating an Agile Project</a:t>
            </a:r>
            <a:endParaRPr lang="en-US" altLang="zh-CN" smtClean="0">
              <a:latin typeface="ZapfHumnst BT"/>
            </a:endParaRPr>
          </a:p>
        </p:txBody>
      </p:sp>
      <p:sp>
        <p:nvSpPr>
          <p:cNvPr id="173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 dirty="0" smtClean="0"/>
              <a:t>你认为项目启动需要占据多少时间？</a:t>
            </a:r>
          </a:p>
          <a:p>
            <a:pPr eaLnBrk="1" hangingPunct="1"/>
            <a:r>
              <a:rPr lang="zh-CN" altLang="en-US" sz="900" dirty="0" smtClean="0"/>
              <a:t>	项目启动过程也是可以迭代的，视项目复杂度而定</a:t>
            </a:r>
          </a:p>
          <a:p>
            <a:pPr eaLnBrk="1" hangingPunct="1"/>
            <a:r>
              <a:rPr lang="zh-CN" altLang="en-US" sz="900" dirty="0" smtClean="0"/>
              <a:t>	时间长短取决于团队位置、文化、范围</a:t>
            </a:r>
          </a:p>
          <a:p>
            <a:pPr eaLnBrk="1" hangingPunct="1"/>
            <a:r>
              <a:rPr lang="zh-CN" altLang="en-US" sz="900" dirty="0" smtClean="0"/>
              <a:t>	整体原则：</a:t>
            </a:r>
          </a:p>
          <a:p>
            <a:pPr eaLnBrk="1" hangingPunct="1"/>
            <a:r>
              <a:rPr lang="zh-CN" altLang="en-US" sz="900" dirty="0" smtClean="0"/>
              <a:t>		时间短一些比长一些好</a:t>
            </a:r>
          </a:p>
          <a:p>
            <a:pPr eaLnBrk="1" hangingPunct="1"/>
            <a:r>
              <a:rPr lang="zh-CN" altLang="en-US" sz="900" dirty="0" smtClean="0"/>
              <a:t>		目标是确保项目方向正确，而不是产生详细的文档</a:t>
            </a:r>
            <a:endParaRPr lang="en-US" altLang="zh-CN" sz="900" dirty="0" smtClean="0"/>
          </a:p>
          <a:p>
            <a:pPr eaLnBrk="1" hangingPunct="1"/>
            <a:r>
              <a:rPr lang="zh-CN" altLang="en-US" sz="900" dirty="0" smtClean="0"/>
              <a:t>在敏捷项目中谁负责划分需求优先级？</a:t>
            </a:r>
          </a:p>
          <a:p>
            <a:pPr eaLnBrk="1" hangingPunct="1"/>
            <a:r>
              <a:rPr lang="zh-CN" altLang="en-US" sz="900" dirty="0" smtClean="0"/>
              <a:t>	</a:t>
            </a:r>
            <a:r>
              <a:rPr lang="en-US" altLang="zh-CN" sz="900" dirty="0" smtClean="0"/>
              <a:t>Product Owner</a:t>
            </a:r>
          </a:p>
          <a:p>
            <a:pPr eaLnBrk="1" hangingPunct="1"/>
            <a:r>
              <a:rPr lang="zh-CN" altLang="en-US" sz="900" dirty="0" smtClean="0"/>
              <a:t>在划分需求优先级过程中，需要考虑哪些问题？</a:t>
            </a:r>
          </a:p>
          <a:p>
            <a:pPr eaLnBrk="1" hangingPunct="1"/>
            <a:r>
              <a:rPr lang="zh-CN" altLang="en-US" sz="900" dirty="0" smtClean="0"/>
              <a:t>	价值和风险</a:t>
            </a:r>
          </a:p>
        </p:txBody>
      </p:sp>
      <p:sp>
        <p:nvSpPr>
          <p:cNvPr id="173062" name="Text Box 4"/>
          <p:cNvSpPr txBox="1">
            <a:spLocks noChangeArrowheads="1"/>
          </p:cNvSpPr>
          <p:nvPr/>
        </p:nvSpPr>
        <p:spPr bwMode="auto">
          <a:xfrm>
            <a:off x="454025" y="1238250"/>
            <a:ext cx="1976438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64008" rIns="64008" bIns="64008"/>
          <a:lstStyle>
            <a:lvl1pPr marL="173038" indent="-173038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FontTx/>
              <a:buNone/>
            </a:pP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3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957638" y="8804275"/>
            <a:ext cx="30257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11" tIns="47956" rIns="95911" bIns="47956" anchor="b"/>
          <a:lstStyle>
            <a:lvl1pPr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715B30-20CD-47F5-8601-4DF8971A5CD4}" type="slidenum">
              <a:rPr lang="zh-CN" altLang="en-US" sz="1300"/>
              <a:pPr algn="r" eaLnBrk="1" hangingPunct="1"/>
              <a:t>20</a:t>
            </a:fld>
            <a:endParaRPr lang="en-US" altLang="zh-CN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3738"/>
            <a:ext cx="4640262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3725"/>
            <a:ext cx="5588000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4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7207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6546" name="Rectangle 2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8175" y="3213100"/>
            <a:ext cx="6548438" cy="720725"/>
          </a:xfrm>
        </p:spPr>
        <p:txBody>
          <a:bodyPr/>
          <a:lstStyle>
            <a:lvl1pPr marL="0" indent="0">
              <a:buFont typeface="宋体" pitchFamily="2" charset="-122"/>
              <a:buNone/>
              <a:defRPr sz="28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900113" y="1835150"/>
            <a:ext cx="7416800" cy="11509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ko-KR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367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57289"/>
            <a:ext cx="8291512" cy="5353050"/>
          </a:xfrm>
        </p:spPr>
        <p:txBody>
          <a:bodyPr/>
          <a:lstStyle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2822430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0526" y="1157289"/>
            <a:ext cx="4105274" cy="5353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1157289"/>
            <a:ext cx="4042792" cy="5353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15608090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</p:spTree>
    <p:extLst>
      <p:ext uri="{BB962C8B-B14F-4D97-AF65-F5344CB8AC3E}">
        <p14:creationId xmlns:p14="http://schemas.microsoft.com/office/powerpoint/2010/main" val="35191368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153987" y="1142813"/>
            <a:ext cx="8847137" cy="520419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8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328025" y="6592888"/>
            <a:ext cx="673100" cy="152400"/>
          </a:xfrm>
          <a:prstGeom prst="rect">
            <a:avLst/>
          </a:prstGeom>
        </p:spPr>
        <p:txBody>
          <a:bodyPr/>
          <a:lstStyle/>
          <a:p>
            <a:fld id="{51C954A1-9FE7-4ABB-8851-D5362BFC037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153987" y="1142813"/>
            <a:ext cx="8847137" cy="5204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7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57289"/>
            <a:ext cx="8291512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836613"/>
            <a:ext cx="2243137" cy="3206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1000" b="1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guolei@upc.edu.cn</a:t>
            </a:r>
          </a:p>
        </p:txBody>
      </p:sp>
      <p:sp>
        <p:nvSpPr>
          <p:cNvPr id="875526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633413" y="319088"/>
            <a:ext cx="789622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95288" y="23495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b="1" smtClean="0">
                <a:solidFill>
                  <a:srgbClr val="1C1C1C"/>
                </a:solidFill>
                <a:latin typeface="Verdana" pitchFamily="34" charset="0"/>
              </a:rPr>
              <a:t>UPC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gray">
          <a:xfrm>
            <a:off x="1908175" y="981075"/>
            <a:ext cx="6624638" cy="0"/>
          </a:xfrm>
          <a:prstGeom prst="line">
            <a:avLst/>
          </a:prstGeom>
          <a:noFill/>
          <a:ln w="0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53" r:id="rId2"/>
    <p:sldLayoutId id="2147483955" r:id="rId3"/>
    <p:sldLayoutId id="2147483957" r:id="rId4"/>
    <p:sldLayoutId id="2147483967" r:id="rId5"/>
    <p:sldLayoutId id="2147483965" r:id="rId6"/>
    <p:sldLayoutId id="2147483968" r:id="rId7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6" grpId="0"/>
    </p:bld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rgbClr val="1C1C1C"/>
          </a:solidFill>
          <a:latin typeface="Arial" charset="0"/>
          <a:ea typeface="黑体" pitchFamily="2" charset="-122"/>
        </a:defRPr>
      </a:lvl9pPr>
    </p:titleStyle>
    <p:bodyStyle>
      <a:lvl1pPr marL="446088" indent="-4460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1C1C1C"/>
        </a:buClr>
        <a:buFont typeface="宋体" panose="02010600030101010101" pitchFamily="2" charset="-122"/>
        <a:buChar char="·"/>
        <a:defRPr sz="2800" b="1">
          <a:solidFill>
            <a:srgbClr val="1C1C1C"/>
          </a:solidFill>
          <a:latin typeface="+mn-lt"/>
          <a:ea typeface="+mn-ea"/>
          <a:cs typeface="+mn-cs"/>
        </a:defRPr>
      </a:lvl1pPr>
      <a:lvl2pPr marL="892175" indent="-2667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Font typeface="Verdana" panose="020B0604030504040204" pitchFamily="34" charset="0"/>
        <a:buChar char="-"/>
        <a:defRPr sz="2400">
          <a:solidFill>
            <a:srgbClr val="1C1C1C"/>
          </a:solidFill>
          <a:latin typeface="+mn-lt"/>
          <a:ea typeface="+mn-ea"/>
        </a:defRPr>
      </a:lvl2pPr>
      <a:lvl3pPr marL="1433513" indent="-3619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宋体" panose="02010600030101010101" pitchFamily="2" charset="-122"/>
        <a:buChar char="·"/>
        <a:defRPr sz="2000">
          <a:solidFill>
            <a:srgbClr val="1C1C1C"/>
          </a:solidFill>
          <a:latin typeface="+mn-lt"/>
          <a:ea typeface="+mn-ea"/>
        </a:defRPr>
      </a:lvl3pPr>
      <a:lvl4pPr marL="1882775" indent="-2698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Verdana" panose="020B0604030504040204" pitchFamily="34" charset="0"/>
        <a:buChar char="-"/>
        <a:defRPr sz="2000">
          <a:solidFill>
            <a:srgbClr val="1C1C1C"/>
          </a:solidFill>
          <a:latin typeface="+mn-lt"/>
          <a:ea typeface="+mn-ea"/>
        </a:defRPr>
      </a:lvl4pPr>
      <a:lvl5pPr marL="2238375" indent="-1762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5pPr>
      <a:lvl6pPr marL="26955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6pPr>
      <a:lvl7pPr marL="31527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7pPr>
      <a:lvl8pPr marL="36099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8pPr>
      <a:lvl9pPr marL="4067175" indent="-1762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期末考试相关问题说明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为确保项目成功，软件组织应严格遵循</a:t>
            </a:r>
            <a:r>
              <a:rPr lang="en-US" altLang="zh-CN" dirty="0" smtClean="0"/>
              <a:t>PMBOK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企业欢迎软件开发完美主义</a:t>
            </a:r>
            <a:r>
              <a:rPr lang="zh-CN" altLang="en-US" dirty="0" smtClean="0"/>
              <a:t>者？</a:t>
            </a:r>
            <a:endParaRPr lang="zh-CN" altLang="en-US" dirty="0"/>
          </a:p>
          <a:p>
            <a:pPr lvl="1"/>
            <a:r>
              <a:rPr lang="zh-CN" altLang="en-US" dirty="0"/>
              <a:t>为什么要采用迭代式软件开发？如何实施迭代开发？</a:t>
            </a:r>
          </a:p>
          <a:p>
            <a:pPr lvl="1"/>
            <a:r>
              <a:rPr lang="zh-CN" altLang="en-US" dirty="0"/>
              <a:t>为什么要进行两级项目规划？</a:t>
            </a:r>
          </a:p>
          <a:p>
            <a:pPr lvl="1"/>
            <a:r>
              <a:rPr lang="zh-CN" altLang="en-US" dirty="0"/>
              <a:t>为什么要进行持续集成？</a:t>
            </a:r>
          </a:p>
          <a:p>
            <a:pPr lvl="1"/>
            <a:r>
              <a:rPr lang="zh-CN" altLang="en-US" dirty="0"/>
              <a:t>为什么要进行测试驱动开发</a:t>
            </a:r>
            <a:r>
              <a:rPr lang="en-US" altLang="zh-CN" dirty="0"/>
              <a:t>(TDD) 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dirty="0" smtClean="0"/>
              <a:t>判</a:t>
            </a:r>
            <a:r>
              <a:rPr lang="zh-CN" altLang="en-US" dirty="0"/>
              <a:t>断团队是否足够敏</a:t>
            </a:r>
            <a:r>
              <a:rPr lang="zh-CN" altLang="en-US" dirty="0" smtClean="0"/>
              <a:t>捷的标准？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2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敏捷项目管理过程</a:t>
            </a:r>
          </a:p>
          <a:p>
            <a:pPr lvl="1"/>
            <a:r>
              <a:rPr lang="en-US" altLang="zh-CN" dirty="0" smtClean="0"/>
              <a:t>3.1 </a:t>
            </a:r>
            <a:r>
              <a:rPr lang="zh-CN" altLang="en-US" dirty="0"/>
              <a:t>大规</a:t>
            </a:r>
            <a:r>
              <a:rPr lang="zh-CN" altLang="en-US" dirty="0" smtClean="0"/>
              <a:t>模敏捷开发</a:t>
            </a:r>
            <a:endParaRPr lang="en-US" altLang="zh-CN" dirty="0" smtClean="0"/>
          </a:p>
          <a:p>
            <a:pPr lvl="2"/>
            <a:r>
              <a:rPr lang="zh-CN" altLang="en-US" dirty="0"/>
              <a:t>敏</a:t>
            </a:r>
            <a:r>
              <a:rPr lang="zh-CN" altLang="en-US" dirty="0" smtClean="0"/>
              <a:t>捷生命周期</a:t>
            </a:r>
            <a:endParaRPr lang="en-US" altLang="zh-CN" dirty="0" smtClean="0"/>
          </a:p>
          <a:p>
            <a:pPr lvl="2"/>
            <a:r>
              <a:rPr lang="zh-CN" altLang="en-US" dirty="0"/>
              <a:t>敏</a:t>
            </a:r>
            <a:r>
              <a:rPr lang="zh-CN" altLang="en-US" dirty="0" smtClean="0"/>
              <a:t>捷项目管理过程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3.2 </a:t>
            </a:r>
            <a:r>
              <a:rPr lang="zh-CN" altLang="en-US" dirty="0"/>
              <a:t>常见的敏捷开发方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3.2.1 Scrum</a:t>
            </a:r>
            <a:endParaRPr lang="en-US" altLang="zh-CN" dirty="0"/>
          </a:p>
          <a:p>
            <a:pPr lvl="2"/>
            <a:r>
              <a:rPr lang="en-US" altLang="zh-CN" dirty="0" smtClean="0"/>
              <a:t>3.2.2 XP(</a:t>
            </a:r>
            <a:r>
              <a:rPr lang="en-US" altLang="zh-CN" dirty="0" err="1" smtClean="0"/>
              <a:t>eXtreme</a:t>
            </a:r>
            <a:r>
              <a:rPr lang="en-US" altLang="zh-CN" dirty="0" smtClean="0"/>
              <a:t> </a:t>
            </a:r>
            <a:r>
              <a:rPr lang="en-US" altLang="zh-CN" dirty="0"/>
              <a:t>Programming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3.2.3 </a:t>
            </a:r>
            <a:r>
              <a:rPr lang="en-US" altLang="zh-CN" dirty="0" err="1" smtClean="0"/>
              <a:t>OpenUP</a:t>
            </a:r>
            <a:endParaRPr lang="en-US" altLang="zh-CN" dirty="0"/>
          </a:p>
          <a:p>
            <a:pPr lvl="2"/>
            <a:r>
              <a:rPr lang="en-US" altLang="zh-CN" dirty="0" smtClean="0"/>
              <a:t>3.2.4 Lean</a:t>
            </a:r>
          </a:p>
        </p:txBody>
      </p:sp>
    </p:spTree>
    <p:extLst>
      <p:ext uri="{BB962C8B-B14F-4D97-AF65-F5344CB8AC3E}">
        <p14:creationId xmlns:p14="http://schemas.microsoft.com/office/powerpoint/2010/main" val="2526990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敏捷软件开发过程包括先启、精化、构造、移交四大阶段；管理过程包括启动、实施、收尾三大阶段</a:t>
            </a:r>
          </a:p>
          <a:p>
            <a:pPr lvl="1"/>
            <a:r>
              <a:rPr lang="zh-CN" altLang="en-US" dirty="0"/>
              <a:t>敏捷是一种思想，具体开发模型可以有多种，如</a:t>
            </a:r>
            <a:r>
              <a:rPr lang="en-US" altLang="zh-CN" dirty="0"/>
              <a:t>Scrum</a:t>
            </a:r>
            <a:r>
              <a:rPr lang="zh-CN" altLang="en-US" dirty="0"/>
              <a:t>、</a:t>
            </a:r>
            <a:r>
              <a:rPr lang="en-US" altLang="zh-CN" dirty="0"/>
              <a:t>XP</a:t>
            </a:r>
            <a:r>
              <a:rPr lang="zh-CN" altLang="en-US" dirty="0"/>
              <a:t>、</a:t>
            </a:r>
            <a:r>
              <a:rPr lang="en-US" altLang="zh-CN" dirty="0" err="1"/>
              <a:t>OpenUP</a:t>
            </a:r>
            <a:r>
              <a:rPr lang="zh-CN" altLang="en-US" dirty="0"/>
              <a:t>、</a:t>
            </a:r>
            <a:r>
              <a:rPr lang="en-US" altLang="zh-CN" dirty="0"/>
              <a:t>Lean</a:t>
            </a:r>
            <a:r>
              <a:rPr lang="zh-CN" altLang="en-US" dirty="0"/>
              <a:t>等等。</a:t>
            </a:r>
          </a:p>
          <a:p>
            <a:pPr lvl="1"/>
            <a:r>
              <a:rPr lang="en-US" altLang="zh-CN" dirty="0"/>
              <a:t>Scrum</a:t>
            </a:r>
            <a:r>
              <a:rPr lang="zh-CN" altLang="en-US" dirty="0"/>
              <a:t>每次迭代以冲刺规划会议开始，冲刺复审与回顾会议结束，执行过程中有每日站立会议</a:t>
            </a:r>
          </a:p>
          <a:p>
            <a:pPr lvl="1"/>
            <a:r>
              <a:rPr lang="zh-CN" altLang="en-US" dirty="0"/>
              <a:t>产品订单和冲刺订单由一系列用户故事组成</a:t>
            </a:r>
          </a:p>
          <a:p>
            <a:pPr lvl="1"/>
            <a:r>
              <a:rPr lang="en-US" altLang="zh-CN" dirty="0"/>
              <a:t>Scrum</a:t>
            </a:r>
            <a:r>
              <a:rPr lang="zh-CN" altLang="en-US" dirty="0"/>
              <a:t>用故事、</a:t>
            </a:r>
            <a:r>
              <a:rPr lang="en-US" altLang="zh-CN" dirty="0"/>
              <a:t>XP</a:t>
            </a:r>
            <a:r>
              <a:rPr lang="zh-CN" altLang="en-US" dirty="0"/>
              <a:t>用故事卡片、</a:t>
            </a:r>
            <a:r>
              <a:rPr lang="en-US" altLang="zh-CN" dirty="0" err="1"/>
              <a:t>OpenUP</a:t>
            </a:r>
            <a:r>
              <a:rPr lang="zh-CN" altLang="en-US" dirty="0"/>
              <a:t>用用例描述需求</a:t>
            </a:r>
          </a:p>
          <a:p>
            <a:pPr lvl="1"/>
            <a:r>
              <a:rPr lang="en-US" altLang="zh-CN" dirty="0"/>
              <a:t>Lean</a:t>
            </a:r>
            <a:r>
              <a:rPr lang="zh-CN" altLang="en-US" dirty="0"/>
              <a:t>方法核心就是精益流程，消除一切浪费</a:t>
            </a:r>
          </a:p>
        </p:txBody>
      </p:sp>
    </p:spTree>
    <p:extLst>
      <p:ext uri="{BB962C8B-B14F-4D97-AF65-F5344CB8AC3E}">
        <p14:creationId xmlns:p14="http://schemas.microsoft.com/office/powerpoint/2010/main" val="16760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你如何衡量一个项目的规模？</a:t>
            </a:r>
          </a:p>
          <a:p>
            <a:pPr lvl="1"/>
            <a:r>
              <a:rPr lang="zh-CN" altLang="en-US" dirty="0"/>
              <a:t>描述</a:t>
            </a:r>
            <a:r>
              <a:rPr lang="en-US" altLang="zh-CN" dirty="0"/>
              <a:t>Scrum</a:t>
            </a:r>
            <a:r>
              <a:rPr lang="zh-CN" altLang="en-US" dirty="0"/>
              <a:t>两级规划的开发过程</a:t>
            </a:r>
          </a:p>
          <a:p>
            <a:pPr lvl="1"/>
            <a:r>
              <a:rPr lang="zh-CN" altLang="en-US" dirty="0"/>
              <a:t>描述</a:t>
            </a:r>
            <a:r>
              <a:rPr lang="en-US" altLang="zh-CN" dirty="0"/>
              <a:t>Scrum</a:t>
            </a:r>
            <a:r>
              <a:rPr lang="zh-CN" altLang="en-US" dirty="0"/>
              <a:t>两级规划的管理过程</a:t>
            </a:r>
          </a:p>
          <a:p>
            <a:pPr lvl="1"/>
            <a:r>
              <a:rPr lang="zh-CN" altLang="en-US" dirty="0"/>
              <a:t>如何理解软件开发过程中的七大浪费成因？</a:t>
            </a:r>
          </a:p>
          <a:p>
            <a:pPr lvl="2"/>
            <a:r>
              <a:rPr lang="zh-CN" altLang="en-US" dirty="0"/>
              <a:t>部分完成的工作价值不明</a:t>
            </a:r>
          </a:p>
          <a:p>
            <a:pPr lvl="2"/>
            <a:r>
              <a:rPr lang="zh-CN" altLang="en-US" dirty="0"/>
              <a:t>额外的特性没有价值</a:t>
            </a:r>
          </a:p>
          <a:p>
            <a:pPr lvl="2"/>
            <a:r>
              <a:rPr lang="zh-CN" altLang="en-US" dirty="0"/>
              <a:t>重新学习</a:t>
            </a:r>
          </a:p>
          <a:p>
            <a:pPr lvl="2"/>
            <a:r>
              <a:rPr lang="zh-CN" altLang="en-US" dirty="0"/>
              <a:t>任务转换</a:t>
            </a:r>
          </a:p>
          <a:p>
            <a:pPr lvl="2"/>
            <a:r>
              <a:rPr lang="zh-CN" altLang="en-US" dirty="0"/>
              <a:t>移交</a:t>
            </a:r>
          </a:p>
          <a:p>
            <a:pPr lvl="2"/>
            <a:r>
              <a:rPr lang="zh-CN" altLang="en-US" dirty="0"/>
              <a:t>延迟</a:t>
            </a:r>
          </a:p>
          <a:p>
            <a:pPr lvl="2"/>
            <a:r>
              <a:rPr lang="zh-CN" altLang="en-US" dirty="0"/>
              <a:t>缺陷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5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4</a:t>
            </a:r>
            <a:r>
              <a:rPr lang="zh-CN" altLang="zh-CN" dirty="0"/>
              <a:t>章 项目启动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序：项目启动过程的主要任务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4.1 </a:t>
            </a:r>
            <a:r>
              <a:rPr lang="zh-CN" altLang="zh-CN" dirty="0" smtClean="0">
                <a:solidFill>
                  <a:srgbClr val="0070C0"/>
                </a:solidFill>
              </a:rPr>
              <a:t>关键干系人分析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4.2 </a:t>
            </a:r>
            <a:r>
              <a:rPr lang="zh-CN" altLang="zh-CN" dirty="0" smtClean="0"/>
              <a:t>开发项目建议书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4.3 </a:t>
            </a:r>
            <a:r>
              <a:rPr lang="zh-CN" altLang="zh-CN" dirty="0" smtClean="0">
                <a:solidFill>
                  <a:srgbClr val="FF0000"/>
                </a:solidFill>
              </a:rPr>
              <a:t>项目总体规划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4.4 </a:t>
            </a:r>
            <a:r>
              <a:rPr lang="zh-CN" altLang="en-US" dirty="0" smtClean="0">
                <a:solidFill>
                  <a:srgbClr val="FF0000"/>
                </a:solidFill>
              </a:rPr>
              <a:t>组建团队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4.5 </a:t>
            </a:r>
            <a:r>
              <a:rPr lang="zh-CN" altLang="zh-CN" dirty="0" smtClean="0"/>
              <a:t>传统项目启动过程</a:t>
            </a:r>
          </a:p>
        </p:txBody>
      </p:sp>
    </p:spTree>
    <p:extLst>
      <p:ext uri="{BB962C8B-B14F-4D97-AF65-F5344CB8AC3E}">
        <p14:creationId xmlns:p14="http://schemas.microsoft.com/office/powerpoint/2010/main" val="3026922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项目启动过程主要活动</a:t>
            </a:r>
            <a:r>
              <a:rPr lang="zh-CN" altLang="en-US" dirty="0" smtClean="0"/>
              <a:t>有干系人分析、开发项建书、项目规划、准备项目环境、组建项目团队还有第一次迭代计划</a:t>
            </a:r>
            <a:endParaRPr lang="zh-CN" altLang="en-US" dirty="0"/>
          </a:p>
          <a:p>
            <a:pPr lvl="1"/>
            <a:r>
              <a:rPr lang="zh-CN" altLang="en-US" dirty="0"/>
              <a:t>项目启动过程也是可以迭代</a:t>
            </a:r>
            <a:r>
              <a:rPr lang="zh-CN" altLang="en-US" dirty="0" smtClean="0"/>
              <a:t>的</a:t>
            </a:r>
          </a:p>
          <a:p>
            <a:pPr lvl="1"/>
            <a:r>
              <a:rPr lang="zh-CN" altLang="en-US" dirty="0" smtClean="0"/>
              <a:t>项目干系人之间也有冲突，需要平衡</a:t>
            </a:r>
          </a:p>
          <a:p>
            <a:pPr lvl="1"/>
            <a:r>
              <a:rPr lang="zh-CN" altLang="en-US" dirty="0" smtClean="0"/>
              <a:t>分析项目干系人的工具有立场分析图、坐标系评估、矩阵评估等</a:t>
            </a:r>
          </a:p>
          <a:p>
            <a:pPr lvl="1"/>
            <a:r>
              <a:rPr lang="zh-CN" altLang="en-US" dirty="0" smtClean="0"/>
              <a:t>避免“分析麻痹症”</a:t>
            </a:r>
          </a:p>
          <a:p>
            <a:pPr lvl="1"/>
            <a:r>
              <a:rPr lang="zh-CN" altLang="en-US" dirty="0" smtClean="0"/>
              <a:t>考虑到将来，但是先不行动</a:t>
            </a:r>
          </a:p>
          <a:p>
            <a:pPr lvl="1"/>
            <a:r>
              <a:rPr lang="zh-CN" altLang="en-US" dirty="0" smtClean="0"/>
              <a:t>发</a:t>
            </a:r>
            <a:r>
              <a:rPr lang="zh-CN" altLang="en-US" dirty="0"/>
              <a:t>布规划：目标是得到合理的，但不是最好的估算；得到合理的，但是不是详细的时间安排</a:t>
            </a:r>
          </a:p>
          <a:p>
            <a:pPr lvl="1"/>
            <a:r>
              <a:rPr lang="zh-CN" altLang="en-US" dirty="0"/>
              <a:t>项目团队发展要经历形成、震荡、规范和表现四个发展阶</a:t>
            </a:r>
            <a:r>
              <a:rPr lang="zh-CN" altLang="en-US" dirty="0" smtClean="0"/>
              <a:t>段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97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什</a:t>
            </a:r>
            <a:r>
              <a:rPr lang="zh-CN" altLang="en-US" dirty="0"/>
              <a:t>么是项目干系人？通常有哪些角色？</a:t>
            </a:r>
          </a:p>
          <a:p>
            <a:pPr lvl="1"/>
            <a:r>
              <a:rPr lang="zh-CN" altLang="en-US" dirty="0"/>
              <a:t>如何从项目干系人处获得需求？</a:t>
            </a:r>
          </a:p>
          <a:p>
            <a:pPr lvl="1"/>
            <a:r>
              <a:rPr lang="zh-CN" altLang="en-US" dirty="0"/>
              <a:t>为什么团队需要共同愿景？如何对愿景达成一致？</a:t>
            </a:r>
          </a:p>
          <a:p>
            <a:pPr lvl="1"/>
            <a:r>
              <a:rPr lang="zh-CN" altLang="en-US" dirty="0"/>
              <a:t>你怎么看待“分析麻痹症”</a:t>
            </a:r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故事点估算法估算你们团队当前迭代的用户故事</a:t>
            </a:r>
          </a:p>
          <a:p>
            <a:pPr lvl="1"/>
            <a:r>
              <a:rPr lang="zh-CN" altLang="en-US" dirty="0"/>
              <a:t>在敏捷项目中谁负责划分需求优先级？</a:t>
            </a:r>
          </a:p>
          <a:p>
            <a:pPr lvl="1"/>
            <a:r>
              <a:rPr lang="zh-CN" altLang="en-US" dirty="0"/>
              <a:t>在划分需求优先级过程中，需要考虑哪些问题？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64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5</a:t>
            </a:r>
            <a:r>
              <a:rPr lang="zh-CN" altLang="zh-CN" dirty="0" smtClean="0"/>
              <a:t>章 </a:t>
            </a:r>
            <a:r>
              <a:rPr lang="zh-CN" altLang="en-US" dirty="0" smtClean="0"/>
              <a:t>组建项目团队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何组建软件开发团</a:t>
            </a:r>
            <a:r>
              <a:rPr lang="zh-CN" altLang="en-US" dirty="0" smtClean="0"/>
              <a:t>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5.1 </a:t>
            </a:r>
            <a:r>
              <a:rPr lang="zh-CN" altLang="en-US" dirty="0" smtClean="0"/>
              <a:t>敏捷项目团队的</a:t>
            </a:r>
            <a:r>
              <a:rPr lang="zh-CN" altLang="zh-CN" dirty="0" smtClean="0"/>
              <a:t>角色和职责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要</a:t>
            </a:r>
            <a:r>
              <a:rPr lang="zh-CN" altLang="zh-CN" dirty="0">
                <a:solidFill>
                  <a:srgbClr val="FF0000"/>
                </a:solidFill>
              </a:rPr>
              <a:t>角色和职责</a:t>
            </a:r>
          </a:p>
          <a:p>
            <a:pPr lvl="2"/>
            <a:r>
              <a:rPr lang="zh-CN" altLang="zh-CN" dirty="0"/>
              <a:t>敏捷项目经理的角色转变</a:t>
            </a:r>
          </a:p>
          <a:p>
            <a:pPr lvl="1"/>
            <a:r>
              <a:rPr lang="en-US" altLang="zh-CN" dirty="0"/>
              <a:t>5.2 </a:t>
            </a:r>
            <a:r>
              <a:rPr lang="zh-CN" altLang="en-US" dirty="0"/>
              <a:t>敏捷开发团队</a:t>
            </a:r>
            <a:endParaRPr lang="en-US" altLang="zh-CN" dirty="0"/>
          </a:p>
          <a:p>
            <a:pPr lvl="2"/>
            <a:r>
              <a:rPr lang="zh-CN" altLang="zh-CN" dirty="0"/>
              <a:t>敏捷项目团队的文化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完整团队</a:t>
            </a:r>
            <a:endParaRPr lang="zh-CN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5.3 </a:t>
            </a:r>
            <a:r>
              <a:rPr lang="zh-CN" altLang="zh-CN" dirty="0"/>
              <a:t>项目管理环境准备</a:t>
            </a:r>
          </a:p>
          <a:p>
            <a:pPr lvl="1"/>
            <a:r>
              <a:rPr lang="en-US" altLang="zh-CN" dirty="0"/>
              <a:t>5.4 </a:t>
            </a:r>
            <a:r>
              <a:rPr lang="zh-CN" altLang="zh-CN" dirty="0"/>
              <a:t>传统团队组织</a:t>
            </a:r>
          </a:p>
        </p:txBody>
      </p:sp>
    </p:spTree>
    <p:extLst>
      <p:ext uri="{BB962C8B-B14F-4D97-AF65-F5344CB8AC3E}">
        <p14:creationId xmlns:p14="http://schemas.microsoft.com/office/powerpoint/2010/main" val="603027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架构负责人不仅仅负责架构，而是技术领导</a:t>
            </a:r>
          </a:p>
          <a:p>
            <a:pPr lvl="1"/>
            <a:r>
              <a:rPr lang="zh-CN" altLang="en-US" dirty="0"/>
              <a:t>团队成员在敏捷团队中所扮演的角色和在传统团队中的是不同的；项目经理也要做出改变</a:t>
            </a:r>
          </a:p>
          <a:p>
            <a:pPr lvl="1"/>
            <a:r>
              <a:rPr lang="zh-CN" altLang="en-US" dirty="0"/>
              <a:t>敏捷团队是“完整团队”，是跨职能、协作、自管理的</a:t>
            </a:r>
          </a:p>
          <a:p>
            <a:pPr lvl="1"/>
            <a:r>
              <a:rPr lang="zh-CN" altLang="en-US" dirty="0"/>
              <a:t>利用每个团队成员的强项创造有价值的产品是非常重要的</a:t>
            </a:r>
          </a:p>
          <a:p>
            <a:pPr lvl="1"/>
            <a:r>
              <a:rPr lang="zh-CN" altLang="en-US" dirty="0"/>
              <a:t>公开和专注的工作区域能够对你团队的生产率产生积极的影响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7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敏捷团队几人为宜？</a:t>
            </a:r>
            <a:r>
              <a:rPr lang="en-US" altLang="zh-CN" dirty="0"/>
              <a:t>Why</a:t>
            </a:r>
            <a:r>
              <a:rPr lang="zh-CN" altLang="en-US" dirty="0"/>
              <a:t>？过大过小有何优劣？</a:t>
            </a:r>
          </a:p>
          <a:p>
            <a:pPr lvl="1"/>
            <a:r>
              <a:rPr lang="zh-CN" altLang="en-US" dirty="0"/>
              <a:t>在一个小的和大的组织中如何组织敏捷团队？</a:t>
            </a:r>
          </a:p>
          <a:p>
            <a:pPr lvl="1"/>
            <a:r>
              <a:rPr lang="zh-CN" altLang="en-US" dirty="0"/>
              <a:t>自组织意味着什么？</a:t>
            </a:r>
          </a:p>
          <a:p>
            <a:pPr lvl="1"/>
            <a:r>
              <a:rPr lang="zh-CN" altLang="en-US" dirty="0"/>
              <a:t>公开和专注的工作区域如何平衡？ </a:t>
            </a:r>
          </a:p>
        </p:txBody>
      </p:sp>
    </p:spTree>
    <p:extLst>
      <p:ext uri="{BB962C8B-B14F-4D97-AF65-F5344CB8AC3E}">
        <p14:creationId xmlns:p14="http://schemas.microsoft.com/office/powerpoint/2010/main" val="21585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一、考试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半开</a:t>
            </a:r>
            <a:r>
              <a:rPr lang="zh-CN" altLang="en-US" dirty="0" smtClean="0"/>
              <a:t>卷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张</a:t>
            </a:r>
            <a:r>
              <a:rPr lang="en-US" altLang="zh-CN" dirty="0" smtClean="0"/>
              <a:t>A4</a:t>
            </a:r>
            <a:r>
              <a:rPr lang="zh-CN" altLang="en-US" dirty="0" smtClean="0"/>
              <a:t>纸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必</a:t>
            </a:r>
            <a:r>
              <a:rPr lang="zh-CN" altLang="en-US" dirty="0" smtClean="0">
                <a:solidFill>
                  <a:srgbClr val="FF0000"/>
                </a:solidFill>
              </a:rPr>
              <a:t>须手写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文档待实习结束后统一上交，另行通知</a:t>
            </a:r>
            <a:endParaRPr lang="en-US" altLang="zh-CN" dirty="0" smtClean="0"/>
          </a:p>
          <a:p>
            <a:r>
              <a:rPr lang="zh-CN" altLang="en-US" dirty="0" smtClean="0"/>
              <a:t>考</a:t>
            </a:r>
            <a:r>
              <a:rPr lang="zh-CN" altLang="en-US" dirty="0"/>
              <a:t>试</a:t>
            </a:r>
            <a:r>
              <a:rPr lang="zh-CN" altLang="en-US" dirty="0" smtClean="0"/>
              <a:t>时</a:t>
            </a:r>
            <a:r>
              <a:rPr lang="zh-CN" altLang="en-US" dirty="0"/>
              <a:t>间地</a:t>
            </a:r>
            <a:r>
              <a:rPr lang="zh-CN" altLang="en-US" dirty="0" smtClean="0"/>
              <a:t>点另行通知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guolei@upc.edu.cn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4343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迭代规划和评估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6.1 </a:t>
            </a:r>
            <a:r>
              <a:rPr lang="zh-CN" altLang="zh-CN" dirty="0">
                <a:solidFill>
                  <a:srgbClr val="FF0000"/>
                </a:solidFill>
              </a:rPr>
              <a:t>迭代规划</a:t>
            </a:r>
          </a:p>
          <a:p>
            <a:pPr lvl="1"/>
            <a:r>
              <a:rPr lang="en-US" altLang="zh-CN" dirty="0"/>
              <a:t>6.2 </a:t>
            </a:r>
            <a:r>
              <a:rPr lang="zh-CN" altLang="zh-CN" dirty="0"/>
              <a:t>里程碑</a:t>
            </a:r>
            <a:r>
              <a:rPr lang="zh-CN" altLang="en-US" dirty="0"/>
              <a:t>评审</a:t>
            </a:r>
            <a:endParaRPr lang="zh-CN" altLang="zh-CN" dirty="0"/>
          </a:p>
          <a:p>
            <a:pPr lvl="1"/>
            <a:r>
              <a:rPr lang="en-US" altLang="zh-CN" dirty="0"/>
              <a:t>6.3 </a:t>
            </a:r>
            <a:r>
              <a:rPr lang="zh-CN" altLang="zh-CN" dirty="0"/>
              <a:t>传统项目</a:t>
            </a:r>
            <a:r>
              <a:rPr lang="zh-CN" altLang="en-US" dirty="0"/>
              <a:t>规划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85800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迭代规划的输出是迭代计划（冲刺订单）</a:t>
            </a:r>
          </a:p>
          <a:p>
            <a:pPr lvl="1"/>
            <a:r>
              <a:rPr lang="zh-CN" altLang="en-US" dirty="0"/>
              <a:t>甘特图</a:t>
            </a:r>
            <a:r>
              <a:rPr lang="en-US" altLang="zh-CN" dirty="0"/>
              <a:t>(Gantt chart)</a:t>
            </a:r>
            <a:r>
              <a:rPr lang="zh-CN" altLang="en-US" dirty="0"/>
              <a:t>、迭代任务列表</a:t>
            </a:r>
            <a:r>
              <a:rPr lang="en-US" altLang="zh-CN" dirty="0"/>
              <a:t>(Task lists)</a:t>
            </a:r>
            <a:r>
              <a:rPr lang="zh-CN" altLang="en-US" dirty="0"/>
              <a:t>、任务板</a:t>
            </a:r>
            <a:r>
              <a:rPr lang="en-US" altLang="zh-CN" dirty="0"/>
              <a:t>(Task board)</a:t>
            </a:r>
            <a:r>
              <a:rPr lang="zh-CN" altLang="en-US" dirty="0"/>
              <a:t>是三种常见的规划任务的方法</a:t>
            </a:r>
          </a:p>
          <a:p>
            <a:pPr lvl="1"/>
            <a:r>
              <a:rPr lang="zh-CN" altLang="en-US" dirty="0"/>
              <a:t>活动有硬逻辑、外部逻辑和软逻辑三种依赖关系</a:t>
            </a:r>
          </a:p>
          <a:p>
            <a:pPr lvl="1"/>
            <a:r>
              <a:rPr lang="zh-CN" altLang="en-US" dirty="0"/>
              <a:t>关键路径法</a:t>
            </a:r>
            <a:r>
              <a:rPr lang="en-US" altLang="zh-CN" dirty="0"/>
              <a:t>CPM</a:t>
            </a:r>
            <a:r>
              <a:rPr lang="zh-CN" altLang="en-US" dirty="0"/>
              <a:t>可以帮助确定活动优先级</a:t>
            </a:r>
          </a:p>
          <a:p>
            <a:pPr lvl="1"/>
            <a:r>
              <a:rPr lang="zh-CN" altLang="en-US" dirty="0"/>
              <a:t>关键链法可以帮助保障活动的进展</a:t>
            </a:r>
          </a:p>
          <a:p>
            <a:pPr lvl="1"/>
            <a:r>
              <a:rPr lang="zh-CN" altLang="en-US" dirty="0"/>
              <a:t>复审会议重在演示</a:t>
            </a:r>
          </a:p>
          <a:p>
            <a:pPr lvl="1"/>
            <a:r>
              <a:rPr lang="zh-CN" altLang="en-US" dirty="0"/>
              <a:t>政治、功能、经济风险可以用价值驱动法解决</a:t>
            </a:r>
          </a:p>
          <a:p>
            <a:pPr lvl="1"/>
            <a:r>
              <a:rPr lang="zh-CN" altLang="en-US" dirty="0"/>
              <a:t>需求、技术、管理风险可以用风险</a:t>
            </a:r>
            <a:r>
              <a:rPr lang="en-US" altLang="zh-CN" dirty="0"/>
              <a:t>-</a:t>
            </a:r>
            <a:r>
              <a:rPr lang="zh-CN" altLang="en-US" dirty="0"/>
              <a:t>价值驱动法解决</a:t>
            </a:r>
          </a:p>
          <a:p>
            <a:pPr lvl="1"/>
            <a:r>
              <a:rPr lang="en-US" altLang="zh-CN" dirty="0"/>
              <a:t>WBS</a:t>
            </a:r>
            <a:r>
              <a:rPr lang="zh-CN" altLang="en-US" dirty="0"/>
              <a:t>分解时不要混淆工作项与任务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87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试分析甘特图</a:t>
            </a:r>
            <a:r>
              <a:rPr lang="en-US" altLang="zh-CN" dirty="0"/>
              <a:t>(Gantt chart)</a:t>
            </a:r>
            <a:r>
              <a:rPr lang="zh-CN" altLang="en-US" dirty="0"/>
              <a:t>、迭代任务列表</a:t>
            </a:r>
            <a:r>
              <a:rPr lang="en-US" altLang="zh-CN" dirty="0"/>
              <a:t>(Task lists)</a:t>
            </a:r>
            <a:r>
              <a:rPr lang="zh-CN" altLang="en-US" dirty="0"/>
              <a:t>、任务板</a:t>
            </a:r>
            <a:r>
              <a:rPr lang="en-US" altLang="zh-CN" dirty="0"/>
              <a:t>(Task board)</a:t>
            </a:r>
            <a:r>
              <a:rPr lang="zh-CN" altLang="en-US" dirty="0"/>
              <a:t>三种任务规划方法的优缺点。</a:t>
            </a:r>
          </a:p>
          <a:p>
            <a:pPr lvl="1"/>
            <a:r>
              <a:rPr lang="zh-CN" altLang="en-US" dirty="0" smtClean="0"/>
              <a:t>什么是帕</a:t>
            </a:r>
            <a:r>
              <a:rPr lang="zh-CN" altLang="en-US" dirty="0"/>
              <a:t>金森定律？如何解决？</a:t>
            </a:r>
          </a:p>
          <a:p>
            <a:pPr lvl="1"/>
            <a:r>
              <a:rPr lang="zh-CN" altLang="en-US" dirty="0"/>
              <a:t>每次迭代“可交付”意味着什么？</a:t>
            </a:r>
          </a:p>
          <a:p>
            <a:pPr lvl="1"/>
            <a:r>
              <a:rPr lang="zh-CN" altLang="en-US" dirty="0"/>
              <a:t>如果在上次迭代中某个关键工作项没有完成，应该怎样解决？</a:t>
            </a:r>
          </a:p>
          <a:p>
            <a:pPr lvl="1"/>
            <a:r>
              <a:rPr lang="zh-CN" altLang="en-US" dirty="0"/>
              <a:t>列举你的项目团队目前可能遇到的潜在的风险。</a:t>
            </a:r>
          </a:p>
        </p:txBody>
      </p:sp>
    </p:spTree>
    <p:extLst>
      <p:ext uri="{BB962C8B-B14F-4D97-AF65-F5344CB8AC3E}">
        <p14:creationId xmlns:p14="http://schemas.microsoft.com/office/powerpoint/2010/main" val="15242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7</a:t>
            </a:r>
            <a:r>
              <a:rPr lang="zh-CN" altLang="zh-CN" dirty="0"/>
              <a:t>章 项目执行</a:t>
            </a:r>
          </a:p>
          <a:p>
            <a:pPr lvl="1"/>
            <a:r>
              <a:rPr lang="en-US" altLang="zh-CN" dirty="0"/>
              <a:t>7.1 </a:t>
            </a:r>
            <a:r>
              <a:rPr lang="zh-CN" altLang="en-US" dirty="0"/>
              <a:t>变更管理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7.2 </a:t>
            </a:r>
            <a:r>
              <a:rPr lang="zh-CN" altLang="en-US" dirty="0">
                <a:solidFill>
                  <a:srgbClr val="FF0000"/>
                </a:solidFill>
              </a:rPr>
              <a:t>进度管理</a:t>
            </a:r>
            <a:r>
              <a:rPr lang="en-US" altLang="zh-CN" dirty="0">
                <a:solidFill>
                  <a:srgbClr val="FF0000"/>
                </a:solidFill>
              </a:rPr>
              <a:t>(PMBOK)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7.3 </a:t>
            </a:r>
            <a:r>
              <a:rPr lang="zh-CN" altLang="en-US" dirty="0">
                <a:solidFill>
                  <a:srgbClr val="FF0000"/>
                </a:solidFill>
              </a:rPr>
              <a:t>风险管理</a:t>
            </a:r>
            <a:r>
              <a:rPr lang="en-US" altLang="zh-CN" dirty="0">
                <a:solidFill>
                  <a:srgbClr val="FF0000"/>
                </a:solidFill>
              </a:rPr>
              <a:t>(PMBOK)</a:t>
            </a:r>
          </a:p>
          <a:p>
            <a:pPr lvl="1"/>
            <a:r>
              <a:rPr lang="en-US" altLang="zh-CN" dirty="0"/>
              <a:t>7.4 </a:t>
            </a:r>
            <a:r>
              <a:rPr lang="zh-CN" altLang="en-US" dirty="0"/>
              <a:t>敏捷项目执行关键技术</a:t>
            </a:r>
          </a:p>
          <a:p>
            <a:pPr lvl="1"/>
            <a:r>
              <a:rPr lang="en-US" altLang="zh-CN" dirty="0"/>
              <a:t>7.5 </a:t>
            </a:r>
            <a:r>
              <a:rPr lang="zh-CN" altLang="en-US" dirty="0"/>
              <a:t>传统进度评估技术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888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三点估算法、</a:t>
            </a:r>
            <a:r>
              <a:rPr lang="en-US" altLang="zh-CN" dirty="0"/>
              <a:t>PERT</a:t>
            </a:r>
            <a:r>
              <a:rPr lang="zh-CN" altLang="en-US" dirty="0"/>
              <a:t>法基于悲观、乐观和最可能时间来估算任务</a:t>
            </a:r>
          </a:p>
          <a:p>
            <a:pPr lvl="1"/>
            <a:r>
              <a:rPr lang="zh-CN" altLang="en-US" dirty="0"/>
              <a:t>风险也可以应用逐层分解的方法</a:t>
            </a:r>
            <a:r>
              <a:rPr lang="en-US" altLang="zh-CN" dirty="0"/>
              <a:t>(RBS)</a:t>
            </a:r>
          </a:p>
          <a:p>
            <a:pPr lvl="1"/>
            <a:r>
              <a:rPr lang="zh-CN" altLang="en-US" dirty="0"/>
              <a:t>概率和影响矩阵、敏感性分析、龙卷风图、</a:t>
            </a:r>
            <a:r>
              <a:rPr lang="en-US" altLang="zh-CN" dirty="0"/>
              <a:t>EMV</a:t>
            </a:r>
            <a:r>
              <a:rPr lang="zh-CN" altLang="en-US" dirty="0"/>
              <a:t>法是用来分析风险的几种方法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试描述变更控制的一般流程</a:t>
            </a:r>
          </a:p>
          <a:p>
            <a:pPr lvl="1"/>
            <a:r>
              <a:rPr lang="zh-CN" altLang="en-US" dirty="0"/>
              <a:t>请用</a:t>
            </a:r>
            <a:r>
              <a:rPr lang="en-US" altLang="zh-CN" dirty="0"/>
              <a:t>SWOT</a:t>
            </a:r>
            <a:r>
              <a:rPr lang="zh-CN" altLang="en-US" dirty="0"/>
              <a:t>方法分析本团队项目</a:t>
            </a:r>
          </a:p>
          <a:p>
            <a:pPr lvl="1"/>
            <a:r>
              <a:rPr lang="zh-CN" altLang="en-US" dirty="0"/>
              <a:t>你的项目中是否出现了风险事件？能否应用概率和影响矩阵、敏感性分析、</a:t>
            </a:r>
            <a:r>
              <a:rPr lang="en-US" altLang="zh-CN" dirty="0"/>
              <a:t>EMV</a:t>
            </a:r>
            <a:r>
              <a:rPr lang="zh-CN" altLang="en-US" dirty="0"/>
              <a:t>（风险预期货币值）等方法进行分析？</a:t>
            </a:r>
          </a:p>
        </p:txBody>
      </p:sp>
    </p:spTree>
    <p:extLst>
      <p:ext uri="{BB962C8B-B14F-4D97-AF65-F5344CB8AC3E}">
        <p14:creationId xmlns:p14="http://schemas.microsoft.com/office/powerpoint/2010/main" val="16913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章 项目监控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en-US" altLang="zh-CN" dirty="0"/>
              <a:t>8.1 </a:t>
            </a:r>
            <a:r>
              <a:rPr lang="zh-CN" altLang="en-US" dirty="0"/>
              <a:t>里程碑监控</a:t>
            </a:r>
          </a:p>
          <a:p>
            <a:pPr lvl="1"/>
            <a:r>
              <a:rPr lang="en-US" altLang="zh-CN" dirty="0"/>
              <a:t>8.2 </a:t>
            </a:r>
            <a:r>
              <a:rPr lang="zh-CN" altLang="en-US" dirty="0"/>
              <a:t>成本监控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8.3 EVM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</a:p>
          <a:p>
            <a:pPr lvl="1"/>
            <a:r>
              <a:rPr lang="en-US" altLang="zh-CN" dirty="0"/>
              <a:t>8.4 </a:t>
            </a:r>
            <a:r>
              <a:rPr lang="zh-CN" altLang="en-US" dirty="0"/>
              <a:t>传统的项目监控</a:t>
            </a:r>
            <a:r>
              <a:rPr lang="zh-CN" altLang="zh-CN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46200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直接成本是计划好的，可以直接从项目上找到出处的成本</a:t>
            </a:r>
          </a:p>
          <a:p>
            <a:pPr lvl="1"/>
            <a:r>
              <a:rPr lang="zh-CN" altLang="en-US" dirty="0"/>
              <a:t>间接成本是多个项目分摊的成本</a:t>
            </a:r>
          </a:p>
          <a:p>
            <a:pPr lvl="1"/>
            <a:r>
              <a:rPr lang="zh-CN" altLang="en-US" dirty="0"/>
              <a:t>固定成本不会随着产品生产数量而增加</a:t>
            </a:r>
          </a:p>
          <a:p>
            <a:pPr lvl="1"/>
            <a:r>
              <a:rPr lang="zh-CN" altLang="en-US" dirty="0"/>
              <a:t>可变成本随着生产产品的数量增加而增加</a:t>
            </a:r>
          </a:p>
          <a:p>
            <a:pPr lvl="1"/>
            <a:r>
              <a:rPr lang="en-US" altLang="zh-CN" dirty="0"/>
              <a:t>EVM</a:t>
            </a:r>
            <a:r>
              <a:rPr lang="zh-CN" altLang="en-US" dirty="0"/>
              <a:t>挣值分析管理用货币表示计划与实际的偏差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5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如果你的项目</a:t>
            </a:r>
            <a:r>
              <a:rPr lang="en-US" altLang="zh-CN" dirty="0"/>
              <a:t>CV</a:t>
            </a:r>
            <a:r>
              <a:rPr lang="zh-CN" altLang="en-US" dirty="0"/>
              <a:t>为负；</a:t>
            </a:r>
            <a:r>
              <a:rPr lang="en-US" altLang="zh-CN" dirty="0"/>
              <a:t>SV</a:t>
            </a:r>
            <a:r>
              <a:rPr lang="zh-CN" altLang="en-US" dirty="0"/>
              <a:t>为正，那么可能的原因是什么？</a:t>
            </a:r>
          </a:p>
        </p:txBody>
      </p:sp>
    </p:spTree>
    <p:extLst>
      <p:ext uri="{BB962C8B-B14F-4D97-AF65-F5344CB8AC3E}">
        <p14:creationId xmlns:p14="http://schemas.microsoft.com/office/powerpoint/2010/main" val="37311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9</a:t>
            </a:r>
            <a:r>
              <a:rPr lang="zh-CN" altLang="zh-CN" dirty="0"/>
              <a:t>章 项目收尾</a:t>
            </a:r>
          </a:p>
          <a:p>
            <a:pPr lvl="1"/>
            <a:r>
              <a:rPr lang="en-US" altLang="zh-CN" dirty="0"/>
              <a:t>9.1 </a:t>
            </a:r>
            <a:r>
              <a:rPr lang="zh-CN" altLang="zh-CN" dirty="0"/>
              <a:t>发布管理</a:t>
            </a:r>
          </a:p>
          <a:p>
            <a:pPr lvl="1"/>
            <a:r>
              <a:rPr lang="en-US" altLang="zh-CN" dirty="0"/>
              <a:t>9.2 </a:t>
            </a:r>
            <a:r>
              <a:rPr lang="zh-CN" altLang="zh-CN" dirty="0"/>
              <a:t>项目验收</a:t>
            </a:r>
          </a:p>
          <a:p>
            <a:pPr lvl="1"/>
            <a:r>
              <a:rPr lang="en-US" altLang="zh-CN" dirty="0"/>
              <a:t>9.3 </a:t>
            </a:r>
            <a:r>
              <a:rPr lang="zh-CN" altLang="zh-CN" dirty="0"/>
              <a:t>部署管理</a:t>
            </a:r>
          </a:p>
        </p:txBody>
      </p:sp>
    </p:spTree>
    <p:extLst>
      <p:ext uri="{BB962C8B-B14F-4D97-AF65-F5344CB8AC3E}">
        <p14:creationId xmlns:p14="http://schemas.microsoft.com/office/powerpoint/2010/main" val="2515431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单选题（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多选题（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综合题（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简答、辨析、论述、名词解释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可能会略有出入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guolei@upc.edu.cn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961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en-US" altLang="zh-CN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产品化阶段是任何软件项目的重要组成部分，存在潜在风险</a:t>
            </a:r>
          </a:p>
          <a:p>
            <a:pPr lvl="1"/>
            <a:r>
              <a:rPr lang="zh-CN" altLang="en-US" dirty="0"/>
              <a:t>敏捷方法比传统方法需要更少的收尾测试</a:t>
            </a:r>
            <a:r>
              <a:rPr lang="en-US" altLang="zh-CN" dirty="0"/>
              <a:t>——</a:t>
            </a:r>
            <a:r>
              <a:rPr lang="zh-CN" altLang="en-US" dirty="0"/>
              <a:t>因为他们更加注重测试，但仍要求有这些活动 </a:t>
            </a:r>
          </a:p>
          <a:p>
            <a:pPr lvl="1"/>
            <a:r>
              <a:rPr lang="zh-CN" altLang="en-US" dirty="0"/>
              <a:t>不要低估成功地部署系统所需的时间和精力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2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zh-CN" altLang="en-US" dirty="0"/>
              <a:t>“敏捷的产品化”与“传统意义上的产品化”有何不同</a:t>
            </a:r>
          </a:p>
          <a:p>
            <a:pPr lvl="1"/>
            <a:r>
              <a:rPr lang="zh-CN" altLang="en-US" dirty="0" smtClean="0"/>
              <a:t>你的团队何时应该开始计划产品</a:t>
            </a:r>
            <a:r>
              <a:rPr lang="zh-CN" altLang="en-US" smtClean="0"/>
              <a:t>化？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00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華康娃娃體(P)" pitchFamily="2" charset="-120"/>
                <a:ea typeface="華康娃娃體(P)" pitchFamily="2" charset="-120"/>
              </a:rPr>
              <a:t>OVER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三、分值分布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57289"/>
            <a:ext cx="8353176" cy="53530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1~3</a:t>
            </a:r>
            <a:r>
              <a:rPr lang="zh-CN" altLang="en-US" sz="2400" dirty="0" smtClean="0"/>
              <a:t>章 基本概念 </a:t>
            </a:r>
            <a:r>
              <a:rPr lang="en-US" altLang="zh-CN" sz="2400" dirty="0" smtClean="0"/>
              <a:t>20~25</a:t>
            </a:r>
            <a:r>
              <a:rPr lang="zh-CN" altLang="en-US" sz="2400" dirty="0"/>
              <a:t>分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 项目管理概述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章 项目管理知识体系概述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章 敏捷项目管理过</a:t>
            </a:r>
            <a:r>
              <a:rPr lang="zh-CN" altLang="en-US" sz="2400" dirty="0" smtClean="0"/>
              <a:t>程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4~5</a:t>
            </a:r>
            <a:r>
              <a:rPr lang="zh-CN" altLang="en-US" sz="2400" dirty="0" smtClean="0"/>
              <a:t>章 项目启动阶段 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分</a:t>
            </a:r>
            <a:r>
              <a:rPr lang="en-US" altLang="zh-CN" sz="2400" dirty="0"/>
              <a:t>±5</a:t>
            </a:r>
            <a:r>
              <a:rPr lang="zh-CN" altLang="en-US" sz="2400" dirty="0"/>
              <a:t>分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章 启动项目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章 组建项目团</a:t>
            </a:r>
            <a:r>
              <a:rPr lang="zh-CN" altLang="en-US" sz="2400" dirty="0" smtClean="0"/>
              <a:t>队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6~8</a:t>
            </a:r>
            <a:r>
              <a:rPr lang="zh-CN" altLang="en-US" sz="2400" dirty="0" smtClean="0"/>
              <a:t>章 项目执行阶段 </a:t>
            </a:r>
            <a:r>
              <a:rPr lang="en-US" altLang="zh-CN" sz="2400" dirty="0" smtClean="0"/>
              <a:t>35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±5</a:t>
            </a:r>
            <a:r>
              <a:rPr lang="zh-CN" altLang="en-US" sz="2400" dirty="0" smtClean="0"/>
              <a:t>分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章 规划和管理迭代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7</a:t>
            </a:r>
            <a:r>
              <a:rPr lang="zh-CN" altLang="en-US" sz="2400" dirty="0"/>
              <a:t>章 项目执行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8</a:t>
            </a:r>
            <a:r>
              <a:rPr lang="zh-CN" altLang="en-US" sz="2400" dirty="0"/>
              <a:t>章 项目监</a:t>
            </a:r>
            <a:r>
              <a:rPr lang="zh-CN" altLang="en-US" sz="2400" dirty="0" smtClean="0"/>
              <a:t>控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章 项目收尾 </a:t>
            </a:r>
            <a:r>
              <a:rPr lang="en-US" altLang="zh-CN" sz="2400" dirty="0" smtClean="0"/>
              <a:t>0~5</a:t>
            </a:r>
            <a:r>
              <a:rPr lang="zh-CN" altLang="en-US" sz="2400" dirty="0" smtClean="0"/>
              <a:t>分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guolei@upc.edu.cn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4123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四、各章知识点总结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zh-CN" dirty="0" smtClean="0"/>
              <a:t>项目管理概述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1.1 </a:t>
            </a:r>
            <a:r>
              <a:rPr lang="zh-CN" altLang="en-US" dirty="0" smtClean="0">
                <a:solidFill>
                  <a:srgbClr val="0070C0"/>
                </a:solidFill>
              </a:rPr>
              <a:t>项目的特性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1.2 </a:t>
            </a:r>
            <a:r>
              <a:rPr lang="zh-CN" altLang="zh-CN" dirty="0" smtClean="0">
                <a:solidFill>
                  <a:srgbClr val="FF0000"/>
                </a:solidFill>
              </a:rPr>
              <a:t>当前软件项目管理现状和挑战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1.3 </a:t>
            </a:r>
            <a:r>
              <a:rPr lang="zh-CN" altLang="en-US" dirty="0" smtClean="0"/>
              <a:t>项目管理的最新发展趋势</a:t>
            </a:r>
          </a:p>
          <a:p>
            <a:pPr lvl="2"/>
            <a:r>
              <a:rPr lang="zh-CN" altLang="en-US" dirty="0" smtClean="0"/>
              <a:t>项目管理的演进历史</a:t>
            </a:r>
          </a:p>
          <a:p>
            <a:pPr lvl="2"/>
            <a:r>
              <a:rPr lang="zh-CN" altLang="en-US" dirty="0" smtClean="0"/>
              <a:t>项目管理发展的最新动态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1.4 </a:t>
            </a:r>
            <a:r>
              <a:rPr lang="zh-CN" altLang="en-US" dirty="0" smtClean="0"/>
              <a:t>项目经理是怎样炼成的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guolei@upc.edu.cn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255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自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世纪以来，项目成功率始终不超过四成</a:t>
            </a:r>
          </a:p>
          <a:p>
            <a:pPr lvl="1"/>
            <a:r>
              <a:rPr lang="zh-CN" altLang="en-US" dirty="0" smtClean="0"/>
              <a:t>软件项目面临四大挑战：范围、团队、进度和质量</a:t>
            </a:r>
          </a:p>
          <a:p>
            <a:pPr lvl="1"/>
            <a:r>
              <a:rPr lang="zh-CN" altLang="en-US" dirty="0" smtClean="0"/>
              <a:t>敏捷已经成为主流</a:t>
            </a:r>
          </a:p>
          <a:p>
            <a:pPr lvl="1"/>
            <a:r>
              <a:rPr lang="zh-CN" altLang="en-US" dirty="0" smtClean="0"/>
              <a:t>最直接运用于项目管理的技能是人际关系处理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69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1520" y="1157289"/>
            <a:ext cx="8640960" cy="5353050"/>
          </a:xfrm>
        </p:spPr>
        <p:txBody>
          <a:bodyPr/>
          <a:lstStyle/>
          <a:p>
            <a:pPr lvl="1"/>
            <a:r>
              <a:rPr lang="zh-CN" altLang="en-US" dirty="0" smtClean="0"/>
              <a:t>什么是项目？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为何项目成功率一直“稳定”的“居低不上”？</a:t>
            </a:r>
          </a:p>
          <a:p>
            <a:pPr lvl="1"/>
            <a:r>
              <a:rPr lang="zh-CN" altLang="en-US" dirty="0" smtClean="0"/>
              <a:t>软件质量是否越高越好？</a:t>
            </a:r>
          </a:p>
          <a:p>
            <a:pPr lvl="1"/>
            <a:r>
              <a:rPr lang="zh-CN" altLang="en-US" dirty="0" smtClean="0"/>
              <a:t>你认为项目经理应具备哪些能力，平时怎样锻炼这些能力？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417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zh-CN" altLang="zh-CN" dirty="0" smtClean="0"/>
              <a:t>项目管理知识体系概述</a:t>
            </a:r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 smtClean="0"/>
              <a:t>项目管理知识体系（</a:t>
            </a:r>
            <a:r>
              <a:rPr lang="en-US" altLang="zh-CN" dirty="0" smtClean="0"/>
              <a:t>PMBOK</a:t>
            </a:r>
            <a:r>
              <a:rPr lang="zh-CN" altLang="en-US" dirty="0" smtClean="0"/>
              <a:t>）简介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什么是</a:t>
            </a:r>
            <a:r>
              <a:rPr lang="en-US" altLang="zh-CN" dirty="0" smtClean="0"/>
              <a:t>PMBOK</a:t>
            </a:r>
          </a:p>
          <a:p>
            <a:pPr lvl="2"/>
            <a:r>
              <a:rPr lang="en-US" altLang="zh-CN" dirty="0" smtClean="0"/>
              <a:t>10</a:t>
            </a:r>
            <a:r>
              <a:rPr lang="zh-CN" altLang="en-US" dirty="0" smtClean="0"/>
              <a:t>大知识领域、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大过程组、</a:t>
            </a:r>
            <a:r>
              <a:rPr lang="en-US" altLang="zh-CN" dirty="0" smtClean="0"/>
              <a:t>47</a:t>
            </a:r>
            <a:r>
              <a:rPr lang="zh-CN" altLang="en-US" dirty="0" smtClean="0"/>
              <a:t>个过程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zh-CN" dirty="0" smtClean="0"/>
              <a:t>敏捷项目管理的知识体系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敏捷的发展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敏捷的定义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敏捷的核心思想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敏捷的其他智慧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58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153987" y="1142813"/>
            <a:ext cx="8847137" cy="5602475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altLang="zh-CN" dirty="0"/>
              <a:t>PMBOK</a:t>
            </a:r>
            <a:r>
              <a:rPr lang="zh-CN" altLang="en-US" dirty="0"/>
              <a:t>收录项目管理知识体系中被普遍认可为“良好做法”的知识和做法</a:t>
            </a:r>
          </a:p>
          <a:p>
            <a:pPr lvl="1"/>
            <a:r>
              <a:rPr lang="zh-CN" altLang="en-US" dirty="0"/>
              <a:t>敏捷开发是一种基于更紧密的团队协作，能够有效应对快速变化需求、快速交付高质量软件的迭代和增量的新型软件开发方法</a:t>
            </a:r>
          </a:p>
          <a:p>
            <a:pPr lvl="1"/>
            <a:r>
              <a:rPr lang="zh-CN" altLang="en-US" dirty="0"/>
              <a:t>敏捷宣言从软件开发的角度来诠释敏捷价值观；互依赖声明是从项目管理的角度。</a:t>
            </a:r>
          </a:p>
          <a:p>
            <a:pPr lvl="1"/>
            <a:r>
              <a:rPr lang="zh-CN" altLang="en-US" dirty="0"/>
              <a:t>敏捷的五大核心思想：迭代开发、两级项目规划、整体团队、持续集成、测试驱动开发</a:t>
            </a:r>
          </a:p>
          <a:p>
            <a:pPr lvl="1"/>
            <a:r>
              <a:rPr lang="zh-CN" altLang="en-US" dirty="0"/>
              <a:t>把问题尽量简单化，越简单越好</a:t>
            </a:r>
          </a:p>
          <a:p>
            <a:pPr lvl="1"/>
            <a:r>
              <a:rPr lang="zh-CN" altLang="en-US" dirty="0"/>
              <a:t>测试驱动开发所有的代码编写都是为了响应一个失败的测试</a:t>
            </a:r>
          </a:p>
          <a:p>
            <a:pPr lvl="1"/>
            <a:r>
              <a:rPr lang="zh-CN" altLang="en-US" dirty="0"/>
              <a:t>主动拥抱需求和变更，使项目更加适应变更</a:t>
            </a:r>
          </a:p>
          <a:p>
            <a:pPr lvl="1"/>
            <a:r>
              <a:rPr lang="zh-CN" altLang="en-US" dirty="0"/>
              <a:t>缩小需求范围，掌握二八原则</a:t>
            </a:r>
          </a:p>
          <a:p>
            <a:pPr lvl="1"/>
            <a:r>
              <a:rPr lang="zh-CN" altLang="en-US" dirty="0"/>
              <a:t>决定软件系统质量的最重要的因素是架构质量；总体构思、分步实现；小系统的架构就是整个系统的架构</a:t>
            </a:r>
          </a:p>
          <a:p>
            <a:pPr lvl="1"/>
            <a:r>
              <a:rPr lang="zh-CN" altLang="en-US" dirty="0"/>
              <a:t>人们通常不会读文档，一张好的图，胜过千言万语</a:t>
            </a:r>
          </a:p>
          <a:p>
            <a:pPr lvl="1"/>
            <a:r>
              <a:rPr lang="zh-CN" altLang="en-US" dirty="0"/>
              <a:t>关注最本质的部分 </a:t>
            </a:r>
            <a:r>
              <a:rPr lang="en-US" altLang="zh-CN" dirty="0"/>
              <a:t>–</a:t>
            </a:r>
            <a:r>
              <a:rPr lang="zh-CN" altLang="en-US" dirty="0"/>
              <a:t>人们可以自己弄清楚其余的部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6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Module summar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Module summar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Module summar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Module summar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Module summar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" val="Module summary"/>
</p:tagLst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/>
            </a:gs>
            <a:gs pos="100000">
              <a:schemeClr val="hlink">
                <a:gamma/>
                <a:tint val="31765"/>
                <a:invGamma/>
              </a:schemeClr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rgbClr val="00A06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hlink"/>
            </a:gs>
            <a:gs pos="100000">
              <a:schemeClr val="hlink">
                <a:gamma/>
                <a:tint val="31765"/>
                <a:invGamma/>
              </a:schemeClr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rgbClr val="00A06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15610</TotalTime>
  <Words>1955</Words>
  <Application>Microsoft Office PowerPoint</Application>
  <PresentationFormat>全屏显示(4:3)</PresentationFormat>
  <Paragraphs>318</Paragraphs>
  <Slides>32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ZapfHumnst BT</vt:lpstr>
      <vt:lpstr>黑体</vt:lpstr>
      <vt:lpstr>華康娃娃體(P)</vt:lpstr>
      <vt:lpstr>宋体</vt:lpstr>
      <vt:lpstr>Arial</vt:lpstr>
      <vt:lpstr>Arial Narrow</vt:lpstr>
      <vt:lpstr>Times New Roman</vt:lpstr>
      <vt:lpstr>Verdana</vt:lpstr>
      <vt:lpstr>Wingdings</vt:lpstr>
      <vt:lpstr>Wingdings</vt:lpstr>
      <vt:lpstr>NordriDesignStudio</vt:lpstr>
      <vt:lpstr>期末考试相关问题说明</vt:lpstr>
      <vt:lpstr>一、考试要求</vt:lpstr>
      <vt:lpstr>二、题型</vt:lpstr>
      <vt:lpstr>三、分值分布</vt:lpstr>
      <vt:lpstr>四、各章知识点总结</vt:lpstr>
      <vt:lpstr>小结</vt:lpstr>
      <vt:lpstr>思考</vt:lpstr>
      <vt:lpstr>PowerPoint 演示文稿</vt:lpstr>
      <vt:lpstr>小结</vt:lpstr>
      <vt:lpstr>思考</vt:lpstr>
      <vt:lpstr>PowerPoint 演示文稿</vt:lpstr>
      <vt:lpstr>小结</vt:lpstr>
      <vt:lpstr>思考</vt:lpstr>
      <vt:lpstr>PowerPoint 演示文稿</vt:lpstr>
      <vt:lpstr>小结</vt:lpstr>
      <vt:lpstr>思考</vt:lpstr>
      <vt:lpstr>PowerPoint 演示文稿</vt:lpstr>
      <vt:lpstr>小结</vt:lpstr>
      <vt:lpstr>思考</vt:lpstr>
      <vt:lpstr>PowerPoint 演示文稿</vt:lpstr>
      <vt:lpstr>小结</vt:lpstr>
      <vt:lpstr>思考</vt:lpstr>
      <vt:lpstr>PowerPoint 演示文稿</vt:lpstr>
      <vt:lpstr>小结</vt:lpstr>
      <vt:lpstr>思考</vt:lpstr>
      <vt:lpstr>PowerPoint 演示文稿</vt:lpstr>
      <vt:lpstr>小结</vt:lpstr>
      <vt:lpstr>思考</vt:lpstr>
      <vt:lpstr>PowerPoint 演示文稿</vt:lpstr>
      <vt:lpstr>小结</vt:lpstr>
      <vt:lpstr>思考</vt:lpstr>
      <vt:lpstr>OVER</vt:lpstr>
    </vt:vector>
  </TitlesOfParts>
  <Company>www.xunchi.com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数据库应用开发</dc:title>
  <dc:creator>Goei</dc:creator>
  <cp:lastModifiedBy>Goei</cp:lastModifiedBy>
  <cp:revision>2175</cp:revision>
  <dcterms:created xsi:type="dcterms:W3CDTF">2007-03-04T03:33:58Z</dcterms:created>
  <dcterms:modified xsi:type="dcterms:W3CDTF">2017-06-06T15:33:45Z</dcterms:modified>
</cp:coreProperties>
</file>