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8" r:id="rId3"/>
    <p:sldId id="302" r:id="rId4"/>
    <p:sldId id="308" r:id="rId5"/>
    <p:sldId id="309" r:id="rId6"/>
    <p:sldId id="312" r:id="rId7"/>
    <p:sldId id="313" r:id="rId8"/>
    <p:sldId id="303" r:id="rId9"/>
    <p:sldId id="304" r:id="rId10"/>
    <p:sldId id="310" r:id="rId11"/>
    <p:sldId id="305" r:id="rId12"/>
    <p:sldId id="311" r:id="rId13"/>
    <p:sldId id="306" r:id="rId14"/>
    <p:sldId id="307" r:id="rId15"/>
    <p:sldId id="257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>
      <p:cViewPr varScale="1">
        <p:scale>
          <a:sx n="120" d="100"/>
          <a:sy n="120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7207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8175" y="3213100"/>
            <a:ext cx="6548438" cy="720725"/>
          </a:xfrm>
        </p:spPr>
        <p:txBody>
          <a:bodyPr/>
          <a:lstStyle>
            <a:lvl1pPr marL="0" indent="0">
              <a:buFont typeface="宋体" pitchFamily="2" charset="-122"/>
              <a:buNone/>
              <a:defRPr sz="2800" b="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00113" y="1835150"/>
            <a:ext cx="7416800" cy="11509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800" baseline="0">
                <a:latin typeface="Arial Unicode MS" panose="020B0604020202020204" pitchFamily="34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ko-KR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90221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74F3C-E9C3-435D-B823-B49579FD1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0625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191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992EB-8A3D-4FDB-945C-0935293EB2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6245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19088"/>
            <a:ext cx="8229600" cy="6191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3E731-CF81-4B02-A22B-A31CC2FAB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39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637EA-6776-44D1-BD4E-90E48F6EA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8179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CCC2C-4ED2-4FAD-8B54-EC5F4E41D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2782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097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097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E3497-4CB6-4B73-AC9F-1E0AC343DB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0226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B590D-1F85-4674-9D5D-EE481CCA8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265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14AD9-58F2-44A5-84C0-9180319C4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585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9D5AF-99AC-4B32-8593-E57D75886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798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58780-548D-4A25-89FA-4727A854CB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5414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2460C-5B8E-421C-A476-5310C3535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416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09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836613"/>
            <a:ext cx="2243137" cy="3206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53100" y="645795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71863" y="6443663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anose="020B0604030504040204" pitchFamily="34" charset="0"/>
              </a:defRPr>
            </a:lvl1pPr>
          </a:lstStyle>
          <a:p>
            <a:fld id="{6ADE96E4-1610-43EC-ADF5-9808A8AE31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95288" y="23495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b="1">
                <a:solidFill>
                  <a:srgbClr val="1C1C1C"/>
                </a:solidFill>
                <a:latin typeface="Verdana" pitchFamily="34" charset="0"/>
              </a:rPr>
              <a:t>UPC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gray">
          <a:xfrm>
            <a:off x="1908175" y="981075"/>
            <a:ext cx="6624638" cy="0"/>
          </a:xfrm>
          <a:prstGeom prst="line">
            <a:avLst/>
          </a:prstGeom>
          <a:noFill/>
          <a:ln w="0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74" grpId="0"/>
    </p:bld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9pPr>
    </p:titleStyle>
    <p:bodyStyle>
      <a:lvl1pPr marL="446088" indent="-4460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1C1C1C"/>
        </a:buClr>
        <a:buFont typeface="宋体" panose="02010600030101010101" pitchFamily="2" charset="-122"/>
        <a:buChar char="·"/>
        <a:defRPr sz="3200" b="1">
          <a:solidFill>
            <a:srgbClr val="1C1C1C"/>
          </a:solidFill>
          <a:latin typeface="+mn-lt"/>
          <a:ea typeface="+mn-ea"/>
          <a:cs typeface="+mn-cs"/>
        </a:defRPr>
      </a:lvl1pPr>
      <a:lvl2pPr marL="892175" indent="-2667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Verdana" panose="020B0604030504040204" pitchFamily="34" charset="0"/>
        <a:buChar char="-"/>
        <a:defRPr sz="2800">
          <a:solidFill>
            <a:srgbClr val="1C1C1C"/>
          </a:solidFill>
          <a:latin typeface="+mn-lt"/>
          <a:ea typeface="+mn-ea"/>
        </a:defRPr>
      </a:lvl2pPr>
      <a:lvl3pPr marL="1433513" indent="-3619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宋体" panose="02010600030101010101" pitchFamily="2" charset="-122"/>
        <a:buChar char="·"/>
        <a:defRPr sz="2400">
          <a:solidFill>
            <a:srgbClr val="1C1C1C"/>
          </a:solidFill>
          <a:latin typeface="+mn-lt"/>
          <a:ea typeface="+mn-ea"/>
        </a:defRPr>
      </a:lvl3pPr>
      <a:lvl4pPr marL="1882775" indent="-2698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Verdana" panose="020B0604030504040204" pitchFamily="34" charset="0"/>
        <a:buChar char="-"/>
        <a:defRPr sz="2000">
          <a:solidFill>
            <a:srgbClr val="1C1C1C"/>
          </a:solidFill>
          <a:latin typeface="+mn-lt"/>
          <a:ea typeface="+mn-ea"/>
        </a:defRPr>
      </a:lvl4pPr>
      <a:lvl5pPr marL="2238375" indent="-1762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5pPr>
      <a:lvl6pPr marL="26955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6pPr>
      <a:lvl7pPr marL="31527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7pPr>
      <a:lvl8pPr marL="36099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8pPr>
      <a:lvl9pPr marL="40671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ic/ch0_1_&#39033;&#30446;&#32463;&#29702;&#30340;&#26085;&#24120;-&#31034;&#20363;.jpg" TargetMode="External"/><Relationship Id="rId2" Type="http://schemas.openxmlformats.org/officeDocument/2006/relationships/hyperlink" Target="pic/ch0_1_&#39033;&#30446;&#32463;&#29702;&#30340;&#26085;&#24120;-&#30446;&#26631;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pic/ch0_2_&#39033;&#30446;&#32463;&#29702;&#30340;&#21608;&#20363;&#20250;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altLang="zh-CN" sz="4400" b="1" dirty="0"/>
              <a:t>《</a:t>
            </a:r>
            <a:r>
              <a:rPr lang="zh-CN" altLang="en-US" sz="4400" b="1" dirty="0"/>
              <a:t>软件项目管理</a:t>
            </a:r>
            <a:r>
              <a:rPr lang="en-US" altLang="zh-CN" sz="4400" b="1" dirty="0"/>
              <a:t>》</a:t>
            </a:r>
            <a:br>
              <a:rPr lang="en-US" altLang="zh-CN" sz="4400" b="1" dirty="0"/>
            </a:br>
            <a:r>
              <a:rPr lang="en-US" altLang="zh-CN" sz="3600" b="1" dirty="0"/>
              <a:t>                            ——</a:t>
            </a:r>
            <a:r>
              <a:rPr lang="zh-CN" altLang="en-US" sz="3600" b="1" dirty="0"/>
              <a:t>敏捷规模化案例教程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089275"/>
            <a:ext cx="6548438" cy="72072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000" b="1"/>
              <a:t>郭磊</a:t>
            </a:r>
          </a:p>
          <a:p>
            <a:pPr algn="r" eaLnBrk="1" hangingPunct="1">
              <a:lnSpc>
                <a:spcPct val="90000"/>
              </a:lnSpc>
            </a:pPr>
            <a:r>
              <a:rPr lang="zh-CN" altLang="en-US" sz="2000" b="1"/>
              <a:t>计通学院软件工程系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Verdana" panose="020B0604030504040204" pitchFamily="34" charset="0"/>
              </a:rPr>
              <a:t>guolei@upc.edu.cn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教学目标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理解敏捷思想，掌握</a:t>
            </a:r>
            <a:r>
              <a:rPr lang="en-US" altLang="zh-CN" dirty="0">
                <a:solidFill>
                  <a:srgbClr val="FF0000"/>
                </a:solidFill>
              </a:rPr>
              <a:t>Scrum</a:t>
            </a:r>
            <a:r>
              <a:rPr lang="zh-CN" altLang="en-US" dirty="0">
                <a:solidFill>
                  <a:srgbClr val="FF0000"/>
                </a:solidFill>
              </a:rPr>
              <a:t>敏捷项目管理思想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结合实践应用项目管理思想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完成各类项目管理文档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了解项目管理的最新技术和流行工具</a:t>
            </a:r>
          </a:p>
        </p:txBody>
      </p:sp>
    </p:spTree>
    <p:extLst>
      <p:ext uri="{BB962C8B-B14F-4D97-AF65-F5344CB8AC3E}">
        <p14:creationId xmlns:p14="http://schemas.microsoft.com/office/powerpoint/2010/main" val="19538806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课程特点及学习方法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课程特点（最高五星）</a:t>
            </a:r>
          </a:p>
          <a:p>
            <a:pPr lvl="1" eaLnBrk="1" hangingPunct="1"/>
            <a:r>
              <a:rPr lang="zh-CN" altLang="en-US" dirty="0"/>
              <a:t>难度：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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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抽象度：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</a:t>
            </a:r>
            <a:endParaRPr lang="en-US" altLang="zh-CN" dirty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pPr lvl="1" eaLnBrk="1" hangingPunct="1"/>
            <a:r>
              <a:rPr lang="zh-CN" altLang="en-US" dirty="0"/>
              <a:t>实践度：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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实用度：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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重要性：</a:t>
            </a: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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30070847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Verdana" panose="020B0604030504040204" pitchFamily="34" charset="0"/>
              </a:rPr>
              <a:t>guolei@upc.edu.cn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学习方法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理解为主，记忆为辅；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多读参考书，扩展视野，积极参与</a:t>
            </a:r>
            <a:r>
              <a:rPr lang="zh-CN" altLang="en-US" b="1" dirty="0">
                <a:solidFill>
                  <a:srgbClr val="FF0000"/>
                </a:solidFill>
              </a:rPr>
              <a:t>讨论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实践结合理论；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课程教材仅供参考，标准内容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为主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5230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考核及评分方式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几点个性化补充</a:t>
            </a:r>
            <a:endParaRPr lang="en-US" altLang="zh-CN" dirty="0"/>
          </a:p>
          <a:p>
            <a:pPr lvl="1"/>
            <a:r>
              <a:rPr lang="zh-CN" altLang="en-US" dirty="0"/>
              <a:t>利用好</a:t>
            </a:r>
            <a:r>
              <a:rPr lang="zh-CN" altLang="en-US" b="1" dirty="0">
                <a:solidFill>
                  <a:schemeClr val="accent2"/>
                </a:solidFill>
              </a:rPr>
              <a:t>云课堂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zh-CN" altLang="en-US"/>
              <a:t>考勤要求</a:t>
            </a:r>
            <a:endParaRPr lang="en-US" altLang="zh-CN" dirty="0"/>
          </a:p>
          <a:p>
            <a:pPr lvl="1"/>
            <a:r>
              <a:rPr lang="zh-CN" altLang="en-US" dirty="0"/>
              <a:t>课堂多互动，有加成</a:t>
            </a:r>
            <a:endParaRPr lang="en-US" altLang="zh-CN" dirty="0"/>
          </a:p>
          <a:p>
            <a:pPr lvl="2"/>
            <a:r>
              <a:rPr lang="zh-CN" altLang="en-US" dirty="0"/>
              <a:t>分组讨论</a:t>
            </a:r>
            <a:endParaRPr lang="en-US" altLang="zh-CN" dirty="0"/>
          </a:p>
          <a:p>
            <a:pPr lvl="2"/>
            <a:r>
              <a:rPr lang="zh-CN" altLang="en-US" dirty="0"/>
              <a:t>随机问答</a:t>
            </a:r>
            <a:endParaRPr lang="en-US" altLang="zh-CN" dirty="0"/>
          </a:p>
          <a:p>
            <a:pPr lvl="2"/>
            <a:r>
              <a:rPr lang="zh-CN" altLang="en-US" dirty="0"/>
              <a:t>意见建议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5659844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教材与参考资料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43539"/>
          </a:xfrm>
        </p:spPr>
        <p:txBody>
          <a:bodyPr/>
          <a:lstStyle/>
          <a:p>
            <a:pPr marL="625475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</a:rPr>
              <a:t>软件工程与项目管理解析</a:t>
            </a:r>
            <a:r>
              <a:rPr lang="en-US" altLang="zh-CN" sz="2400" dirty="0">
                <a:solidFill>
                  <a:srgbClr val="0070C0"/>
                </a:solidFill>
              </a:rPr>
              <a:t>》</a:t>
            </a:r>
            <a:br>
              <a:rPr lang="en-US" altLang="zh-CN" sz="2400" dirty="0"/>
            </a:br>
            <a:r>
              <a:rPr lang="en-US" altLang="zh-CN" sz="2400" dirty="0"/>
              <a:t>			</a:t>
            </a:r>
            <a:r>
              <a:rPr lang="zh-CN" altLang="en-US" sz="2400" dirty="0"/>
              <a:t>林锐	 电子工业出版社</a:t>
            </a:r>
            <a:endParaRPr lang="en-US" altLang="zh-CN" sz="2400" dirty="0"/>
          </a:p>
          <a:p>
            <a:pPr marL="625475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</a:rPr>
              <a:t>可伸缩敏捷开发</a:t>
            </a:r>
            <a:r>
              <a:rPr lang="en-US" altLang="zh-CN" sz="2400" dirty="0">
                <a:solidFill>
                  <a:srgbClr val="0070C0"/>
                </a:solidFill>
              </a:rPr>
              <a:t>》</a:t>
            </a:r>
            <a:br>
              <a:rPr lang="en-US" altLang="zh-CN" sz="2400" dirty="0"/>
            </a:br>
            <a:r>
              <a:rPr lang="en-US" altLang="zh-CN" sz="2400" dirty="0"/>
              <a:t>			</a:t>
            </a:r>
            <a:r>
              <a:rPr lang="en-US" altLang="zh-CN" sz="2400" dirty="0" err="1"/>
              <a:t>Leffingwell</a:t>
            </a:r>
            <a:r>
              <a:rPr lang="en-US" altLang="zh-CN" sz="2400" dirty="0"/>
              <a:t>. </a:t>
            </a:r>
            <a:r>
              <a:rPr lang="zh-CN" altLang="en-US" sz="2400" dirty="0"/>
              <a:t>李冬冬 等译</a:t>
            </a:r>
            <a:r>
              <a:rPr lang="en-US" altLang="zh-CN" sz="2400" dirty="0"/>
              <a:t>. </a:t>
            </a:r>
            <a:r>
              <a:rPr lang="zh-CN" altLang="en-US" sz="2400" dirty="0"/>
              <a:t>电子工业出版社</a:t>
            </a:r>
            <a:endParaRPr lang="en-US" altLang="zh-CN" sz="2400" dirty="0"/>
          </a:p>
          <a:p>
            <a:pPr marL="625475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</a:rPr>
              <a:t>敏捷开发的艺术</a:t>
            </a:r>
            <a:r>
              <a:rPr lang="en-US" altLang="zh-CN" sz="2400" dirty="0">
                <a:solidFill>
                  <a:srgbClr val="0070C0"/>
                </a:solidFill>
              </a:rPr>
              <a:t>》</a:t>
            </a:r>
            <a:r>
              <a:rPr lang="en-US" altLang="zh-CN" sz="2400" dirty="0"/>
              <a:t>James Shore / Shane Warden. </a:t>
            </a:r>
            <a:br>
              <a:rPr lang="en-US" altLang="zh-CN" sz="2400" dirty="0"/>
            </a:br>
            <a:r>
              <a:rPr lang="en-US" altLang="zh-CN" sz="2400" dirty="0"/>
              <a:t>			</a:t>
            </a:r>
            <a:r>
              <a:rPr lang="zh-CN" altLang="en-US" sz="2400" dirty="0"/>
              <a:t>王江平 译</a:t>
            </a:r>
            <a:r>
              <a:rPr lang="en-US" altLang="zh-CN" sz="2400" dirty="0"/>
              <a:t>. </a:t>
            </a:r>
            <a:r>
              <a:rPr lang="zh-CN" altLang="en-US" sz="2400" dirty="0"/>
              <a:t>机械工业出版社</a:t>
            </a:r>
            <a:endParaRPr lang="en-US" altLang="zh-CN" sz="2400" dirty="0"/>
          </a:p>
          <a:p>
            <a:pPr marL="625475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</a:rPr>
              <a:t>能力成熟度模型：软件过程改进指南</a:t>
            </a:r>
            <a:r>
              <a:rPr lang="en-US" altLang="zh-CN" sz="2400" dirty="0">
                <a:solidFill>
                  <a:srgbClr val="0070C0"/>
                </a:solidFill>
              </a:rPr>
              <a:t>》 </a:t>
            </a:r>
            <a:br>
              <a:rPr lang="en-US" altLang="zh-CN" sz="2400" dirty="0"/>
            </a:br>
            <a:r>
              <a:rPr lang="en-US" altLang="zh-CN" sz="2400" dirty="0"/>
              <a:t>			Carnegie Mellon University, </a:t>
            </a:r>
            <a:br>
              <a:rPr lang="en-US" altLang="zh-CN" sz="2400" dirty="0"/>
            </a:br>
            <a:r>
              <a:rPr lang="en-US" altLang="zh-CN" sz="2400" dirty="0"/>
              <a:t>			</a:t>
            </a:r>
            <a:r>
              <a:rPr lang="zh-CN" altLang="en-US" sz="2400" dirty="0"/>
              <a:t>刘孟仁等译       电子工业出版社</a:t>
            </a:r>
            <a:endParaRPr lang="en-US" altLang="zh-CN" sz="2400" dirty="0"/>
          </a:p>
          <a:p>
            <a:pPr marL="625475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</a:rPr>
              <a:t>项目管理知识体系指南（第</a:t>
            </a:r>
            <a:r>
              <a:rPr lang="en-US" altLang="zh-CN" sz="2400" dirty="0">
                <a:solidFill>
                  <a:srgbClr val="0070C0"/>
                </a:solidFill>
              </a:rPr>
              <a:t>4</a:t>
            </a:r>
            <a:r>
              <a:rPr lang="zh-CN" altLang="en-US" sz="2400" dirty="0">
                <a:solidFill>
                  <a:srgbClr val="0070C0"/>
                </a:solidFill>
              </a:rPr>
              <a:t>版）</a:t>
            </a:r>
            <a:r>
              <a:rPr lang="en-US" altLang="zh-CN" sz="2400" dirty="0">
                <a:solidFill>
                  <a:srgbClr val="0070C0"/>
                </a:solidFill>
              </a:rPr>
              <a:t>》</a:t>
            </a:r>
            <a:r>
              <a:rPr lang="zh-CN" altLang="en-US" sz="2400" dirty="0">
                <a:solidFill>
                  <a:srgbClr val="0070C0"/>
                </a:solidFill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</a:rPr>
              <a:t>PMBOK</a:t>
            </a:r>
            <a:r>
              <a:rPr lang="zh-CN" altLang="en-US" sz="2400" dirty="0">
                <a:solidFill>
                  <a:srgbClr val="0070C0"/>
                </a:solidFill>
              </a:rPr>
              <a:t>指南）</a:t>
            </a:r>
          </a:p>
          <a:p>
            <a:pPr marL="625475" lvl="1" indent="0">
              <a:buNone/>
            </a:pPr>
            <a:r>
              <a:rPr lang="zh-CN" altLang="en-US" sz="2400" dirty="0"/>
              <a:t>	（美）项目管理协会，许江林 等 译</a:t>
            </a:r>
            <a:r>
              <a:rPr lang="en-US" altLang="zh-CN" sz="2400" dirty="0"/>
              <a:t>, </a:t>
            </a:r>
            <a:r>
              <a:rPr lang="zh-CN" altLang="en-US" sz="2400" dirty="0"/>
              <a:t>电子工业出版社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1356005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87400" y="914400"/>
            <a:ext cx="7416800" cy="1150938"/>
          </a:xfrm>
        </p:spPr>
        <p:txBody>
          <a:bodyPr/>
          <a:lstStyle/>
          <a:p>
            <a:pPr eaLnBrk="1" hangingPunct="1"/>
            <a:r>
              <a:rPr lang="zh-CN" altLang="en-US" dirty="0"/>
              <a:t>本章结束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099457"/>
            <a:ext cx="7924800" cy="19812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dirty="0"/>
              <a:t>让我们高举程序主义、软件工程思想的伟大旗帜，紧密团结在以</a:t>
            </a:r>
            <a:r>
              <a:rPr lang="en-US" altLang="zh-CN" dirty="0"/>
              <a:t>Microsoft</a:t>
            </a:r>
            <a:r>
              <a:rPr lang="zh-CN" altLang="en-US" dirty="0"/>
              <a:t>、</a:t>
            </a:r>
            <a:r>
              <a:rPr lang="en-US" altLang="zh-CN" dirty="0"/>
              <a:t>SUN</a:t>
            </a:r>
            <a:r>
              <a:rPr lang="zh-CN" altLang="en-US" dirty="0"/>
              <a:t>为核心的软件公司周围，沿着</a:t>
            </a:r>
            <a:r>
              <a:rPr lang="en-US" altLang="zh-CN" dirty="0"/>
              <a:t>Bill Gates</a:t>
            </a:r>
            <a:r>
              <a:rPr lang="zh-CN" altLang="en-US" dirty="0"/>
              <a:t>的生财之道，不分白天黑夜地编程，把建设有中国特色软件产业的伟大事业全面推向</a:t>
            </a:r>
            <a:r>
              <a:rPr lang="en-US" altLang="zh-CN" dirty="0"/>
              <a:t>21</a:t>
            </a:r>
            <a:r>
              <a:rPr lang="zh-CN" altLang="en-US" dirty="0"/>
              <a:t>世纪。</a:t>
            </a:r>
          </a:p>
          <a:p>
            <a:pPr algn="l">
              <a:lnSpc>
                <a:spcPct val="90000"/>
              </a:lnSpc>
            </a:pPr>
            <a:r>
              <a:rPr lang="zh-CN" altLang="en-US" dirty="0"/>
              <a:t>                                                                             </a:t>
            </a:r>
            <a:r>
              <a:rPr lang="en-US" altLang="zh-CN" dirty="0"/>
              <a:t>——</a:t>
            </a:r>
            <a:r>
              <a:rPr lang="zh-CN" altLang="en-US" dirty="0"/>
              <a:t>林锐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Verdana" panose="020B0604030504040204" pitchFamily="34" charset="0"/>
              </a:rPr>
              <a:t>guolei@upc.edu.cn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关于课程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基本概念：软件项目管理</a:t>
            </a:r>
            <a:endParaRPr lang="en-US" altLang="zh-CN" b="0" dirty="0"/>
          </a:p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传统→敏捷</a:t>
            </a:r>
          </a:p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教学内容及目标</a:t>
            </a:r>
          </a:p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课程特点及学习方法</a:t>
            </a:r>
          </a:p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考核及评分方式</a:t>
            </a:r>
          </a:p>
          <a:p>
            <a:pPr marL="609600" indent="-609600" eaLnBrk="1" hangingPunct="1">
              <a:buFont typeface="宋体" panose="02010600030101010101" pitchFamily="2" charset="-122"/>
              <a:buAutoNum type="arabicPeriod"/>
            </a:pPr>
            <a:r>
              <a:rPr lang="zh-CN" altLang="en-US" b="0" dirty="0"/>
              <a:t>教材与参考资料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基本概念：软件项目管理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  <a:endParaRPr lang="en-US" altLang="zh-CN" dirty="0"/>
          </a:p>
          <a:p>
            <a:pPr lvl="1"/>
            <a:r>
              <a:rPr lang="zh-CN" altLang="en-US" dirty="0"/>
              <a:t>在项目活动中运用一系列的</a:t>
            </a:r>
            <a:r>
              <a:rPr lang="zh-CN" altLang="en-US" dirty="0">
                <a:solidFill>
                  <a:srgbClr val="0070C0"/>
                </a:solidFill>
              </a:rPr>
              <a:t>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技能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工具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技术</a:t>
            </a:r>
            <a:r>
              <a:rPr lang="zh-CN" altLang="en-US" dirty="0"/>
              <a:t>，以满足或超过相关利益者对项目的</a:t>
            </a:r>
            <a:r>
              <a:rPr lang="zh-CN" altLang="en-US" dirty="0">
                <a:solidFill>
                  <a:srgbClr val="C00000"/>
                </a:solidFill>
              </a:rPr>
              <a:t>要求</a:t>
            </a:r>
            <a:r>
              <a:rPr lang="zh-CN" altLang="en-US" dirty="0"/>
              <a:t>。               </a:t>
            </a:r>
            <a:r>
              <a:rPr lang="en-US" altLang="zh-CN" dirty="0"/>
              <a:t>——PMI</a:t>
            </a:r>
            <a:r>
              <a:rPr lang="zh-CN" altLang="en-US" dirty="0"/>
              <a:t>（项目管理协会</a:t>
            </a:r>
            <a:r>
              <a:rPr lang="en-US" altLang="zh-CN" dirty="0"/>
              <a:t>, US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软件项目管理</a:t>
            </a:r>
            <a:endParaRPr lang="en-US" altLang="zh-CN" dirty="0"/>
          </a:p>
          <a:p>
            <a:pPr lvl="1"/>
            <a:r>
              <a:rPr lang="zh-CN" altLang="en-US" dirty="0"/>
              <a:t>为了使软件项目能够按照预定的</a:t>
            </a:r>
            <a:r>
              <a:rPr lang="zh-CN" altLang="en-US" dirty="0">
                <a:solidFill>
                  <a:srgbClr val="C00000"/>
                </a:solidFill>
              </a:rPr>
              <a:t>成本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进度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质量</a:t>
            </a:r>
            <a:r>
              <a:rPr lang="zh-CN" altLang="en-US" dirty="0"/>
              <a:t>顺利完成，而对</a:t>
            </a:r>
            <a:r>
              <a:rPr lang="zh-CN" altLang="en-US" dirty="0">
                <a:solidFill>
                  <a:srgbClr val="0070C0"/>
                </a:solidFill>
              </a:rPr>
              <a:t>人员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产品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过程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项目</a:t>
            </a:r>
            <a:r>
              <a:rPr lang="zh-CN" altLang="en-US" dirty="0"/>
              <a:t>进行分析和管理的活动。           </a:t>
            </a:r>
            <a:r>
              <a:rPr lang="en-US" altLang="zh-CN" dirty="0"/>
              <a:t>——</a:t>
            </a:r>
            <a:r>
              <a:rPr lang="zh-CN" altLang="en-US" dirty="0"/>
              <a:t>百度百科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95288" y="5715000"/>
            <a:ext cx="8305800" cy="685495"/>
            <a:chOff x="1513" y="492"/>
            <a:chExt cx="4042" cy="899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 rot="16200000">
              <a:off x="3086" y="-1073"/>
              <a:ext cx="899" cy="4030"/>
            </a:xfrm>
            <a:prstGeom prst="rect">
              <a:avLst/>
            </a:prstGeom>
            <a:gradFill rotWithShape="1">
              <a:gsLst>
                <a:gs pos="0">
                  <a:srgbClr val="A5E1EB">
                    <a:alpha val="75000"/>
                  </a:srgbClr>
                </a:gs>
                <a:gs pos="100000">
                  <a:srgbClr val="FFFFFF">
                    <a:alpha val="75000"/>
                  </a:srgbClr>
                </a:gs>
              </a:gsLst>
              <a:lin ang="0" scaled="1"/>
            </a:gradFill>
            <a:ln w="12700" algn="ctr">
              <a:solidFill>
                <a:srgbClr val="66CCDC"/>
              </a:solidFill>
              <a:miter lim="800000"/>
              <a:headEnd/>
              <a:tailEnd/>
            </a:ln>
          </p:spPr>
          <p:txBody>
            <a:bodyPr vert="eaVert" wrap="none" lIns="640080" tIns="18288" rIns="18288" b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513" y="540"/>
              <a:ext cx="4042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5425" indent="-2254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15000"/>
                </a:spcAft>
                <a:buClr>
                  <a:schemeClr val="accent1"/>
                </a:buClr>
                <a:buFontTx/>
                <a:buChar char="•"/>
              </a:pP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为何管？管什么？怎么管？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266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为何管？管什么？怎么管？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年代中期，</a:t>
            </a:r>
            <a:r>
              <a:rPr lang="en-US" altLang="zh-CN" dirty="0">
                <a:solidFill>
                  <a:srgbClr val="FF0000"/>
                </a:solidFill>
              </a:rPr>
              <a:t>70%</a:t>
            </a:r>
            <a:r>
              <a:rPr lang="zh-CN" altLang="en-US" dirty="0"/>
              <a:t>的项目是因为管理不善而非技术原因 </a:t>
            </a:r>
            <a:r>
              <a:rPr lang="en-US" altLang="zh-CN" dirty="0"/>
              <a:t>			——US</a:t>
            </a:r>
          </a:p>
          <a:p>
            <a:pPr lvl="1"/>
            <a:r>
              <a:rPr lang="en-US" altLang="zh-CN" dirty="0"/>
              <a:t>PMBOK2008: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范围管理</a:t>
            </a: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zh-CN" altLang="en-US" dirty="0">
                <a:solidFill>
                  <a:srgbClr val="0070C0"/>
                </a:solidFill>
              </a:rPr>
              <a:t>进度管理</a:t>
            </a:r>
            <a:r>
              <a:rPr lang="en-US" altLang="zh-CN" dirty="0">
                <a:solidFill>
                  <a:srgbClr val="0070C0"/>
                </a:solidFill>
              </a:rPr>
              <a:t>	    </a:t>
            </a:r>
            <a:r>
              <a:rPr lang="zh-CN" altLang="en-US" dirty="0">
                <a:solidFill>
                  <a:srgbClr val="0070C0"/>
                </a:solidFill>
              </a:rPr>
              <a:t>成本管理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质量管理</a:t>
            </a: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zh-CN" altLang="en-US" dirty="0">
                <a:solidFill>
                  <a:srgbClr val="0070C0"/>
                </a:solidFill>
              </a:rPr>
              <a:t>团队管理	    资源管理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风险管理</a:t>
            </a: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zh-CN" altLang="en-US" dirty="0">
                <a:solidFill>
                  <a:srgbClr val="0070C0"/>
                </a:solidFill>
              </a:rPr>
              <a:t>沟通管理</a:t>
            </a:r>
            <a:r>
              <a:rPr lang="en-US" altLang="zh-CN" dirty="0">
                <a:solidFill>
                  <a:srgbClr val="0070C0"/>
                </a:solidFill>
              </a:rPr>
              <a:t>	    </a:t>
            </a:r>
            <a:r>
              <a:rPr lang="zh-CN" altLang="en-US" dirty="0">
                <a:solidFill>
                  <a:srgbClr val="0070C0"/>
                </a:solidFill>
              </a:rPr>
              <a:t>综合管理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怎样实施管理即为本课程核心问题。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8609298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397125"/>
          </a:xfrm>
        </p:spPr>
        <p:txBody>
          <a:bodyPr/>
          <a:lstStyle/>
          <a:p>
            <a:r>
              <a:rPr lang="zh-CN" altLang="en-US" dirty="0"/>
              <a:t>为何要学本课程？</a:t>
            </a:r>
            <a:endParaRPr lang="en-US" altLang="zh-CN" dirty="0"/>
          </a:p>
          <a:p>
            <a:pPr lvl="1"/>
            <a:r>
              <a:rPr lang="zh-CN" altLang="en-US" dirty="0"/>
              <a:t>关系项目成败</a:t>
            </a:r>
            <a:endParaRPr lang="en-US" altLang="zh-CN" dirty="0"/>
          </a:p>
          <a:p>
            <a:pPr lvl="1"/>
            <a:r>
              <a:rPr lang="zh-CN" altLang="en-US" dirty="0"/>
              <a:t>软件业者的一生</a:t>
            </a:r>
            <a:br>
              <a:rPr lang="zh-CN" altLang="en-US" dirty="0"/>
            </a:br>
            <a:r>
              <a:rPr lang="zh-CN" altLang="en-US" dirty="0"/>
              <a:t>码农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070C0"/>
                </a:solidFill>
              </a:rPr>
              <a:t>项目经理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技术总监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CC00"/>
                </a:solidFill>
              </a:rPr>
              <a:t>管理高层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57200" y="3722839"/>
            <a:ext cx="8305800" cy="685495"/>
            <a:chOff x="1513" y="492"/>
            <a:chExt cx="4042" cy="899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 rot="16200000">
              <a:off x="3086" y="-1073"/>
              <a:ext cx="899" cy="4030"/>
            </a:xfrm>
            <a:prstGeom prst="rect">
              <a:avLst/>
            </a:prstGeom>
            <a:gradFill rotWithShape="1">
              <a:gsLst>
                <a:gs pos="0">
                  <a:srgbClr val="A5E1EB">
                    <a:alpha val="75000"/>
                  </a:srgbClr>
                </a:gs>
                <a:gs pos="100000">
                  <a:srgbClr val="FFFFFF">
                    <a:alpha val="75000"/>
                  </a:srgbClr>
                </a:gs>
              </a:gsLst>
              <a:lin ang="0" scaled="1"/>
            </a:gradFill>
            <a:ln w="12700" algn="ctr">
              <a:solidFill>
                <a:srgbClr val="66CCDC"/>
              </a:solidFill>
              <a:miter lim="800000"/>
              <a:headEnd/>
              <a:tailEnd/>
            </a:ln>
          </p:spPr>
          <p:txBody>
            <a:bodyPr vert="eaVert" wrap="none" lIns="640080" tIns="18288" rIns="18288" b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513" y="540"/>
              <a:ext cx="4042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5425" indent="-2254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15000"/>
                </a:spcAft>
                <a:buClr>
                  <a:schemeClr val="accent1"/>
                </a:buClr>
                <a:buFontTx/>
                <a:buChar char="•"/>
              </a:pP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码农的一般退役年龄是</a:t>
              </a:r>
              <a:r>
                <a: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岁</a:t>
              </a:r>
              <a:r>
                <a: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  <a:endPara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18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4402" y="1295400"/>
            <a:ext cx="8596478" cy="2482057"/>
            <a:chOff x="380048" y="3778939"/>
            <a:chExt cx="8596478" cy="2482057"/>
          </a:xfrm>
        </p:grpSpPr>
        <p:pic>
          <p:nvPicPr>
            <p:cNvPr id="6" name="Picture 2" descr="http://f.hiphotos.baidu.com/baike/w%3D268/sign=078450e1e2fe9925cb0c6e560ca95ee4/d0c8a786c9177f3e5aa4b42972cf3bc79f3d560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803540"/>
              <a:ext cx="1965602" cy="1987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3778939"/>
              <a:ext cx="2651926" cy="20122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48" y="3803540"/>
              <a:ext cx="1745768" cy="198760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04118" y="586088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小明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9947" y="5860886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程序员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73509" y="586088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攻城狮</a:t>
              </a: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2331750" y="4648200"/>
              <a:ext cx="998384" cy="381000"/>
            </a:xfrm>
            <a:prstGeom prst="rightArrow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00A06C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5208009" y="4648200"/>
              <a:ext cx="998384" cy="381000"/>
            </a:xfrm>
            <a:prstGeom prst="rightArrow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00A06C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99912" y="4278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53203" y="4278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技术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2909" y="3886200"/>
            <a:ext cx="3515634" cy="2554058"/>
            <a:chOff x="552909" y="4184924"/>
            <a:chExt cx="3515634" cy="255405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l="21818" r="21818"/>
            <a:stretch/>
          </p:blipFill>
          <p:spPr>
            <a:xfrm>
              <a:off x="1706343" y="4184924"/>
              <a:ext cx="2362200" cy="209550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204266" y="6338872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项目经理</a:t>
              </a:r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607715" y="5029200"/>
              <a:ext cx="998384" cy="381000"/>
            </a:xfrm>
            <a:prstGeom prst="rightArrow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00A06C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2909" y="4659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学会</a:t>
              </a: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管理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68787" y="3944648"/>
            <a:ext cx="4708513" cy="2495610"/>
            <a:chOff x="4168787" y="4243372"/>
            <a:chExt cx="4708513" cy="249561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1800" y="4243372"/>
              <a:ext cx="2095500" cy="209550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224255" y="63388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公司高管</a:t>
              </a:r>
            </a:p>
          </p:txBody>
        </p:sp>
        <p:sp>
          <p:nvSpPr>
            <p:cNvPr id="24" name="右箭头 23"/>
            <p:cNvSpPr/>
            <p:nvPr/>
          </p:nvSpPr>
          <p:spPr bwMode="auto">
            <a:xfrm>
              <a:off x="4168787" y="5029200"/>
              <a:ext cx="2536813" cy="381000"/>
            </a:xfrm>
            <a:prstGeom prst="rightArrow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00A06C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399088" y="4758035"/>
              <a:ext cx="20762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摧残</a:t>
              </a:r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……</a:t>
              </a: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复活</a:t>
              </a:r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……</a:t>
              </a:r>
              <a:b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</a:br>
              <a:b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</a:b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摧残</a:t>
              </a:r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……</a:t>
              </a:r>
              <a:r>
                <a:rPr lang="zh-CN" altLang="en-US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复活</a:t>
              </a:r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……</a:t>
              </a:r>
              <a:endParaRPr lang="zh-CN" altLang="en-US" b="1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687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项目经理并不是容易的工作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项目经理的日常</a:t>
            </a:r>
            <a:r>
              <a:rPr lang="en-US" altLang="zh-CN" dirty="0">
                <a:hlinkClick r:id="rId2" action="ppaction://hlinkfile"/>
              </a:rPr>
              <a:t>-</a:t>
            </a:r>
            <a:r>
              <a:rPr lang="zh-CN" altLang="en-US" dirty="0">
                <a:hlinkClick r:id="rId2" action="ppaction://hlinkfile"/>
              </a:rPr>
              <a:t>目标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项目经理的日常</a:t>
            </a:r>
            <a:r>
              <a:rPr lang="en-US" altLang="zh-CN" dirty="0">
                <a:hlinkClick r:id="rId3" action="ppaction://hlinkfile"/>
              </a:rPr>
              <a:t>-</a:t>
            </a:r>
            <a:r>
              <a:rPr lang="zh-CN" altLang="en-US">
                <a:hlinkClick r:id="rId3" action="ppaction://hlinkfile"/>
              </a:rPr>
              <a:t>示例</a:t>
            </a:r>
            <a:endParaRPr lang="en-US" altLang="zh-CN" dirty="0"/>
          </a:p>
          <a:p>
            <a:r>
              <a:rPr lang="zh-CN" altLang="en-US" dirty="0">
                <a:hlinkClick r:id="rId4" action="ppaction://hlinkfile"/>
              </a:rPr>
              <a:t>项目经理的周常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6910680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传统→敏捷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149725"/>
          </a:xfrm>
        </p:spPr>
        <p:txBody>
          <a:bodyPr/>
          <a:lstStyle/>
          <a:p>
            <a:r>
              <a:rPr lang="zh-CN" altLang="en-US" dirty="0"/>
              <a:t>开发方法由</a:t>
            </a:r>
            <a:r>
              <a:rPr lang="zh-CN" altLang="en-US" dirty="0">
                <a:solidFill>
                  <a:srgbClr val="0070C0"/>
                </a:solidFill>
              </a:rPr>
              <a:t>传统→敏捷</a:t>
            </a:r>
            <a:r>
              <a:rPr lang="zh-CN" altLang="en-US" dirty="0"/>
              <a:t>，相应的管理思想也要演变；</a:t>
            </a:r>
            <a:endParaRPr lang="en-US" altLang="zh-CN" dirty="0"/>
          </a:p>
          <a:p>
            <a:r>
              <a:rPr lang="zh-CN" altLang="en-US" dirty="0"/>
              <a:t>课程以</a:t>
            </a:r>
            <a:r>
              <a:rPr lang="zh-CN" altLang="en-US" dirty="0">
                <a:solidFill>
                  <a:srgbClr val="0070C0"/>
                </a:solidFill>
              </a:rPr>
              <a:t>敏捷项目管理思想</a:t>
            </a:r>
            <a:r>
              <a:rPr lang="zh-CN" altLang="en-US" dirty="0"/>
              <a:t>为主，兼以传统思想作为对比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40626091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教学内容及目标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教学内容</a:t>
            </a:r>
          </a:p>
          <a:p>
            <a:pPr marL="1158875" lvl="1" indent="-533400" eaLnBrk="1" hangingPunct="1"/>
            <a:r>
              <a:rPr lang="zh-CN" altLang="en-US" dirty="0"/>
              <a:t>软件项目管理的现状、挑战、趋势</a:t>
            </a:r>
            <a:endParaRPr lang="en-US" altLang="zh-CN" dirty="0"/>
          </a:p>
          <a:p>
            <a:pPr marL="1158875" lvl="1" indent="-533400" eaLnBrk="1" hangingPunct="1"/>
            <a:r>
              <a:rPr lang="zh-CN" altLang="en-US" dirty="0">
                <a:solidFill>
                  <a:srgbClr val="FF0000"/>
                </a:solidFill>
              </a:rPr>
              <a:t>敏捷开发思想及项目管理方法（</a:t>
            </a:r>
            <a:r>
              <a:rPr lang="en-US" altLang="zh-CN" dirty="0">
                <a:solidFill>
                  <a:srgbClr val="FF0000"/>
                </a:solidFill>
              </a:rPr>
              <a:t>Scrum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1158875" lvl="1" indent="-533400" eaLnBrk="1" hangingPunct="1"/>
            <a:r>
              <a:rPr lang="zh-CN" altLang="en-US" dirty="0">
                <a:solidFill>
                  <a:srgbClr val="FF0000"/>
                </a:solidFill>
              </a:rPr>
              <a:t>项目管理的过程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1158875" lvl="1" indent="-533400" eaLnBrk="1" hangingPunct="1"/>
            <a:r>
              <a:rPr lang="zh-CN" altLang="en-US" dirty="0"/>
              <a:t>扩展简介：</a:t>
            </a:r>
            <a:endParaRPr lang="en-US" altLang="zh-CN" dirty="0"/>
          </a:p>
          <a:p>
            <a:pPr marL="1700213" lvl="2" indent="-533400" eaLnBrk="1" hangingPunct="1"/>
            <a:r>
              <a:rPr lang="en-US" altLang="zh-CN" dirty="0"/>
              <a:t>CMM</a:t>
            </a:r>
            <a:r>
              <a:rPr lang="zh-CN" altLang="en-US" dirty="0"/>
              <a:t>（能力成熟度模型）</a:t>
            </a:r>
            <a:endParaRPr lang="en-US" altLang="zh-CN" dirty="0"/>
          </a:p>
          <a:p>
            <a:pPr marL="1700213" lvl="2" indent="-533400" eaLnBrk="1" hangingPunct="1"/>
            <a:r>
              <a:rPr lang="en-US" altLang="zh-CN" dirty="0"/>
              <a:t>PMBOK</a:t>
            </a:r>
            <a:r>
              <a:rPr lang="zh-CN" altLang="en-US" dirty="0"/>
              <a:t>（项目管理知识体系指南）</a:t>
            </a:r>
            <a:endParaRPr lang="en-US" altLang="zh-CN" dirty="0"/>
          </a:p>
          <a:p>
            <a:pPr marL="1158875" lvl="1" indent="-533400" eaLnBrk="1" hangingPunct="1">
              <a:buFont typeface="宋体" panose="02010600030101010101" pitchFamily="2" charset="-122"/>
              <a:buChar char="·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8284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rgbClr val="00A06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rgbClr val="00A06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（蓝底图案--学习模板）GL改</Template>
  <TotalTime>1841</TotalTime>
  <Words>587</Words>
  <Application>Microsoft Macintosh PowerPoint</Application>
  <PresentationFormat>全屏显示(4:3)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 Unicode MS</vt:lpstr>
      <vt:lpstr>黑体</vt:lpstr>
      <vt:lpstr>宋体</vt:lpstr>
      <vt:lpstr>Arial</vt:lpstr>
      <vt:lpstr>Verdana</vt:lpstr>
      <vt:lpstr>Wingdings</vt:lpstr>
      <vt:lpstr>NordriDesignStudio</vt:lpstr>
      <vt:lpstr>《软件项目管理》                             ——敏捷规模化案例教程</vt:lpstr>
      <vt:lpstr>关于课程</vt:lpstr>
      <vt:lpstr>1. 基本概念：软件项目管理</vt:lpstr>
      <vt:lpstr>PowerPoint 演示文稿</vt:lpstr>
      <vt:lpstr>PowerPoint 演示文稿</vt:lpstr>
      <vt:lpstr>PowerPoint 演示文稿</vt:lpstr>
      <vt:lpstr>项目经理并不是容易的工作</vt:lpstr>
      <vt:lpstr>2. 传统→敏捷</vt:lpstr>
      <vt:lpstr>3. 教学内容及目标</vt:lpstr>
      <vt:lpstr>PowerPoint 演示文稿</vt:lpstr>
      <vt:lpstr>4. 课程特点及学习方法</vt:lpstr>
      <vt:lpstr>PowerPoint 演示文稿</vt:lpstr>
      <vt:lpstr>5. 考核及评分方式</vt:lpstr>
      <vt:lpstr>6. 教材与参考资料</vt:lpstr>
      <vt:lpstr>本章结束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Goei</dc:creator>
  <cp:lastModifiedBy>刘孟骁</cp:lastModifiedBy>
  <cp:revision>205</cp:revision>
  <cp:lastPrinted>1601-01-01T00:00:00Z</cp:lastPrinted>
  <dcterms:created xsi:type="dcterms:W3CDTF">1601-01-01T00:00:00Z</dcterms:created>
  <dcterms:modified xsi:type="dcterms:W3CDTF">2019-07-12T10:04:50Z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