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Hello everyone, we will present you an analysis of a dataset.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e68c437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e68c437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85e4f6d4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85e4f6d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The dataset we chose is the one on houses. Here is an example of the dataset, we can find an ID, the date the sale of the house, its price and several other variables. The objective is to analyze house prices among themselves. We will have to compare them according to different criteria and under different models. First, we visualize the raw data around the price.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85e4f6d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85e4f6d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For this first analysis of our raw dataset, we can spot multiple outliers that we could easely fix by cleaning our dataset using simple filters. On the first graph, we can see the repartition is not good for our study and we could easely remove houses with a price more than 4 million without causing too much trouble on our dataset for our future machine.The second graph, we have an interesting figure is a plot of houses depending on their location (we graphed out the lattitude and longitude of each house to see the grouping which result)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e68c4377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e68c4377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By only removing houses with a price more than 4 million, we already have cleaned a good portion of our dataset. Most of the outliers are now gone and the repartition is much better than the original 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85e4f6d4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85e4f6d4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After cleaning the dataset most outliers have now disappeared and the distribution is much better than the original one. After that we created a resolution matrix to see which variable in our dataset would affect our price. We found two </a:t>
            </a:r>
            <a:r>
              <a:rPr lang="fr"/>
              <a:t>variables</a:t>
            </a:r>
            <a:r>
              <a:rPr lang="fr"/>
              <a:t> that we can identify as independent for our machine, the living square foot (sqft_living) and the grade (grade). We will use these two climbs to power our machine.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e68c4377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e68c437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We made a random forest and a Linear Regression with the variables previously selected and here are two graphs we get. We can see in blue a line corresponding to the average price predicted by our model, this line is in the middle of all our data which proves the quality of our model. We can also see in red the predict price and in black the actual price.</a:t>
            </a:r>
            <a:endParaRPr>
              <a:solidFill>
                <a:schemeClr val="dk1"/>
              </a:solidFill>
            </a:endParaRPr>
          </a:p>
          <a:p>
            <a:pPr indent="0" lvl="0" marL="0" rtl="0" algn="l">
              <a:spcBef>
                <a:spcPts val="0"/>
              </a:spcBef>
              <a:spcAft>
                <a:spcPts val="0"/>
              </a:spcAft>
              <a:buNone/>
            </a:pPr>
            <a:r>
              <a:rPr lang="fr">
                <a:solidFill>
                  <a:schemeClr val="dk1"/>
                </a:solidFill>
              </a:rPr>
              <a:t>So by comparing our two models visually we can see that predicted prices are a little more scattered with the Random Forest.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Moreover, if we look at the coefficients calculated by our models, we can see that the R2 of the linear model is higher than that for the random forest. Or the R2 score is higher as the model is performing.</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So we can conclude that Linear Regression is a better model here.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e68c4377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e68c4377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e68c437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e68c437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e68c4377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e68c4377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Project BI</a:t>
            </a:r>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fr" sz="1400"/>
              <a:t>Master 2 SIGLIS, 2023 - 2024</a:t>
            </a:r>
            <a:endParaRPr b="0" sz="1400"/>
          </a:p>
        </p:txBody>
      </p:sp>
      <p:sp>
        <p:nvSpPr>
          <p:cNvPr id="87" name="Google Shape;87;p13"/>
          <p:cNvSpPr txBox="1"/>
          <p:nvPr>
            <p:ph idx="1" type="subTitle"/>
          </p:nvPr>
        </p:nvSpPr>
        <p:spPr>
          <a:xfrm>
            <a:off x="729625" y="3172900"/>
            <a:ext cx="7688100" cy="87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Clement Combier</a:t>
            </a:r>
            <a:endParaRPr/>
          </a:p>
          <a:p>
            <a:pPr indent="0" lvl="0" marL="0" rtl="0" algn="l">
              <a:spcBef>
                <a:spcPts val="0"/>
              </a:spcBef>
              <a:spcAft>
                <a:spcPts val="0"/>
              </a:spcAft>
              <a:buNone/>
            </a:pPr>
            <a:r>
              <a:rPr lang="fr"/>
              <a:t>Elie Pierrot</a:t>
            </a:r>
            <a:endParaRPr/>
          </a:p>
          <a:p>
            <a:pPr indent="0" lvl="0" marL="0" rtl="0" algn="l">
              <a:spcBef>
                <a:spcPts val="0"/>
              </a:spcBef>
              <a:spcAft>
                <a:spcPts val="0"/>
              </a:spcAft>
              <a:buNone/>
            </a:pPr>
            <a:r>
              <a:rPr lang="fr"/>
              <a:t>Chems Sakji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Thank’s you for </a:t>
            </a:r>
            <a:r>
              <a:rPr lang="fr"/>
              <a:t>listening</a:t>
            </a:r>
            <a:r>
              <a:rPr lang="fr"/>
              <a:t> !</a:t>
            </a:r>
            <a:endParaRPr/>
          </a:p>
        </p:txBody>
      </p:sp>
      <p:pic>
        <p:nvPicPr>
          <p:cNvPr descr="Vecteurs et illustrations de Thank you en téléchargement gratuit | Freepik" id="157" name="Google Shape;157;p22"/>
          <p:cNvPicPr preferRelativeResize="0"/>
          <p:nvPr/>
        </p:nvPicPr>
        <p:blipFill>
          <a:blip r:embed="rId3">
            <a:alphaModFix/>
          </a:blip>
          <a:stretch>
            <a:fillRect/>
          </a:stretch>
        </p:blipFill>
        <p:spPr>
          <a:xfrm>
            <a:off x="2388025" y="1963600"/>
            <a:ext cx="4371550" cy="2912025"/>
          </a:xfrm>
          <a:prstGeom prst="rect">
            <a:avLst/>
          </a:prstGeom>
          <a:noFill/>
          <a:ln>
            <a:noFill/>
          </a:ln>
        </p:spPr>
      </p:pic>
      <p:sp>
        <p:nvSpPr>
          <p:cNvPr id="158" name="Google Shape;158;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263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Presentation of the datasets</a:t>
            </a:r>
            <a:endParaRPr/>
          </a:p>
        </p:txBody>
      </p:sp>
      <p:sp>
        <p:nvSpPr>
          <p:cNvPr id="93" name="Google Shape;93;p14"/>
          <p:cNvSpPr txBox="1"/>
          <p:nvPr>
            <p:ph idx="1" type="body"/>
          </p:nvPr>
        </p:nvSpPr>
        <p:spPr>
          <a:xfrm>
            <a:off x="921675" y="3184725"/>
            <a:ext cx="3094200" cy="138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fr"/>
              <a:t>➤ </a:t>
            </a:r>
            <a:r>
              <a:rPr b="1" lang="fr" sz="1222"/>
              <a:t>id</a:t>
            </a:r>
            <a:r>
              <a:rPr lang="fr" sz="1222"/>
              <a:t> - Unique ID for each home sold</a:t>
            </a:r>
            <a:endParaRPr sz="1222"/>
          </a:p>
          <a:p>
            <a:pPr indent="0" lvl="0" marL="0" rtl="0" algn="l">
              <a:lnSpc>
                <a:spcPct val="95000"/>
              </a:lnSpc>
              <a:spcBef>
                <a:spcPts val="1200"/>
              </a:spcBef>
              <a:spcAft>
                <a:spcPts val="0"/>
              </a:spcAft>
              <a:buSzPts val="358"/>
              <a:buNone/>
            </a:pPr>
            <a:r>
              <a:rPr lang="fr"/>
              <a:t>➤ </a:t>
            </a:r>
            <a:r>
              <a:rPr b="1" lang="fr" sz="1222"/>
              <a:t>date</a:t>
            </a:r>
            <a:r>
              <a:rPr lang="fr" sz="1222"/>
              <a:t> - Date of the home sale</a:t>
            </a:r>
            <a:endParaRPr sz="1222"/>
          </a:p>
          <a:p>
            <a:pPr indent="0" lvl="0" marL="0" rtl="0" algn="l">
              <a:lnSpc>
                <a:spcPct val="95000"/>
              </a:lnSpc>
              <a:spcBef>
                <a:spcPts val="1200"/>
              </a:spcBef>
              <a:spcAft>
                <a:spcPts val="0"/>
              </a:spcAft>
              <a:buSzPts val="358"/>
              <a:buNone/>
            </a:pPr>
            <a:r>
              <a:rPr lang="fr"/>
              <a:t>➤ </a:t>
            </a:r>
            <a:r>
              <a:rPr b="1" lang="fr" sz="1222"/>
              <a:t>price</a:t>
            </a:r>
            <a:r>
              <a:rPr lang="fr" sz="1222"/>
              <a:t> - Price of each home sold</a:t>
            </a:r>
            <a:endParaRPr sz="1222"/>
          </a:p>
          <a:p>
            <a:pPr indent="0" lvl="0" marL="0" rtl="0" algn="l">
              <a:lnSpc>
                <a:spcPct val="95000"/>
              </a:lnSpc>
              <a:spcBef>
                <a:spcPts val="1200"/>
              </a:spcBef>
              <a:spcAft>
                <a:spcPts val="0"/>
              </a:spcAft>
              <a:buSzPts val="358"/>
              <a:buNone/>
            </a:pPr>
            <a:r>
              <a:rPr lang="fr"/>
              <a:t>➤ </a:t>
            </a:r>
            <a:r>
              <a:rPr b="1" lang="fr" sz="1222"/>
              <a:t>bedrooms</a:t>
            </a:r>
            <a:r>
              <a:rPr lang="fr" sz="1222"/>
              <a:t> - Number of bedrooms</a:t>
            </a:r>
            <a:endParaRPr sz="1222"/>
          </a:p>
          <a:p>
            <a:pPr indent="0" lvl="0" marL="0" rtl="0" algn="l">
              <a:lnSpc>
                <a:spcPct val="95000"/>
              </a:lnSpc>
              <a:spcBef>
                <a:spcPts val="1200"/>
              </a:spcBef>
              <a:spcAft>
                <a:spcPts val="1200"/>
              </a:spcAft>
              <a:buSzPts val="358"/>
              <a:buNone/>
            </a:pPr>
            <a:r>
              <a:t/>
            </a:r>
            <a:endParaRPr sz="1222"/>
          </a:p>
        </p:txBody>
      </p:sp>
      <p:pic>
        <p:nvPicPr>
          <p:cNvPr id="94" name="Google Shape;94;p14"/>
          <p:cNvPicPr preferRelativeResize="0"/>
          <p:nvPr/>
        </p:nvPicPr>
        <p:blipFill>
          <a:blip r:embed="rId3">
            <a:alphaModFix/>
          </a:blip>
          <a:stretch>
            <a:fillRect/>
          </a:stretch>
        </p:blipFill>
        <p:spPr>
          <a:xfrm>
            <a:off x="186650" y="1798925"/>
            <a:ext cx="8839200" cy="858225"/>
          </a:xfrm>
          <a:prstGeom prst="rect">
            <a:avLst/>
          </a:prstGeom>
          <a:noFill/>
          <a:ln>
            <a:noFill/>
          </a:ln>
        </p:spPr>
      </p:pic>
      <p:sp>
        <p:nvSpPr>
          <p:cNvPr id="95" name="Google Shape;95;p14"/>
          <p:cNvSpPr txBox="1"/>
          <p:nvPr/>
        </p:nvSpPr>
        <p:spPr>
          <a:xfrm>
            <a:off x="4208175" y="3086625"/>
            <a:ext cx="4784700" cy="1585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fr" sz="1300">
                <a:solidFill>
                  <a:schemeClr val="accent1"/>
                </a:solidFill>
                <a:latin typeface="Lato"/>
                <a:ea typeface="Lato"/>
                <a:cs typeface="Lato"/>
                <a:sym typeface="Lato"/>
              </a:rPr>
              <a:t>➤ </a:t>
            </a:r>
            <a:r>
              <a:rPr b="1" lang="fr" sz="1222">
                <a:solidFill>
                  <a:schemeClr val="accent1"/>
                </a:solidFill>
                <a:latin typeface="Lato"/>
                <a:ea typeface="Lato"/>
                <a:cs typeface="Lato"/>
                <a:sym typeface="Lato"/>
              </a:rPr>
              <a:t>sqft_living</a:t>
            </a:r>
            <a:r>
              <a:rPr lang="fr" sz="1222">
                <a:solidFill>
                  <a:schemeClr val="accent1"/>
                </a:solidFill>
                <a:latin typeface="Lato"/>
                <a:ea typeface="Lato"/>
                <a:cs typeface="Lato"/>
                <a:sym typeface="Lato"/>
              </a:rPr>
              <a:t> - Square footage of the apartments interior living space</a:t>
            </a:r>
            <a:endParaRPr sz="1222">
              <a:solidFill>
                <a:schemeClr val="accent1"/>
              </a:solidFill>
              <a:latin typeface="Lato"/>
              <a:ea typeface="Lato"/>
              <a:cs typeface="Lato"/>
              <a:sym typeface="Lato"/>
            </a:endParaRPr>
          </a:p>
          <a:p>
            <a:pPr indent="0" lvl="0" marL="0" rtl="0" algn="l">
              <a:lnSpc>
                <a:spcPct val="95000"/>
              </a:lnSpc>
              <a:spcBef>
                <a:spcPts val="1200"/>
              </a:spcBef>
              <a:spcAft>
                <a:spcPts val="0"/>
              </a:spcAft>
              <a:buNone/>
            </a:pPr>
            <a:r>
              <a:rPr lang="fr" sz="1300">
                <a:solidFill>
                  <a:schemeClr val="accent1"/>
                </a:solidFill>
                <a:latin typeface="Lato"/>
                <a:ea typeface="Lato"/>
                <a:cs typeface="Lato"/>
                <a:sym typeface="Lato"/>
              </a:rPr>
              <a:t>➤ </a:t>
            </a:r>
            <a:r>
              <a:rPr b="1" lang="fr" sz="1222">
                <a:solidFill>
                  <a:schemeClr val="accent1"/>
                </a:solidFill>
                <a:latin typeface="Lato"/>
                <a:ea typeface="Lato"/>
                <a:cs typeface="Lato"/>
                <a:sym typeface="Lato"/>
              </a:rPr>
              <a:t>floors</a:t>
            </a:r>
            <a:r>
              <a:rPr lang="fr" sz="1222">
                <a:solidFill>
                  <a:schemeClr val="accent1"/>
                </a:solidFill>
                <a:latin typeface="Lato"/>
                <a:ea typeface="Lato"/>
                <a:cs typeface="Lato"/>
                <a:sym typeface="Lato"/>
              </a:rPr>
              <a:t> - Number of floors</a:t>
            </a:r>
            <a:endParaRPr sz="1222">
              <a:solidFill>
                <a:schemeClr val="accent1"/>
              </a:solidFill>
              <a:latin typeface="Lato"/>
              <a:ea typeface="Lato"/>
              <a:cs typeface="Lato"/>
              <a:sym typeface="Lato"/>
            </a:endParaRPr>
          </a:p>
          <a:p>
            <a:pPr indent="0" lvl="0" marL="0" rtl="0" algn="l">
              <a:lnSpc>
                <a:spcPct val="95000"/>
              </a:lnSpc>
              <a:spcBef>
                <a:spcPts val="1200"/>
              </a:spcBef>
              <a:spcAft>
                <a:spcPts val="0"/>
              </a:spcAft>
              <a:buNone/>
            </a:pPr>
            <a:r>
              <a:rPr lang="fr" sz="1300">
                <a:solidFill>
                  <a:schemeClr val="accent1"/>
                </a:solidFill>
                <a:latin typeface="Lato"/>
                <a:ea typeface="Lato"/>
                <a:cs typeface="Lato"/>
                <a:sym typeface="Lato"/>
              </a:rPr>
              <a:t>➤ </a:t>
            </a:r>
            <a:r>
              <a:rPr b="1" lang="fr" sz="1222">
                <a:solidFill>
                  <a:schemeClr val="accent1"/>
                </a:solidFill>
                <a:latin typeface="Lato"/>
                <a:ea typeface="Lato"/>
                <a:cs typeface="Lato"/>
                <a:sym typeface="Lato"/>
              </a:rPr>
              <a:t>lat</a:t>
            </a:r>
            <a:r>
              <a:rPr lang="fr" sz="1222">
                <a:solidFill>
                  <a:schemeClr val="accent1"/>
                </a:solidFill>
                <a:latin typeface="Lato"/>
                <a:ea typeface="Lato"/>
                <a:cs typeface="Lato"/>
                <a:sym typeface="Lato"/>
              </a:rPr>
              <a:t> - Lattitude</a:t>
            </a:r>
            <a:endParaRPr sz="1222">
              <a:solidFill>
                <a:schemeClr val="accent1"/>
              </a:solidFill>
              <a:latin typeface="Lato"/>
              <a:ea typeface="Lato"/>
              <a:cs typeface="Lato"/>
              <a:sym typeface="Lato"/>
            </a:endParaRPr>
          </a:p>
          <a:p>
            <a:pPr indent="0" lvl="0" marL="0" rtl="0" algn="l">
              <a:lnSpc>
                <a:spcPct val="95000"/>
              </a:lnSpc>
              <a:spcBef>
                <a:spcPts val="1200"/>
              </a:spcBef>
              <a:spcAft>
                <a:spcPts val="1200"/>
              </a:spcAft>
              <a:buNone/>
            </a:pPr>
            <a:r>
              <a:rPr lang="fr" sz="1300">
                <a:solidFill>
                  <a:schemeClr val="accent1"/>
                </a:solidFill>
                <a:latin typeface="Lato"/>
                <a:ea typeface="Lato"/>
                <a:cs typeface="Lato"/>
                <a:sym typeface="Lato"/>
              </a:rPr>
              <a:t>➤ </a:t>
            </a:r>
            <a:r>
              <a:rPr b="1" lang="fr" sz="1222">
                <a:solidFill>
                  <a:schemeClr val="accent1"/>
                </a:solidFill>
                <a:latin typeface="Lato"/>
                <a:ea typeface="Lato"/>
                <a:cs typeface="Lato"/>
                <a:sym typeface="Lato"/>
              </a:rPr>
              <a:t>long</a:t>
            </a:r>
            <a:r>
              <a:rPr lang="fr" sz="1222">
                <a:solidFill>
                  <a:schemeClr val="accent1"/>
                </a:solidFill>
                <a:latin typeface="Lato"/>
                <a:ea typeface="Lato"/>
                <a:cs typeface="Lato"/>
                <a:sym typeface="Lato"/>
              </a:rPr>
              <a:t> - Longitude</a:t>
            </a:r>
            <a:endParaRPr sz="1222">
              <a:solidFill>
                <a:schemeClr val="accent1"/>
              </a:solidFill>
              <a:latin typeface="Lato"/>
              <a:ea typeface="Lato"/>
              <a:cs typeface="Lato"/>
              <a:sym typeface="Lato"/>
            </a:endParaRPr>
          </a:p>
        </p:txBody>
      </p:sp>
      <p:sp>
        <p:nvSpPr>
          <p:cNvPr id="96" name="Google Shape;96;p14"/>
          <p:cNvSpPr txBox="1"/>
          <p:nvPr/>
        </p:nvSpPr>
        <p:spPr>
          <a:xfrm>
            <a:off x="2732225" y="645300"/>
            <a:ext cx="11328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V</a:t>
            </a:r>
            <a:r>
              <a:rPr lang="fr"/>
              <a:t>isualize the raw data</a:t>
            </a:r>
            <a:endParaRPr/>
          </a:p>
        </p:txBody>
      </p:sp>
      <p:pic>
        <p:nvPicPr>
          <p:cNvPr id="103" name="Google Shape;103;p15"/>
          <p:cNvPicPr preferRelativeResize="0"/>
          <p:nvPr/>
        </p:nvPicPr>
        <p:blipFill>
          <a:blip r:embed="rId3">
            <a:alphaModFix/>
          </a:blip>
          <a:stretch>
            <a:fillRect/>
          </a:stretch>
        </p:blipFill>
        <p:spPr>
          <a:xfrm>
            <a:off x="284400" y="1853846"/>
            <a:ext cx="3910675" cy="2966050"/>
          </a:xfrm>
          <a:prstGeom prst="rect">
            <a:avLst/>
          </a:prstGeom>
          <a:noFill/>
          <a:ln>
            <a:noFill/>
          </a:ln>
        </p:spPr>
      </p:pic>
      <p:pic>
        <p:nvPicPr>
          <p:cNvPr id="104" name="Google Shape;104;p15"/>
          <p:cNvPicPr preferRelativeResize="0"/>
          <p:nvPr/>
        </p:nvPicPr>
        <p:blipFill>
          <a:blip r:embed="rId4">
            <a:alphaModFix/>
          </a:blip>
          <a:stretch>
            <a:fillRect/>
          </a:stretch>
        </p:blipFill>
        <p:spPr>
          <a:xfrm>
            <a:off x="4391825" y="1932350"/>
            <a:ext cx="3816187" cy="2887550"/>
          </a:xfrm>
          <a:prstGeom prst="rect">
            <a:avLst/>
          </a:prstGeom>
          <a:noFill/>
          <a:ln>
            <a:noFill/>
          </a:ln>
        </p:spPr>
      </p:pic>
      <p:sp>
        <p:nvSpPr>
          <p:cNvPr id="105" name="Google Shape;105;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Cleaning the data</a:t>
            </a:r>
            <a:endParaRPr/>
          </a:p>
        </p:txBody>
      </p:sp>
      <p:pic>
        <p:nvPicPr>
          <p:cNvPr id="111" name="Google Shape;111;p16"/>
          <p:cNvPicPr preferRelativeResize="0"/>
          <p:nvPr/>
        </p:nvPicPr>
        <p:blipFill>
          <a:blip r:embed="rId3">
            <a:alphaModFix/>
          </a:blip>
          <a:stretch>
            <a:fillRect/>
          </a:stretch>
        </p:blipFill>
        <p:spPr>
          <a:xfrm>
            <a:off x="351925" y="1938875"/>
            <a:ext cx="3808676" cy="2823125"/>
          </a:xfrm>
          <a:prstGeom prst="rect">
            <a:avLst/>
          </a:prstGeom>
          <a:noFill/>
          <a:ln>
            <a:noFill/>
          </a:ln>
        </p:spPr>
      </p:pic>
      <p:pic>
        <p:nvPicPr>
          <p:cNvPr id="112" name="Google Shape;112;p16"/>
          <p:cNvPicPr preferRelativeResize="0"/>
          <p:nvPr/>
        </p:nvPicPr>
        <p:blipFill>
          <a:blip r:embed="rId4">
            <a:alphaModFix/>
          </a:blip>
          <a:stretch>
            <a:fillRect/>
          </a:stretch>
        </p:blipFill>
        <p:spPr>
          <a:xfrm>
            <a:off x="4572001" y="1858000"/>
            <a:ext cx="3927102" cy="2984850"/>
          </a:xfrm>
          <a:prstGeom prst="rect">
            <a:avLst/>
          </a:prstGeom>
          <a:noFill/>
          <a:ln>
            <a:noFill/>
          </a:ln>
        </p:spPr>
      </p:pic>
      <p:sp>
        <p:nvSpPr>
          <p:cNvPr id="113" name="Google Shape;11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Select the </a:t>
            </a:r>
            <a:r>
              <a:rPr lang="fr"/>
              <a:t>independent</a:t>
            </a:r>
            <a:r>
              <a:rPr lang="fr"/>
              <a:t> variables</a:t>
            </a:r>
            <a:endParaRPr/>
          </a:p>
        </p:txBody>
      </p:sp>
      <p:pic>
        <p:nvPicPr>
          <p:cNvPr id="119" name="Google Shape;119;p17"/>
          <p:cNvPicPr preferRelativeResize="0"/>
          <p:nvPr/>
        </p:nvPicPr>
        <p:blipFill>
          <a:blip r:embed="rId3">
            <a:alphaModFix/>
          </a:blip>
          <a:stretch>
            <a:fillRect/>
          </a:stretch>
        </p:blipFill>
        <p:spPr>
          <a:xfrm>
            <a:off x="2823025" y="1862825"/>
            <a:ext cx="3624900" cy="3105800"/>
          </a:xfrm>
          <a:prstGeom prst="rect">
            <a:avLst/>
          </a:prstGeom>
          <a:noFill/>
          <a:ln>
            <a:noFill/>
          </a:ln>
        </p:spPr>
      </p:pic>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7650" y="56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Compare Linear Regression with a Random Forest </a:t>
            </a:r>
            <a:endParaRPr/>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27" name="Google Shape;127;p18"/>
          <p:cNvPicPr preferRelativeResize="0"/>
          <p:nvPr/>
        </p:nvPicPr>
        <p:blipFill>
          <a:blip r:embed="rId3">
            <a:alphaModFix/>
          </a:blip>
          <a:stretch>
            <a:fillRect/>
          </a:stretch>
        </p:blipFill>
        <p:spPr>
          <a:xfrm>
            <a:off x="447100" y="1502125"/>
            <a:ext cx="3739544" cy="2993350"/>
          </a:xfrm>
          <a:prstGeom prst="rect">
            <a:avLst/>
          </a:prstGeom>
          <a:noFill/>
          <a:ln>
            <a:noFill/>
          </a:ln>
        </p:spPr>
      </p:pic>
      <p:pic>
        <p:nvPicPr>
          <p:cNvPr id="128" name="Google Shape;128;p18"/>
          <p:cNvPicPr preferRelativeResize="0"/>
          <p:nvPr/>
        </p:nvPicPr>
        <p:blipFill>
          <a:blip r:embed="rId4">
            <a:alphaModFix/>
          </a:blip>
          <a:stretch>
            <a:fillRect/>
          </a:stretch>
        </p:blipFill>
        <p:spPr>
          <a:xfrm>
            <a:off x="4759525" y="1546550"/>
            <a:ext cx="3563296" cy="2904501"/>
          </a:xfrm>
          <a:prstGeom prst="rect">
            <a:avLst/>
          </a:prstGeom>
          <a:noFill/>
          <a:ln>
            <a:noFill/>
          </a:ln>
        </p:spPr>
      </p:pic>
      <p:pic>
        <p:nvPicPr>
          <p:cNvPr id="129" name="Google Shape;129;p18"/>
          <p:cNvPicPr preferRelativeResize="0"/>
          <p:nvPr/>
        </p:nvPicPr>
        <p:blipFill>
          <a:blip r:embed="rId5">
            <a:alphaModFix/>
          </a:blip>
          <a:stretch>
            <a:fillRect/>
          </a:stretch>
        </p:blipFill>
        <p:spPr>
          <a:xfrm>
            <a:off x="1172600" y="4580475"/>
            <a:ext cx="2574297" cy="495625"/>
          </a:xfrm>
          <a:prstGeom prst="rect">
            <a:avLst/>
          </a:prstGeom>
          <a:noFill/>
          <a:ln>
            <a:noFill/>
          </a:ln>
        </p:spPr>
      </p:pic>
      <p:pic>
        <p:nvPicPr>
          <p:cNvPr id="130" name="Google Shape;130;p18"/>
          <p:cNvPicPr preferRelativeResize="0"/>
          <p:nvPr/>
        </p:nvPicPr>
        <p:blipFill>
          <a:blip r:embed="rId6">
            <a:alphaModFix/>
          </a:blip>
          <a:stretch>
            <a:fillRect/>
          </a:stretch>
        </p:blipFill>
        <p:spPr>
          <a:xfrm>
            <a:off x="5347702" y="4495475"/>
            <a:ext cx="2676000" cy="53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fr"/>
              <a:t>House position and price</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6" name="Google Shape;136;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7" name="Google Shape;137;p19"/>
          <p:cNvPicPr preferRelativeResize="0"/>
          <p:nvPr/>
        </p:nvPicPr>
        <p:blipFill>
          <a:blip r:embed="rId3">
            <a:alphaModFix/>
          </a:blip>
          <a:stretch>
            <a:fillRect/>
          </a:stretch>
        </p:blipFill>
        <p:spPr>
          <a:xfrm>
            <a:off x="154475" y="1973400"/>
            <a:ext cx="8835051" cy="265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lang="fr"/>
              <a:t>Clustering the data</a:t>
            </a:r>
            <a:endParaRPr/>
          </a:p>
        </p:txBody>
      </p:sp>
      <p:pic>
        <p:nvPicPr>
          <p:cNvPr id="143" name="Google Shape;143;p20"/>
          <p:cNvPicPr preferRelativeResize="0"/>
          <p:nvPr/>
        </p:nvPicPr>
        <p:blipFill>
          <a:blip r:embed="rId3">
            <a:alphaModFix/>
          </a:blip>
          <a:stretch>
            <a:fillRect/>
          </a:stretch>
        </p:blipFill>
        <p:spPr>
          <a:xfrm>
            <a:off x="1056325" y="1853850"/>
            <a:ext cx="7034946" cy="2984850"/>
          </a:xfrm>
          <a:prstGeom prst="rect">
            <a:avLst/>
          </a:prstGeom>
          <a:noFill/>
          <a:ln>
            <a:noFill/>
          </a:ln>
        </p:spPr>
      </p:pic>
      <p:sp>
        <p:nvSpPr>
          <p:cNvPr id="144" name="Google Shape;144;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fr" sz="2300">
                <a:solidFill>
                  <a:srgbClr val="000000"/>
                </a:solidFill>
                <a:latin typeface="Arial"/>
                <a:ea typeface="Arial"/>
                <a:cs typeface="Arial"/>
                <a:sym typeface="Arial"/>
              </a:rPr>
              <a:t>Neural network to the data</a:t>
            </a:r>
            <a:endParaRPr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150" name="Google Shape;150;p21"/>
          <p:cNvPicPr preferRelativeResize="0"/>
          <p:nvPr/>
        </p:nvPicPr>
        <p:blipFill>
          <a:blip r:embed="rId3">
            <a:alphaModFix/>
          </a:blip>
          <a:stretch>
            <a:fillRect/>
          </a:stretch>
        </p:blipFill>
        <p:spPr>
          <a:xfrm>
            <a:off x="1645200" y="1853850"/>
            <a:ext cx="5626760" cy="2984850"/>
          </a:xfrm>
          <a:prstGeom prst="rect">
            <a:avLst/>
          </a:prstGeom>
          <a:noFill/>
          <a:ln>
            <a:noFill/>
          </a:ln>
        </p:spPr>
      </p:pic>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