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2"/>
    <p:sldId id="273" r:id="rId3"/>
    <p:sldId id="282" r:id="rId4"/>
    <p:sldId id="283" r:id="rId5"/>
    <p:sldId id="295" r:id="rId6"/>
    <p:sldId id="284" r:id="rId7"/>
    <p:sldId id="285" r:id="rId8"/>
    <p:sldId id="287" r:id="rId9"/>
    <p:sldId id="298" r:id="rId10"/>
    <p:sldId id="289" r:id="rId11"/>
    <p:sldId id="290" r:id="rId12"/>
    <p:sldId id="291" r:id="rId13"/>
    <p:sldId id="292" r:id="rId14"/>
    <p:sldId id="293" r:id="rId15"/>
    <p:sldId id="279" r:id="rId16"/>
    <p:sldId id="278"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74" d="100"/>
          <a:sy n="74" d="100"/>
        </p:scale>
        <p:origin x="252" y="-4"/>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01-09-2023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01-09-2023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500" b="1" i="1" dirty="0">
                <a:solidFill>
                  <a:schemeClr val="bg1"/>
                </a:solidFill>
                <a:effectLst/>
                <a:latin typeface="Times New Roman" panose="02020603050405020304" pitchFamily="18" charset="0"/>
                <a:cs typeface="Times New Roman" panose="02020603050405020304" pitchFamily="18" charset="0"/>
              </a:rPr>
              <a:t>Process Mining Virtual Internship</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224G5A3202</a:t>
            </a:r>
            <a:endParaRPr lang="en-IN" altLang="en-US"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U GANESH</a:t>
            </a:r>
            <a:endParaRPr lang="en-US" sz="2600" b="0" dirty="0">
              <a:effectLst>
                <a:outerShdw blurRad="38100" dist="38100" dir="2700000" algn="tl">
                  <a:srgbClr val="000000">
                    <a:alpha val="43137"/>
                  </a:srgbClr>
                </a:outerShdw>
              </a:effectLst>
            </a:endParaRPr>
          </a:p>
          <a:p>
            <a:pPr>
              <a:spcBef>
                <a:spcPts val="300"/>
              </a:spcBef>
            </a:pPr>
            <a:r>
              <a:rPr lang="en-US" sz="1400" b="0" dirty="0"/>
              <a:t> 2</a:t>
            </a:r>
            <a:r>
              <a:rPr lang="en-IN" sz="1400" b="0" dirty="0"/>
              <a:t>24G5A3202</a:t>
            </a:r>
            <a:endParaRPr lang="en-IN" altLang="en-US" sz="1400" b="0" dirty="0"/>
          </a:p>
        </p:txBody>
      </p:sp>
      <p:sp>
        <p:nvSpPr>
          <p:cNvPr id="7" name="Subtitle 11"/>
          <p:cNvSpPr txBox="1"/>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Modules</a:t>
            </a:r>
          </a:p>
        </p:txBody>
      </p:sp>
      <p:sp>
        <p:nvSpPr>
          <p:cNvPr id="3" name="Content Placeholder 2"/>
          <p:cNvSpPr>
            <a:spLocks noGrp="1"/>
          </p:cNvSpPr>
          <p:nvPr>
            <p:ph idx="1"/>
          </p:nvPr>
        </p:nvSpPr>
        <p:spPr/>
        <p:txBody>
          <a:bodyPr>
            <a:noAutofit/>
          </a:bodyPr>
          <a:lstStyle/>
          <a:p>
            <a:pPr algn="just">
              <a:lnSpc>
                <a:spcPct val="120000"/>
              </a:lnSpc>
              <a:spcBef>
                <a:spcPts val="1000"/>
              </a:spcBef>
              <a:spcAft>
                <a:spcPts val="0"/>
              </a:spcAft>
            </a:pPr>
            <a:r>
              <a:rPr lang="en-US" b="1" dirty="0">
                <a:sym typeface="+mn-ea"/>
              </a:rPr>
              <a:t>Data Extraction: </a:t>
            </a:r>
            <a:r>
              <a:rPr lang="en-US" sz="2300" dirty="0">
                <a:sym typeface="+mn-ea"/>
              </a:rPr>
              <a:t>This is the first step in process mining. Data is collected from various sources, such as IT systems, databases, and logs. This data includes information about the activities, timestamps, users, and other relevant details of the process being analyzed.</a:t>
            </a:r>
            <a:endParaRPr lang="en-US" sz="2300" dirty="0"/>
          </a:p>
          <a:p>
            <a:pPr>
              <a:lnSpc>
                <a:spcPct val="120000"/>
              </a:lnSpc>
              <a:spcBef>
                <a:spcPts val="1000"/>
              </a:spcBef>
              <a:spcAft>
                <a:spcPts val="0"/>
              </a:spcAft>
            </a:pPr>
            <a:r>
              <a:rPr lang="en-US" b="1" dirty="0">
                <a:sym typeface="+mn-ea"/>
              </a:rPr>
              <a:t>Preprocessing and Data Transformation</a:t>
            </a:r>
            <a:r>
              <a:rPr lang="en-US" dirty="0">
                <a:sym typeface="+mn-ea"/>
              </a:rPr>
              <a:t>:</a:t>
            </a:r>
            <a:r>
              <a:rPr lang="en-US" sz="2300" dirty="0">
                <a:sym typeface="+mn-ea"/>
              </a:rPr>
              <a:t> Raw data is often messy and complex. In this module, the data is cleaned, organized, and transformed into a suitable format for analysis. Irrelevant or incomplete data is removed, and the remaining data is structured to prepare it for further processing.</a:t>
            </a:r>
            <a:endParaRPr lang="en-US" sz="2300" dirty="0"/>
          </a:p>
          <a:p>
            <a:pPr>
              <a:lnSpc>
                <a:spcPct val="120000"/>
              </a:lnSpc>
              <a:spcBef>
                <a:spcPts val="1000"/>
              </a:spcBef>
              <a:spcAft>
                <a:spcPts val="0"/>
              </a:spcAft>
            </a:pPr>
            <a:r>
              <a:rPr lang="en-US" b="1" dirty="0">
                <a:sym typeface="+mn-ea"/>
              </a:rPr>
              <a:t>Process Discovery:</a:t>
            </a:r>
            <a:r>
              <a:rPr lang="en-US" sz="2300" dirty="0">
                <a:sym typeface="+mn-ea"/>
              </a:rPr>
              <a:t> This module is the heart of process mining. It involves creating a visual representation of the process flow based on the collected data. This representation is often in the form of process maps, flowcharts, or graphs that show how different activities are connected and the sequence in which they occur.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Modules</a:t>
            </a:r>
          </a:p>
        </p:txBody>
      </p:sp>
      <p:sp>
        <p:nvSpPr>
          <p:cNvPr id="3" name="Content Placeholder 2"/>
          <p:cNvSpPr>
            <a:spLocks noGrp="1"/>
          </p:cNvSpPr>
          <p:nvPr>
            <p:ph idx="1"/>
          </p:nvPr>
        </p:nvSpPr>
        <p:spPr/>
        <p:txBody>
          <a:bodyPr>
            <a:normAutofit/>
          </a:bodyPr>
          <a:lstStyle/>
          <a:p>
            <a:pPr>
              <a:lnSpc>
                <a:spcPct val="120000"/>
              </a:lnSpc>
              <a:spcBef>
                <a:spcPts val="1000"/>
              </a:spcBef>
              <a:spcAft>
                <a:spcPts val="0"/>
              </a:spcAft>
            </a:pPr>
            <a:r>
              <a:rPr lang="en-IN" altLang="en-US" b="1" dirty="0">
                <a:sym typeface="+mn-ea"/>
              </a:rPr>
              <a:t>Conformation Checking</a:t>
            </a:r>
            <a:r>
              <a:rPr lang="en-US" b="1" dirty="0">
                <a:sym typeface="+mn-ea"/>
              </a:rPr>
              <a:t>:</a:t>
            </a:r>
          </a:p>
          <a:p>
            <a:pPr marL="0" indent="0">
              <a:lnSpc>
                <a:spcPct val="120000"/>
              </a:lnSpc>
              <a:spcBef>
                <a:spcPts val="1000"/>
              </a:spcBef>
              <a:spcAft>
                <a:spcPts val="0"/>
              </a:spcAft>
              <a:buNone/>
            </a:pPr>
            <a:r>
              <a:rPr lang="en-IN" altLang="en-US" b="1" dirty="0">
                <a:sym typeface="+mn-ea"/>
              </a:rPr>
              <a:t>                           </a:t>
            </a:r>
            <a:r>
              <a:rPr lang="en-US" b="1" dirty="0">
                <a:sym typeface="+mn-ea"/>
              </a:rPr>
              <a:t> </a:t>
            </a:r>
            <a:r>
              <a:rPr lang="en-US" sz="2400" dirty="0">
                <a:sym typeface="+mn-ea"/>
              </a:rPr>
              <a:t>After the process is discovered, this module compares the actual process as recorded in the data with the expected or ideal process. </a:t>
            </a:r>
            <a:r>
              <a:rPr lang="en-US" sz="2400" dirty="0" err="1">
                <a:sym typeface="+mn-ea"/>
              </a:rPr>
              <a:t>Anydeviations</a:t>
            </a:r>
            <a:r>
              <a:rPr lang="en-US" sz="2400" dirty="0">
                <a:sym typeface="+mn-ea"/>
              </a:rPr>
              <a:t>, anomalies, or non-compliance with predefined rules or </a:t>
            </a:r>
            <a:r>
              <a:rPr lang="en-US" sz="2400" dirty="0" err="1">
                <a:sym typeface="+mn-ea"/>
              </a:rPr>
              <a:t>benchmarksare</a:t>
            </a:r>
            <a:r>
              <a:rPr lang="en-US" sz="2400" dirty="0">
                <a:sym typeface="+mn-ea"/>
              </a:rPr>
              <a:t> highlighted. This helps organizations identify areas where the process isn't</a:t>
            </a:r>
            <a:r>
              <a:rPr lang="en-IN" altLang="en-US" sz="2400" dirty="0">
                <a:sym typeface="+mn-ea"/>
              </a:rPr>
              <a:t> </a:t>
            </a:r>
            <a:r>
              <a:rPr lang="en-US" sz="2400" dirty="0">
                <a:sym typeface="+mn-ea"/>
              </a:rPr>
              <a:t>being followed correctly.</a:t>
            </a:r>
          </a:p>
          <a:p>
            <a:pPr marL="0" indent="0">
              <a:lnSpc>
                <a:spcPct val="120000"/>
              </a:lnSpc>
              <a:spcBef>
                <a:spcPts val="1000"/>
              </a:spcBef>
              <a:spcAft>
                <a:spcPts val="0"/>
              </a:spcAft>
              <a:buNone/>
            </a:pPr>
            <a:endParaRPr lang="en-US" dirty="0"/>
          </a:p>
          <a:p>
            <a:pPr>
              <a:lnSpc>
                <a:spcPct val="100000"/>
              </a:lnSpc>
            </a:pPr>
            <a:endParaRPr lang="en-US" dirty="0"/>
          </a:p>
        </p:txBody>
      </p:sp>
      <p:pic>
        <p:nvPicPr>
          <p:cNvPr id="5" name="Picture 4" descr="Main process mining steps [5] | Download Scientific Diagram">
            <a:extLst>
              <a:ext uri="{FF2B5EF4-FFF2-40B4-BE49-F238E27FC236}">
                <a16:creationId xmlns:a16="http://schemas.microsoft.com/office/drawing/2014/main" id="{D8E3CCC0-F9BC-E4D4-A375-092E44AFEF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8973" y="3671167"/>
            <a:ext cx="5642613" cy="29540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Real Time Applications</a:t>
            </a:r>
          </a:p>
        </p:txBody>
      </p:sp>
      <p:sp>
        <p:nvSpPr>
          <p:cNvPr id="3" name="Content Placeholder 2"/>
          <p:cNvSpPr>
            <a:spLocks noGrp="1"/>
          </p:cNvSpPr>
          <p:nvPr>
            <p:ph idx="1"/>
          </p:nvPr>
        </p:nvSpPr>
        <p:spPr/>
        <p:txBody>
          <a:bodyPr>
            <a:normAutofit lnSpcReduction="10000"/>
          </a:bodyPr>
          <a:lstStyle/>
          <a:p>
            <a:pPr marL="0" indent="0">
              <a:lnSpc>
                <a:spcPct val="120000"/>
              </a:lnSpc>
              <a:spcBef>
                <a:spcPts val="1000"/>
              </a:spcBef>
              <a:spcAft>
                <a:spcPts val="0"/>
              </a:spcAft>
              <a:buNone/>
            </a:pPr>
            <a:r>
              <a:rPr lang="en-US" b="1" dirty="0">
                <a:sym typeface="+mn-ea"/>
              </a:rPr>
              <a:t>Supply Chain </a:t>
            </a:r>
            <a:r>
              <a:rPr lang="en-US" b="1" dirty="0" err="1">
                <a:sym typeface="+mn-ea"/>
              </a:rPr>
              <a:t>Managemen</a:t>
            </a:r>
            <a:r>
              <a:rPr lang="en-IN" altLang="en-US" b="1" dirty="0">
                <a:sym typeface="+mn-ea"/>
              </a:rPr>
              <a:t>t</a:t>
            </a:r>
            <a:r>
              <a:rPr lang="en-US" dirty="0">
                <a:sym typeface="+mn-ea"/>
              </a:rPr>
              <a:t>: </a:t>
            </a:r>
            <a:r>
              <a:rPr lang="en-US" sz="2400" dirty="0">
                <a:sym typeface="+mn-ea"/>
              </a:rPr>
              <a:t>In logistics and manufacturing, process mining can track the movement of goods in real time, helping identify delays, optimize routes, and ensure timely deliveries.</a:t>
            </a:r>
            <a:endParaRPr lang="en-US" sz="2400" dirty="0"/>
          </a:p>
          <a:p>
            <a:pPr marL="0" indent="0">
              <a:lnSpc>
                <a:spcPct val="120000"/>
              </a:lnSpc>
              <a:spcBef>
                <a:spcPts val="1000"/>
              </a:spcBef>
              <a:spcAft>
                <a:spcPts val="0"/>
              </a:spcAft>
              <a:buNone/>
            </a:pPr>
            <a:endParaRPr lang="en-US" dirty="0"/>
          </a:p>
          <a:p>
            <a:pPr marL="0" indent="0">
              <a:lnSpc>
                <a:spcPct val="120000"/>
              </a:lnSpc>
              <a:spcBef>
                <a:spcPts val="1000"/>
              </a:spcBef>
              <a:spcAft>
                <a:spcPts val="0"/>
              </a:spcAft>
              <a:buNone/>
            </a:pPr>
            <a:r>
              <a:rPr lang="en-US" b="1" dirty="0">
                <a:sym typeface="+mn-ea"/>
              </a:rPr>
              <a:t>Healthcare Workflow Optimization</a:t>
            </a:r>
            <a:r>
              <a:rPr lang="en-US" dirty="0">
                <a:sym typeface="+mn-ea"/>
              </a:rPr>
              <a:t>: </a:t>
            </a:r>
            <a:r>
              <a:rPr lang="en-US" sz="2400" dirty="0">
                <a:sym typeface="+mn-ea"/>
              </a:rPr>
              <a:t>Process mining can be used to monitor patient flows in hospitals, clinics, and healthcare systems. It helps identify bottlenecks, streamline patient care, and ensure efficient resource allocation.</a:t>
            </a:r>
            <a:endParaRPr lang="en-US" sz="2400" dirty="0"/>
          </a:p>
          <a:p>
            <a:pPr marL="0" indent="0">
              <a:lnSpc>
                <a:spcPct val="120000"/>
              </a:lnSpc>
              <a:spcBef>
                <a:spcPts val="1000"/>
              </a:spcBef>
              <a:spcAft>
                <a:spcPts val="0"/>
              </a:spcAft>
              <a:buNone/>
            </a:pPr>
            <a:endParaRPr lang="en-US" sz="2400" dirty="0"/>
          </a:p>
          <a:p>
            <a:pPr marL="0" indent="0">
              <a:lnSpc>
                <a:spcPct val="120000"/>
              </a:lnSpc>
              <a:spcBef>
                <a:spcPts val="1000"/>
              </a:spcBef>
              <a:spcAft>
                <a:spcPts val="0"/>
              </a:spcAft>
              <a:buNone/>
            </a:pPr>
            <a:r>
              <a:rPr lang="en-US" b="1" dirty="0">
                <a:sym typeface="+mn-ea"/>
              </a:rPr>
              <a:t>IT Incident Management</a:t>
            </a:r>
            <a:r>
              <a:rPr lang="en-US" dirty="0">
                <a:sym typeface="+mn-ea"/>
              </a:rPr>
              <a:t>:</a:t>
            </a:r>
            <a:r>
              <a:rPr lang="en-US" sz="2400" dirty="0">
                <a:sym typeface="+mn-ea"/>
              </a:rPr>
              <a:t> In the IT sector, process mining can analyze real-time data from systems and applications to quickly detect and resolve incidents, reducing downtime and maintaining smooth operations.</a:t>
            </a:r>
            <a:endParaRPr lang="en-US" sz="2400" dirty="0"/>
          </a:p>
          <a:p>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Real Time Applications</a:t>
            </a:r>
          </a:p>
        </p:txBody>
      </p:sp>
      <p:sp>
        <p:nvSpPr>
          <p:cNvPr id="3" name="Content Placeholder 2"/>
          <p:cNvSpPr>
            <a:spLocks noGrp="1"/>
          </p:cNvSpPr>
          <p:nvPr>
            <p:ph idx="1"/>
          </p:nvPr>
        </p:nvSpPr>
        <p:spPr/>
        <p:txBody>
          <a:bodyPr/>
          <a:lstStyle/>
          <a:p>
            <a:pPr>
              <a:lnSpc>
                <a:spcPct val="120000"/>
              </a:lnSpc>
              <a:spcBef>
                <a:spcPts val="1000"/>
              </a:spcBef>
              <a:spcAft>
                <a:spcPts val="0"/>
              </a:spcAft>
            </a:pPr>
            <a:r>
              <a:rPr lang="en-US" b="1" dirty="0">
                <a:sym typeface="+mn-ea"/>
              </a:rPr>
              <a:t>Fraud Detection and Prevention</a:t>
            </a:r>
            <a:r>
              <a:rPr lang="en-US" dirty="0">
                <a:sym typeface="+mn-ea"/>
              </a:rPr>
              <a:t>: </a:t>
            </a:r>
            <a:r>
              <a:rPr lang="en-US" sz="2400" dirty="0">
                <a:sym typeface="+mn-ea"/>
              </a:rPr>
              <a:t>Financial institutions can use process mining to monitor transactions in real time, flagging unusual patterns or behaviors that might indicate fraudulent activities.</a:t>
            </a:r>
            <a:endParaRPr lang="en-US" dirty="0"/>
          </a:p>
          <a:p>
            <a:endParaRPr lang="en-US" dirty="0"/>
          </a:p>
        </p:txBody>
      </p:sp>
      <p:pic>
        <p:nvPicPr>
          <p:cNvPr id="6" name="Picture 5">
            <a:extLst>
              <a:ext uri="{FF2B5EF4-FFF2-40B4-BE49-F238E27FC236}">
                <a16:creationId xmlns:a16="http://schemas.microsoft.com/office/drawing/2014/main" id="{DF77525D-FE02-01CE-B50A-D80F0D93F197}"/>
              </a:ext>
            </a:extLst>
          </p:cNvPr>
          <p:cNvPicPr>
            <a:picLocks noChangeAspect="1"/>
          </p:cNvPicPr>
          <p:nvPr/>
        </p:nvPicPr>
        <p:blipFill>
          <a:blip r:embed="rId2"/>
          <a:stretch>
            <a:fillRect/>
          </a:stretch>
        </p:blipFill>
        <p:spPr>
          <a:xfrm>
            <a:off x="3604589" y="3008090"/>
            <a:ext cx="4413477" cy="28258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Learning Outcomes</a:t>
            </a:r>
          </a:p>
        </p:txBody>
      </p:sp>
      <p:sp>
        <p:nvSpPr>
          <p:cNvPr id="3" name="Content Placeholder 2"/>
          <p:cNvSpPr>
            <a:spLocks noGrp="1"/>
          </p:cNvSpPr>
          <p:nvPr>
            <p:ph idx="1"/>
          </p:nvPr>
        </p:nvSpPr>
        <p:spPr/>
        <p:txBody>
          <a:bodyPr/>
          <a:lstStyle/>
          <a:p>
            <a:pPr>
              <a:lnSpc>
                <a:spcPct val="120000"/>
              </a:lnSpc>
              <a:spcBef>
                <a:spcPts val="1000"/>
              </a:spcBef>
              <a:spcAft>
                <a:spcPts val="0"/>
              </a:spcAft>
            </a:pPr>
            <a:r>
              <a:rPr lang="en-US" sz="2400" dirty="0">
                <a:sym typeface="+mn-ea"/>
              </a:rPr>
              <a:t>Interpret process visualizations and leverage analyses to identify process inefficiencies.</a:t>
            </a:r>
            <a:endParaRPr lang="en-US" sz="2400" dirty="0"/>
          </a:p>
          <a:p>
            <a:pPr>
              <a:lnSpc>
                <a:spcPct val="120000"/>
              </a:lnSpc>
              <a:spcBef>
                <a:spcPts val="1000"/>
              </a:spcBef>
              <a:spcAft>
                <a:spcPts val="0"/>
              </a:spcAft>
            </a:pPr>
            <a:r>
              <a:rPr lang="en-US" sz="2400" dirty="0">
                <a:sym typeface="+mn-ea"/>
              </a:rPr>
              <a:t>Conceptualize your process in terms of activities and cases.</a:t>
            </a:r>
            <a:endParaRPr lang="en-US" sz="2400" dirty="0"/>
          </a:p>
          <a:p>
            <a:pPr>
              <a:lnSpc>
                <a:spcPct val="120000"/>
              </a:lnSpc>
            </a:pPr>
            <a:r>
              <a:rPr lang="en-US" sz="2400" dirty="0"/>
              <a:t>Able to understand the basics of the technology</a:t>
            </a:r>
          </a:p>
          <a:p>
            <a:pPr>
              <a:lnSpc>
                <a:spcPct val="120000"/>
              </a:lnSpc>
            </a:pPr>
            <a:r>
              <a:rPr lang="en-US" sz="2400" dirty="0"/>
              <a:t>Understood the real time applications of the process mining</a:t>
            </a:r>
          </a:p>
          <a:p>
            <a:pPr>
              <a:lnSpc>
                <a:spcPct val="120000"/>
              </a:lnSpc>
            </a:pPr>
            <a:r>
              <a:rPr lang="en-US" sz="2400" dirty="0">
                <a:sym typeface="+mn-ea"/>
              </a:rPr>
              <a:t>Save an analysis selection for future reference and share it with your team; export visualizations and process data.</a:t>
            </a:r>
            <a:endParaRPr lang="en-US" sz="2400" dirty="0"/>
          </a:p>
          <a:p>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0" strike="noStrike" spc="-1" dirty="0">
                <a:solidFill>
                  <a:srgbClr val="FFFFFF"/>
                </a:solidFill>
                <a:latin typeface="Times New Roman" panose="02020603050405020304"/>
              </a:rPr>
              <a:t>Git Hub Dashboard</a:t>
            </a:r>
            <a:endParaRPr lang="en-IN" dirty="0"/>
          </a:p>
        </p:txBody>
      </p:sp>
      <p:sp>
        <p:nvSpPr>
          <p:cNvPr id="4" name="Content Placeholder 2"/>
          <p:cNvSpPr txBox="1"/>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GitHub Link : https://github.com/UPPARAGANESH</a:t>
            </a:r>
          </a:p>
        </p:txBody>
      </p:sp>
      <p:pic>
        <p:nvPicPr>
          <p:cNvPr id="11" name="Picture 10"/>
          <p:cNvPicPr>
            <a:picLocks noChangeAspect="1"/>
          </p:cNvPicPr>
          <p:nvPr/>
        </p:nvPicPr>
        <p:blipFill rotWithShape="1">
          <a:blip r:embed="rId2"/>
          <a:srcRect l="1625" t="24605" r="78751" b="18256"/>
          <a:stretch>
            <a:fillRect/>
          </a:stretch>
        </p:blipFill>
        <p:spPr>
          <a:xfrm>
            <a:off x="2198915" y="4125685"/>
            <a:ext cx="468086" cy="195943"/>
          </a:xfrm>
          <a:prstGeom prst="rect">
            <a:avLst/>
          </a:prstGeom>
        </p:spPr>
      </p:pic>
      <p:pic>
        <p:nvPicPr>
          <p:cNvPr id="12" name="Picture 11"/>
          <p:cNvPicPr>
            <a:picLocks noChangeAspect="1"/>
          </p:cNvPicPr>
          <p:nvPr/>
        </p:nvPicPr>
        <p:blipFill rotWithShape="1">
          <a:blip r:embed="rId2"/>
          <a:srcRect l="1625" t="24605" r="78751" b="18256"/>
          <a:stretch>
            <a:fillRect/>
          </a:stretch>
        </p:blipFill>
        <p:spPr>
          <a:xfrm>
            <a:off x="2057401" y="2166256"/>
            <a:ext cx="468086" cy="217716"/>
          </a:xfrm>
          <a:prstGeom prst="rect">
            <a:avLst/>
          </a:prstGeom>
        </p:spPr>
      </p:pic>
      <p:pic>
        <p:nvPicPr>
          <p:cNvPr id="13" name="Picture 12"/>
          <p:cNvPicPr>
            <a:picLocks noChangeAspect="1"/>
          </p:cNvPicPr>
          <p:nvPr/>
        </p:nvPicPr>
        <p:blipFill rotWithShape="1">
          <a:blip r:embed="rId2"/>
          <a:srcRect l="1625" t="24605" r="78751" b="18256"/>
          <a:stretch>
            <a:fillRect/>
          </a:stretch>
        </p:blipFill>
        <p:spPr>
          <a:xfrm>
            <a:off x="2302331" y="1654925"/>
            <a:ext cx="468086" cy="195943"/>
          </a:xfrm>
          <a:prstGeom prst="rect">
            <a:avLst/>
          </a:prstGeom>
        </p:spPr>
      </p:pic>
      <p:pic>
        <p:nvPicPr>
          <p:cNvPr id="8" name="Content Placeholder 7">
            <a:extLst>
              <a:ext uri="{FF2B5EF4-FFF2-40B4-BE49-F238E27FC236}">
                <a16:creationId xmlns:a16="http://schemas.microsoft.com/office/drawing/2014/main" id="{E20CB24D-42A1-B283-AFE0-543ABEF40B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1736" y="1044918"/>
            <a:ext cx="10105787" cy="43551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fontScale="85000" lnSpcReduction="20000"/>
          </a:bodyPr>
          <a:lstStyle/>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Course Objective</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Technology</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Applications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applications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Learning outcomes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Course objective</a:t>
            </a:r>
          </a:p>
        </p:txBody>
      </p:sp>
      <p:sp>
        <p:nvSpPr>
          <p:cNvPr id="3" name="Content Placeholder 2"/>
          <p:cNvSpPr>
            <a:spLocks noGrp="1"/>
          </p:cNvSpPr>
          <p:nvPr>
            <p:ph idx="1"/>
          </p:nvPr>
        </p:nvSpPr>
        <p:spPr/>
        <p:txBody>
          <a:bodyPr/>
          <a:lstStyle/>
          <a:p>
            <a:pPr marL="457200" indent="-457200">
              <a:lnSpc>
                <a:spcPct val="120000"/>
              </a:lnSpc>
              <a:spcBef>
                <a:spcPts val="1000"/>
              </a:spcBef>
              <a:spcAft>
                <a:spcPts val="0"/>
              </a:spcAft>
            </a:pPr>
            <a:r>
              <a:rPr lang="en-US" sz="2400" dirty="0">
                <a:sym typeface="+mn-ea"/>
              </a:rPr>
              <a:t>Participants will gain a comprehensive understanding of process mining's versatile applications across industries.</a:t>
            </a:r>
          </a:p>
          <a:p>
            <a:pPr marL="0" indent="0">
              <a:lnSpc>
                <a:spcPct val="120000"/>
              </a:lnSpc>
              <a:spcBef>
                <a:spcPts val="1000"/>
              </a:spcBef>
              <a:spcAft>
                <a:spcPts val="0"/>
              </a:spcAft>
              <a:buNone/>
            </a:pPr>
            <a:endParaRPr lang="en-US" sz="2400" dirty="0">
              <a:sym typeface="+mn-ea"/>
            </a:endParaRPr>
          </a:p>
          <a:p>
            <a:pPr marL="457200" indent="-457200">
              <a:lnSpc>
                <a:spcPct val="120000"/>
              </a:lnSpc>
              <a:spcBef>
                <a:spcPts val="1000"/>
              </a:spcBef>
              <a:spcAft>
                <a:spcPts val="0"/>
              </a:spcAft>
            </a:pPr>
            <a:r>
              <a:rPr lang="en-US" sz="2400" dirty="0">
                <a:sym typeface="+mn-ea"/>
              </a:rPr>
              <a:t> They will learn how process mining extracts insights from event data, optimizing workflows. Real-world examples will highlight its role in boosting efficiency, compliance, and decision-making in organizations.</a:t>
            </a:r>
            <a:endParaRPr lang="en-US" sz="2400" dirty="0"/>
          </a:p>
          <a:p>
            <a:pPr marL="457200" indent="-457200">
              <a:lnSpc>
                <a:spcPct val="120000"/>
              </a:lnSpc>
              <a:spcBef>
                <a:spcPts val="1000"/>
              </a:spcBef>
              <a:spcAft>
                <a:spcPts val="0"/>
              </a:spcAft>
            </a:pPr>
            <a:endParaRPr lang="en-US" sz="2400" dirty="0"/>
          </a:p>
          <a:p>
            <a:pPr marL="457200" indent="-457200">
              <a:lnSpc>
                <a:spcPct val="120000"/>
              </a:lnSpc>
              <a:spcBef>
                <a:spcPts val="1000"/>
              </a:spcBef>
              <a:spcAft>
                <a:spcPts val="0"/>
              </a:spcAft>
            </a:pPr>
            <a:r>
              <a:rPr lang="en-US" sz="2400" dirty="0">
                <a:sym typeface="+mn-ea"/>
              </a:rPr>
              <a:t>The course introduces core process mining concepts - event logs, process models, and data quality. Participants gain practical experience using industry-standard tools, enhancing their ability to analyze real data and bridge theory with practice.</a:t>
            </a:r>
            <a:endParaRPr lang="en-US" sz="2400" dirty="0"/>
          </a:p>
          <a:p>
            <a:pPr marL="457200" indent="-457200">
              <a:lnSpc>
                <a:spcPct val="120000"/>
              </a:lnSpc>
              <a:spcBef>
                <a:spcPts val="1000"/>
              </a:spcBef>
              <a:spcAft>
                <a:spcPts val="0"/>
              </a:spcAft>
            </a:pPr>
            <a:endParaRPr lang="en-US" sz="2400" dirty="0"/>
          </a:p>
          <a:p>
            <a:pPr marL="457200" indent="-457200"/>
            <a:endParaRPr lang="en-US" sz="2400" b="1" dirty="0"/>
          </a:p>
          <a:p>
            <a:pPr marL="457200" indent="-457200"/>
            <a:endParaRPr lang="en-US" b="1"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Introduction</a:t>
            </a:r>
          </a:p>
        </p:txBody>
      </p:sp>
      <p:sp>
        <p:nvSpPr>
          <p:cNvPr id="3" name="Content Placeholder 2"/>
          <p:cNvSpPr>
            <a:spLocks noGrp="1"/>
          </p:cNvSpPr>
          <p:nvPr>
            <p:ph idx="1"/>
          </p:nvPr>
        </p:nvSpPr>
        <p:spPr/>
        <p:txBody>
          <a:bodyPr>
            <a:normAutofit/>
          </a:bodyPr>
          <a:lstStyle/>
          <a:p>
            <a:pPr>
              <a:lnSpc>
                <a:spcPct val="120000"/>
              </a:lnSpc>
              <a:spcBef>
                <a:spcPts val="1000"/>
              </a:spcBef>
              <a:spcAft>
                <a:spcPts val="0"/>
              </a:spcAft>
            </a:pPr>
            <a:r>
              <a:rPr lang="en-US" sz="2400" b="0" i="0" dirty="0">
                <a:solidFill>
                  <a:srgbClr val="000000"/>
                </a:solidFill>
                <a:effectLst/>
              </a:rPr>
              <a:t>Process mining is a set of techniques for the analysis of operational processes based on event logs extracted from company’s databases, information systems, or business management software </a:t>
            </a:r>
          </a:p>
          <a:p>
            <a:pPr>
              <a:lnSpc>
                <a:spcPct val="120000"/>
              </a:lnSpc>
              <a:spcBef>
                <a:spcPts val="1000"/>
              </a:spcBef>
              <a:spcAft>
                <a:spcPts val="0"/>
              </a:spcAft>
            </a:pPr>
            <a:r>
              <a:rPr lang="en-IN" altLang="en-US" sz="2400" dirty="0">
                <a:sym typeface="+mn-ea"/>
              </a:rPr>
              <a:t>Process mining consists of two important aspects. An event refers to a case or, an activity and Logs are additional information about events</a:t>
            </a:r>
            <a:endParaRPr lang="en-US" sz="2400" b="0" i="0" dirty="0">
              <a:solidFill>
                <a:srgbClr val="000000"/>
              </a:solidFill>
              <a:effectLst/>
            </a:endParaRPr>
          </a:p>
          <a:p>
            <a:pPr marL="0" indent="0">
              <a:lnSpc>
                <a:spcPct val="120000"/>
              </a:lnSpc>
              <a:spcBef>
                <a:spcPts val="1000"/>
              </a:spcBef>
              <a:spcAft>
                <a:spcPts val="0"/>
              </a:spcAft>
              <a:buNone/>
            </a:pPr>
            <a:endParaRPr lang="en-US" sz="2400" b="0" i="0" dirty="0">
              <a:solidFill>
                <a:srgbClr val="000000"/>
              </a:solidFill>
              <a:effectLst/>
            </a:endParaRPr>
          </a:p>
          <a:p>
            <a:pPr>
              <a:lnSpc>
                <a:spcPct val="120000"/>
              </a:lnSpc>
            </a:pPr>
            <a:r>
              <a:rPr lang="en-IN" altLang="en-US" sz="2600" dirty="0">
                <a:sym typeface="+mn-ea"/>
              </a:rPr>
              <a:t>. Process Discovery identifies the business processes, maps and </a:t>
            </a:r>
            <a:r>
              <a:rPr lang="en-IN" altLang="en-US" sz="2600" dirty="0" err="1">
                <a:sym typeface="+mn-ea"/>
              </a:rPr>
              <a:t>analyzes</a:t>
            </a:r>
            <a:r>
              <a:rPr lang="en-IN" altLang="en-US" sz="2600" dirty="0">
                <a:sym typeface="+mn-ea"/>
              </a:rPr>
              <a:t> an organization’s existing business processes, uncovers the process steps that they are not aware of, and realizes process deviations.</a:t>
            </a:r>
            <a:endParaRPr lang="en-IN" altLang="en-US" sz="2600" dirty="0"/>
          </a:p>
          <a:p>
            <a:pPr>
              <a:lnSpc>
                <a:spcPct val="120000"/>
              </a:lnSpc>
              <a:spcBef>
                <a:spcPts val="1000"/>
              </a:spcBef>
              <a:spcAft>
                <a:spcPts val="0"/>
              </a:spcAft>
            </a:pPr>
            <a:endParaRPr lang="en-US" sz="2600" b="0" i="0" dirty="0">
              <a:solidFill>
                <a:srgbClr val="000000"/>
              </a:solidFill>
              <a:effectLst/>
            </a:endParaRPr>
          </a:p>
          <a:p>
            <a:pPr>
              <a:lnSpc>
                <a:spcPct val="120000"/>
              </a:lnSpc>
              <a:spcBef>
                <a:spcPts val="1000"/>
              </a:spcBef>
              <a:spcAft>
                <a:spcPts val="0"/>
              </a:spcAft>
            </a:pPr>
            <a:endParaRPr lang="en-US" sz="2400" dirty="0">
              <a:sym typeface="+mn-ea"/>
            </a:endParaRPr>
          </a:p>
          <a:p>
            <a:pPr marL="0" indent="0">
              <a:lnSpc>
                <a:spcPct val="120000"/>
              </a:lnSpc>
              <a:spcBef>
                <a:spcPts val="1000"/>
              </a:spcBef>
              <a:spcAft>
                <a:spcPts val="0"/>
              </a:spcAft>
              <a:buNone/>
            </a:pPr>
            <a:endParaRPr lang="en-US" sz="2400" dirty="0"/>
          </a:p>
          <a:p>
            <a:pPr>
              <a:lnSpc>
                <a:spcPct val="120000"/>
              </a:lnSpc>
              <a:spcBef>
                <a:spcPts val="1000"/>
              </a:spcBef>
              <a:spcAft>
                <a:spcPts val="0"/>
              </a:spcAft>
            </a:pP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Introduction</a:t>
            </a:r>
          </a:p>
        </p:txBody>
      </p:sp>
      <p:sp>
        <p:nvSpPr>
          <p:cNvPr id="3" name="Content Placeholder 2"/>
          <p:cNvSpPr>
            <a:spLocks noGrp="1"/>
          </p:cNvSpPr>
          <p:nvPr>
            <p:ph idx="1"/>
          </p:nvPr>
        </p:nvSpPr>
        <p:spPr/>
        <p:txBody>
          <a:bodyPr/>
          <a:lstStyle/>
          <a:p>
            <a:pPr>
              <a:lnSpc>
                <a:spcPct val="120000"/>
              </a:lnSpc>
              <a:spcBef>
                <a:spcPts val="1000"/>
              </a:spcBef>
              <a:spcAft>
                <a:spcPts val="0"/>
              </a:spcAft>
            </a:pPr>
            <a:r>
              <a:rPr lang="en-IN" altLang="en-US" sz="2400">
                <a:sym typeface="+mn-ea"/>
              </a:rPr>
              <a:t> Process Discovery identifies the business processes, maps and analyzes an organization’s existing business processes, uncovers the process steps that they are not aware of, and realizes process deviations.</a:t>
            </a:r>
            <a:endParaRPr lang="en-US" sz="2400"/>
          </a:p>
        </p:txBody>
      </p:sp>
      <p:pic>
        <p:nvPicPr>
          <p:cNvPr id="5" name="Picture 4"/>
          <p:cNvPicPr>
            <a:picLocks noChangeAspect="1"/>
          </p:cNvPicPr>
          <p:nvPr/>
        </p:nvPicPr>
        <p:blipFill>
          <a:blip r:embed="rId2"/>
          <a:stretch>
            <a:fillRect/>
          </a:stretch>
        </p:blipFill>
        <p:spPr>
          <a:xfrm>
            <a:off x="2973705" y="2589530"/>
            <a:ext cx="5379720" cy="3695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Technology</a:t>
            </a:r>
          </a:p>
        </p:txBody>
      </p:sp>
      <p:sp>
        <p:nvSpPr>
          <p:cNvPr id="3" name="Content Placeholder 2"/>
          <p:cNvSpPr>
            <a:spLocks noGrp="1"/>
          </p:cNvSpPr>
          <p:nvPr>
            <p:ph idx="1"/>
          </p:nvPr>
        </p:nvSpPr>
        <p:spPr/>
        <p:txBody>
          <a:bodyPr/>
          <a:lstStyle/>
          <a:p>
            <a:pPr>
              <a:lnSpc>
                <a:spcPct val="120000"/>
              </a:lnSpc>
              <a:spcBef>
                <a:spcPts val="1000"/>
              </a:spcBef>
              <a:spcAft>
                <a:spcPts val="0"/>
              </a:spcAft>
            </a:pPr>
            <a:r>
              <a:rPr lang="en-US" sz="2400" dirty="0">
                <a:sym typeface="+mn-ea"/>
              </a:rPr>
              <a:t>Process mining is a data science technique that involves using data mining and process analytics to uncover, validate, and enhance workflows within organizations</a:t>
            </a:r>
            <a:endParaRPr lang="en-US" sz="2400" dirty="0"/>
          </a:p>
          <a:p>
            <a:pPr>
              <a:lnSpc>
                <a:spcPct val="120000"/>
              </a:lnSpc>
              <a:spcBef>
                <a:spcPts val="1000"/>
              </a:spcBef>
              <a:spcAft>
                <a:spcPts val="0"/>
              </a:spcAft>
            </a:pPr>
            <a:r>
              <a:rPr lang="en-US" sz="2400" dirty="0">
                <a:sym typeface="+mn-ea"/>
              </a:rPr>
              <a:t>Process mining is a technique to analyze and </a:t>
            </a:r>
          </a:p>
          <a:p>
            <a:pPr marL="0" indent="0">
              <a:lnSpc>
                <a:spcPct val="120000"/>
              </a:lnSpc>
              <a:spcBef>
                <a:spcPts val="1000"/>
              </a:spcBef>
              <a:spcAft>
                <a:spcPts val="0"/>
              </a:spcAft>
              <a:buNone/>
            </a:pPr>
            <a:r>
              <a:rPr lang="en-US" sz="2400" dirty="0">
                <a:sym typeface="+mn-ea"/>
              </a:rPr>
              <a:t>track processes.</a:t>
            </a:r>
          </a:p>
          <a:p>
            <a:pPr>
              <a:lnSpc>
                <a:spcPct val="120000"/>
              </a:lnSpc>
              <a:spcBef>
                <a:spcPts val="1000"/>
              </a:spcBef>
              <a:spcAft>
                <a:spcPts val="0"/>
              </a:spcAft>
            </a:pPr>
            <a:r>
              <a:rPr lang="en-US" sz="2400" dirty="0">
                <a:sym typeface="+mn-ea"/>
              </a:rPr>
              <a:t> In traditional business process management, </a:t>
            </a:r>
          </a:p>
          <a:p>
            <a:pPr marL="0" indent="0">
              <a:lnSpc>
                <a:spcPct val="120000"/>
              </a:lnSpc>
              <a:spcBef>
                <a:spcPts val="1000"/>
              </a:spcBef>
              <a:spcAft>
                <a:spcPts val="0"/>
              </a:spcAft>
              <a:buNone/>
            </a:pPr>
            <a:r>
              <a:rPr lang="en-IN" altLang="en-US" sz="2400" dirty="0">
                <a:sym typeface="+mn-ea"/>
              </a:rPr>
              <a:t>     </a:t>
            </a:r>
            <a:r>
              <a:rPr lang="en-US" sz="2400" dirty="0">
                <a:sym typeface="+mn-ea"/>
              </a:rPr>
              <a:t>it is done with process workshops and </a:t>
            </a:r>
          </a:p>
          <a:p>
            <a:pPr marL="0" indent="0">
              <a:lnSpc>
                <a:spcPct val="120000"/>
              </a:lnSpc>
              <a:spcBef>
                <a:spcPts val="1000"/>
              </a:spcBef>
              <a:spcAft>
                <a:spcPts val="0"/>
              </a:spcAft>
              <a:buNone/>
            </a:pPr>
            <a:r>
              <a:rPr lang="en-IN" altLang="en-US" sz="2400" dirty="0">
                <a:sym typeface="+mn-ea"/>
              </a:rPr>
              <a:t>     </a:t>
            </a:r>
            <a:r>
              <a:rPr lang="en-US" sz="2400" dirty="0">
                <a:sym typeface="+mn-ea"/>
              </a:rPr>
              <a:t>interviews, which results in an idealized </a:t>
            </a:r>
          </a:p>
          <a:p>
            <a:pPr marL="0" indent="0">
              <a:lnSpc>
                <a:spcPct val="120000"/>
              </a:lnSpc>
              <a:spcBef>
                <a:spcPts val="1000"/>
              </a:spcBef>
              <a:spcAft>
                <a:spcPts val="0"/>
              </a:spcAft>
              <a:buNone/>
            </a:pPr>
            <a:r>
              <a:rPr lang="en-US" sz="2400" dirty="0">
                <a:sym typeface="+mn-ea"/>
              </a:rPr>
              <a:t> </a:t>
            </a:r>
            <a:r>
              <a:rPr lang="en-IN" altLang="en-US" sz="2400" dirty="0">
                <a:sym typeface="+mn-ea"/>
              </a:rPr>
              <a:t>    </a:t>
            </a:r>
            <a:r>
              <a:rPr lang="en-US" sz="2400" dirty="0">
                <a:sym typeface="+mn-ea"/>
              </a:rPr>
              <a:t>picture of a process.</a:t>
            </a:r>
            <a:endParaRPr lang="en-US" sz="2400" dirty="0"/>
          </a:p>
          <a:p>
            <a:pPr>
              <a:lnSpc>
                <a:spcPct val="120000"/>
              </a:lnSpc>
              <a:spcBef>
                <a:spcPts val="1000"/>
              </a:spcBef>
              <a:spcAft>
                <a:spcPts val="0"/>
              </a:spcAft>
            </a:pPr>
            <a:endParaRPr lang="en-US" sz="2400" dirty="0"/>
          </a:p>
        </p:txBody>
      </p:sp>
      <p:pic>
        <p:nvPicPr>
          <p:cNvPr id="7" name="Picture 2" descr="Process Mining 101 - Apromore">
            <a:extLst>
              <a:ext uri="{FF2B5EF4-FFF2-40B4-BE49-F238E27FC236}">
                <a16:creationId xmlns:a16="http://schemas.microsoft.com/office/drawing/2014/main" id="{16036960-82B1-011B-A3F3-190ADE1E6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5921" y="2449901"/>
            <a:ext cx="4957377" cy="37093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Technology</a:t>
            </a:r>
          </a:p>
        </p:txBody>
      </p:sp>
      <p:sp>
        <p:nvSpPr>
          <p:cNvPr id="3" name="Content Placeholder 2"/>
          <p:cNvSpPr>
            <a:spLocks noGrp="1"/>
          </p:cNvSpPr>
          <p:nvPr>
            <p:ph idx="1"/>
          </p:nvPr>
        </p:nvSpPr>
        <p:spPr/>
        <p:txBody>
          <a:bodyPr>
            <a:normAutofit/>
          </a:bodyPr>
          <a:lstStyle/>
          <a:p>
            <a:pPr fontAlgn="auto">
              <a:lnSpc>
                <a:spcPct val="120000"/>
              </a:lnSpc>
              <a:spcBef>
                <a:spcPts val="1000"/>
              </a:spcBef>
              <a:spcAft>
                <a:spcPts val="0"/>
              </a:spcAft>
            </a:pPr>
            <a:r>
              <a:rPr lang="en-IN" altLang="en-US" sz="2400" dirty="0">
                <a:sym typeface="+mn-ea"/>
              </a:rPr>
              <a:t>(</a:t>
            </a:r>
            <a:r>
              <a:rPr lang="en-US" sz="2400" dirty="0">
                <a:sym typeface="+mn-ea"/>
              </a:rPr>
              <a:t>Automated) Process discovery is a primary technique and implies extracting and visualizing process models from an event</a:t>
            </a:r>
            <a:r>
              <a:rPr lang="en-IN" altLang="en-US" sz="2400" dirty="0">
                <a:sym typeface="+mn-ea"/>
              </a:rPr>
              <a:t>.</a:t>
            </a:r>
          </a:p>
          <a:p>
            <a:pPr fontAlgn="auto">
              <a:lnSpc>
                <a:spcPct val="120000"/>
              </a:lnSpc>
              <a:spcBef>
                <a:spcPts val="1000"/>
              </a:spcBef>
              <a:spcAft>
                <a:spcPts val="0"/>
              </a:spcAft>
            </a:pPr>
            <a:r>
              <a:rPr lang="en-US" sz="2400" dirty="0">
                <a:sym typeface="+mn-ea"/>
              </a:rPr>
              <a:t>Conformance checking compares the actual process with a predefined model to discover deviations. So, it’s used to check if the reality conforms to an existing pattern.</a:t>
            </a:r>
            <a:endParaRPr lang="en-IN" altLang="en-US" sz="2400" dirty="0">
              <a:sym typeface="+mn-ea"/>
            </a:endParaRPr>
          </a:p>
          <a:p>
            <a:pPr fontAlgn="auto">
              <a:lnSpc>
                <a:spcPct val="120000"/>
              </a:lnSpc>
              <a:spcBef>
                <a:spcPts val="1000"/>
              </a:spcBef>
              <a:spcAft>
                <a:spcPts val="0"/>
              </a:spcAft>
            </a:pPr>
            <a:r>
              <a:rPr lang="en-IN" altLang="en-US" sz="2400" dirty="0">
                <a:sym typeface="+mn-ea"/>
              </a:rPr>
              <a:t>Enhancement goes beyond measuring and comparing. It’s focused on extending the model with additional information, such as location data, costs, timing, etc. Enhancing the model with such attributes helps improve its performance and conduct more advanced analysis.</a:t>
            </a:r>
          </a:p>
          <a:p>
            <a:pPr fontAlgn="auto">
              <a:lnSpc>
                <a:spcPct val="120000"/>
              </a:lnSpc>
              <a:spcBef>
                <a:spcPts val="1000"/>
              </a:spcBef>
              <a:spcAft>
                <a:spcPts val="0"/>
              </a:spcAft>
            </a:pPr>
            <a:endParaRPr lang="en-IN" altLang="en-US" sz="2400" dirty="0">
              <a:sym typeface="+mn-ea"/>
            </a:endParaRPr>
          </a:p>
          <a:p>
            <a:pPr fontAlgn="auto">
              <a:lnSpc>
                <a:spcPct val="130000"/>
              </a:lnSpc>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Applications</a:t>
            </a:r>
          </a:p>
        </p:txBody>
      </p:sp>
      <p:sp>
        <p:nvSpPr>
          <p:cNvPr id="3" name="Content Placeholder 2"/>
          <p:cNvSpPr>
            <a:spLocks noGrp="1"/>
          </p:cNvSpPr>
          <p:nvPr>
            <p:ph idx="1"/>
          </p:nvPr>
        </p:nvSpPr>
        <p:spPr/>
        <p:txBody>
          <a:bodyPr>
            <a:normAutofit fontScale="25000" lnSpcReduction="20000"/>
          </a:bodyPr>
          <a:lstStyle/>
          <a:p>
            <a:r>
              <a:rPr lang="en-US" sz="11200" b="1" dirty="0">
                <a:sym typeface="+mn-ea"/>
              </a:rPr>
              <a:t>P</a:t>
            </a:r>
            <a:r>
              <a:rPr lang="en-IN" altLang="en-US" sz="11200" b="1" dirty="0" err="1">
                <a:sym typeface="+mn-ea"/>
              </a:rPr>
              <a:t>rocess</a:t>
            </a:r>
            <a:r>
              <a:rPr lang="en-IN" altLang="en-US" sz="11200" b="1" dirty="0">
                <a:sym typeface="+mn-ea"/>
              </a:rPr>
              <a:t> Discovery for Automation</a:t>
            </a:r>
            <a:r>
              <a:rPr lang="en-US" sz="11200" b="1" dirty="0">
                <a:sym typeface="+mn-ea"/>
              </a:rPr>
              <a:t>:</a:t>
            </a:r>
            <a:endParaRPr lang="en-US" sz="11200" b="1" dirty="0"/>
          </a:p>
          <a:p>
            <a:pPr marL="0" indent="0">
              <a:lnSpc>
                <a:spcPct val="120000"/>
              </a:lnSpc>
              <a:spcBef>
                <a:spcPts val="1000"/>
              </a:spcBef>
              <a:spcAft>
                <a:spcPts val="0"/>
              </a:spcAft>
              <a:buNone/>
            </a:pPr>
            <a:r>
              <a:rPr lang="en-IN" altLang="en-US" sz="9600" dirty="0">
                <a:sym typeface="+mn-ea"/>
              </a:rPr>
              <a:t>                          </a:t>
            </a:r>
            <a:r>
              <a:rPr lang="en-US" sz="9600" dirty="0">
                <a:sym typeface="+mn-ea"/>
              </a:rPr>
              <a:t> Automation provides faster and lower-cost solutions. However, companies need to examine their business processes to use automation tools, such as robotic process automation (RPA) efficiently. Process mining vendors claim that their technology can reduce automation implementation time by 50%.</a:t>
            </a:r>
            <a:endParaRPr lang="en-US" sz="9600" dirty="0"/>
          </a:p>
          <a:p>
            <a:pPr marL="0" indent="0">
              <a:lnSpc>
                <a:spcPct val="150000"/>
              </a:lnSpc>
              <a:buNone/>
            </a:pPr>
            <a:endParaRPr lang="en-IN" altLang="en-US" sz="6000" dirty="0"/>
          </a:p>
          <a:p>
            <a:pPr algn="just">
              <a:lnSpc>
                <a:spcPct val="100000"/>
              </a:lnSpc>
            </a:pPr>
            <a:r>
              <a:rPr lang="en-IN" altLang="en-US" sz="11200" b="1" dirty="0">
                <a:sym typeface="+mn-ea"/>
              </a:rPr>
              <a:t>Financial Services:</a:t>
            </a:r>
            <a:endParaRPr lang="en-IN" altLang="en-US" sz="11200" b="1" dirty="0"/>
          </a:p>
          <a:p>
            <a:pPr marL="0" indent="0">
              <a:lnSpc>
                <a:spcPct val="120000"/>
              </a:lnSpc>
              <a:spcBef>
                <a:spcPts val="1000"/>
              </a:spcBef>
              <a:spcAft>
                <a:spcPct val="0"/>
              </a:spcAft>
              <a:buNone/>
            </a:pPr>
            <a:r>
              <a:rPr lang="en-IN" altLang="en-US" sz="2400" dirty="0">
                <a:sym typeface="+mn-ea"/>
              </a:rPr>
              <a:t>               </a:t>
            </a:r>
            <a:r>
              <a:rPr lang="en-IN" altLang="en-US" sz="8000" dirty="0">
                <a:sym typeface="+mn-ea"/>
              </a:rPr>
              <a:t>   </a:t>
            </a:r>
            <a:r>
              <a:rPr lang="en-IN" altLang="en-US" sz="9600" dirty="0">
                <a:sym typeface="+mn-ea"/>
              </a:rPr>
              <a:t>  I</a:t>
            </a:r>
            <a:r>
              <a:rPr lang="en-US" sz="9600" dirty="0">
                <a:sym typeface="+mn-ea"/>
              </a:rPr>
              <a:t>n the world of finance and</a:t>
            </a:r>
            <a:r>
              <a:rPr lang="en-US" sz="9600" dirty="0">
                <a:solidFill>
                  <a:schemeClr val="bg1"/>
                </a:solidFill>
                <a:sym typeface="+mn-ea"/>
              </a:rPr>
              <a:t> </a:t>
            </a:r>
            <a:r>
              <a:rPr lang="en-US" sz="9600" dirty="0" err="1">
                <a:sym typeface="+mn-ea"/>
              </a:rPr>
              <a:t>business,a</a:t>
            </a:r>
            <a:r>
              <a:rPr lang="en-US" sz="9600" dirty="0">
                <a:sym typeface="+mn-ea"/>
              </a:rPr>
              <a:t> ton of transactions are happening online, process mining is like having a super detective that makes sure everything is going smoothly and follows the rules. This is really helpful because rules and regulations are getting more strict, and companies need to show that they're playing by the rules.</a:t>
            </a:r>
            <a:endParaRPr lang="en-US" sz="9600" dirty="0"/>
          </a:p>
          <a:p>
            <a:pPr algn="just">
              <a:lnSpc>
                <a:spcPct val="120000"/>
              </a:lnSpc>
              <a:spcBef>
                <a:spcPts val="1000"/>
              </a:spcBef>
              <a:spcAft>
                <a:spcPct val="0"/>
              </a:spcAft>
            </a:pPr>
            <a:endParaRPr lang="en-US" sz="9600" dirty="0"/>
          </a:p>
          <a:p>
            <a:endParaRPr lang="en-US" sz="9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Applications</a:t>
            </a:r>
          </a:p>
        </p:txBody>
      </p:sp>
      <p:sp>
        <p:nvSpPr>
          <p:cNvPr id="3" name="Content Placeholder 2"/>
          <p:cNvSpPr>
            <a:spLocks noGrp="1"/>
          </p:cNvSpPr>
          <p:nvPr>
            <p:ph idx="1"/>
          </p:nvPr>
        </p:nvSpPr>
        <p:spPr/>
        <p:txBody>
          <a:bodyPr/>
          <a:lstStyle/>
          <a:p>
            <a:pPr>
              <a:lnSpc>
                <a:spcPct val="120000"/>
              </a:lnSpc>
              <a:spcBef>
                <a:spcPts val="1000"/>
              </a:spcBef>
              <a:spcAft>
                <a:spcPts val="0"/>
              </a:spcAft>
            </a:pPr>
            <a:r>
              <a:rPr lang="en-US" b="1">
                <a:sym typeface="+mn-ea"/>
              </a:rPr>
              <a:t>IT Systems Analysis</a:t>
            </a:r>
            <a:r>
              <a:rPr lang="en-US">
                <a:sym typeface="+mn-ea"/>
              </a:rPr>
              <a:t>: </a:t>
            </a:r>
          </a:p>
          <a:p>
            <a:pPr marL="0" indent="0">
              <a:lnSpc>
                <a:spcPct val="120000"/>
              </a:lnSpc>
              <a:spcBef>
                <a:spcPts val="1000"/>
              </a:spcBef>
              <a:spcAft>
                <a:spcPts val="0"/>
              </a:spcAft>
              <a:buNone/>
            </a:pPr>
            <a:r>
              <a:rPr lang="en-IN" altLang="en-US">
                <a:sym typeface="+mn-ea"/>
              </a:rPr>
              <a:t>        </a:t>
            </a:r>
            <a:r>
              <a:rPr lang="en-US">
                <a:sym typeface="+mn-ea"/>
              </a:rPr>
              <a:t>Process mining can be used</a:t>
            </a:r>
          </a:p>
          <a:p>
            <a:pPr marL="0" indent="0">
              <a:lnSpc>
                <a:spcPct val="120000"/>
              </a:lnSpc>
              <a:spcBef>
                <a:spcPts val="1000"/>
              </a:spcBef>
              <a:spcAft>
                <a:spcPts val="0"/>
              </a:spcAft>
              <a:buNone/>
            </a:pPr>
            <a:r>
              <a:rPr lang="en-US">
                <a:sym typeface="+mn-ea"/>
              </a:rPr>
              <a:t> to understand how different software </a:t>
            </a:r>
          </a:p>
          <a:p>
            <a:pPr marL="0" indent="0">
              <a:lnSpc>
                <a:spcPct val="120000"/>
              </a:lnSpc>
              <a:spcBef>
                <a:spcPts val="1000"/>
              </a:spcBef>
              <a:spcAft>
                <a:spcPts val="0"/>
              </a:spcAft>
              <a:buNone/>
            </a:pPr>
            <a:r>
              <a:rPr lang="en-US">
                <a:sym typeface="+mn-ea"/>
              </a:rPr>
              <a:t>applications are interacting within a </a:t>
            </a:r>
          </a:p>
          <a:p>
            <a:pPr marL="0" indent="0">
              <a:lnSpc>
                <a:spcPct val="120000"/>
              </a:lnSpc>
              <a:spcBef>
                <a:spcPts val="1000"/>
              </a:spcBef>
              <a:spcAft>
                <a:spcPts val="0"/>
              </a:spcAft>
              <a:buNone/>
            </a:pPr>
            <a:r>
              <a:rPr lang="en-US">
                <a:sym typeface="+mn-ea"/>
              </a:rPr>
              <a:t>company's IT system. This can help</a:t>
            </a:r>
          </a:p>
          <a:p>
            <a:pPr marL="0" indent="0">
              <a:lnSpc>
                <a:spcPct val="120000"/>
              </a:lnSpc>
              <a:spcBef>
                <a:spcPts val="1000"/>
              </a:spcBef>
              <a:spcAft>
                <a:spcPts val="0"/>
              </a:spcAft>
              <a:buNone/>
            </a:pPr>
            <a:r>
              <a:rPr lang="en-US">
                <a:sym typeface="+mn-ea"/>
              </a:rPr>
              <a:t> in troubleshooting and optimizing IT </a:t>
            </a:r>
          </a:p>
          <a:p>
            <a:pPr marL="0" indent="0">
              <a:lnSpc>
                <a:spcPct val="120000"/>
              </a:lnSpc>
              <a:spcBef>
                <a:spcPts val="1000"/>
              </a:spcBef>
              <a:spcAft>
                <a:spcPts val="0"/>
              </a:spcAft>
              <a:buNone/>
            </a:pPr>
            <a:r>
              <a:rPr lang="en-US">
                <a:sym typeface="+mn-ea"/>
              </a:rPr>
              <a:t>processes.</a:t>
            </a:r>
            <a:endParaRPr lang="en-US"/>
          </a:p>
          <a:p>
            <a:pPr>
              <a:lnSpc>
                <a:spcPct val="120000"/>
              </a:lnSpc>
              <a:spcBef>
                <a:spcPts val="1000"/>
              </a:spcBef>
              <a:spcAft>
                <a:spcPts val="0"/>
              </a:spcAft>
            </a:pPr>
            <a:endParaRPr lang="en-US"/>
          </a:p>
          <a:p>
            <a:endParaRPr lang="en-US"/>
          </a:p>
        </p:txBody>
      </p:sp>
      <p:pic>
        <p:nvPicPr>
          <p:cNvPr id="5" name="Picture 4"/>
          <p:cNvPicPr>
            <a:picLocks noChangeAspect="1"/>
          </p:cNvPicPr>
          <p:nvPr/>
        </p:nvPicPr>
        <p:blipFill>
          <a:blip r:embed="rId2"/>
          <a:stretch>
            <a:fillRect/>
          </a:stretch>
        </p:blipFill>
        <p:spPr>
          <a:xfrm>
            <a:off x="6402070" y="2150745"/>
            <a:ext cx="4884420" cy="4026535"/>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1047</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Times New Roman</vt:lpstr>
      <vt:lpstr>Wingdings</vt:lpstr>
      <vt:lpstr>Custom Design</vt:lpstr>
      <vt:lpstr>PowerPoint Presentation</vt:lpstr>
      <vt:lpstr>Contents</vt:lpstr>
      <vt:lpstr>Course objective</vt:lpstr>
      <vt:lpstr>Introduction</vt:lpstr>
      <vt:lpstr>Introduction</vt:lpstr>
      <vt:lpstr>Technology</vt:lpstr>
      <vt:lpstr>Technology</vt:lpstr>
      <vt:lpstr>Applications</vt:lpstr>
      <vt:lpstr>Applications</vt:lpstr>
      <vt:lpstr>Modules</vt:lpstr>
      <vt:lpstr>Modules</vt:lpstr>
      <vt:lpstr>Real Time Applications</vt:lpstr>
      <vt:lpstr>Real Time Applications</vt:lpstr>
      <vt:lpstr>Learning Outcomes</vt:lpstr>
      <vt:lpstr>Git Hub Dashboard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Ganesh Mamidi</cp:lastModifiedBy>
  <cp:revision>127</cp:revision>
  <dcterms:created xsi:type="dcterms:W3CDTF">2019-06-11T05:35:00Z</dcterms:created>
  <dcterms:modified xsi:type="dcterms:W3CDTF">2023-09-01T04:19:04Z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B2B50E5FD26446C3AE8E8B65403D6700_13</vt:lpwstr>
  </property>
  <property fmtid="{D5CDD505-2E9C-101B-9397-08002B2CF9AE}" pid="3" name="KSOProductBuildVer">
    <vt:lpwstr>1033-12.2.0.13110</vt:lpwstr>
  </property>
</Properties>
</file>