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3" r:id="rId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110" d="100"/>
          <a:sy n="110" d="100"/>
        </p:scale>
        <p:origin x="586"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40C63973-17F2-7A8F-0BF1-B01E2769F279}"/>
              </a:ext>
            </a:extLst>
          </p:cNvPr>
          <p:cNvSpPr txBox="1"/>
          <p:nvPr/>
        </p:nvSpPr>
        <p:spPr>
          <a:xfrm>
            <a:off x="152400" y="971549"/>
            <a:ext cx="6705600" cy="369332"/>
          </a:xfrm>
          <a:prstGeom prst="rect">
            <a:avLst/>
          </a:prstGeom>
          <a:noFill/>
        </p:spPr>
        <p:txBody>
          <a:bodyPr wrap="square" rtlCol="0">
            <a:spAutoFit/>
          </a:bodyPr>
          <a:lstStyle/>
          <a:p>
            <a:r>
              <a:rPr lang="en-US" b="1" dirty="0"/>
              <a:t>Title </a:t>
            </a:r>
            <a:r>
              <a:rPr lang="en-US" dirty="0"/>
              <a:t>: </a:t>
            </a:r>
            <a:r>
              <a:rPr lang="en-US" dirty="0">
                <a:highlight>
                  <a:srgbClr val="FFFFFF"/>
                </a:highlight>
              </a:rPr>
              <a:t>Intel</a:t>
            </a:r>
            <a:r>
              <a:rPr lang="en-US" b="0" i="0" dirty="0">
                <a:effectLst/>
                <a:highlight>
                  <a:srgbClr val="FFFFFF"/>
                </a:highlight>
              </a:rPr>
              <a:t> Products Sentiment Analysis from Online Reviews</a:t>
            </a:r>
            <a:endParaRPr lang="en-IN" dirty="0"/>
          </a:p>
        </p:txBody>
      </p:sp>
      <p:sp>
        <p:nvSpPr>
          <p:cNvPr id="4" name="TextBox 3">
            <a:extLst>
              <a:ext uri="{FF2B5EF4-FFF2-40B4-BE49-F238E27FC236}">
                <a16:creationId xmlns:a16="http://schemas.microsoft.com/office/drawing/2014/main" id="{466737B1-69AA-82CA-135A-823801B02F21}"/>
              </a:ext>
            </a:extLst>
          </p:cNvPr>
          <p:cNvSpPr txBox="1"/>
          <p:nvPr/>
        </p:nvSpPr>
        <p:spPr>
          <a:xfrm>
            <a:off x="152400" y="1489561"/>
            <a:ext cx="4038600" cy="954107"/>
          </a:xfrm>
          <a:prstGeom prst="rect">
            <a:avLst/>
          </a:prstGeom>
          <a:noFill/>
        </p:spPr>
        <p:txBody>
          <a:bodyPr wrap="square" rtlCol="0">
            <a:spAutoFit/>
          </a:bodyPr>
          <a:lstStyle/>
          <a:p>
            <a:r>
              <a:rPr lang="en-US" sz="1400" dirty="0"/>
              <a:t>Presented By</a:t>
            </a:r>
          </a:p>
          <a:p>
            <a:r>
              <a:rPr lang="en-US" sz="1400" dirty="0"/>
              <a:t>	Name : Uppili </a:t>
            </a:r>
            <a:r>
              <a:rPr lang="en-US" sz="1400" dirty="0" err="1"/>
              <a:t>srinivasan</a:t>
            </a:r>
            <a:r>
              <a:rPr lang="en-US" sz="1400" dirty="0"/>
              <a:t> M</a:t>
            </a:r>
          </a:p>
          <a:p>
            <a:r>
              <a:rPr lang="en-US" sz="1400" dirty="0"/>
              <a:t>	E-mail :Sit21ad031@sairamtap.edu.in</a:t>
            </a:r>
          </a:p>
          <a:p>
            <a:r>
              <a:rPr lang="en-US" sz="1400" dirty="0"/>
              <a:t>	</a:t>
            </a:r>
            <a:r>
              <a:rPr lang="en-IN" sz="1400" dirty="0"/>
              <a:t>Dept : AI-DS</a:t>
            </a:r>
          </a:p>
        </p:txBody>
      </p:sp>
    </p:spTree>
    <p:extLst>
      <p:ext uri="{BB962C8B-B14F-4D97-AF65-F5344CB8AC3E}">
        <p14:creationId xmlns:p14="http://schemas.microsoft.com/office/powerpoint/2010/main" val="5230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40C63973-17F2-7A8F-0BF1-B01E2769F279}"/>
              </a:ext>
            </a:extLst>
          </p:cNvPr>
          <p:cNvSpPr txBox="1"/>
          <p:nvPr/>
        </p:nvSpPr>
        <p:spPr>
          <a:xfrm>
            <a:off x="152400" y="971549"/>
            <a:ext cx="6705600" cy="369332"/>
          </a:xfrm>
          <a:prstGeom prst="rect">
            <a:avLst/>
          </a:prstGeom>
          <a:noFill/>
        </p:spPr>
        <p:txBody>
          <a:bodyPr wrap="square" rtlCol="0">
            <a:spAutoFit/>
          </a:bodyPr>
          <a:lstStyle/>
          <a:p>
            <a:r>
              <a:rPr lang="en-US" b="1" dirty="0"/>
              <a:t>Title </a:t>
            </a:r>
            <a:r>
              <a:rPr lang="en-US" dirty="0"/>
              <a:t>: </a:t>
            </a:r>
            <a:r>
              <a:rPr lang="en-US" dirty="0">
                <a:highlight>
                  <a:srgbClr val="FFFFFF"/>
                </a:highlight>
              </a:rPr>
              <a:t>Intel</a:t>
            </a:r>
            <a:r>
              <a:rPr lang="en-US" b="0" i="0" dirty="0">
                <a:effectLst/>
                <a:highlight>
                  <a:srgbClr val="FFFFFF"/>
                </a:highlight>
              </a:rPr>
              <a:t> Products Sentiment Analysis from Online Reviews</a:t>
            </a:r>
            <a:endParaRPr lang="en-IN" dirty="0"/>
          </a:p>
        </p:txBody>
      </p:sp>
      <p:sp>
        <p:nvSpPr>
          <p:cNvPr id="4" name="TextBox 3">
            <a:extLst>
              <a:ext uri="{FF2B5EF4-FFF2-40B4-BE49-F238E27FC236}">
                <a16:creationId xmlns:a16="http://schemas.microsoft.com/office/drawing/2014/main" id="{466737B1-69AA-82CA-135A-823801B02F21}"/>
              </a:ext>
            </a:extLst>
          </p:cNvPr>
          <p:cNvSpPr txBox="1"/>
          <p:nvPr/>
        </p:nvSpPr>
        <p:spPr>
          <a:xfrm>
            <a:off x="152400" y="1489561"/>
            <a:ext cx="3477972" cy="584775"/>
          </a:xfrm>
          <a:prstGeom prst="rect">
            <a:avLst/>
          </a:prstGeom>
          <a:noFill/>
        </p:spPr>
        <p:txBody>
          <a:bodyPr wrap="square" rtlCol="0">
            <a:spAutoFit/>
          </a:bodyPr>
          <a:lstStyle/>
          <a:p>
            <a:r>
              <a:rPr lang="en-US" sz="3200" b="1" dirty="0"/>
              <a:t>Objective</a:t>
            </a:r>
            <a:endParaRPr lang="en-IN" sz="3200" b="1" dirty="0"/>
          </a:p>
        </p:txBody>
      </p:sp>
      <p:sp>
        <p:nvSpPr>
          <p:cNvPr id="5" name="TextBox 4">
            <a:extLst>
              <a:ext uri="{FF2B5EF4-FFF2-40B4-BE49-F238E27FC236}">
                <a16:creationId xmlns:a16="http://schemas.microsoft.com/office/drawing/2014/main" id="{A3CB77A5-73D0-020C-83E1-14034797EFD0}"/>
              </a:ext>
            </a:extLst>
          </p:cNvPr>
          <p:cNvSpPr txBox="1"/>
          <p:nvPr/>
        </p:nvSpPr>
        <p:spPr>
          <a:xfrm>
            <a:off x="179628" y="2223016"/>
            <a:ext cx="8354772" cy="1477328"/>
          </a:xfrm>
          <a:prstGeom prst="rect">
            <a:avLst/>
          </a:prstGeom>
          <a:noFill/>
        </p:spPr>
        <p:txBody>
          <a:bodyPr wrap="square" rtlCol="0">
            <a:spAutoFit/>
          </a:bodyPr>
          <a:lstStyle/>
          <a:p>
            <a:pPr algn="just"/>
            <a:r>
              <a:rPr lang="en-US" dirty="0"/>
              <a:t>The Objective of the project is to analyze the online customer reviews of Intel processor(intel-core-i5,i7,i9 from 12,13,14</a:t>
            </a:r>
            <a:r>
              <a:rPr lang="en-US" baseline="30000" dirty="0"/>
              <a:t>th</a:t>
            </a:r>
            <a:r>
              <a:rPr lang="en-US" dirty="0"/>
              <a:t> generation) from various E-commerce websites(like Amazon,Flipkart,etc.,) and reviews sites . Final output should be informative to business executives which includes overall sentiments of each variant of processor , Features which make the reviews as Positive,Negative,Neutral.</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id="{F78851F7-A3A9-383F-5801-FA2D2ACAE486}"/>
              </a:ext>
            </a:extLst>
          </p:cNvPr>
          <p:cNvSpPr txBox="1"/>
          <p:nvPr/>
        </p:nvSpPr>
        <p:spPr>
          <a:xfrm>
            <a:off x="304800" y="1123950"/>
            <a:ext cx="8534400" cy="2031325"/>
          </a:xfrm>
          <a:prstGeom prst="rect">
            <a:avLst/>
          </a:prstGeom>
          <a:noFill/>
        </p:spPr>
        <p:txBody>
          <a:bodyPr wrap="square" rtlCol="0">
            <a:spAutoFit/>
          </a:bodyPr>
          <a:lstStyle/>
          <a:p>
            <a:pPr algn="just"/>
            <a:r>
              <a:rPr lang="en-US" dirty="0"/>
              <a:t>Customer review data are scrapped from websites using “Amazon web scrapper from Apify” which is a Online Amazon review scrapper from the desired links and export as .csv file. Those data are preprocessed and cleaned using python libraries like pandas,NLTK,scikit-learn.Using Vader sentiment analyzer compute the compound score for each reviews and classify the reviews as per each variant and as technical and general users. Finally,Extract the features using Countvectorizer and perform the Exploratory Data Analysis(EDA) using Matplotlib ,Seaborn.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40ECDBA5-E29B-47E0-909A-56E7DED1CDCA}"/>
              </a:ext>
            </a:extLst>
          </p:cNvPr>
          <p:cNvSpPr txBox="1"/>
          <p:nvPr/>
        </p:nvSpPr>
        <p:spPr>
          <a:xfrm>
            <a:off x="914400" y="438150"/>
            <a:ext cx="6014212" cy="4584332"/>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n-US" sz="2000" dirty="0"/>
              <a:t>Data Preprocessing</a:t>
            </a:r>
          </a:p>
          <a:p>
            <a:pPr marL="285750" indent="-285750">
              <a:lnSpc>
                <a:spcPct val="250000"/>
              </a:lnSpc>
              <a:buFont typeface="Wingdings" panose="05000000000000000000" pitchFamily="2" charset="2"/>
              <a:buChar char="v"/>
            </a:pPr>
            <a:r>
              <a:rPr lang="en-US" sz="2000" dirty="0"/>
              <a:t>Assigning Sentiment Scores</a:t>
            </a:r>
          </a:p>
          <a:p>
            <a:pPr marL="285750" indent="-285750">
              <a:lnSpc>
                <a:spcPct val="250000"/>
              </a:lnSpc>
              <a:buFont typeface="Wingdings" panose="05000000000000000000" pitchFamily="2" charset="2"/>
              <a:buChar char="v"/>
            </a:pPr>
            <a:r>
              <a:rPr lang="en-US" sz="2000" dirty="0"/>
              <a:t>Classify the reviews</a:t>
            </a:r>
          </a:p>
          <a:p>
            <a:pPr marL="285750" indent="-285750">
              <a:lnSpc>
                <a:spcPct val="250000"/>
              </a:lnSpc>
              <a:buFont typeface="Wingdings" panose="05000000000000000000" pitchFamily="2" charset="2"/>
              <a:buChar char="v"/>
            </a:pPr>
            <a:r>
              <a:rPr lang="en-US" sz="2000" dirty="0"/>
              <a:t>Feature Extraction</a:t>
            </a:r>
          </a:p>
          <a:p>
            <a:pPr marL="285750" indent="-285750">
              <a:lnSpc>
                <a:spcPct val="250000"/>
              </a:lnSpc>
              <a:buFont typeface="Wingdings" panose="05000000000000000000" pitchFamily="2" charset="2"/>
              <a:buChar char="v"/>
            </a:pPr>
            <a:r>
              <a:rPr lang="en-US" sz="2000" dirty="0"/>
              <a:t>Exploratory Data Analysis</a:t>
            </a:r>
          </a:p>
          <a:p>
            <a:pPr marL="285750" indent="-285750">
              <a:lnSpc>
                <a:spcPct val="250000"/>
              </a:lnSpc>
              <a:buFont typeface="Wingdings" panose="05000000000000000000" pitchFamily="2" charset="2"/>
              <a:buChar char="v"/>
            </a:pPr>
            <a:r>
              <a:rPr lang="en-US" sz="2000" dirty="0"/>
              <a:t>Visualization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grpSp>
        <p:nvGrpSpPr>
          <p:cNvPr id="42" name="Group 41">
            <a:extLst>
              <a:ext uri="{FF2B5EF4-FFF2-40B4-BE49-F238E27FC236}">
                <a16:creationId xmlns:a16="http://schemas.microsoft.com/office/drawing/2014/main" id="{CE65FCBF-B3BE-7E54-47D5-8D0593E62169}"/>
              </a:ext>
            </a:extLst>
          </p:cNvPr>
          <p:cNvGrpSpPr/>
          <p:nvPr/>
        </p:nvGrpSpPr>
        <p:grpSpPr>
          <a:xfrm>
            <a:off x="6777370" y="2892938"/>
            <a:ext cx="2479497" cy="939904"/>
            <a:chOff x="566580" y="2519709"/>
            <a:chExt cx="2479497" cy="939904"/>
          </a:xfrm>
        </p:grpSpPr>
        <p:sp>
          <p:nvSpPr>
            <p:cNvPr id="34" name="Rectangle: Rounded Corners 33">
              <a:extLst>
                <a:ext uri="{FF2B5EF4-FFF2-40B4-BE49-F238E27FC236}">
                  <a16:creationId xmlns:a16="http://schemas.microsoft.com/office/drawing/2014/main" id="{29F3E64D-482A-ED9A-A46B-07797959AE9F}"/>
                </a:ext>
              </a:extLst>
            </p:cNvPr>
            <p:cNvSpPr/>
            <p:nvPr/>
          </p:nvSpPr>
          <p:spPr>
            <a:xfrm>
              <a:off x="609600" y="2519709"/>
              <a:ext cx="2178627" cy="914400"/>
            </a:xfrm>
            <a:prstGeom prst="roundRect">
              <a:avLst>
                <a:gd name="adj" fmla="val 4305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2B85F208-6D54-FA32-1A4C-B81BF570E887}"/>
                </a:ext>
              </a:extLst>
            </p:cNvPr>
            <p:cNvSpPr txBox="1"/>
            <p:nvPr/>
          </p:nvSpPr>
          <p:spPr>
            <a:xfrm>
              <a:off x="566580" y="2536283"/>
              <a:ext cx="1409700" cy="923330"/>
            </a:xfrm>
            <a:prstGeom prst="rect">
              <a:avLst/>
            </a:prstGeom>
            <a:noFill/>
          </p:spPr>
          <p:txBody>
            <a:bodyPr wrap="square" rtlCol="0">
              <a:spAutoFit/>
            </a:bodyPr>
            <a:lstStyle/>
            <a:p>
              <a:pPr algn="ctr"/>
              <a:r>
                <a:rPr lang="en-US" dirty="0"/>
                <a:t>EDA &amp;</a:t>
              </a:r>
            </a:p>
            <a:p>
              <a:pPr algn="ctr"/>
              <a:r>
                <a:rPr lang="en-US" dirty="0"/>
                <a:t>Visualization using</a:t>
              </a:r>
              <a:endParaRPr lang="en-IN" dirty="0"/>
            </a:p>
          </p:txBody>
        </p:sp>
        <p:pic>
          <p:nvPicPr>
            <p:cNvPr id="41" name="Picture 40">
              <a:extLst>
                <a:ext uri="{FF2B5EF4-FFF2-40B4-BE49-F238E27FC236}">
                  <a16:creationId xmlns:a16="http://schemas.microsoft.com/office/drawing/2014/main" id="{9B0145C3-F64A-951B-0D78-FDDED3E98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9158" y="2546439"/>
              <a:ext cx="1546919" cy="787634"/>
            </a:xfrm>
            <a:prstGeom prst="rect">
              <a:avLst/>
            </a:prstGeom>
          </p:spPr>
        </p:pic>
      </p:grpSp>
      <p:grpSp>
        <p:nvGrpSpPr>
          <p:cNvPr id="56" name="Group 55">
            <a:extLst>
              <a:ext uri="{FF2B5EF4-FFF2-40B4-BE49-F238E27FC236}">
                <a16:creationId xmlns:a16="http://schemas.microsoft.com/office/drawing/2014/main" id="{9A72A1C5-4AB3-30F6-701C-212FE0D51CF1}"/>
              </a:ext>
            </a:extLst>
          </p:cNvPr>
          <p:cNvGrpSpPr/>
          <p:nvPr/>
        </p:nvGrpSpPr>
        <p:grpSpPr>
          <a:xfrm>
            <a:off x="196559" y="1165435"/>
            <a:ext cx="8566441" cy="2741630"/>
            <a:chOff x="196559" y="1165435"/>
            <a:chExt cx="8566441" cy="2741630"/>
          </a:xfrm>
        </p:grpSpPr>
        <p:grpSp>
          <p:nvGrpSpPr>
            <p:cNvPr id="49" name="Group 48">
              <a:extLst>
                <a:ext uri="{FF2B5EF4-FFF2-40B4-BE49-F238E27FC236}">
                  <a16:creationId xmlns:a16="http://schemas.microsoft.com/office/drawing/2014/main" id="{ABD29455-7515-90DD-36F8-AF14E2CC37CF}"/>
                </a:ext>
              </a:extLst>
            </p:cNvPr>
            <p:cNvGrpSpPr/>
            <p:nvPr/>
          </p:nvGrpSpPr>
          <p:grpSpPr>
            <a:xfrm>
              <a:off x="196559" y="1165435"/>
              <a:ext cx="8566441" cy="2741630"/>
              <a:chOff x="196559" y="1165435"/>
              <a:chExt cx="8566441" cy="2741630"/>
            </a:xfrm>
          </p:grpSpPr>
          <p:grpSp>
            <p:nvGrpSpPr>
              <p:cNvPr id="21" name="Group 20">
                <a:extLst>
                  <a:ext uri="{FF2B5EF4-FFF2-40B4-BE49-F238E27FC236}">
                    <a16:creationId xmlns:a16="http://schemas.microsoft.com/office/drawing/2014/main" id="{132B0CF1-0D8F-FDB4-1038-89F6DCFADF6A}"/>
                  </a:ext>
                </a:extLst>
              </p:cNvPr>
              <p:cNvGrpSpPr/>
              <p:nvPr/>
            </p:nvGrpSpPr>
            <p:grpSpPr>
              <a:xfrm>
                <a:off x="196559" y="1165435"/>
                <a:ext cx="2133600" cy="1306568"/>
                <a:chOff x="609600" y="895350"/>
                <a:chExt cx="2133600" cy="1306568"/>
              </a:xfrm>
            </p:grpSpPr>
            <p:sp>
              <p:nvSpPr>
                <p:cNvPr id="9" name="Rectangle: Rounded Corners 8">
                  <a:extLst>
                    <a:ext uri="{FF2B5EF4-FFF2-40B4-BE49-F238E27FC236}">
                      <a16:creationId xmlns:a16="http://schemas.microsoft.com/office/drawing/2014/main" id="{D8ECEB2F-0329-CAC3-4F16-F4E7585F7C59}"/>
                    </a:ext>
                  </a:extLst>
                </p:cNvPr>
                <p:cNvSpPr/>
                <p:nvPr/>
              </p:nvSpPr>
              <p:spPr>
                <a:xfrm>
                  <a:off x="609600" y="975359"/>
                  <a:ext cx="2133600" cy="986791"/>
                </a:xfrm>
                <a:prstGeom prst="roundRect">
                  <a:avLst>
                    <a:gd name="adj" fmla="val 4192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BE01EE6D-D8C4-636E-EF6E-84FD6408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218515"/>
                  <a:ext cx="1752600" cy="983403"/>
                </a:xfrm>
                <a:prstGeom prst="rect">
                  <a:avLst/>
                </a:prstGeom>
              </p:spPr>
            </p:pic>
            <p:sp>
              <p:nvSpPr>
                <p:cNvPr id="15" name="TextBox 14">
                  <a:extLst>
                    <a:ext uri="{FF2B5EF4-FFF2-40B4-BE49-F238E27FC236}">
                      <a16:creationId xmlns:a16="http://schemas.microsoft.com/office/drawing/2014/main" id="{6E701B0D-4EA8-17F2-E39C-07CE41EBC27C}"/>
                    </a:ext>
                  </a:extLst>
                </p:cNvPr>
                <p:cNvSpPr txBox="1"/>
                <p:nvPr/>
              </p:nvSpPr>
              <p:spPr>
                <a:xfrm>
                  <a:off x="685800" y="895350"/>
                  <a:ext cx="1981200" cy="646331"/>
                </a:xfrm>
                <a:prstGeom prst="rect">
                  <a:avLst/>
                </a:prstGeom>
                <a:noFill/>
              </p:spPr>
              <p:txBody>
                <a:bodyPr wrap="square" rtlCol="0">
                  <a:spAutoFit/>
                </a:bodyPr>
                <a:lstStyle/>
                <a:p>
                  <a:pPr algn="ctr"/>
                  <a:r>
                    <a:rPr lang="en-US" dirty="0"/>
                    <a:t>Data collection</a:t>
                  </a:r>
                </a:p>
                <a:p>
                  <a:pPr algn="ctr"/>
                  <a:r>
                    <a:rPr lang="en-US" dirty="0"/>
                    <a:t>Using</a:t>
                  </a:r>
                  <a:endParaRPr lang="en-IN" dirty="0"/>
                </a:p>
              </p:txBody>
            </p:sp>
          </p:grpSp>
          <p:grpSp>
            <p:nvGrpSpPr>
              <p:cNvPr id="23" name="Group 22">
                <a:extLst>
                  <a:ext uri="{FF2B5EF4-FFF2-40B4-BE49-F238E27FC236}">
                    <a16:creationId xmlns:a16="http://schemas.microsoft.com/office/drawing/2014/main" id="{235FB3C5-0B8B-AA9C-F19B-44333C3875D9}"/>
                  </a:ext>
                </a:extLst>
              </p:cNvPr>
              <p:cNvGrpSpPr/>
              <p:nvPr/>
            </p:nvGrpSpPr>
            <p:grpSpPr>
              <a:xfrm>
                <a:off x="1370732" y="2901225"/>
                <a:ext cx="2178627" cy="1005840"/>
                <a:chOff x="3543300" y="964840"/>
                <a:chExt cx="2178627" cy="1005840"/>
              </a:xfrm>
            </p:grpSpPr>
            <p:grpSp>
              <p:nvGrpSpPr>
                <p:cNvPr id="22" name="Group 21">
                  <a:extLst>
                    <a:ext uri="{FF2B5EF4-FFF2-40B4-BE49-F238E27FC236}">
                      <a16:creationId xmlns:a16="http://schemas.microsoft.com/office/drawing/2014/main" id="{C7FACF54-5E4A-F0B0-6A56-AB510DD97486}"/>
                    </a:ext>
                  </a:extLst>
                </p:cNvPr>
                <p:cNvGrpSpPr/>
                <p:nvPr/>
              </p:nvGrpSpPr>
              <p:grpSpPr>
                <a:xfrm>
                  <a:off x="3543300" y="964840"/>
                  <a:ext cx="2171700" cy="1005840"/>
                  <a:chOff x="3543300" y="956309"/>
                  <a:chExt cx="2171700" cy="1005840"/>
                </a:xfrm>
              </p:grpSpPr>
              <p:sp>
                <p:nvSpPr>
                  <p:cNvPr id="16" name="Rectangle: Rounded Corners 15">
                    <a:extLst>
                      <a:ext uri="{FF2B5EF4-FFF2-40B4-BE49-F238E27FC236}">
                        <a16:creationId xmlns:a16="http://schemas.microsoft.com/office/drawing/2014/main" id="{AD88220D-9000-8547-98D1-4561ED27CE6E}"/>
                      </a:ext>
                    </a:extLst>
                  </p:cNvPr>
                  <p:cNvSpPr/>
                  <p:nvPr/>
                </p:nvSpPr>
                <p:spPr>
                  <a:xfrm>
                    <a:off x="3543300" y="975359"/>
                    <a:ext cx="2171700" cy="986790"/>
                  </a:xfrm>
                  <a:prstGeom prst="roundRect">
                    <a:avLst>
                      <a:gd name="adj" fmla="val 4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01986F9-1F5A-2AEB-A178-D964CE9836F0}"/>
                      </a:ext>
                    </a:extLst>
                  </p:cNvPr>
                  <p:cNvSpPr txBox="1"/>
                  <p:nvPr/>
                </p:nvSpPr>
                <p:spPr>
                  <a:xfrm>
                    <a:off x="3550227" y="956309"/>
                    <a:ext cx="1524000" cy="923330"/>
                  </a:xfrm>
                  <a:prstGeom prst="rect">
                    <a:avLst/>
                  </a:prstGeom>
                  <a:noFill/>
                </p:spPr>
                <p:txBody>
                  <a:bodyPr wrap="square" rtlCol="0">
                    <a:spAutoFit/>
                  </a:bodyPr>
                  <a:lstStyle/>
                  <a:p>
                    <a:pPr algn="ctr"/>
                    <a:r>
                      <a:rPr lang="en-US" dirty="0"/>
                      <a:t>Data preprocessing</a:t>
                    </a:r>
                  </a:p>
                  <a:p>
                    <a:pPr algn="ctr"/>
                    <a:r>
                      <a:rPr lang="en-US" dirty="0"/>
                      <a:t>Using</a:t>
                    </a:r>
                    <a:endParaRPr lang="en-IN" dirty="0"/>
                  </a:p>
                </p:txBody>
              </p:sp>
            </p:grpSp>
            <p:pic>
              <p:nvPicPr>
                <p:cNvPr id="19" name="Picture 18">
                  <a:extLst>
                    <a:ext uri="{FF2B5EF4-FFF2-40B4-BE49-F238E27FC236}">
                      <a16:creationId xmlns:a16="http://schemas.microsoft.com/office/drawing/2014/main" id="{37E5CCDD-5467-250B-D323-6478F32471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077" y="1098209"/>
                  <a:ext cx="704850" cy="766762"/>
                </a:xfrm>
                <a:prstGeom prst="rect">
                  <a:avLst/>
                </a:prstGeom>
              </p:spPr>
            </p:pic>
          </p:grpSp>
          <p:grpSp>
            <p:nvGrpSpPr>
              <p:cNvPr id="27" name="Group 26">
                <a:extLst>
                  <a:ext uri="{FF2B5EF4-FFF2-40B4-BE49-F238E27FC236}">
                    <a16:creationId xmlns:a16="http://schemas.microsoft.com/office/drawing/2014/main" id="{55793B66-ED51-21D3-B458-90FD8FD610A0}"/>
                  </a:ext>
                </a:extLst>
              </p:cNvPr>
              <p:cNvGrpSpPr/>
              <p:nvPr/>
            </p:nvGrpSpPr>
            <p:grpSpPr>
              <a:xfrm>
                <a:off x="2785260" y="1226817"/>
                <a:ext cx="2140528" cy="1115860"/>
                <a:chOff x="6108122" y="956309"/>
                <a:chExt cx="2140528" cy="1115860"/>
              </a:xfrm>
            </p:grpSpPr>
            <p:sp>
              <p:nvSpPr>
                <p:cNvPr id="20" name="Rectangle: Rounded Corners 19">
                  <a:extLst>
                    <a:ext uri="{FF2B5EF4-FFF2-40B4-BE49-F238E27FC236}">
                      <a16:creationId xmlns:a16="http://schemas.microsoft.com/office/drawing/2014/main" id="{049A7FEC-2E2B-EC67-B437-6518C3615C6A}"/>
                    </a:ext>
                  </a:extLst>
                </p:cNvPr>
                <p:cNvSpPr/>
                <p:nvPr/>
              </p:nvSpPr>
              <p:spPr>
                <a:xfrm>
                  <a:off x="6115050" y="956309"/>
                  <a:ext cx="2133600" cy="986791"/>
                </a:xfrm>
                <a:prstGeom prst="roundRect">
                  <a:avLst>
                    <a:gd name="adj" fmla="val 4192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8890F57D-48F6-4192-3FFB-E4151E50BAA9}"/>
                    </a:ext>
                  </a:extLst>
                </p:cNvPr>
                <p:cNvSpPr txBox="1"/>
                <p:nvPr/>
              </p:nvSpPr>
              <p:spPr>
                <a:xfrm>
                  <a:off x="6108122" y="1058167"/>
                  <a:ext cx="2133599" cy="523220"/>
                </a:xfrm>
                <a:prstGeom prst="rect">
                  <a:avLst/>
                </a:prstGeom>
                <a:noFill/>
              </p:spPr>
              <p:txBody>
                <a:bodyPr wrap="square" rtlCol="0">
                  <a:spAutoFit/>
                </a:bodyPr>
                <a:lstStyle/>
                <a:p>
                  <a:pPr algn="ctr"/>
                  <a:r>
                    <a:rPr lang="en-US" sz="1400" dirty="0"/>
                    <a:t>Sentiment analysis using VaderSentiment</a:t>
                  </a:r>
                  <a:endParaRPr lang="en-IN" sz="1400" dirty="0"/>
                </a:p>
              </p:txBody>
            </p:sp>
            <p:pic>
              <p:nvPicPr>
                <p:cNvPr id="26" name="Picture 25">
                  <a:extLst>
                    <a:ext uri="{FF2B5EF4-FFF2-40B4-BE49-F238E27FC236}">
                      <a16:creationId xmlns:a16="http://schemas.microsoft.com/office/drawing/2014/main" id="{A4701DE6-2058-BEFB-E649-45DFCA2AFF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1302" y="1427499"/>
                  <a:ext cx="1289339" cy="644670"/>
                </a:xfrm>
                <a:prstGeom prst="rect">
                  <a:avLst/>
                </a:prstGeom>
              </p:spPr>
            </p:pic>
          </p:grpSp>
          <p:grpSp>
            <p:nvGrpSpPr>
              <p:cNvPr id="32" name="Group 31">
                <a:extLst>
                  <a:ext uri="{FF2B5EF4-FFF2-40B4-BE49-F238E27FC236}">
                    <a16:creationId xmlns:a16="http://schemas.microsoft.com/office/drawing/2014/main" id="{2ECB94AD-D4CC-88C6-19E9-418D46A5BE82}"/>
                  </a:ext>
                </a:extLst>
              </p:cNvPr>
              <p:cNvGrpSpPr/>
              <p:nvPr/>
            </p:nvGrpSpPr>
            <p:grpSpPr>
              <a:xfrm>
                <a:off x="4200086" y="2910132"/>
                <a:ext cx="2164773" cy="914400"/>
                <a:chOff x="3308638" y="2419350"/>
                <a:chExt cx="2164773" cy="914400"/>
              </a:xfrm>
            </p:grpSpPr>
            <p:sp>
              <p:nvSpPr>
                <p:cNvPr id="28" name="Rectangle: Rounded Corners 27">
                  <a:extLst>
                    <a:ext uri="{FF2B5EF4-FFF2-40B4-BE49-F238E27FC236}">
                      <a16:creationId xmlns:a16="http://schemas.microsoft.com/office/drawing/2014/main" id="{7B75E427-1CAC-9CFD-5F8E-E517F2979BAC}"/>
                    </a:ext>
                  </a:extLst>
                </p:cNvPr>
                <p:cNvSpPr/>
                <p:nvPr/>
              </p:nvSpPr>
              <p:spPr>
                <a:xfrm>
                  <a:off x="3308638" y="2419350"/>
                  <a:ext cx="2164773" cy="914400"/>
                </a:xfrm>
                <a:prstGeom prst="roundRect">
                  <a:avLst>
                    <a:gd name="adj" fmla="val 4152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BDA818E-D948-2701-A214-80393F2829B2}"/>
                    </a:ext>
                  </a:extLst>
                </p:cNvPr>
                <p:cNvSpPr txBox="1"/>
                <p:nvPr/>
              </p:nvSpPr>
              <p:spPr>
                <a:xfrm>
                  <a:off x="3315565" y="2502753"/>
                  <a:ext cx="1676400" cy="830997"/>
                </a:xfrm>
                <a:prstGeom prst="rect">
                  <a:avLst/>
                </a:prstGeom>
                <a:noFill/>
              </p:spPr>
              <p:txBody>
                <a:bodyPr wrap="square" rtlCol="0">
                  <a:spAutoFit/>
                </a:bodyPr>
                <a:lstStyle/>
                <a:p>
                  <a:pPr algn="ctr"/>
                  <a:r>
                    <a:rPr lang="en-US" sz="1600" dirty="0"/>
                    <a:t>FeatureExtraction using </a:t>
                  </a:r>
                </a:p>
                <a:p>
                  <a:pPr algn="ctr"/>
                  <a:r>
                    <a:rPr lang="en-US" sz="1600" dirty="0"/>
                    <a:t>Tf-idfvectorizer</a:t>
                  </a:r>
                  <a:endParaRPr lang="en-IN" sz="1600" dirty="0"/>
                </a:p>
              </p:txBody>
            </p:sp>
          </p:grpSp>
          <p:grpSp>
            <p:nvGrpSpPr>
              <p:cNvPr id="38" name="Group 37">
                <a:extLst>
                  <a:ext uri="{FF2B5EF4-FFF2-40B4-BE49-F238E27FC236}">
                    <a16:creationId xmlns:a16="http://schemas.microsoft.com/office/drawing/2014/main" id="{50038D6D-CE6F-A7F8-82E1-54D01EA4E33B}"/>
                  </a:ext>
                </a:extLst>
              </p:cNvPr>
              <p:cNvGrpSpPr/>
              <p:nvPr/>
            </p:nvGrpSpPr>
            <p:grpSpPr>
              <a:xfrm>
                <a:off x="5410200" y="1281637"/>
                <a:ext cx="2590800" cy="978594"/>
                <a:chOff x="3099856" y="2343150"/>
                <a:chExt cx="2380482" cy="1262706"/>
              </a:xfrm>
            </p:grpSpPr>
            <p:sp>
              <p:nvSpPr>
                <p:cNvPr id="33" name="Rectangle: Rounded Corners 32">
                  <a:extLst>
                    <a:ext uri="{FF2B5EF4-FFF2-40B4-BE49-F238E27FC236}">
                      <a16:creationId xmlns:a16="http://schemas.microsoft.com/office/drawing/2014/main" id="{0CA55B12-26DF-C228-4E0A-9446F0C60712}"/>
                    </a:ext>
                  </a:extLst>
                </p:cNvPr>
                <p:cNvSpPr/>
                <p:nvPr/>
              </p:nvSpPr>
              <p:spPr>
                <a:xfrm>
                  <a:off x="3133881" y="2343150"/>
                  <a:ext cx="2346457" cy="1262706"/>
                </a:xfrm>
                <a:prstGeom prst="roundRect">
                  <a:avLst>
                    <a:gd name="adj" fmla="val 4305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9571681F-0984-0A7B-17F6-3231D50F53CC}"/>
                    </a:ext>
                  </a:extLst>
                </p:cNvPr>
                <p:cNvSpPr txBox="1"/>
                <p:nvPr/>
              </p:nvSpPr>
              <p:spPr>
                <a:xfrm>
                  <a:off x="3099856" y="2343150"/>
                  <a:ext cx="1838079" cy="953118"/>
                </a:xfrm>
                <a:prstGeom prst="rect">
                  <a:avLst/>
                </a:prstGeom>
                <a:noFill/>
              </p:spPr>
              <p:txBody>
                <a:bodyPr wrap="square" rtlCol="0">
                  <a:spAutoFit/>
                </a:bodyPr>
                <a:lstStyle/>
                <a:p>
                  <a:pPr algn="ctr"/>
                  <a:r>
                    <a:rPr lang="en-US" sz="1400" dirty="0"/>
                    <a:t>Create and</a:t>
                  </a:r>
                </a:p>
                <a:p>
                  <a:pPr algn="ctr"/>
                  <a:r>
                    <a:rPr lang="en-US" sz="1400" dirty="0"/>
                    <a:t>Evaluation of model using SVM Model</a:t>
                  </a:r>
                  <a:endParaRPr lang="en-IN" sz="1400" dirty="0"/>
                </a:p>
              </p:txBody>
            </p:sp>
          </p:grpSp>
          <p:sp>
            <p:nvSpPr>
              <p:cNvPr id="3" name="Rectangle: Rounded Corners 2">
                <a:extLst>
                  <a:ext uri="{FF2B5EF4-FFF2-40B4-BE49-F238E27FC236}">
                    <a16:creationId xmlns:a16="http://schemas.microsoft.com/office/drawing/2014/main" id="{333C736F-CE4A-3161-EEB4-70D86D2B2C77}"/>
                  </a:ext>
                </a:extLst>
              </p:cNvPr>
              <p:cNvSpPr/>
              <p:nvPr/>
            </p:nvSpPr>
            <p:spPr>
              <a:xfrm>
                <a:off x="304800" y="2419350"/>
                <a:ext cx="8458200" cy="304800"/>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70DB8477-BB0A-E2AB-5C24-97429BD80487}"/>
                  </a:ext>
                </a:extLst>
              </p:cNvPr>
              <p:cNvSpPr/>
              <p:nvPr/>
            </p:nvSpPr>
            <p:spPr>
              <a:xfrm>
                <a:off x="1088244" y="2419350"/>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2D3AAB3-4671-43ED-E71F-87DD89F46DAC}"/>
                  </a:ext>
                </a:extLst>
              </p:cNvPr>
              <p:cNvSpPr/>
              <p:nvPr/>
            </p:nvSpPr>
            <p:spPr>
              <a:xfrm>
                <a:off x="2281111" y="2398257"/>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8855B48-616A-F403-7870-34FC88C9F12E}"/>
                  </a:ext>
                </a:extLst>
              </p:cNvPr>
              <p:cNvSpPr/>
              <p:nvPr/>
            </p:nvSpPr>
            <p:spPr>
              <a:xfrm>
                <a:off x="3706770" y="2427385"/>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420AFAF-5C7C-D5EE-2C7D-99B86CD06873}"/>
                  </a:ext>
                </a:extLst>
              </p:cNvPr>
              <p:cNvSpPr/>
              <p:nvPr/>
            </p:nvSpPr>
            <p:spPr>
              <a:xfrm>
                <a:off x="5070049" y="2427798"/>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25D2A8A-8C05-F9E6-E8B2-57311472C1C6}"/>
                  </a:ext>
                </a:extLst>
              </p:cNvPr>
              <p:cNvSpPr/>
              <p:nvPr/>
            </p:nvSpPr>
            <p:spPr>
              <a:xfrm>
                <a:off x="6484910" y="2435658"/>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3A2D231-BBE1-CBEF-0A7B-C9B0BB2CCE77}"/>
                  </a:ext>
                </a:extLst>
              </p:cNvPr>
              <p:cNvSpPr/>
              <p:nvPr/>
            </p:nvSpPr>
            <p:spPr>
              <a:xfrm>
                <a:off x="7711585" y="2427385"/>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32E8C9F6-F9D4-0F6F-0F2D-DA3923708280}"/>
                  </a:ext>
                </a:extLst>
              </p:cNvPr>
              <p:cNvSpPr/>
              <p:nvPr/>
            </p:nvSpPr>
            <p:spPr>
              <a:xfrm>
                <a:off x="1217998" y="2242275"/>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03FA21C2-C98C-B59B-18AB-7F0A733FCF42}"/>
                  </a:ext>
                </a:extLst>
              </p:cNvPr>
              <p:cNvSpPr/>
              <p:nvPr/>
            </p:nvSpPr>
            <p:spPr>
              <a:xfrm rot="10800000">
                <a:off x="2416688" y="2698317"/>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 13">
                <a:extLst>
                  <a:ext uri="{FF2B5EF4-FFF2-40B4-BE49-F238E27FC236}">
                    <a16:creationId xmlns:a16="http://schemas.microsoft.com/office/drawing/2014/main" id="{CBAA1BE2-629C-A45C-B3C2-757263F6494D}"/>
                  </a:ext>
                </a:extLst>
              </p:cNvPr>
              <p:cNvSpPr/>
              <p:nvPr/>
            </p:nvSpPr>
            <p:spPr>
              <a:xfrm>
                <a:off x="3836128" y="2234002"/>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74E03F4B-2AE4-5C8C-F169-454CBC0B2318}"/>
                  </a:ext>
                </a:extLst>
              </p:cNvPr>
              <p:cNvSpPr/>
              <p:nvPr/>
            </p:nvSpPr>
            <p:spPr>
              <a:xfrm rot="10800000">
                <a:off x="5206257" y="2720140"/>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D43D5820-C6C2-0510-F0A4-8642C45CE929}"/>
                  </a:ext>
                </a:extLst>
              </p:cNvPr>
              <p:cNvSpPr/>
              <p:nvPr/>
            </p:nvSpPr>
            <p:spPr>
              <a:xfrm>
                <a:off x="6606757" y="2229101"/>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Up 29">
                <a:extLst>
                  <a:ext uri="{FF2B5EF4-FFF2-40B4-BE49-F238E27FC236}">
                    <a16:creationId xmlns:a16="http://schemas.microsoft.com/office/drawing/2014/main" id="{11E595A5-9F6F-5008-34AF-D31C0A028BF6}"/>
                  </a:ext>
                </a:extLst>
              </p:cNvPr>
              <p:cNvSpPr/>
              <p:nvPr/>
            </p:nvSpPr>
            <p:spPr>
              <a:xfrm rot="10800000">
                <a:off x="7845227" y="2726553"/>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60D00933-41DD-504C-C2F0-884905B4D551}"/>
                  </a:ext>
                </a:extLst>
              </p:cNvPr>
              <p:cNvSpPr txBox="1"/>
              <p:nvPr/>
            </p:nvSpPr>
            <p:spPr>
              <a:xfrm>
                <a:off x="1128349" y="2390623"/>
                <a:ext cx="162891" cy="369332"/>
              </a:xfrm>
              <a:prstGeom prst="rect">
                <a:avLst/>
              </a:prstGeom>
              <a:noFill/>
            </p:spPr>
            <p:txBody>
              <a:bodyPr wrap="square" rtlCol="0">
                <a:spAutoFit/>
              </a:bodyPr>
              <a:lstStyle/>
              <a:p>
                <a:r>
                  <a:rPr lang="en-IN" dirty="0"/>
                  <a:t>1</a:t>
                </a:r>
              </a:p>
            </p:txBody>
          </p:sp>
          <p:sp>
            <p:nvSpPr>
              <p:cNvPr id="44" name="TextBox 43">
                <a:extLst>
                  <a:ext uri="{FF2B5EF4-FFF2-40B4-BE49-F238E27FC236}">
                    <a16:creationId xmlns:a16="http://schemas.microsoft.com/office/drawing/2014/main" id="{B3CE4F2B-0459-2F4C-C969-9D7F4272301A}"/>
                  </a:ext>
                </a:extLst>
              </p:cNvPr>
              <p:cNvSpPr txBox="1"/>
              <p:nvPr/>
            </p:nvSpPr>
            <p:spPr>
              <a:xfrm>
                <a:off x="2291611" y="2371382"/>
                <a:ext cx="162891" cy="369332"/>
              </a:xfrm>
              <a:prstGeom prst="rect">
                <a:avLst/>
              </a:prstGeom>
              <a:noFill/>
            </p:spPr>
            <p:txBody>
              <a:bodyPr wrap="square" rtlCol="0">
                <a:spAutoFit/>
              </a:bodyPr>
              <a:lstStyle/>
              <a:p>
                <a:r>
                  <a:rPr lang="en-IN" dirty="0"/>
                  <a:t>2</a:t>
                </a:r>
              </a:p>
            </p:txBody>
          </p:sp>
          <p:sp>
            <p:nvSpPr>
              <p:cNvPr id="45" name="TextBox 44">
                <a:extLst>
                  <a:ext uri="{FF2B5EF4-FFF2-40B4-BE49-F238E27FC236}">
                    <a16:creationId xmlns:a16="http://schemas.microsoft.com/office/drawing/2014/main" id="{28CBE15B-E951-C175-5F2A-877275EDD117}"/>
                  </a:ext>
                </a:extLst>
              </p:cNvPr>
              <p:cNvSpPr txBox="1"/>
              <p:nvPr/>
            </p:nvSpPr>
            <p:spPr>
              <a:xfrm>
                <a:off x="3718956" y="2390623"/>
                <a:ext cx="162891" cy="369332"/>
              </a:xfrm>
              <a:prstGeom prst="rect">
                <a:avLst/>
              </a:prstGeom>
              <a:noFill/>
            </p:spPr>
            <p:txBody>
              <a:bodyPr wrap="square" rtlCol="0">
                <a:spAutoFit/>
              </a:bodyPr>
              <a:lstStyle/>
              <a:p>
                <a:r>
                  <a:rPr lang="en-IN" dirty="0"/>
                  <a:t>3</a:t>
                </a:r>
              </a:p>
            </p:txBody>
          </p:sp>
          <p:sp>
            <p:nvSpPr>
              <p:cNvPr id="46" name="TextBox 45">
                <a:extLst>
                  <a:ext uri="{FF2B5EF4-FFF2-40B4-BE49-F238E27FC236}">
                    <a16:creationId xmlns:a16="http://schemas.microsoft.com/office/drawing/2014/main" id="{91E29115-56A1-D4FF-AB19-9A4F96EE3313}"/>
                  </a:ext>
                </a:extLst>
              </p:cNvPr>
              <p:cNvSpPr txBox="1"/>
              <p:nvPr/>
            </p:nvSpPr>
            <p:spPr>
              <a:xfrm>
                <a:off x="5079999" y="2382588"/>
                <a:ext cx="162891" cy="369332"/>
              </a:xfrm>
              <a:prstGeom prst="rect">
                <a:avLst/>
              </a:prstGeom>
              <a:noFill/>
            </p:spPr>
            <p:txBody>
              <a:bodyPr wrap="square" rtlCol="0">
                <a:spAutoFit/>
              </a:bodyPr>
              <a:lstStyle/>
              <a:p>
                <a:r>
                  <a:rPr lang="en-IN" dirty="0"/>
                  <a:t>4</a:t>
                </a:r>
              </a:p>
            </p:txBody>
          </p:sp>
          <p:sp>
            <p:nvSpPr>
              <p:cNvPr id="47" name="TextBox 46">
                <a:extLst>
                  <a:ext uri="{FF2B5EF4-FFF2-40B4-BE49-F238E27FC236}">
                    <a16:creationId xmlns:a16="http://schemas.microsoft.com/office/drawing/2014/main" id="{DE7DD744-33BE-F0EA-0683-D14C1CF67DD9}"/>
                  </a:ext>
                </a:extLst>
              </p:cNvPr>
              <p:cNvSpPr txBox="1"/>
              <p:nvPr/>
            </p:nvSpPr>
            <p:spPr>
              <a:xfrm>
                <a:off x="6491927" y="2395734"/>
                <a:ext cx="162891" cy="369332"/>
              </a:xfrm>
              <a:prstGeom prst="rect">
                <a:avLst/>
              </a:prstGeom>
              <a:noFill/>
            </p:spPr>
            <p:txBody>
              <a:bodyPr wrap="square" rtlCol="0">
                <a:spAutoFit/>
              </a:bodyPr>
              <a:lstStyle/>
              <a:p>
                <a:r>
                  <a:rPr lang="en-IN" dirty="0"/>
                  <a:t>5</a:t>
                </a:r>
              </a:p>
            </p:txBody>
          </p:sp>
          <p:sp>
            <p:nvSpPr>
              <p:cNvPr id="48" name="TextBox 47">
                <a:extLst>
                  <a:ext uri="{FF2B5EF4-FFF2-40B4-BE49-F238E27FC236}">
                    <a16:creationId xmlns:a16="http://schemas.microsoft.com/office/drawing/2014/main" id="{D5C158D1-4629-115F-C3B6-44079B102D51}"/>
                  </a:ext>
                </a:extLst>
              </p:cNvPr>
              <p:cNvSpPr txBox="1"/>
              <p:nvPr/>
            </p:nvSpPr>
            <p:spPr>
              <a:xfrm>
                <a:off x="7717716" y="2376672"/>
                <a:ext cx="162891" cy="369332"/>
              </a:xfrm>
              <a:prstGeom prst="rect">
                <a:avLst/>
              </a:prstGeom>
              <a:noFill/>
            </p:spPr>
            <p:txBody>
              <a:bodyPr wrap="square" rtlCol="0">
                <a:spAutoFit/>
              </a:bodyPr>
              <a:lstStyle/>
              <a:p>
                <a:r>
                  <a:rPr lang="en-IN" dirty="0"/>
                  <a:t>6</a:t>
                </a:r>
              </a:p>
            </p:txBody>
          </p:sp>
        </p:grpSp>
        <p:pic>
          <p:nvPicPr>
            <p:cNvPr id="51" name="Picture 50">
              <a:extLst>
                <a:ext uri="{FF2B5EF4-FFF2-40B4-BE49-F238E27FC236}">
                  <a16:creationId xmlns:a16="http://schemas.microsoft.com/office/drawing/2014/main" id="{E8D90D04-C95B-355B-D506-EE6B7E2D4D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6764" y="1448412"/>
              <a:ext cx="588463" cy="588463"/>
            </a:xfrm>
            <a:prstGeom prst="rect">
              <a:avLst/>
            </a:prstGeom>
          </p:spPr>
        </p:pic>
        <p:pic>
          <p:nvPicPr>
            <p:cNvPr id="55" name="Picture 54">
              <a:extLst>
                <a:ext uri="{FF2B5EF4-FFF2-40B4-BE49-F238E27FC236}">
                  <a16:creationId xmlns:a16="http://schemas.microsoft.com/office/drawing/2014/main" id="{88DC0561-1794-4A2F-15D5-0C09DF946A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5958" y="3152713"/>
              <a:ext cx="732986" cy="436928"/>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3" name="Picture 2">
            <a:extLst>
              <a:ext uri="{FF2B5EF4-FFF2-40B4-BE49-F238E27FC236}">
                <a16:creationId xmlns:a16="http://schemas.microsoft.com/office/drawing/2014/main" id="{EE94D8F1-E98D-60E4-F974-1260FD0AD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5250"/>
            <a:ext cx="6858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5CBE053B-E21A-EEC5-7B2A-03529E12B260}"/>
              </a:ext>
            </a:extLst>
          </p:cNvPr>
          <p:cNvSpPr txBox="1"/>
          <p:nvPr/>
        </p:nvSpPr>
        <p:spPr>
          <a:xfrm>
            <a:off x="190500" y="728853"/>
            <a:ext cx="8763000" cy="4247317"/>
          </a:xfrm>
          <a:prstGeom prst="rect">
            <a:avLst/>
          </a:prstGeom>
          <a:noFill/>
        </p:spPr>
        <p:txBody>
          <a:bodyPr wrap="square" rtlCol="0">
            <a:spAutoFit/>
          </a:bodyPr>
          <a:lstStyle/>
          <a:p>
            <a:r>
              <a:rPr lang="en-IN" b="1" dirty="0"/>
              <a:t>Python :</a:t>
            </a:r>
          </a:p>
          <a:p>
            <a:r>
              <a:rPr lang="en-US" dirty="0"/>
              <a:t>	Python is a versatile programming language widely used for data </a:t>
            </a:r>
            <a:r>
              <a:rPr lang="en-US" dirty="0" err="1"/>
              <a:t>analysis,machine</a:t>
            </a:r>
            <a:r>
              <a:rPr lang="en-US" dirty="0"/>
              <a:t> 	learning, and web development</a:t>
            </a:r>
            <a:endParaRPr lang="en-IN" dirty="0"/>
          </a:p>
          <a:p>
            <a:r>
              <a:rPr lang="en-IN" b="1" dirty="0"/>
              <a:t>Vader Sentiment analyser :</a:t>
            </a:r>
          </a:p>
          <a:p>
            <a:pPr algn="just"/>
            <a:r>
              <a:rPr lang="en-US" dirty="0"/>
              <a:t>	VADER, part of the NLTK library, is a lexicon-based tool for sentiment analysis.</a:t>
            </a:r>
          </a:p>
          <a:p>
            <a:r>
              <a:rPr lang="en-US" b="1" dirty="0"/>
              <a:t>NLTK :</a:t>
            </a:r>
          </a:p>
          <a:p>
            <a:pPr algn="just"/>
            <a:r>
              <a:rPr lang="en-US" dirty="0"/>
              <a:t>	NLTK is a powerful Python library for natural language processing (NLP).It provides 	tools for tasks like tokenization, stemming, tagging, and parsing.</a:t>
            </a:r>
          </a:p>
          <a:p>
            <a:r>
              <a:rPr lang="en-IN" b="1" dirty="0"/>
              <a:t>SVM model :</a:t>
            </a:r>
          </a:p>
          <a:p>
            <a:pPr algn="just"/>
            <a:r>
              <a:rPr lang="en-US" dirty="0"/>
              <a:t>	SVM is a popular machine learning algorithm for classification and regression..</a:t>
            </a:r>
            <a:endParaRPr lang="en-IN" dirty="0"/>
          </a:p>
          <a:p>
            <a:r>
              <a:rPr lang="en-IN" b="1" dirty="0"/>
              <a:t>Scikit-learn :</a:t>
            </a:r>
          </a:p>
          <a:p>
            <a:pPr algn="just"/>
            <a:r>
              <a:rPr lang="en-US" dirty="0"/>
              <a:t>	Scikit-learn (or </a:t>
            </a:r>
            <a:r>
              <a:rPr lang="en-US" dirty="0" err="1"/>
              <a:t>sklearn</a:t>
            </a:r>
            <a:r>
              <a:rPr lang="en-US" dirty="0"/>
              <a:t>) is a comprehensive ML library in Python. </a:t>
            </a:r>
          </a:p>
          <a:p>
            <a:r>
              <a:rPr lang="en-IN" b="1" dirty="0"/>
              <a:t>Matplotlib :</a:t>
            </a:r>
          </a:p>
          <a:p>
            <a:pPr algn="just"/>
            <a:r>
              <a:rPr lang="en-US" dirty="0"/>
              <a:t>	Matplotlib is a plotting library for creating visualizations in </a:t>
            </a:r>
            <a:r>
              <a:rPr lang="en-US" dirty="0" err="1"/>
              <a:t>Python.Use</a:t>
            </a:r>
            <a:r>
              <a:rPr lang="en-US" dirty="0"/>
              <a:t> it to 	visualize sentiment analysis results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FA1B24F7-F2CF-5D41-75D7-7B8C9F91D50B}"/>
              </a:ext>
            </a:extLst>
          </p:cNvPr>
          <p:cNvSpPr txBox="1"/>
          <p:nvPr/>
        </p:nvSpPr>
        <p:spPr>
          <a:xfrm>
            <a:off x="571500" y="1279088"/>
            <a:ext cx="8001000" cy="2585323"/>
          </a:xfrm>
          <a:prstGeom prst="rect">
            <a:avLst/>
          </a:prstGeom>
          <a:noFill/>
        </p:spPr>
        <p:txBody>
          <a:bodyPr wrap="square" rtlCol="0">
            <a:spAutoFit/>
          </a:bodyPr>
          <a:lstStyle/>
          <a:p>
            <a:r>
              <a:rPr lang="en-IN" dirty="0"/>
              <a:t>The Intel products reviews are scrapped from the Amazon website among various product pages .And </a:t>
            </a:r>
            <a:r>
              <a:rPr lang="en-US" dirty="0"/>
              <a:t>successfully cleans, processes, and analyzes the review data.</a:t>
            </a:r>
          </a:p>
          <a:p>
            <a:r>
              <a:rPr lang="en-US" dirty="0"/>
              <a:t>Sentiment analysis reveals the distribution of positive, negative, and neutral sentiments across different Intel processor variants. Classification of reviews into technical and general categories allows for more targeted analysis.</a:t>
            </a:r>
          </a:p>
          <a:p>
            <a:r>
              <a:rPr lang="en-US" dirty="0"/>
              <a:t>The SVM classifier's performance metrics provide insight into its accuracy and reliability in predicting sentiments.</a:t>
            </a:r>
          </a:p>
          <a:p>
            <a:r>
              <a:rPr lang="en-US" dirty="0"/>
              <a:t>Word clouds and sentiment distribution plots help in understanding common themes and overall sentiment for each variant.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495</Words>
  <Application>Microsoft Office PowerPoint</Application>
  <PresentationFormat>On-screen Show (16:9)</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Problem Statement</vt:lpstr>
      <vt:lpstr>Problem Statement</vt:lpstr>
      <vt:lpstr>Unique Idea Brief (Solution)</vt:lpstr>
      <vt:lpstr>Features Offered</vt:lpstr>
      <vt:lpstr>Process flow</vt:lpstr>
      <vt:lpstr>Architecture Diagram</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Uppili Srinivasan</cp:lastModifiedBy>
  <cp:revision>4</cp:revision>
  <dcterms:created xsi:type="dcterms:W3CDTF">2024-07-13T07:49:56Z</dcterms:created>
  <dcterms:modified xsi:type="dcterms:W3CDTF">2024-07-15T13:36:50Z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ies>
</file>