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1a0dfca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1a0dfca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sz="2000">
                <a:solidFill>
                  <a:schemeClr val="dk1"/>
                </a:solidFill>
              </a:rPr>
              <a:t>-Flags </a:t>
            </a:r>
            <a:r>
              <a:rPr lang="en" sz="2000">
                <a:solidFill>
                  <a:schemeClr val="dk1"/>
                </a:solidFill>
              </a:rPr>
              <a:t>e.g. ‘-i’ to ignore case or ‘-n 10’ to set a number to 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1a0dfca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e1a0dfca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How does Bash know what is what on the command 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1a0dfca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1a0dfca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1a0dfcae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e1a0dfcae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e1a0dfcae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e1a0dfcae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e1a0dfca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e1a0dfca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e1a0dfca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e1a0dfca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e1a0dfca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e1a0dfca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e1a0dfca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e1a0dfca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e1a0dfca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e1a0dfca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1a0dfca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e1a0dfca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2400">
                <a:solidFill>
                  <a:schemeClr val="dk1"/>
                </a:solidFill>
              </a:rPr>
              <a:t>I was created separately from the GNU initiative by Linus Torvalds to generate a free operating system that was compatible with Unix in 1991.</a:t>
            </a:r>
            <a:endParaRPr sz="2400">
              <a:solidFill>
                <a:schemeClr val="dk1"/>
              </a:solidFill>
            </a:endParaRPr>
          </a:p>
          <a:p>
            <a:pPr indent="0" lvl="0" marL="0" rtl="0" algn="l">
              <a:spcBef>
                <a:spcPts val="500"/>
              </a:spcBef>
              <a:spcAft>
                <a:spcPts val="0"/>
              </a:spcAft>
              <a:buNone/>
            </a:pPr>
            <a:r>
              <a:rPr lang="en" sz="2400">
                <a:solidFill>
                  <a:schemeClr val="dk1"/>
                </a:solidFill>
              </a:rPr>
              <a:t>Linux is:</a:t>
            </a:r>
            <a:endParaRPr sz="2400">
              <a:solidFill>
                <a:schemeClr val="dk1"/>
              </a:solidFill>
            </a:endParaRPr>
          </a:p>
          <a:p>
            <a:pPr indent="0" lvl="0" marL="0" rtl="0" algn="l">
              <a:spcBef>
                <a:spcPts val="500"/>
              </a:spcBef>
              <a:spcAft>
                <a:spcPts val="0"/>
              </a:spcAft>
              <a:buNone/>
            </a:pPr>
            <a:r>
              <a:rPr lang="en" sz="2400">
                <a:solidFill>
                  <a:schemeClr val="dk1"/>
                </a:solidFill>
              </a:rPr>
              <a:t>– an operating system</a:t>
            </a:r>
            <a:endParaRPr sz="2400">
              <a:solidFill>
                <a:schemeClr val="dk1"/>
              </a:solidFill>
            </a:endParaRPr>
          </a:p>
          <a:p>
            <a:pPr indent="0" lvl="0" marL="0" rtl="0" algn="l">
              <a:spcBef>
                <a:spcPts val="500"/>
              </a:spcBef>
              <a:spcAft>
                <a:spcPts val="0"/>
              </a:spcAft>
              <a:buNone/>
            </a:pPr>
            <a:r>
              <a:rPr lang="en" sz="2400">
                <a:solidFill>
                  <a:schemeClr val="dk1"/>
                </a:solidFill>
              </a:rPr>
              <a:t>– made of many composable small (and large) bits and pieces</a:t>
            </a:r>
            <a:endParaRPr sz="2400">
              <a:solidFill>
                <a:schemeClr val="dk1"/>
              </a:solidFill>
            </a:endParaRPr>
          </a:p>
          <a:p>
            <a:pPr indent="0" lvl="0" marL="0" rtl="0" algn="l">
              <a:spcBef>
                <a:spcPts val="500"/>
              </a:spcBef>
              <a:spcAft>
                <a:spcPts val="0"/>
              </a:spcAft>
              <a:buNone/>
            </a:pPr>
            <a:r>
              <a:rPr lang="en" sz="2400">
                <a:solidFill>
                  <a:schemeClr val="dk1"/>
                </a:solidFill>
              </a:rPr>
              <a:t>– a multi-user environment</a:t>
            </a:r>
            <a:endParaRPr sz="2400">
              <a:solidFill>
                <a:schemeClr val="dk1"/>
              </a:solidFill>
            </a:endParaRPr>
          </a:p>
          <a:p>
            <a:pPr indent="0" lvl="0" marL="0" rtl="0" algn="l">
              <a:spcBef>
                <a:spcPts val="500"/>
              </a:spcBef>
              <a:spcAft>
                <a:spcPts val="0"/>
              </a:spcAft>
              <a:buNone/>
            </a:pPr>
            <a:r>
              <a:rPr lang="en" sz="2400">
                <a:solidFill>
                  <a:schemeClr val="dk1"/>
                </a:solidFill>
              </a:rPr>
              <a:t>● Easy to share, easy to care, easy to dare</a:t>
            </a:r>
            <a:endParaRPr sz="2400">
              <a:solidFill>
                <a:schemeClr val="dk1"/>
              </a:solidFill>
            </a:endParaRPr>
          </a:p>
          <a:p>
            <a:pPr indent="0" lvl="0" marL="0" rtl="0" algn="l">
              <a:spcBef>
                <a:spcPts val="500"/>
              </a:spcBef>
              <a:spcAft>
                <a:spcPts val="0"/>
              </a:spcAft>
              <a:buNone/>
            </a:pPr>
            <a:r>
              <a:rPr lang="en" sz="2400">
                <a:solidFill>
                  <a:schemeClr val="dk1"/>
                </a:solidFill>
              </a:rPr>
              <a:t>– the industry standard</a:t>
            </a:r>
            <a:endParaRPr sz="2400">
              <a:solidFill>
                <a:schemeClr val="dk1"/>
              </a:solidFill>
            </a:endParaRPr>
          </a:p>
          <a:p>
            <a:pPr indent="0" lvl="0" marL="0" rtl="0" algn="l">
              <a:spcBef>
                <a:spcPts val="500"/>
              </a:spcBef>
              <a:spcAft>
                <a:spcPts val="0"/>
              </a:spcAft>
              <a:buNone/>
            </a:pPr>
            <a:r>
              <a:rPr lang="en" sz="2400">
                <a:solidFill>
                  <a:schemeClr val="dk1"/>
                </a:solidFill>
              </a:rPr>
              <a:t>– reliant on the command line</a:t>
            </a:r>
            <a:endParaRPr sz="2400">
              <a:solidFill>
                <a:schemeClr val="dk1"/>
              </a:solidFill>
            </a:endParaRPr>
          </a:p>
          <a:p>
            <a:pPr indent="0" lvl="0" marL="0" rtl="0" algn="l">
              <a:spcBef>
                <a:spcPts val="500"/>
              </a:spcBef>
              <a:spcAft>
                <a:spcPts val="0"/>
              </a:spcAft>
              <a:buClr>
                <a:schemeClr val="dk1"/>
              </a:buClr>
              <a:buSzPts val="1100"/>
              <a:buFont typeface="Arial"/>
              <a:buNone/>
            </a:pPr>
            <a:r>
              <a:t/>
            </a:r>
            <a:endParaRPr sz="2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e1a0dfca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e1a0dfca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e1a0dfca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e1a0dfca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e1a0dfca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e1a0dfca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e1a0dfca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e1a0dfca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e1a0dfca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e1a0dfca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e1a0dfca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e1a0dfca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e1a0dfca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e1a0dfca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e1a0dfcae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e1a0dfca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e1a0dfca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e1a0dfca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e1a0dfca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e1a0dfca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1a0dfca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e1a0dfca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many Flavours exist with slightly different but essentially all the scripts and programs will work on any of them  We use CentOS at UPPMAX</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e1a0dfca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e1a0dfca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e1a0dfca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e1a0dfca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e1a0dfca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e1a0dfca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1a0dfcae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1a0dfcae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e1a0dfca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e1a0dfca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e1a0dfca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e1a0dfca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e1a0dfcae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e1a0dfca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e1a0dfca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e1a0dfca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e1a0dfcae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e1a0dfcae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e1a0dfca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e1a0dfca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1a0dfca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e1a0dfc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2400">
                <a:solidFill>
                  <a:schemeClr val="dk1"/>
                </a:solidFill>
              </a:rPr>
              <a:t> Is e</a:t>
            </a:r>
            <a:r>
              <a:rPr lang="en" sz="2400">
                <a:solidFill>
                  <a:schemeClr val="dk1"/>
                </a:solidFill>
              </a:rPr>
              <a:t>veryone connected?</a:t>
            </a:r>
            <a:endParaRPr sz="2400">
              <a:solidFill>
                <a:schemeClr val="dk1"/>
              </a:solidFill>
            </a:endParaRPr>
          </a:p>
          <a:p>
            <a:pPr indent="0" lvl="0" marL="0" rtl="0" algn="l">
              <a:spcBef>
                <a:spcPts val="500"/>
              </a:spcBef>
              <a:spcAft>
                <a:spcPts val="0"/>
              </a:spcAft>
              <a:buNone/>
            </a:pPr>
            <a:r>
              <a:rPr lang="en" sz="2400">
                <a:solidFill>
                  <a:schemeClr val="dk1"/>
                </a:solidFill>
              </a:rPr>
              <a:t>● Take time now to connect</a:t>
            </a:r>
            <a:endParaRPr sz="2400">
              <a:solidFill>
                <a:schemeClr val="dk1"/>
              </a:solidFill>
            </a:endParaRPr>
          </a:p>
          <a:p>
            <a:pPr indent="0" lvl="0" marL="0" rtl="0" algn="l">
              <a:spcBef>
                <a:spcPts val="500"/>
              </a:spcBef>
              <a:spcAft>
                <a:spcPts val="0"/>
              </a:spcAft>
              <a:buNone/>
            </a:pPr>
            <a:r>
              <a:rPr lang="en" sz="2400">
                <a:solidFill>
                  <a:schemeClr val="dk1"/>
                </a:solidFill>
              </a:rPr>
              <a:t>● Consider connecting a second time with a new</a:t>
            </a:r>
            <a:endParaRPr sz="2400">
              <a:solidFill>
                <a:schemeClr val="dk1"/>
              </a:solidFill>
            </a:endParaRPr>
          </a:p>
          <a:p>
            <a:pPr indent="0" lvl="0" marL="0" rtl="0" algn="l">
              <a:spcBef>
                <a:spcPts val="500"/>
              </a:spcBef>
              <a:spcAft>
                <a:spcPts val="0"/>
              </a:spcAft>
              <a:buNone/>
            </a:pPr>
            <a:r>
              <a:rPr lang="en" sz="2400">
                <a:solidFill>
                  <a:schemeClr val="dk1"/>
                </a:solidFill>
              </a:rPr>
              <a:t>window</a:t>
            </a:r>
            <a:endParaRPr sz="2400">
              <a:solidFill>
                <a:schemeClr val="dk1"/>
              </a:solidFill>
            </a:endParaRPr>
          </a:p>
          <a:p>
            <a:pPr indent="0" lvl="0" marL="0" rtl="0" algn="l">
              <a:spcBef>
                <a:spcPts val="500"/>
              </a:spcBef>
              <a:spcAft>
                <a:spcPts val="0"/>
              </a:spcAft>
              <a:buNone/>
            </a:pPr>
            <a:r>
              <a:rPr lang="en" sz="2400">
                <a:solidFill>
                  <a:schemeClr val="dk1"/>
                </a:solidFill>
              </a:rPr>
              <a:t>● Organise your windows so you can watch Zoom and</a:t>
            </a:r>
            <a:endParaRPr sz="2400">
              <a:solidFill>
                <a:schemeClr val="dk1"/>
              </a:solidFill>
            </a:endParaRPr>
          </a:p>
          <a:p>
            <a:pPr indent="0" lvl="0" marL="0" rtl="0" algn="l">
              <a:spcBef>
                <a:spcPts val="500"/>
              </a:spcBef>
              <a:spcAft>
                <a:spcPts val="0"/>
              </a:spcAft>
              <a:buNone/>
            </a:pPr>
            <a:r>
              <a:rPr lang="en" sz="2400">
                <a:solidFill>
                  <a:schemeClr val="dk1"/>
                </a:solidFill>
              </a:rPr>
              <a:t>work in your terminal. If you have screen space,</a:t>
            </a:r>
            <a:endParaRPr sz="2400">
              <a:solidFill>
                <a:schemeClr val="dk1"/>
              </a:solidFill>
            </a:endParaRPr>
          </a:p>
          <a:p>
            <a:pPr indent="0" lvl="0" marL="0" rtl="0" algn="l">
              <a:spcBef>
                <a:spcPts val="500"/>
              </a:spcBef>
              <a:spcAft>
                <a:spcPts val="0"/>
              </a:spcAft>
              <a:buNone/>
            </a:pPr>
            <a:r>
              <a:rPr lang="en" sz="2400">
                <a:solidFill>
                  <a:schemeClr val="dk1"/>
                </a:solidFill>
              </a:rPr>
              <a:t>keep the presentation open locally and an eye on</a:t>
            </a:r>
            <a:endParaRPr sz="2400">
              <a:solidFill>
                <a:schemeClr val="dk1"/>
              </a:solidFill>
            </a:endParaRPr>
          </a:p>
          <a:p>
            <a:pPr indent="0" lvl="0" marL="0" rtl="0" algn="l">
              <a:spcBef>
                <a:spcPts val="500"/>
              </a:spcBef>
              <a:spcAft>
                <a:spcPts val="0"/>
              </a:spcAft>
              <a:buNone/>
            </a:pPr>
            <a:r>
              <a:rPr lang="en" sz="2400">
                <a:solidFill>
                  <a:schemeClr val="dk1"/>
                </a:solidFill>
              </a:rPr>
              <a:t>the Zoom chat.</a:t>
            </a:r>
            <a:endParaRPr sz="2400">
              <a:solidFill>
                <a:schemeClr val="dk1"/>
              </a:solidFill>
            </a:endParaRPr>
          </a:p>
          <a:p>
            <a:pPr indent="0" lvl="0" marL="0" rtl="0" algn="l">
              <a:spcBef>
                <a:spcPts val="500"/>
              </a:spcBef>
              <a:spcAft>
                <a:spcPts val="0"/>
              </a:spcAft>
              <a:buClr>
                <a:schemeClr val="dk1"/>
              </a:buClr>
              <a:buSzPts val="1100"/>
              <a:buFont typeface="Arial"/>
              <a:buNone/>
            </a:pPr>
            <a:r>
              <a:rPr lang="en" sz="2400">
                <a:solidFill>
                  <a:schemeClr val="dk1"/>
                </a:solidFill>
              </a:rPr>
              <a:t>I assume you have done this already at least once before the main lectures started but if there are any problems dont hesitate to ask in chat some one will help you with your problem.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e1a0dfca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e1a0dfca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e1a0dfca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e1a0dfca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e1a0dfca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e1a0dfca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e1a0dfcae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e1a0dfcae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e1a0dfca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e1a0dfca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e1a0dfcae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e1a0dfcae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e1a0dfcae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e1a0dfcae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e1a0dfca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e1a0dfca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1a0dfca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e1a0dfca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1a0dfca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1a0dfca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1a0dfcae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1a0dfcae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1a0dfca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1a0dfca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e1a0dfca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e1a0dfca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p:cSld name="Rubrikbild">
    <p:spTree>
      <p:nvGrpSpPr>
        <p:cNvPr id="9" name="Shape 9"/>
        <p:cNvGrpSpPr/>
        <p:nvPr/>
      </p:nvGrpSpPr>
      <p:grpSpPr>
        <a:xfrm>
          <a:off x="0" y="0"/>
          <a:ext cx="0" cy="0"/>
          <a:chOff x="0" y="0"/>
          <a:chExt cx="0" cy="0"/>
        </a:xfrm>
      </p:grpSpPr>
      <p:pic>
        <p:nvPicPr>
          <p:cNvPr descr="UU_sigill_NV.eps" id="10" name="Google Shape;10;p2"/>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11" name="Google Shape;11;p2"/>
          <p:cNvSpPr txBox="1"/>
          <p:nvPr>
            <p:ph type="ctrTitle"/>
          </p:nvPr>
        </p:nvSpPr>
        <p:spPr>
          <a:xfrm>
            <a:off x="685801" y="1597819"/>
            <a:ext cx="7772400" cy="11025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0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12" name="Google Shape;12;p2"/>
          <p:cNvSpPr txBox="1"/>
          <p:nvPr>
            <p:ph idx="1" type="subTitle"/>
          </p:nvPr>
        </p:nvSpPr>
        <p:spPr>
          <a:xfrm>
            <a:off x="1371601" y="2914650"/>
            <a:ext cx="6400800" cy="1314600"/>
          </a:xfrm>
          <a:prstGeom prst="rect">
            <a:avLst/>
          </a:prstGeom>
          <a:noFill/>
          <a:ln>
            <a:noFill/>
          </a:ln>
        </p:spPr>
        <p:txBody>
          <a:bodyPr anchorCtr="0" anchor="t" bIns="34275" lIns="68575" spcFirstLastPara="1" rIns="68575" wrap="square" tIns="34275">
            <a:noAutofit/>
          </a:bodyPr>
          <a:lstStyle>
            <a:lvl1pPr lvl="0"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 Grå">
  <p:cSld name="Rubrikbild - Grå">
    <p:spTree>
      <p:nvGrpSpPr>
        <p:cNvPr id="48" name="Shape 48"/>
        <p:cNvGrpSpPr/>
        <p:nvPr/>
      </p:nvGrpSpPr>
      <p:grpSpPr>
        <a:xfrm>
          <a:off x="0" y="0"/>
          <a:ext cx="0" cy="0"/>
          <a:chOff x="0" y="0"/>
          <a:chExt cx="0" cy="0"/>
        </a:xfrm>
      </p:grpSpPr>
      <p:sp>
        <p:nvSpPr>
          <p:cNvPr id="49" name="Google Shape;49;p11"/>
          <p:cNvSpPr/>
          <p:nvPr/>
        </p:nvSpPr>
        <p:spPr>
          <a:xfrm>
            <a:off x="0" y="0"/>
            <a:ext cx="9144000" cy="5143500"/>
          </a:xfrm>
          <a:prstGeom prst="rect">
            <a:avLst/>
          </a:prstGeom>
          <a:solidFill>
            <a:srgbClr val="E1E1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0" name="Google Shape;50;p11"/>
          <p:cNvSpPr txBox="1"/>
          <p:nvPr>
            <p:ph type="ctrTitle"/>
          </p:nvPr>
        </p:nvSpPr>
        <p:spPr>
          <a:xfrm>
            <a:off x="685801" y="1597819"/>
            <a:ext cx="7772400" cy="11025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0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51" name="Google Shape;51;p11"/>
          <p:cNvSpPr txBox="1"/>
          <p:nvPr>
            <p:ph idx="1" type="subTitle"/>
          </p:nvPr>
        </p:nvSpPr>
        <p:spPr>
          <a:xfrm>
            <a:off x="1371601" y="2914650"/>
            <a:ext cx="6400800" cy="1314600"/>
          </a:xfrm>
          <a:prstGeom prst="rect">
            <a:avLst/>
          </a:prstGeom>
          <a:noFill/>
          <a:ln>
            <a:noFill/>
          </a:ln>
        </p:spPr>
        <p:txBody>
          <a:bodyPr anchorCtr="0" anchor="t" bIns="34275" lIns="68575" spcFirstLastPara="1" rIns="68575" wrap="square" tIns="34275">
            <a:noAutofit/>
          </a:bodyPr>
          <a:lstStyle>
            <a:lvl1pPr lvl="0"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descr="UU_sigill_NV.tif" id="52" name="Google Shape;52;p11"/>
          <p:cNvSpPr/>
          <p:nvPr/>
        </p:nvSpPr>
        <p:spPr>
          <a:xfrm>
            <a:off x="6277713" y="1656184"/>
            <a:ext cx="2866200" cy="3487200"/>
          </a:xfrm>
          <a:prstGeom prst="rect">
            <a:avLst/>
          </a:prstGeom>
          <a:solidFill>
            <a:srgbClr val="FFFFFF"/>
          </a:solidFill>
          <a:ln>
            <a:noFill/>
          </a:ln>
        </p:spPr>
      </p:sp>
      <p:sp>
        <p:nvSpPr>
          <p:cNvPr id="53" name="Google Shape;53;p11"/>
          <p:cNvSpPr/>
          <p:nvPr/>
        </p:nvSpPr>
        <p:spPr>
          <a:xfrm>
            <a:off x="0" y="5020022"/>
            <a:ext cx="9144000" cy="123600"/>
          </a:xfrm>
          <a:prstGeom prst="rect">
            <a:avLst/>
          </a:prstGeom>
          <a:solidFill>
            <a:srgbClr val="99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vit_logo_rod_etikett_42mm.eps" id="54" name="Google Shape;54;p11"/>
          <p:cNvPicPr preferRelativeResize="0"/>
          <p:nvPr/>
        </p:nvPicPr>
        <p:blipFill rotWithShape="1">
          <a:blip r:embed="rId2">
            <a:alphaModFix/>
          </a:blip>
          <a:srcRect b="0" l="0" r="0" t="0"/>
          <a:stretch/>
        </p:blipFill>
        <p:spPr>
          <a:xfrm>
            <a:off x="539552" y="0"/>
            <a:ext cx="721625" cy="1131443"/>
          </a:xfrm>
          <a:prstGeom prst="rect">
            <a:avLst/>
          </a:prstGeom>
          <a:noFill/>
          <a:ln>
            <a:noFill/>
          </a:ln>
        </p:spPr>
      </p:pic>
      <p:sp>
        <p:nvSpPr>
          <p:cNvPr id="55" name="Google Shape;55;p11"/>
          <p:cNvSpPr/>
          <p:nvPr/>
        </p:nvSpPr>
        <p:spPr>
          <a:xfrm>
            <a:off x="8028393" y="339502"/>
            <a:ext cx="914400" cy="914400"/>
          </a:xfrm>
          <a:prstGeom prst="rect">
            <a:avLst/>
          </a:prstGeom>
          <a:solidFill>
            <a:srgbClr val="E1E1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utan sigill">
  <p:cSld name="Rubrikbild, utan sigill">
    <p:spTree>
      <p:nvGrpSpPr>
        <p:cNvPr id="56" name="Shape 56"/>
        <p:cNvGrpSpPr/>
        <p:nvPr/>
      </p:nvGrpSpPr>
      <p:grpSpPr>
        <a:xfrm>
          <a:off x="0" y="0"/>
          <a:ext cx="0" cy="0"/>
          <a:chOff x="0" y="0"/>
          <a:chExt cx="0" cy="0"/>
        </a:xfrm>
      </p:grpSpPr>
      <p:sp>
        <p:nvSpPr>
          <p:cNvPr id="57" name="Google Shape;57;p12"/>
          <p:cNvSpPr txBox="1"/>
          <p:nvPr>
            <p:ph type="ctrTitle"/>
          </p:nvPr>
        </p:nvSpPr>
        <p:spPr>
          <a:xfrm>
            <a:off x="685801" y="1597819"/>
            <a:ext cx="7772400" cy="11025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0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58" name="Google Shape;58;p12"/>
          <p:cNvSpPr txBox="1"/>
          <p:nvPr>
            <p:ph idx="1" type="subTitle"/>
          </p:nvPr>
        </p:nvSpPr>
        <p:spPr>
          <a:xfrm>
            <a:off x="1371601" y="2914650"/>
            <a:ext cx="6400800" cy="1314600"/>
          </a:xfrm>
          <a:prstGeom prst="rect">
            <a:avLst/>
          </a:prstGeom>
          <a:noFill/>
          <a:ln>
            <a:noFill/>
          </a:ln>
        </p:spPr>
        <p:txBody>
          <a:bodyPr anchorCtr="0" anchor="t" bIns="34275" lIns="68575" spcFirstLastPara="1" rIns="68575" wrap="square" tIns="34275">
            <a:noAutofit/>
          </a:bodyPr>
          <a:lstStyle>
            <a:lvl1pPr lvl="0"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Rubrikbild, utan sigill">
  <p:cSld name="Rubrik och innehållRubrikbild, utan sigill">
    <p:spTree>
      <p:nvGrpSpPr>
        <p:cNvPr id="59" name="Shape 59"/>
        <p:cNvGrpSpPr/>
        <p:nvPr/>
      </p:nvGrpSpPr>
      <p:grpSpPr>
        <a:xfrm>
          <a:off x="0" y="0"/>
          <a:ext cx="0" cy="0"/>
          <a:chOff x="0" y="0"/>
          <a:chExt cx="0" cy="0"/>
        </a:xfrm>
      </p:grpSpPr>
      <p:sp>
        <p:nvSpPr>
          <p:cNvPr id="60" name="Google Shape;60;p13"/>
          <p:cNvSpPr txBox="1"/>
          <p:nvPr>
            <p:ph type="title"/>
          </p:nvPr>
        </p:nvSpPr>
        <p:spPr>
          <a:xfrm>
            <a:off x="1763690" y="457200"/>
            <a:ext cx="6984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61" name="Google Shape;61;p13"/>
          <p:cNvSpPr txBox="1"/>
          <p:nvPr>
            <p:ph idx="1" type="body"/>
          </p:nvPr>
        </p:nvSpPr>
        <p:spPr>
          <a:xfrm>
            <a:off x="685801" y="1485900"/>
            <a:ext cx="8062800" cy="30861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snittsrubrik, utan sigill">
  <p:cSld name="Avsnittsrubrik, utan sigill">
    <p:spTree>
      <p:nvGrpSpPr>
        <p:cNvPr id="62" name="Shape 62"/>
        <p:cNvGrpSpPr/>
        <p:nvPr/>
      </p:nvGrpSpPr>
      <p:grpSpPr>
        <a:xfrm>
          <a:off x="0" y="0"/>
          <a:ext cx="0" cy="0"/>
          <a:chOff x="0" y="0"/>
          <a:chExt cx="0" cy="0"/>
        </a:xfrm>
      </p:grpSpPr>
      <p:sp>
        <p:nvSpPr>
          <p:cNvPr id="63" name="Google Shape;63;p14"/>
          <p:cNvSpPr txBox="1"/>
          <p:nvPr>
            <p:ph type="title"/>
          </p:nvPr>
        </p:nvSpPr>
        <p:spPr>
          <a:xfrm>
            <a:off x="722313" y="3075806"/>
            <a:ext cx="7772400" cy="10215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0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64" name="Google Shape;64;p14"/>
          <p:cNvSpPr txBox="1"/>
          <p:nvPr>
            <p:ph idx="1" type="body"/>
          </p:nvPr>
        </p:nvSpPr>
        <p:spPr>
          <a:xfrm>
            <a:off x="722313" y="1851670"/>
            <a:ext cx="7772400" cy="11250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innehållsdelar, utan sigill">
  <p:cSld name="Två innehållsdelar, utan sigill">
    <p:spTree>
      <p:nvGrpSpPr>
        <p:cNvPr id="65" name="Shape 65"/>
        <p:cNvGrpSpPr/>
        <p:nvPr/>
      </p:nvGrpSpPr>
      <p:grpSpPr>
        <a:xfrm>
          <a:off x="0" y="0"/>
          <a:ext cx="0" cy="0"/>
          <a:chOff x="0" y="0"/>
          <a:chExt cx="0" cy="0"/>
        </a:xfrm>
      </p:grpSpPr>
      <p:sp>
        <p:nvSpPr>
          <p:cNvPr id="66" name="Google Shape;66;p15"/>
          <p:cNvSpPr txBox="1"/>
          <p:nvPr>
            <p:ph type="title"/>
          </p:nvPr>
        </p:nvSpPr>
        <p:spPr>
          <a:xfrm>
            <a:off x="1763690" y="457200"/>
            <a:ext cx="6912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67" name="Google Shape;67;p15"/>
          <p:cNvSpPr txBox="1"/>
          <p:nvPr>
            <p:ph idx="1" type="body"/>
          </p:nvPr>
        </p:nvSpPr>
        <p:spPr>
          <a:xfrm>
            <a:off x="685801" y="1485900"/>
            <a:ext cx="3810000" cy="30861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15"/>
          <p:cNvSpPr txBox="1"/>
          <p:nvPr>
            <p:ph idx="2" type="body"/>
          </p:nvPr>
        </p:nvSpPr>
        <p:spPr>
          <a:xfrm>
            <a:off x="4648205" y="1485900"/>
            <a:ext cx="4028400" cy="30861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ämförelse, utan sigill">
  <p:cSld name="Jämförelse, utan sigill">
    <p:spTree>
      <p:nvGrpSpPr>
        <p:cNvPr id="69" name="Shape 69"/>
        <p:cNvGrpSpPr/>
        <p:nvPr/>
      </p:nvGrpSpPr>
      <p:grpSpPr>
        <a:xfrm>
          <a:off x="0" y="0"/>
          <a:ext cx="0" cy="0"/>
          <a:chOff x="0" y="0"/>
          <a:chExt cx="0" cy="0"/>
        </a:xfrm>
      </p:grpSpPr>
      <p:sp>
        <p:nvSpPr>
          <p:cNvPr id="70" name="Google Shape;70;p16"/>
          <p:cNvSpPr txBox="1"/>
          <p:nvPr>
            <p:ph type="title"/>
          </p:nvPr>
        </p:nvSpPr>
        <p:spPr>
          <a:xfrm>
            <a:off x="1835698" y="339502"/>
            <a:ext cx="6984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71" name="Google Shape;71;p16"/>
          <p:cNvSpPr txBox="1"/>
          <p:nvPr>
            <p:ph idx="1" type="body"/>
          </p:nvPr>
        </p:nvSpPr>
        <p:spPr>
          <a:xfrm>
            <a:off x="457200" y="1707654"/>
            <a:ext cx="4114800" cy="4797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5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72" name="Google Shape;72;p16"/>
          <p:cNvSpPr txBox="1"/>
          <p:nvPr>
            <p:ph idx="2" type="body"/>
          </p:nvPr>
        </p:nvSpPr>
        <p:spPr>
          <a:xfrm>
            <a:off x="457200" y="2259484"/>
            <a:ext cx="4040100" cy="2448300"/>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3" name="Google Shape;73;p16"/>
          <p:cNvSpPr txBox="1"/>
          <p:nvPr>
            <p:ph idx="3" type="body"/>
          </p:nvPr>
        </p:nvSpPr>
        <p:spPr>
          <a:xfrm>
            <a:off x="4645031" y="1707654"/>
            <a:ext cx="4175400" cy="4797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5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74" name="Google Shape;74;p16"/>
          <p:cNvSpPr txBox="1"/>
          <p:nvPr>
            <p:ph idx="4" type="body"/>
          </p:nvPr>
        </p:nvSpPr>
        <p:spPr>
          <a:xfrm>
            <a:off x="4645031" y="2259484"/>
            <a:ext cx="4175400" cy="2472600"/>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ast rubrik, utan sigill">
  <p:cSld name="Endast rubrik, utan sigill">
    <p:spTree>
      <p:nvGrpSpPr>
        <p:cNvPr id="75" name="Shape 75"/>
        <p:cNvGrpSpPr/>
        <p:nvPr/>
      </p:nvGrpSpPr>
      <p:grpSpPr>
        <a:xfrm>
          <a:off x="0" y="0"/>
          <a:ext cx="0" cy="0"/>
          <a:chOff x="0" y="0"/>
          <a:chExt cx="0" cy="0"/>
        </a:xfrm>
      </p:grpSpPr>
      <p:sp>
        <p:nvSpPr>
          <p:cNvPr id="76" name="Google Shape;76;p17"/>
          <p:cNvSpPr txBox="1"/>
          <p:nvPr>
            <p:ph type="title"/>
          </p:nvPr>
        </p:nvSpPr>
        <p:spPr>
          <a:xfrm>
            <a:off x="1763690" y="457200"/>
            <a:ext cx="6984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 utan sigill">
  <p:cSld name="Tom, utan sigill">
    <p:spTree>
      <p:nvGrpSpPr>
        <p:cNvPr id="77" name="Shape 7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nehåll med bildtext, utan sigill">
  <p:cSld name="Innehåll med bildtext, utan sigill">
    <p:spTree>
      <p:nvGrpSpPr>
        <p:cNvPr id="78" name="Shape 78"/>
        <p:cNvGrpSpPr/>
        <p:nvPr/>
      </p:nvGrpSpPr>
      <p:grpSpPr>
        <a:xfrm>
          <a:off x="0" y="0"/>
          <a:ext cx="0" cy="0"/>
          <a:chOff x="0" y="0"/>
          <a:chExt cx="0" cy="0"/>
        </a:xfrm>
      </p:grpSpPr>
      <p:sp>
        <p:nvSpPr>
          <p:cNvPr id="79" name="Google Shape;79;p19"/>
          <p:cNvSpPr txBox="1"/>
          <p:nvPr>
            <p:ph type="title"/>
          </p:nvPr>
        </p:nvSpPr>
        <p:spPr>
          <a:xfrm>
            <a:off x="1835698" y="987575"/>
            <a:ext cx="1653900" cy="7917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0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80" name="Google Shape;80;p19"/>
          <p:cNvSpPr txBox="1"/>
          <p:nvPr>
            <p:ph idx="1" type="body"/>
          </p:nvPr>
        </p:nvSpPr>
        <p:spPr>
          <a:xfrm>
            <a:off x="3575054" y="843558"/>
            <a:ext cx="5111700" cy="3735000"/>
          </a:xfrm>
          <a:prstGeom prst="rect">
            <a:avLst/>
          </a:prstGeom>
          <a:noFill/>
          <a:ln>
            <a:noFill/>
          </a:ln>
        </p:spPr>
        <p:txBody>
          <a:bodyPr anchorCtr="0" anchor="t" bIns="34275" lIns="68575" spcFirstLastPara="1" rIns="68575" wrap="square" tIns="34275">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19"/>
          <p:cNvSpPr txBox="1"/>
          <p:nvPr>
            <p:ph idx="2" type="body"/>
          </p:nvPr>
        </p:nvSpPr>
        <p:spPr>
          <a:xfrm>
            <a:off x="457202" y="1923679"/>
            <a:ext cx="3008400" cy="2664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ed bildtext, utan sigill">
  <p:cSld name="Bild med bildtext, utan sigill">
    <p:spTree>
      <p:nvGrpSpPr>
        <p:cNvPr id="82" name="Shape 82"/>
        <p:cNvGrpSpPr/>
        <p:nvPr/>
      </p:nvGrpSpPr>
      <p:grpSpPr>
        <a:xfrm>
          <a:off x="0" y="0"/>
          <a:ext cx="0" cy="0"/>
          <a:chOff x="0" y="0"/>
          <a:chExt cx="0" cy="0"/>
        </a:xfrm>
      </p:grpSpPr>
      <p:sp>
        <p:nvSpPr>
          <p:cNvPr id="83" name="Google Shape;83;p20"/>
          <p:cNvSpPr txBox="1"/>
          <p:nvPr>
            <p:ph type="title"/>
          </p:nvPr>
        </p:nvSpPr>
        <p:spPr>
          <a:xfrm>
            <a:off x="1792289" y="3600450"/>
            <a:ext cx="5486400" cy="4251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0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84" name="Google Shape;84;p20"/>
          <p:cNvSpPr/>
          <p:nvPr>
            <p:ph idx="2" type="pic"/>
          </p:nvPr>
        </p:nvSpPr>
        <p:spPr>
          <a:xfrm>
            <a:off x="1792289" y="459581"/>
            <a:ext cx="5486400" cy="3086100"/>
          </a:xfrm>
          <a:prstGeom prst="rect">
            <a:avLst/>
          </a:prstGeom>
          <a:noFill/>
          <a:ln>
            <a:noFill/>
          </a:ln>
        </p:spPr>
        <p:txBody>
          <a:bodyPr anchorCtr="0" anchor="t" bIns="34275" lIns="68575" spcFirstLastPara="1" rIns="68575" wrap="square" tIns="34275">
            <a:noAutofit/>
          </a:bodyPr>
          <a:lstStyle>
            <a:lvl1pPr lvl="0"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5" name="Google Shape;85;p20"/>
          <p:cNvSpPr txBox="1"/>
          <p:nvPr>
            <p:ph idx="1" type="body"/>
          </p:nvPr>
        </p:nvSpPr>
        <p:spPr>
          <a:xfrm>
            <a:off x="1792289" y="4025503"/>
            <a:ext cx="5486400" cy="6036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type="obj">
  <p:cSld name="OBJECT">
    <p:spTree>
      <p:nvGrpSpPr>
        <p:cNvPr id="13" name="Shape 13"/>
        <p:cNvGrpSpPr/>
        <p:nvPr/>
      </p:nvGrpSpPr>
      <p:grpSpPr>
        <a:xfrm>
          <a:off x="0" y="0"/>
          <a:ext cx="0" cy="0"/>
          <a:chOff x="0" y="0"/>
          <a:chExt cx="0" cy="0"/>
        </a:xfrm>
      </p:grpSpPr>
      <p:pic>
        <p:nvPicPr>
          <p:cNvPr descr="UU_sigill_NV.eps" id="14" name="Google Shape;14;p3"/>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15" name="Google Shape;15;p3"/>
          <p:cNvSpPr txBox="1"/>
          <p:nvPr>
            <p:ph type="title"/>
          </p:nvPr>
        </p:nvSpPr>
        <p:spPr>
          <a:xfrm>
            <a:off x="1763690" y="457200"/>
            <a:ext cx="6984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16" name="Google Shape;16;p3"/>
          <p:cNvSpPr txBox="1"/>
          <p:nvPr>
            <p:ph idx="1" type="body"/>
          </p:nvPr>
        </p:nvSpPr>
        <p:spPr>
          <a:xfrm>
            <a:off x="685801" y="1485900"/>
            <a:ext cx="8062800" cy="30861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 Grå, utan sigill">
  <p:cSld name="Rubrikbild - Grå, utan sigill">
    <p:spTree>
      <p:nvGrpSpPr>
        <p:cNvPr id="86" name="Shape 86"/>
        <p:cNvGrpSpPr/>
        <p:nvPr/>
      </p:nvGrpSpPr>
      <p:grpSpPr>
        <a:xfrm>
          <a:off x="0" y="0"/>
          <a:ext cx="0" cy="0"/>
          <a:chOff x="0" y="0"/>
          <a:chExt cx="0" cy="0"/>
        </a:xfrm>
      </p:grpSpPr>
      <p:sp>
        <p:nvSpPr>
          <p:cNvPr id="87" name="Google Shape;87;p21"/>
          <p:cNvSpPr/>
          <p:nvPr/>
        </p:nvSpPr>
        <p:spPr>
          <a:xfrm>
            <a:off x="0" y="0"/>
            <a:ext cx="9144000" cy="5143500"/>
          </a:xfrm>
          <a:prstGeom prst="rect">
            <a:avLst/>
          </a:prstGeom>
          <a:solidFill>
            <a:srgbClr val="E1E1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8" name="Google Shape;88;p21"/>
          <p:cNvSpPr txBox="1"/>
          <p:nvPr>
            <p:ph type="ctrTitle"/>
          </p:nvPr>
        </p:nvSpPr>
        <p:spPr>
          <a:xfrm>
            <a:off x="685801" y="1597819"/>
            <a:ext cx="7772400" cy="11025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0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89" name="Google Shape;89;p21"/>
          <p:cNvSpPr txBox="1"/>
          <p:nvPr>
            <p:ph idx="1" type="subTitle"/>
          </p:nvPr>
        </p:nvSpPr>
        <p:spPr>
          <a:xfrm>
            <a:off x="1371601" y="2914650"/>
            <a:ext cx="6400800" cy="1314600"/>
          </a:xfrm>
          <a:prstGeom prst="rect">
            <a:avLst/>
          </a:prstGeom>
          <a:noFill/>
          <a:ln>
            <a:noFill/>
          </a:ln>
        </p:spPr>
        <p:txBody>
          <a:bodyPr anchorCtr="0" anchor="t" bIns="34275" lIns="68575" spcFirstLastPara="1" rIns="68575" wrap="square" tIns="34275">
            <a:noAutofit/>
          </a:bodyPr>
          <a:lstStyle>
            <a:lvl1pPr lvl="0"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0" name="Google Shape;90;p21"/>
          <p:cNvSpPr/>
          <p:nvPr/>
        </p:nvSpPr>
        <p:spPr>
          <a:xfrm>
            <a:off x="0" y="5020022"/>
            <a:ext cx="9144000" cy="123600"/>
          </a:xfrm>
          <a:prstGeom prst="rect">
            <a:avLst/>
          </a:prstGeom>
          <a:solidFill>
            <a:srgbClr val="99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vit_logo_rod_etikett_42mm.eps" id="91" name="Google Shape;91;p21"/>
          <p:cNvPicPr preferRelativeResize="0"/>
          <p:nvPr/>
        </p:nvPicPr>
        <p:blipFill rotWithShape="1">
          <a:blip r:embed="rId2">
            <a:alphaModFix/>
          </a:blip>
          <a:srcRect b="0" l="0" r="0" t="0"/>
          <a:stretch/>
        </p:blipFill>
        <p:spPr>
          <a:xfrm>
            <a:off x="539552" y="0"/>
            <a:ext cx="721625" cy="1131443"/>
          </a:xfrm>
          <a:prstGeom prst="rect">
            <a:avLst/>
          </a:prstGeom>
          <a:noFill/>
          <a:ln>
            <a:noFill/>
          </a:ln>
        </p:spPr>
      </p:pic>
      <p:sp>
        <p:nvSpPr>
          <p:cNvPr id="92" name="Google Shape;92;p21"/>
          <p:cNvSpPr/>
          <p:nvPr/>
        </p:nvSpPr>
        <p:spPr>
          <a:xfrm>
            <a:off x="8028393" y="339502"/>
            <a:ext cx="914400" cy="914400"/>
          </a:xfrm>
          <a:prstGeom prst="rect">
            <a:avLst/>
          </a:prstGeom>
          <a:solidFill>
            <a:srgbClr val="E1E1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95" name="Google Shape;95;p2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snittsrubrik" type="secHead">
  <p:cSld name="SECTION_HEADER">
    <p:spTree>
      <p:nvGrpSpPr>
        <p:cNvPr id="17" name="Shape 17"/>
        <p:cNvGrpSpPr/>
        <p:nvPr/>
      </p:nvGrpSpPr>
      <p:grpSpPr>
        <a:xfrm>
          <a:off x="0" y="0"/>
          <a:ext cx="0" cy="0"/>
          <a:chOff x="0" y="0"/>
          <a:chExt cx="0" cy="0"/>
        </a:xfrm>
      </p:grpSpPr>
      <p:pic>
        <p:nvPicPr>
          <p:cNvPr descr="UU_sigill_NV.eps" id="18" name="Google Shape;18;p4"/>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19" name="Google Shape;19;p4"/>
          <p:cNvSpPr txBox="1"/>
          <p:nvPr>
            <p:ph type="title"/>
          </p:nvPr>
        </p:nvSpPr>
        <p:spPr>
          <a:xfrm>
            <a:off x="722313" y="3075806"/>
            <a:ext cx="7772400" cy="10215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0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20" name="Google Shape;20;p4"/>
          <p:cNvSpPr txBox="1"/>
          <p:nvPr>
            <p:ph idx="1" type="body"/>
          </p:nvPr>
        </p:nvSpPr>
        <p:spPr>
          <a:xfrm>
            <a:off x="722313" y="1851670"/>
            <a:ext cx="7772400" cy="11250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innehållsdelar" type="twoObj">
  <p:cSld name="TWO_OBJECTS">
    <p:spTree>
      <p:nvGrpSpPr>
        <p:cNvPr id="21" name="Shape 21"/>
        <p:cNvGrpSpPr/>
        <p:nvPr/>
      </p:nvGrpSpPr>
      <p:grpSpPr>
        <a:xfrm>
          <a:off x="0" y="0"/>
          <a:ext cx="0" cy="0"/>
          <a:chOff x="0" y="0"/>
          <a:chExt cx="0" cy="0"/>
        </a:xfrm>
      </p:grpSpPr>
      <p:pic>
        <p:nvPicPr>
          <p:cNvPr descr="UU_sigill_NV.eps" id="22" name="Google Shape;22;p5"/>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23" name="Google Shape;23;p5"/>
          <p:cNvSpPr txBox="1"/>
          <p:nvPr>
            <p:ph type="title"/>
          </p:nvPr>
        </p:nvSpPr>
        <p:spPr>
          <a:xfrm>
            <a:off x="1763690" y="457200"/>
            <a:ext cx="6912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24" name="Google Shape;24;p5"/>
          <p:cNvSpPr txBox="1"/>
          <p:nvPr>
            <p:ph idx="1" type="body"/>
          </p:nvPr>
        </p:nvSpPr>
        <p:spPr>
          <a:xfrm>
            <a:off x="685801" y="1485900"/>
            <a:ext cx="3810000" cy="30861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2" type="body"/>
          </p:nvPr>
        </p:nvSpPr>
        <p:spPr>
          <a:xfrm>
            <a:off x="4648205" y="1485900"/>
            <a:ext cx="4028400" cy="30861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ämförelse" type="twoTxTwoObj">
  <p:cSld name="TWO_OBJECTS_WITH_TEXT">
    <p:spTree>
      <p:nvGrpSpPr>
        <p:cNvPr id="26" name="Shape 26"/>
        <p:cNvGrpSpPr/>
        <p:nvPr/>
      </p:nvGrpSpPr>
      <p:grpSpPr>
        <a:xfrm>
          <a:off x="0" y="0"/>
          <a:ext cx="0" cy="0"/>
          <a:chOff x="0" y="0"/>
          <a:chExt cx="0" cy="0"/>
        </a:xfrm>
      </p:grpSpPr>
      <p:pic>
        <p:nvPicPr>
          <p:cNvPr descr="UU_sigill_NV.eps" id="27" name="Google Shape;27;p6"/>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28" name="Google Shape;28;p6"/>
          <p:cNvSpPr txBox="1"/>
          <p:nvPr>
            <p:ph type="title"/>
          </p:nvPr>
        </p:nvSpPr>
        <p:spPr>
          <a:xfrm>
            <a:off x="1835698" y="339502"/>
            <a:ext cx="6984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29" name="Google Shape;29;p6"/>
          <p:cNvSpPr txBox="1"/>
          <p:nvPr>
            <p:ph idx="1" type="body"/>
          </p:nvPr>
        </p:nvSpPr>
        <p:spPr>
          <a:xfrm>
            <a:off x="457200" y="1707654"/>
            <a:ext cx="4114800" cy="4797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5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0" name="Google Shape;30;p6"/>
          <p:cNvSpPr txBox="1"/>
          <p:nvPr>
            <p:ph idx="2" type="body"/>
          </p:nvPr>
        </p:nvSpPr>
        <p:spPr>
          <a:xfrm>
            <a:off x="457200" y="2259484"/>
            <a:ext cx="4040100" cy="2448300"/>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 name="Google Shape;31;p6"/>
          <p:cNvSpPr txBox="1"/>
          <p:nvPr>
            <p:ph idx="3" type="body"/>
          </p:nvPr>
        </p:nvSpPr>
        <p:spPr>
          <a:xfrm>
            <a:off x="4645031" y="1707654"/>
            <a:ext cx="4175400" cy="4797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5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2" name="Google Shape;32;p6"/>
          <p:cNvSpPr txBox="1"/>
          <p:nvPr>
            <p:ph idx="4" type="body"/>
          </p:nvPr>
        </p:nvSpPr>
        <p:spPr>
          <a:xfrm>
            <a:off x="4645031" y="2259484"/>
            <a:ext cx="4175400" cy="2472600"/>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ast rubrik" type="titleOnly">
  <p:cSld name="TITLE_ONLY">
    <p:spTree>
      <p:nvGrpSpPr>
        <p:cNvPr id="33" name="Shape 33"/>
        <p:cNvGrpSpPr/>
        <p:nvPr/>
      </p:nvGrpSpPr>
      <p:grpSpPr>
        <a:xfrm>
          <a:off x="0" y="0"/>
          <a:ext cx="0" cy="0"/>
          <a:chOff x="0" y="0"/>
          <a:chExt cx="0" cy="0"/>
        </a:xfrm>
      </p:grpSpPr>
      <p:pic>
        <p:nvPicPr>
          <p:cNvPr descr="UU_sigill_NV.eps" id="34" name="Google Shape;34;p7"/>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35" name="Google Shape;35;p7"/>
          <p:cNvSpPr txBox="1"/>
          <p:nvPr>
            <p:ph type="title"/>
          </p:nvPr>
        </p:nvSpPr>
        <p:spPr>
          <a:xfrm>
            <a:off x="1763690" y="457200"/>
            <a:ext cx="6984900" cy="857400"/>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0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 type="blank">
  <p:cSld name="BLANK">
    <p:spTree>
      <p:nvGrpSpPr>
        <p:cNvPr id="36" name="Shape 36"/>
        <p:cNvGrpSpPr/>
        <p:nvPr/>
      </p:nvGrpSpPr>
      <p:grpSpPr>
        <a:xfrm>
          <a:off x="0" y="0"/>
          <a:ext cx="0" cy="0"/>
          <a:chOff x="0" y="0"/>
          <a:chExt cx="0" cy="0"/>
        </a:xfrm>
      </p:grpSpPr>
      <p:pic>
        <p:nvPicPr>
          <p:cNvPr descr="UU_sigill_NV.eps" id="37" name="Google Shape;37;p8"/>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nehåll med bildtext" type="objTx">
  <p:cSld name="OBJECT_WITH_CAPTION_TEXT">
    <p:spTree>
      <p:nvGrpSpPr>
        <p:cNvPr id="38" name="Shape 38"/>
        <p:cNvGrpSpPr/>
        <p:nvPr/>
      </p:nvGrpSpPr>
      <p:grpSpPr>
        <a:xfrm>
          <a:off x="0" y="0"/>
          <a:ext cx="0" cy="0"/>
          <a:chOff x="0" y="0"/>
          <a:chExt cx="0" cy="0"/>
        </a:xfrm>
      </p:grpSpPr>
      <p:pic>
        <p:nvPicPr>
          <p:cNvPr descr="UU_sigill_NV.eps" id="39" name="Google Shape;39;p9"/>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40" name="Google Shape;40;p9"/>
          <p:cNvSpPr txBox="1"/>
          <p:nvPr>
            <p:ph type="title"/>
          </p:nvPr>
        </p:nvSpPr>
        <p:spPr>
          <a:xfrm>
            <a:off x="1835698" y="987575"/>
            <a:ext cx="1653900" cy="7917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0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41" name="Google Shape;41;p9"/>
          <p:cNvSpPr txBox="1"/>
          <p:nvPr>
            <p:ph idx="1" type="body"/>
          </p:nvPr>
        </p:nvSpPr>
        <p:spPr>
          <a:xfrm>
            <a:off x="3575054" y="843558"/>
            <a:ext cx="5111700" cy="3735000"/>
          </a:xfrm>
          <a:prstGeom prst="rect">
            <a:avLst/>
          </a:prstGeom>
          <a:noFill/>
          <a:ln>
            <a:noFill/>
          </a:ln>
        </p:spPr>
        <p:txBody>
          <a:bodyPr anchorCtr="0" anchor="t" bIns="34275" lIns="68575" spcFirstLastPara="1" rIns="68575" wrap="square" tIns="34275">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9"/>
          <p:cNvSpPr txBox="1"/>
          <p:nvPr>
            <p:ph idx="2" type="body"/>
          </p:nvPr>
        </p:nvSpPr>
        <p:spPr>
          <a:xfrm>
            <a:off x="457202" y="1923679"/>
            <a:ext cx="3008400" cy="2664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ed bildtext" type="picTx">
  <p:cSld name="PICTURE_WITH_CAPTION_TEXT">
    <p:spTree>
      <p:nvGrpSpPr>
        <p:cNvPr id="43" name="Shape 43"/>
        <p:cNvGrpSpPr/>
        <p:nvPr/>
      </p:nvGrpSpPr>
      <p:grpSpPr>
        <a:xfrm>
          <a:off x="0" y="0"/>
          <a:ext cx="0" cy="0"/>
          <a:chOff x="0" y="0"/>
          <a:chExt cx="0" cy="0"/>
        </a:xfrm>
      </p:grpSpPr>
      <p:pic>
        <p:nvPicPr>
          <p:cNvPr descr="UU_sigill_NV.eps" id="44" name="Google Shape;44;p10"/>
          <p:cNvPicPr preferRelativeResize="0"/>
          <p:nvPr/>
        </p:nvPicPr>
        <p:blipFill rotWithShape="1">
          <a:blip r:embed="rId2">
            <a:alphaModFix amt="5000"/>
          </a:blip>
          <a:srcRect b="0" l="0" r="0" t="0"/>
          <a:stretch/>
        </p:blipFill>
        <p:spPr>
          <a:xfrm>
            <a:off x="5996340" y="1275606"/>
            <a:ext cx="3147669" cy="3867394"/>
          </a:xfrm>
          <a:prstGeom prst="rect">
            <a:avLst/>
          </a:prstGeom>
          <a:noFill/>
          <a:ln>
            <a:noFill/>
          </a:ln>
        </p:spPr>
      </p:pic>
      <p:sp>
        <p:nvSpPr>
          <p:cNvPr id="45" name="Google Shape;45;p10"/>
          <p:cNvSpPr txBox="1"/>
          <p:nvPr>
            <p:ph type="title"/>
          </p:nvPr>
        </p:nvSpPr>
        <p:spPr>
          <a:xfrm>
            <a:off x="1792289" y="3600450"/>
            <a:ext cx="5486400" cy="4251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0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000"/>
              <a:buNone/>
              <a:defRPr b="0" i="0" sz="4400" u="none" cap="none" strike="noStrike">
                <a:solidFill>
                  <a:schemeClr val="dk2"/>
                </a:solidFill>
                <a:latin typeface="Arial"/>
                <a:ea typeface="Arial"/>
                <a:cs typeface="Arial"/>
                <a:sym typeface="Arial"/>
              </a:defRPr>
            </a:lvl9pPr>
          </a:lstStyle>
          <a:p/>
        </p:txBody>
      </p:sp>
      <p:sp>
        <p:nvSpPr>
          <p:cNvPr id="46" name="Google Shape;46;p10"/>
          <p:cNvSpPr/>
          <p:nvPr>
            <p:ph idx="2" type="pic"/>
          </p:nvPr>
        </p:nvSpPr>
        <p:spPr>
          <a:xfrm>
            <a:off x="1792289" y="459581"/>
            <a:ext cx="5486400" cy="3086100"/>
          </a:xfrm>
          <a:prstGeom prst="rect">
            <a:avLst/>
          </a:prstGeom>
          <a:noFill/>
          <a:ln>
            <a:noFill/>
          </a:ln>
        </p:spPr>
        <p:txBody>
          <a:bodyPr anchorCtr="0" anchor="t" bIns="34275" lIns="68575" spcFirstLastPara="1" rIns="68575" wrap="square" tIns="34275">
            <a:noAutofit/>
          </a:bodyPr>
          <a:lstStyle>
            <a:lvl1pPr lvl="0"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7" name="Google Shape;47;p10"/>
          <p:cNvSpPr txBox="1"/>
          <p:nvPr>
            <p:ph idx="1" type="body"/>
          </p:nvPr>
        </p:nvSpPr>
        <p:spPr>
          <a:xfrm>
            <a:off x="1792289" y="4025503"/>
            <a:ext cx="5486400" cy="6036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5020022"/>
            <a:ext cx="9144000" cy="123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 name="Google Shape;7;p1"/>
          <p:cNvSpPr/>
          <p:nvPr/>
        </p:nvSpPr>
        <p:spPr>
          <a:xfrm>
            <a:off x="0" y="5020022"/>
            <a:ext cx="1907700" cy="123600"/>
          </a:xfrm>
          <a:prstGeom prst="rect">
            <a:avLst/>
          </a:prstGeom>
          <a:solidFill>
            <a:srgbClr val="99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vit_logo_rod_etikett_42mm.jpg" id="8" name="Google Shape;8;p1"/>
          <p:cNvPicPr preferRelativeResize="0"/>
          <p:nvPr/>
        </p:nvPicPr>
        <p:blipFill rotWithShape="1">
          <a:blip r:embed="rId1">
            <a:alphaModFix/>
          </a:blip>
          <a:srcRect b="0" l="0" r="0" t="0"/>
          <a:stretch/>
        </p:blipFill>
        <p:spPr>
          <a:xfrm>
            <a:off x="539552" y="0"/>
            <a:ext cx="765733" cy="12034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mailto:bob@rackham.uppmax.uu.se" TargetMode="Externa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9.jp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ourceforge.net/projects/vcxsrv/" TargetMode="External"/><Relationship Id="rId4" Type="http://schemas.openxmlformats.org/officeDocument/2006/relationships/hyperlink" Target="https://mobaxterm.mobatek.net/" TargetMode="External"/><Relationship Id="rId5" Type="http://schemas.openxmlformats.org/officeDocument/2006/relationships/hyperlink" Target="https://opticos.github.io/gwsl/" TargetMode="External"/><Relationship Id="rId6" Type="http://schemas.openxmlformats.org/officeDocument/2006/relationships/hyperlink" Target="https://sourceforge.net/projects/xming/" TargetMode="External"/><Relationship Id="rId7" Type="http://schemas.openxmlformats.org/officeDocument/2006/relationships/hyperlink" Target="https://docs.microsoft.com/en-us/windows/wsl/install-win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3"/>
          <p:cNvSpPr txBox="1"/>
          <p:nvPr>
            <p:ph type="ctrTitle"/>
          </p:nvPr>
        </p:nvSpPr>
        <p:spPr>
          <a:xfrm>
            <a:off x="255025" y="198375"/>
            <a:ext cx="8520600" cy="10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t>Introduction to Linux</a:t>
            </a:r>
            <a:endParaRPr b="1" sz="3600"/>
          </a:p>
        </p:txBody>
      </p:sp>
      <p:sp>
        <p:nvSpPr>
          <p:cNvPr id="102" name="Google Shape;102;p23"/>
          <p:cNvSpPr txBox="1"/>
          <p:nvPr>
            <p:ph idx="1" type="subTitle"/>
          </p:nvPr>
        </p:nvSpPr>
        <p:spPr>
          <a:xfrm>
            <a:off x="273925" y="121027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By Lars Eklund </a:t>
            </a:r>
            <a:endParaRPr sz="2100"/>
          </a:p>
          <a:p>
            <a:pPr indent="0" lvl="0" marL="0" rtl="0" algn="ctr">
              <a:spcBef>
                <a:spcPts val="0"/>
              </a:spcBef>
              <a:spcAft>
                <a:spcPts val="0"/>
              </a:spcAft>
              <a:buNone/>
            </a:pPr>
            <a:r>
              <a:rPr lang="en" sz="2100"/>
              <a:t>Based on work by Marcus Lundberg</a:t>
            </a:r>
            <a:endParaRPr sz="2100"/>
          </a:p>
        </p:txBody>
      </p:sp>
      <p:sp>
        <p:nvSpPr>
          <p:cNvPr id="103" name="Google Shape;103;p23"/>
          <p:cNvSpPr txBox="1"/>
          <p:nvPr/>
        </p:nvSpPr>
        <p:spPr>
          <a:xfrm>
            <a:off x="1818425" y="2190050"/>
            <a:ext cx="6102300" cy="20934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SzPts val="3100"/>
              <a:buChar char="●"/>
            </a:pPr>
            <a:r>
              <a:rPr lang="en" sz="3100"/>
              <a:t>What is Linux</a:t>
            </a:r>
            <a:endParaRPr sz="3100"/>
          </a:p>
          <a:p>
            <a:pPr indent="-425450" lvl="0" marL="457200" rtl="0" algn="l">
              <a:spcBef>
                <a:spcPts val="0"/>
              </a:spcBef>
              <a:spcAft>
                <a:spcPts val="0"/>
              </a:spcAft>
              <a:buSzPts val="3100"/>
              <a:buChar char="●"/>
            </a:pPr>
            <a:r>
              <a:rPr lang="en" sz="3100"/>
              <a:t>Logging in to UPPMAX</a:t>
            </a:r>
            <a:endParaRPr sz="3100"/>
          </a:p>
          <a:p>
            <a:pPr indent="-425450" lvl="0" marL="457200" rtl="0" algn="l">
              <a:spcBef>
                <a:spcPts val="0"/>
              </a:spcBef>
              <a:spcAft>
                <a:spcPts val="0"/>
              </a:spcAft>
              <a:buSzPts val="3100"/>
              <a:buChar char="●"/>
            </a:pPr>
            <a:r>
              <a:rPr lang="en" sz="3100"/>
              <a:t>Navigate the file system</a:t>
            </a:r>
            <a:endParaRPr sz="3100"/>
          </a:p>
          <a:p>
            <a:pPr indent="-425450" lvl="0" marL="457200" rtl="0" algn="l">
              <a:spcBef>
                <a:spcPts val="0"/>
              </a:spcBef>
              <a:spcAft>
                <a:spcPts val="0"/>
              </a:spcAft>
              <a:buSzPts val="3100"/>
              <a:buChar char="●"/>
            </a:pPr>
            <a:r>
              <a:rPr lang="en" sz="3100"/>
              <a:t>“Basic toolkit”</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Clr>
                <a:schemeClr val="dk1"/>
              </a:buClr>
              <a:buSzPts val="1100"/>
              <a:buFont typeface="Arial"/>
              <a:buNone/>
            </a:pPr>
            <a:r>
              <a:rPr b="1" lang="en">
                <a:solidFill>
                  <a:schemeClr val="dk1"/>
                </a:solidFill>
              </a:rPr>
              <a:t>Program, flags, and files</a:t>
            </a:r>
            <a:endParaRPr b="1"/>
          </a:p>
        </p:txBody>
      </p:sp>
      <p:sp>
        <p:nvSpPr>
          <p:cNvPr id="168" name="Google Shape;168;p32"/>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sz="2000"/>
              <a:t>● Output:</a:t>
            </a:r>
            <a:endParaRPr sz="2000"/>
          </a:p>
          <a:p>
            <a:pPr indent="-355600" lvl="0" marL="457200" rtl="0" algn="l">
              <a:spcBef>
                <a:spcPts val="500"/>
              </a:spcBef>
              <a:spcAft>
                <a:spcPts val="0"/>
              </a:spcAft>
              <a:buSzPts val="2000"/>
              <a:buChar char="-"/>
            </a:pPr>
            <a:r>
              <a:rPr lang="en" sz="2000"/>
              <a:t> Most Linux programs output to the terminal</a:t>
            </a:r>
            <a:endParaRPr sz="2000"/>
          </a:p>
          <a:p>
            <a:pPr indent="-355600" lvl="0" marL="457200" rtl="0" algn="l">
              <a:spcBef>
                <a:spcPts val="0"/>
              </a:spcBef>
              <a:spcAft>
                <a:spcPts val="0"/>
              </a:spcAft>
              <a:buSzPts val="2000"/>
              <a:buChar char="-"/>
            </a:pPr>
            <a:r>
              <a:rPr lang="en" sz="2000"/>
              <a:t> Some also write to files</a:t>
            </a:r>
            <a:endParaRPr sz="2000"/>
          </a:p>
          <a:p>
            <a:pPr indent="0" lvl="0" marL="0" rtl="0" algn="l">
              <a:spcBef>
                <a:spcPts val="500"/>
              </a:spcBef>
              <a:spcAft>
                <a:spcPts val="0"/>
              </a:spcAft>
              <a:buClr>
                <a:schemeClr val="dk1"/>
              </a:buClr>
              <a:buSzPts val="1100"/>
              <a:buFont typeface="Arial"/>
              <a:buNone/>
            </a:pPr>
            <a:r>
              <a:rPr lang="en" sz="2000"/>
              <a:t>● Input:</a:t>
            </a:r>
            <a:endParaRPr sz="2000"/>
          </a:p>
          <a:p>
            <a:pPr indent="-355600" lvl="0" marL="457200" rtl="0" algn="l">
              <a:spcBef>
                <a:spcPts val="500"/>
              </a:spcBef>
              <a:spcAft>
                <a:spcPts val="0"/>
              </a:spcAft>
              <a:buSzPts val="2000"/>
              <a:buChar char="-"/>
            </a:pPr>
            <a:r>
              <a:rPr lang="en" sz="2000"/>
              <a:t>Flags: specific single letters or words </a:t>
            </a:r>
            <a:br>
              <a:rPr lang="en" sz="2000"/>
            </a:br>
            <a:r>
              <a:rPr lang="en" sz="2000"/>
              <a:t>that change the behaviour of a program</a:t>
            </a:r>
            <a:endParaRPr sz="2000"/>
          </a:p>
          <a:p>
            <a:pPr indent="-355600" lvl="0" marL="457200" rtl="0" algn="l">
              <a:spcBef>
                <a:spcPts val="0"/>
              </a:spcBef>
              <a:spcAft>
                <a:spcPts val="0"/>
              </a:spcAft>
              <a:buSzPts val="2000"/>
              <a:buChar char="-"/>
            </a:pPr>
            <a:r>
              <a:rPr lang="en" sz="2000"/>
              <a:t>Arguments: text given to the program when started, e.g. file names.</a:t>
            </a:r>
            <a:endParaRPr sz="2000"/>
          </a:p>
          <a:p>
            <a:pPr indent="-355600" lvl="0" marL="457200" rtl="0" algn="l">
              <a:spcBef>
                <a:spcPts val="0"/>
              </a:spcBef>
              <a:spcAft>
                <a:spcPts val="0"/>
              </a:spcAft>
              <a:buSzPts val="2000"/>
              <a:buChar char="-"/>
            </a:pPr>
            <a:r>
              <a:rPr lang="en" sz="2000"/>
              <a:t>Terminal input: text given to the program while it runs</a:t>
            </a:r>
            <a:endParaRPr sz="2000"/>
          </a:p>
          <a:p>
            <a:pPr indent="0" lvl="0" marL="0" rtl="0" algn="l">
              <a:spcBef>
                <a:spcPts val="500"/>
              </a:spcBef>
              <a:spcAft>
                <a:spcPts val="0"/>
              </a:spcAft>
              <a:buNone/>
            </a:pPr>
            <a:r>
              <a:t/>
            </a:r>
            <a:endParaRPr/>
          </a:p>
        </p:txBody>
      </p:sp>
      <p:pic>
        <p:nvPicPr>
          <p:cNvPr id="169" name="Google Shape;169;p32"/>
          <p:cNvPicPr preferRelativeResize="0"/>
          <p:nvPr/>
        </p:nvPicPr>
        <p:blipFill>
          <a:blip r:embed="rId3">
            <a:alphaModFix/>
          </a:blip>
          <a:stretch>
            <a:fillRect/>
          </a:stretch>
        </p:blipFill>
        <p:spPr>
          <a:xfrm>
            <a:off x="6617124" y="1811300"/>
            <a:ext cx="2159501" cy="1772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Example bash command</a:t>
            </a:r>
            <a:endParaRPr b="1"/>
          </a:p>
        </p:txBody>
      </p:sp>
      <p:sp>
        <p:nvSpPr>
          <p:cNvPr id="175" name="Google Shape;175;p33"/>
          <p:cNvSpPr txBox="1"/>
          <p:nvPr>
            <p:ph idx="1" type="body"/>
          </p:nvPr>
        </p:nvSpPr>
        <p:spPr>
          <a:xfrm>
            <a:off x="638550" y="2153750"/>
            <a:ext cx="5459100" cy="1695600"/>
          </a:xfrm>
          <a:prstGeom prst="rect">
            <a:avLst/>
          </a:prstGeom>
          <a:solidFill>
            <a:srgbClr val="4A86E8"/>
          </a:solidFill>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‘inbox/data1.dat’ -&gt; ‘outbox/data1.dat’</a:t>
            </a:r>
            <a:endParaRPr/>
          </a:p>
          <a:p>
            <a:pPr indent="0" lvl="0" marL="0" rtl="0" algn="l">
              <a:spcBef>
                <a:spcPts val="500"/>
              </a:spcBef>
              <a:spcAft>
                <a:spcPts val="0"/>
              </a:spcAft>
              <a:buClr>
                <a:schemeClr val="dk1"/>
              </a:buClr>
              <a:buSzPts val="1100"/>
              <a:buFont typeface="Arial"/>
              <a:buNone/>
            </a:pPr>
            <a:r>
              <a:rPr lang="en"/>
              <a:t>‘inbox/data2.dat’ -&gt; ‘outbox/data2.dat’</a:t>
            </a:r>
            <a:endParaRPr/>
          </a:p>
          <a:p>
            <a:pPr indent="0" lvl="0" marL="0" rtl="0" algn="l">
              <a:spcBef>
                <a:spcPts val="500"/>
              </a:spcBef>
              <a:spcAft>
                <a:spcPts val="0"/>
              </a:spcAft>
              <a:buClr>
                <a:schemeClr val="dk1"/>
              </a:buClr>
              <a:buSzPts val="1100"/>
              <a:buFont typeface="Arial"/>
              <a:buNone/>
            </a:pPr>
            <a:r>
              <a:rPr lang="en"/>
              <a:t>‘inbox/data3.dat’ -&gt; ‘outbox/data3.dat’</a:t>
            </a:r>
            <a:endParaRPr/>
          </a:p>
          <a:p>
            <a:pPr indent="0" lvl="0" marL="0" rtl="0" algn="l">
              <a:spcBef>
                <a:spcPts val="500"/>
              </a:spcBef>
              <a:spcAft>
                <a:spcPts val="0"/>
              </a:spcAft>
              <a:buClr>
                <a:schemeClr val="dk1"/>
              </a:buClr>
              <a:buSzPts val="1100"/>
              <a:buFont typeface="Arial"/>
              <a:buNone/>
            </a:pPr>
            <a:r>
              <a:t/>
            </a:r>
            <a:endParaRPr/>
          </a:p>
          <a:p>
            <a:pPr indent="0" lvl="0" marL="0" rtl="0" algn="l">
              <a:spcBef>
                <a:spcPts val="500"/>
              </a:spcBef>
              <a:spcAft>
                <a:spcPts val="0"/>
              </a:spcAft>
              <a:buNone/>
            </a:pPr>
            <a:r>
              <a:t/>
            </a:r>
            <a:endParaRPr/>
          </a:p>
        </p:txBody>
      </p:sp>
      <p:sp>
        <p:nvSpPr>
          <p:cNvPr id="176" name="Google Shape;176;p33"/>
          <p:cNvSpPr txBox="1"/>
          <p:nvPr/>
        </p:nvSpPr>
        <p:spPr>
          <a:xfrm>
            <a:off x="1100475" y="1216800"/>
            <a:ext cx="59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7" name="Google Shape;177;p33"/>
          <p:cNvSpPr txBox="1"/>
          <p:nvPr/>
        </p:nvSpPr>
        <p:spPr>
          <a:xfrm>
            <a:off x="1157175" y="1558625"/>
            <a:ext cx="280800" cy="4002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t>
            </a:r>
            <a:endParaRPr>
              <a:solidFill>
                <a:srgbClr val="FFFFFF"/>
              </a:solidFill>
            </a:endParaRPr>
          </a:p>
        </p:txBody>
      </p:sp>
      <p:sp>
        <p:nvSpPr>
          <p:cNvPr id="178" name="Google Shape;178;p33"/>
          <p:cNvSpPr txBox="1"/>
          <p:nvPr/>
        </p:nvSpPr>
        <p:spPr>
          <a:xfrm>
            <a:off x="1437900" y="1558625"/>
            <a:ext cx="5952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mv</a:t>
            </a:r>
            <a:endParaRPr/>
          </a:p>
        </p:txBody>
      </p:sp>
      <p:sp>
        <p:nvSpPr>
          <p:cNvPr id="179" name="Google Shape;179;p33"/>
          <p:cNvSpPr txBox="1"/>
          <p:nvPr/>
        </p:nvSpPr>
        <p:spPr>
          <a:xfrm>
            <a:off x="1974350" y="1558625"/>
            <a:ext cx="420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t>
            </a:r>
            <a:endParaRPr/>
          </a:p>
        </p:txBody>
      </p:sp>
      <p:sp>
        <p:nvSpPr>
          <p:cNvPr id="180" name="Google Shape;180;p33"/>
          <p:cNvSpPr txBox="1"/>
          <p:nvPr/>
        </p:nvSpPr>
        <p:spPr>
          <a:xfrm>
            <a:off x="2309625" y="1558625"/>
            <a:ext cx="9219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inbox/*</a:t>
            </a:r>
            <a:endParaRPr/>
          </a:p>
        </p:txBody>
      </p:sp>
      <p:sp>
        <p:nvSpPr>
          <p:cNvPr id="181" name="Google Shape;181;p33"/>
          <p:cNvSpPr txBox="1"/>
          <p:nvPr/>
        </p:nvSpPr>
        <p:spPr>
          <a:xfrm>
            <a:off x="3032575" y="1558625"/>
            <a:ext cx="921900" cy="400200"/>
          </a:xfrm>
          <a:prstGeom prst="rect">
            <a:avLst/>
          </a:prstGeom>
          <a:solidFill>
            <a:srgbClr val="BF9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outbox/</a:t>
            </a:r>
            <a:endParaRPr/>
          </a:p>
        </p:txBody>
      </p:sp>
      <p:sp>
        <p:nvSpPr>
          <p:cNvPr id="182" name="Google Shape;182;p33"/>
          <p:cNvSpPr txBox="1"/>
          <p:nvPr/>
        </p:nvSpPr>
        <p:spPr>
          <a:xfrm>
            <a:off x="6551000" y="1903425"/>
            <a:ext cx="1690800" cy="5541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500"/>
              </a:spcBef>
              <a:spcAft>
                <a:spcPts val="0"/>
              </a:spcAft>
              <a:buClr>
                <a:schemeClr val="dk1"/>
              </a:buClr>
              <a:buSzPts val="1100"/>
              <a:buFont typeface="Arial"/>
              <a:buNone/>
            </a:pPr>
            <a:r>
              <a:rPr lang="en" sz="2400">
                <a:solidFill>
                  <a:schemeClr val="dk1"/>
                </a:solidFill>
              </a:rPr>
              <a:t>Program</a:t>
            </a:r>
            <a:endParaRPr/>
          </a:p>
        </p:txBody>
      </p:sp>
      <p:sp>
        <p:nvSpPr>
          <p:cNvPr id="183" name="Google Shape;183;p33"/>
          <p:cNvSpPr txBox="1"/>
          <p:nvPr/>
        </p:nvSpPr>
        <p:spPr>
          <a:xfrm>
            <a:off x="6551000" y="2386450"/>
            <a:ext cx="1690800" cy="5541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500"/>
              </a:spcBef>
              <a:spcAft>
                <a:spcPts val="0"/>
              </a:spcAft>
              <a:buNone/>
            </a:pPr>
            <a:r>
              <a:rPr lang="en" sz="2400">
                <a:solidFill>
                  <a:schemeClr val="dk1"/>
                </a:solidFill>
              </a:rPr>
              <a:t>Flags</a:t>
            </a:r>
            <a:endParaRPr/>
          </a:p>
        </p:txBody>
      </p:sp>
      <p:sp>
        <p:nvSpPr>
          <p:cNvPr id="184" name="Google Shape;184;p33"/>
          <p:cNvSpPr txBox="1"/>
          <p:nvPr/>
        </p:nvSpPr>
        <p:spPr>
          <a:xfrm>
            <a:off x="6551000" y="2897825"/>
            <a:ext cx="1979100" cy="5541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500"/>
              </a:spcBef>
              <a:spcAft>
                <a:spcPts val="0"/>
              </a:spcAft>
              <a:buNone/>
            </a:pPr>
            <a:r>
              <a:rPr lang="en" sz="2400">
                <a:solidFill>
                  <a:schemeClr val="dk1"/>
                </a:solidFill>
              </a:rPr>
              <a:t>Argument 1</a:t>
            </a:r>
            <a:endParaRPr/>
          </a:p>
        </p:txBody>
      </p:sp>
      <p:sp>
        <p:nvSpPr>
          <p:cNvPr id="185" name="Google Shape;185;p33"/>
          <p:cNvSpPr txBox="1"/>
          <p:nvPr/>
        </p:nvSpPr>
        <p:spPr>
          <a:xfrm>
            <a:off x="6551000" y="3423350"/>
            <a:ext cx="1926900" cy="554100"/>
          </a:xfrm>
          <a:prstGeom prst="rect">
            <a:avLst/>
          </a:prstGeom>
          <a:solidFill>
            <a:srgbClr val="BF9000"/>
          </a:solidFill>
          <a:ln>
            <a:noFill/>
          </a:ln>
        </p:spPr>
        <p:txBody>
          <a:bodyPr anchorCtr="0" anchor="t" bIns="91425" lIns="91425" spcFirstLastPara="1" rIns="91425" wrap="square" tIns="91425">
            <a:spAutoFit/>
          </a:bodyPr>
          <a:lstStyle/>
          <a:p>
            <a:pPr indent="0" lvl="0" marL="0" rtl="0" algn="l">
              <a:spcBef>
                <a:spcPts val="500"/>
              </a:spcBef>
              <a:spcAft>
                <a:spcPts val="0"/>
              </a:spcAft>
              <a:buNone/>
            </a:pPr>
            <a:r>
              <a:rPr lang="en" sz="2400">
                <a:solidFill>
                  <a:schemeClr val="dk1"/>
                </a:solidFill>
              </a:rPr>
              <a:t>Argument 2</a:t>
            </a:r>
            <a:endParaRPr/>
          </a:p>
        </p:txBody>
      </p:sp>
      <p:sp>
        <p:nvSpPr>
          <p:cNvPr id="186" name="Google Shape;186;p33"/>
          <p:cNvSpPr txBox="1"/>
          <p:nvPr/>
        </p:nvSpPr>
        <p:spPr>
          <a:xfrm>
            <a:off x="6551000" y="3977450"/>
            <a:ext cx="1926900" cy="5541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500"/>
              </a:spcBef>
              <a:spcAft>
                <a:spcPts val="0"/>
              </a:spcAft>
              <a:buNone/>
            </a:pPr>
            <a:r>
              <a:rPr lang="en" sz="2400">
                <a:solidFill>
                  <a:schemeClr val="dk1"/>
                </a:solidFill>
              </a:rPr>
              <a:t>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1782590" y="447750"/>
            <a:ext cx="6984900" cy="857400"/>
          </a:xfrm>
          <a:prstGeom prst="rect">
            <a:avLst/>
          </a:prstGeom>
        </p:spPr>
        <p:txBody>
          <a:bodyPr anchorCtr="0" anchor="t" bIns="34275" lIns="68575" spcFirstLastPara="1" rIns="68575" wrap="square" tIns="34275">
            <a:noAutofit/>
          </a:bodyPr>
          <a:lstStyle/>
          <a:p>
            <a:pPr indent="457200" lvl="0" marL="914400" rtl="0" algn="l">
              <a:spcBef>
                <a:spcPts val="500"/>
              </a:spcBef>
              <a:spcAft>
                <a:spcPts val="0"/>
              </a:spcAft>
              <a:buClr>
                <a:schemeClr val="dk1"/>
              </a:buClr>
              <a:buSzPts val="1100"/>
              <a:buFont typeface="Arial"/>
              <a:buNone/>
            </a:pPr>
            <a:r>
              <a:rPr b="1" lang="en">
                <a:solidFill>
                  <a:schemeClr val="dk1"/>
                </a:solidFill>
              </a:rPr>
              <a:t>Tab Completion</a:t>
            </a:r>
            <a:endParaRPr b="1"/>
          </a:p>
        </p:txBody>
      </p:sp>
      <p:sp>
        <p:nvSpPr>
          <p:cNvPr id="192" name="Google Shape;192;p34"/>
          <p:cNvSpPr txBox="1"/>
          <p:nvPr>
            <p:ph idx="1" type="body"/>
          </p:nvPr>
        </p:nvSpPr>
        <p:spPr>
          <a:xfrm>
            <a:off x="685800" y="1485900"/>
            <a:ext cx="8062800" cy="2354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t/>
            </a:r>
            <a:endParaRPr/>
          </a:p>
          <a:p>
            <a:pPr indent="-381000" lvl="0" marL="457200" rtl="0" algn="l">
              <a:spcBef>
                <a:spcPts val="500"/>
              </a:spcBef>
              <a:spcAft>
                <a:spcPts val="0"/>
              </a:spcAft>
              <a:buSzPts val="2400"/>
              <a:buChar char="●"/>
            </a:pPr>
            <a:r>
              <a:rPr lang="en"/>
              <a:t>Whenever you’re writing a path or filename on</a:t>
            </a:r>
            <a:br>
              <a:rPr lang="en"/>
            </a:br>
            <a:r>
              <a:rPr lang="en"/>
              <a:t>the bash prompt, you can strike the ‘tab’ key to</a:t>
            </a:r>
            <a:br>
              <a:rPr lang="en"/>
            </a:br>
            <a:r>
              <a:rPr lang="en"/>
              <a:t>ask Bash to complete what you’re writing</a:t>
            </a:r>
            <a:endParaRPr/>
          </a:p>
          <a:p>
            <a:pPr indent="-381000" lvl="0" marL="457200" rtl="0" algn="l">
              <a:spcBef>
                <a:spcPts val="0"/>
              </a:spcBef>
              <a:spcAft>
                <a:spcPts val="0"/>
              </a:spcAft>
              <a:buSzPts val="2400"/>
              <a:buChar char="●"/>
            </a:pPr>
            <a:r>
              <a:rPr lang="en"/>
              <a:t>Get in the habit of this — it will save you many hours</a:t>
            </a:r>
            <a:endParaRPr/>
          </a:p>
          <a:p>
            <a:pPr indent="0" lvl="0" marL="0" rtl="0" algn="l">
              <a:spcBef>
                <a:spcPts val="500"/>
              </a:spcBef>
              <a:spcAft>
                <a:spcPts val="0"/>
              </a:spcAft>
              <a:buNone/>
            </a:pPr>
            <a:r>
              <a:t/>
            </a:r>
            <a:endParaRPr/>
          </a:p>
        </p:txBody>
      </p:sp>
      <p:pic>
        <p:nvPicPr>
          <p:cNvPr id="193" name="Google Shape;193;p34"/>
          <p:cNvPicPr preferRelativeResize="0"/>
          <p:nvPr/>
        </p:nvPicPr>
        <p:blipFill>
          <a:blip r:embed="rId3">
            <a:alphaModFix/>
          </a:blip>
          <a:stretch>
            <a:fillRect/>
          </a:stretch>
        </p:blipFill>
        <p:spPr>
          <a:xfrm>
            <a:off x="3578725" y="3480925"/>
            <a:ext cx="2562826" cy="134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Clr>
                <a:schemeClr val="dk1"/>
              </a:buClr>
              <a:buSzPts val="1100"/>
              <a:buFont typeface="Arial"/>
              <a:buNone/>
            </a:pPr>
            <a:r>
              <a:rPr b="1" lang="en">
                <a:solidFill>
                  <a:schemeClr val="dk1"/>
                </a:solidFill>
              </a:rPr>
              <a:t>Editing files</a:t>
            </a:r>
            <a:endParaRPr b="1" sz="5200"/>
          </a:p>
        </p:txBody>
      </p:sp>
      <p:sp>
        <p:nvSpPr>
          <p:cNvPr id="199" name="Google Shape;199;p35"/>
          <p:cNvSpPr txBox="1"/>
          <p:nvPr>
            <p:ph idx="1" type="body"/>
          </p:nvPr>
        </p:nvSpPr>
        <p:spPr>
          <a:xfrm>
            <a:off x="685800" y="1485900"/>
            <a:ext cx="8062800" cy="33459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sz="2000"/>
              <a:t>● File/text editors :</a:t>
            </a:r>
            <a:endParaRPr sz="2000"/>
          </a:p>
          <a:p>
            <a:pPr indent="-355600" lvl="0" marL="457200" rtl="0" algn="l">
              <a:spcBef>
                <a:spcPts val="500"/>
              </a:spcBef>
              <a:spcAft>
                <a:spcPts val="0"/>
              </a:spcAft>
              <a:buSzPts val="2000"/>
              <a:buChar char="-"/>
            </a:pPr>
            <a:r>
              <a:rPr b="1" lang="en" sz="2000"/>
              <a:t>nano</a:t>
            </a:r>
            <a:r>
              <a:rPr lang="en" sz="2000"/>
              <a:t> (keyboard shortcuts shown on-screen)</a:t>
            </a:r>
            <a:endParaRPr sz="2000"/>
          </a:p>
          <a:p>
            <a:pPr indent="-355600" lvl="0" marL="457200" rtl="0" algn="l">
              <a:spcBef>
                <a:spcPts val="0"/>
              </a:spcBef>
              <a:spcAft>
                <a:spcPts val="0"/>
              </a:spcAft>
              <a:buSzPts val="2000"/>
              <a:buChar char="-"/>
            </a:pPr>
            <a:r>
              <a:rPr b="1" lang="en" sz="2000"/>
              <a:t>gedit</a:t>
            </a:r>
            <a:r>
              <a:rPr lang="en" sz="2000"/>
              <a:t> (graphical, needs X11)</a:t>
            </a:r>
            <a:endParaRPr sz="2000"/>
          </a:p>
          <a:p>
            <a:pPr indent="-355600" lvl="0" marL="457200" rtl="0" algn="l">
              <a:spcBef>
                <a:spcPts val="0"/>
              </a:spcBef>
              <a:spcAft>
                <a:spcPts val="0"/>
              </a:spcAft>
              <a:buSzPts val="2000"/>
              <a:buChar char="-"/>
            </a:pPr>
            <a:r>
              <a:rPr b="1" lang="en" sz="2000"/>
              <a:t>vim</a:t>
            </a:r>
            <a:r>
              <a:rPr lang="en" sz="2000"/>
              <a:t> (fast and powerful, once you learn it)</a:t>
            </a:r>
            <a:endParaRPr sz="2000"/>
          </a:p>
          <a:p>
            <a:pPr indent="-355600" lvl="0" marL="457200" rtl="0" algn="l">
              <a:spcBef>
                <a:spcPts val="0"/>
              </a:spcBef>
              <a:spcAft>
                <a:spcPts val="0"/>
              </a:spcAft>
              <a:buSzPts val="2000"/>
              <a:buChar char="-"/>
            </a:pPr>
            <a:r>
              <a:rPr b="1" lang="en" sz="2000"/>
              <a:t>g</a:t>
            </a:r>
            <a:r>
              <a:rPr b="1" lang="en" sz="2000"/>
              <a:t>vim</a:t>
            </a:r>
            <a:r>
              <a:rPr lang="en" sz="2000"/>
              <a:t> vim with a GUI, lots of features very Fast</a:t>
            </a:r>
            <a:endParaRPr sz="2000"/>
          </a:p>
          <a:p>
            <a:pPr indent="-355600" lvl="0" marL="457200" rtl="0" algn="l">
              <a:spcBef>
                <a:spcPts val="0"/>
              </a:spcBef>
              <a:spcAft>
                <a:spcPts val="0"/>
              </a:spcAft>
              <a:buSzPts val="2000"/>
              <a:buChar char="-"/>
            </a:pPr>
            <a:r>
              <a:rPr b="1" lang="en" sz="2000"/>
              <a:t>emacs</a:t>
            </a:r>
            <a:r>
              <a:rPr lang="en" sz="2000"/>
              <a:t> (fast and powerful, once you learn it)(set to xemacs on rackham which has a GUI)</a:t>
            </a:r>
            <a:endParaRPr sz="2000"/>
          </a:p>
          <a:p>
            <a:pPr indent="0" lvl="0" marL="0" rtl="0" algn="l">
              <a:spcBef>
                <a:spcPts val="500"/>
              </a:spcBef>
              <a:spcAft>
                <a:spcPts val="0"/>
              </a:spcAft>
              <a:buClr>
                <a:schemeClr val="dk1"/>
              </a:buClr>
              <a:buSzPts val="1100"/>
              <a:buFont typeface="Arial"/>
              <a:buNone/>
            </a:pPr>
            <a:r>
              <a:rPr lang="en" sz="2000"/>
              <a:t>● Try them out and pick one.</a:t>
            </a:r>
            <a:endParaRPr sz="2000"/>
          </a:p>
          <a:p>
            <a:pPr indent="0" lvl="0" marL="0" rtl="0" algn="l">
              <a:spcBef>
                <a:spcPts val="500"/>
              </a:spcBef>
              <a:spcAft>
                <a:spcPts val="0"/>
              </a:spcAft>
              <a:buNone/>
            </a:pPr>
            <a:r>
              <a:t/>
            </a:r>
            <a:endParaRPr/>
          </a:p>
        </p:txBody>
      </p:sp>
      <p:pic>
        <p:nvPicPr>
          <p:cNvPr id="200" name="Google Shape;200;p35"/>
          <p:cNvPicPr preferRelativeResize="0"/>
          <p:nvPr/>
        </p:nvPicPr>
        <p:blipFill>
          <a:blip r:embed="rId3">
            <a:alphaModFix/>
          </a:blip>
          <a:stretch>
            <a:fillRect/>
          </a:stretch>
        </p:blipFill>
        <p:spPr>
          <a:xfrm>
            <a:off x="7199400" y="344775"/>
            <a:ext cx="1416573" cy="14547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457200" lvl="0" marL="914400" rtl="0" algn="l">
              <a:spcBef>
                <a:spcPts val="500"/>
              </a:spcBef>
              <a:spcAft>
                <a:spcPts val="0"/>
              </a:spcAft>
              <a:buClr>
                <a:schemeClr val="dk1"/>
              </a:buClr>
              <a:buSzPts val="1100"/>
              <a:buFont typeface="Arial"/>
              <a:buNone/>
            </a:pPr>
            <a:r>
              <a:rPr b="1" lang="en">
                <a:solidFill>
                  <a:schemeClr val="dk1"/>
                </a:solidFill>
              </a:rPr>
              <a:t>Sources of error</a:t>
            </a:r>
            <a:endParaRPr b="1" sz="4800"/>
          </a:p>
        </p:txBody>
      </p:sp>
      <p:sp>
        <p:nvSpPr>
          <p:cNvPr id="206" name="Google Shape;206;p36"/>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b="1" lang="en"/>
              <a:t>Capitalisation</a:t>
            </a:r>
            <a:r>
              <a:rPr lang="en"/>
              <a:t> matters in file names and</a:t>
            </a:r>
            <a:endParaRPr/>
          </a:p>
          <a:p>
            <a:pPr indent="457200" lvl="0" marL="0" rtl="0" algn="l">
              <a:spcBef>
                <a:spcPts val="500"/>
              </a:spcBef>
              <a:spcAft>
                <a:spcPts val="0"/>
              </a:spcAft>
              <a:buNone/>
            </a:pPr>
            <a:r>
              <a:rPr lang="en"/>
              <a:t>program names</a:t>
            </a:r>
            <a:endParaRPr/>
          </a:p>
          <a:p>
            <a:pPr indent="-381000" lvl="0" marL="457200" rtl="0" algn="l">
              <a:spcBef>
                <a:spcPts val="500"/>
              </a:spcBef>
              <a:spcAft>
                <a:spcPts val="0"/>
              </a:spcAft>
              <a:buSzPts val="2400"/>
              <a:buChar char="●"/>
            </a:pPr>
            <a:r>
              <a:rPr b="1" lang="en"/>
              <a:t>Spaces</a:t>
            </a:r>
            <a:r>
              <a:rPr lang="en"/>
              <a:t> matter. Always have a space after the</a:t>
            </a:r>
            <a:br>
              <a:rPr lang="en"/>
            </a:br>
            <a:r>
              <a:rPr lang="en"/>
              <a:t>program name. Don’t add spaces in file names.</a:t>
            </a:r>
            <a:endParaRPr/>
          </a:p>
          <a:p>
            <a:pPr indent="-381000" lvl="0" marL="457200" rtl="0" algn="l">
              <a:spcBef>
                <a:spcPts val="0"/>
              </a:spcBef>
              <a:spcAft>
                <a:spcPts val="0"/>
              </a:spcAft>
              <a:buSzPts val="2400"/>
              <a:buChar char="●"/>
            </a:pPr>
            <a:r>
              <a:rPr lang="en"/>
              <a:t>Check that you are in the </a:t>
            </a:r>
            <a:r>
              <a:rPr b="1" lang="en"/>
              <a:t>right place</a:t>
            </a:r>
            <a:r>
              <a:rPr lang="en"/>
              <a:t> in the </a:t>
            </a:r>
            <a:r>
              <a:rPr lang="en"/>
              <a:t>f</a:t>
            </a:r>
            <a:r>
              <a:rPr lang="en"/>
              <a:t>ile system.</a:t>
            </a:r>
            <a:endParaRPr/>
          </a:p>
          <a:p>
            <a:pPr indent="-381000" lvl="0" marL="457200" rtl="0" algn="l">
              <a:spcBef>
                <a:spcPts val="0"/>
              </a:spcBef>
              <a:spcAft>
                <a:spcPts val="0"/>
              </a:spcAft>
              <a:buSzPts val="2400"/>
              <a:buChar char="●"/>
            </a:pPr>
            <a:r>
              <a:rPr b="1" lang="en"/>
              <a:t>File permissions. </a:t>
            </a:r>
            <a:r>
              <a:rPr lang="en"/>
              <a:t>Check that the rigth </a:t>
            </a:r>
            <a:r>
              <a:rPr b="1" lang="en"/>
              <a:t>r</a:t>
            </a:r>
            <a:r>
              <a:rPr lang="en"/>
              <a:t>ead,</a:t>
            </a:r>
            <a:r>
              <a:rPr b="1" lang="en"/>
              <a:t>w</a:t>
            </a:r>
            <a:r>
              <a:rPr lang="en"/>
              <a:t>rite and e</a:t>
            </a:r>
            <a:r>
              <a:rPr b="1" lang="en"/>
              <a:t>x</a:t>
            </a:r>
            <a:r>
              <a:rPr lang="en"/>
              <a:t>ecute permission are set</a:t>
            </a:r>
            <a:endParaRPr/>
          </a:p>
        </p:txBody>
      </p:sp>
      <p:pic>
        <p:nvPicPr>
          <p:cNvPr id="207" name="Google Shape;207;p36"/>
          <p:cNvPicPr preferRelativeResize="0"/>
          <p:nvPr/>
        </p:nvPicPr>
        <p:blipFill>
          <a:blip r:embed="rId3">
            <a:alphaModFix/>
          </a:blip>
          <a:stretch>
            <a:fillRect/>
          </a:stretch>
        </p:blipFill>
        <p:spPr>
          <a:xfrm>
            <a:off x="6947750" y="134625"/>
            <a:ext cx="2141925" cy="214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Clr>
                <a:schemeClr val="dk1"/>
              </a:buClr>
              <a:buSzPts val="1100"/>
              <a:buFont typeface="Arial"/>
              <a:buNone/>
            </a:pPr>
            <a:r>
              <a:rPr b="1" lang="en" sz="4700">
                <a:solidFill>
                  <a:schemeClr val="dk1"/>
                </a:solidFill>
              </a:rPr>
              <a:t>Caution!!</a:t>
            </a:r>
            <a:endParaRPr b="1" sz="5900"/>
          </a:p>
        </p:txBody>
      </p:sp>
      <p:sp>
        <p:nvSpPr>
          <p:cNvPr id="213" name="Google Shape;213;p37"/>
          <p:cNvSpPr txBox="1"/>
          <p:nvPr>
            <p:ph idx="1" type="body"/>
          </p:nvPr>
        </p:nvSpPr>
        <p:spPr>
          <a:xfrm>
            <a:off x="643301" y="1674825"/>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t>Some words of warning:</a:t>
            </a:r>
            <a:endParaRPr/>
          </a:p>
          <a:p>
            <a:pPr indent="-381000" lvl="0" marL="457200" rtl="0" algn="l">
              <a:spcBef>
                <a:spcPts val="0"/>
              </a:spcBef>
              <a:spcAft>
                <a:spcPts val="0"/>
              </a:spcAft>
              <a:buSzPts val="2400"/>
              <a:buChar char="-"/>
            </a:pPr>
            <a:r>
              <a:rPr lang="en"/>
              <a:t>There is </a:t>
            </a:r>
            <a:r>
              <a:rPr b="1" lang="en"/>
              <a:t>no undo</a:t>
            </a:r>
            <a:r>
              <a:rPr lang="en"/>
              <a:t> for cp, mv, and rm.</a:t>
            </a:r>
            <a:endParaRPr/>
          </a:p>
          <a:p>
            <a:pPr indent="-381000" lvl="0" marL="457200" rtl="0" algn="l">
              <a:spcBef>
                <a:spcPts val="0"/>
              </a:spcBef>
              <a:spcAft>
                <a:spcPts val="0"/>
              </a:spcAft>
              <a:buSzPts val="2400"/>
              <a:buChar char="-"/>
            </a:pPr>
            <a:r>
              <a:rPr b="1" lang="en"/>
              <a:t>Beware</a:t>
            </a:r>
            <a:r>
              <a:rPr lang="en"/>
              <a:t> of overwriting (clobbering) files and deleting the wrong ones.</a:t>
            </a:r>
            <a:endParaRPr/>
          </a:p>
          <a:p>
            <a:pPr indent="-381000" lvl="0" marL="457200" rtl="0" algn="l">
              <a:spcBef>
                <a:spcPts val="0"/>
              </a:spcBef>
              <a:spcAft>
                <a:spcPts val="0"/>
              </a:spcAft>
              <a:buSzPts val="2400"/>
              <a:buChar char="●"/>
            </a:pPr>
            <a:r>
              <a:rPr lang="en"/>
              <a:t>If you do destroy your data, email UPPMAX support, we </a:t>
            </a:r>
            <a:r>
              <a:rPr b="1" lang="en"/>
              <a:t>may</a:t>
            </a:r>
            <a:r>
              <a:rPr lang="en"/>
              <a:t> be able to help</a:t>
            </a:r>
            <a:endParaRPr/>
          </a:p>
          <a:p>
            <a:pPr indent="0" lvl="0" marL="0" rtl="0" algn="l">
              <a:spcBef>
                <a:spcPts val="500"/>
              </a:spcBef>
              <a:spcAft>
                <a:spcPts val="0"/>
              </a:spcAft>
              <a:buNone/>
            </a:pPr>
            <a:r>
              <a:t/>
            </a:r>
            <a:endParaRPr/>
          </a:p>
        </p:txBody>
      </p:sp>
      <p:pic>
        <p:nvPicPr>
          <p:cNvPr id="214" name="Google Shape;214;p37"/>
          <p:cNvPicPr preferRelativeResize="0"/>
          <p:nvPr/>
        </p:nvPicPr>
        <p:blipFill>
          <a:blip r:embed="rId3">
            <a:alphaModFix/>
          </a:blip>
          <a:stretch>
            <a:fillRect/>
          </a:stretch>
        </p:blipFill>
        <p:spPr>
          <a:xfrm>
            <a:off x="7188350" y="211663"/>
            <a:ext cx="1395076" cy="1348476"/>
          </a:xfrm>
          <a:prstGeom prst="rect">
            <a:avLst/>
          </a:prstGeom>
          <a:noFill/>
          <a:ln>
            <a:noFill/>
          </a:ln>
        </p:spPr>
      </p:pic>
      <p:pic>
        <p:nvPicPr>
          <p:cNvPr id="215" name="Google Shape;215;p37"/>
          <p:cNvPicPr preferRelativeResize="0"/>
          <p:nvPr/>
        </p:nvPicPr>
        <p:blipFill>
          <a:blip r:embed="rId3">
            <a:alphaModFix/>
          </a:blip>
          <a:stretch>
            <a:fillRect/>
          </a:stretch>
        </p:blipFill>
        <p:spPr>
          <a:xfrm>
            <a:off x="1639900" y="158200"/>
            <a:ext cx="1395076" cy="1348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Thank You for Your attention</a:t>
            </a:r>
            <a:r>
              <a:rPr lang="en"/>
              <a:t> </a:t>
            </a:r>
            <a:endParaRPr/>
          </a:p>
        </p:txBody>
      </p:sp>
      <p:sp>
        <p:nvSpPr>
          <p:cNvPr id="221" name="Google Shape;221;p38"/>
          <p:cNvSpPr txBox="1"/>
          <p:nvPr>
            <p:ph idx="1" type="body"/>
          </p:nvPr>
        </p:nvSpPr>
        <p:spPr>
          <a:xfrm>
            <a:off x="654000" y="1471725"/>
            <a:ext cx="8094600" cy="30483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None/>
            </a:pPr>
            <a:r>
              <a:rPr lang="en"/>
              <a:t>NOW STARTS THE CODE ALONG</a:t>
            </a:r>
            <a:endParaRPr/>
          </a:p>
          <a:p>
            <a:pPr indent="0" lvl="0" marL="0" rtl="0" algn="ctr">
              <a:spcBef>
                <a:spcPts val="500"/>
              </a:spcBef>
              <a:spcAft>
                <a:spcPts val="0"/>
              </a:spcAft>
              <a:buNone/>
            </a:pPr>
            <a:r>
              <a:rPr lang="en"/>
              <a:t>Remember: </a:t>
            </a:r>
            <a:r>
              <a:rPr b="1" lang="en"/>
              <a:t>Capitalisation</a:t>
            </a:r>
            <a:r>
              <a:rPr lang="en"/>
              <a:t> </a:t>
            </a:r>
            <a:r>
              <a:rPr lang="en"/>
              <a:t>matters and so do </a:t>
            </a:r>
            <a:r>
              <a:rPr b="1" lang="en"/>
              <a:t>SPACES</a:t>
            </a:r>
            <a:r>
              <a:rPr lang="en"/>
              <a:t> “ “</a:t>
            </a:r>
            <a:endParaRPr/>
          </a:p>
          <a:p>
            <a:pPr indent="0" lvl="0" marL="0" rtl="0" algn="ctr">
              <a:spcBef>
                <a:spcPts val="500"/>
              </a:spcBef>
              <a:spcAft>
                <a:spcPts val="0"/>
              </a:spcAft>
              <a:buNone/>
            </a:pPr>
            <a:r>
              <a:rPr lang="en"/>
              <a:t>and there are </a:t>
            </a:r>
            <a:r>
              <a:rPr b="1" lang="en"/>
              <a:t>NO</a:t>
            </a:r>
            <a:r>
              <a:rPr lang="en"/>
              <a:t> do-overs</a:t>
            </a:r>
            <a:endParaRPr/>
          </a:p>
          <a:p>
            <a:pPr indent="457200" lvl="0" marL="0" rtl="0" algn="ctr">
              <a:spcBef>
                <a:spcPts val="500"/>
              </a:spcBef>
              <a:spcAft>
                <a:spcPts val="0"/>
              </a:spcAft>
              <a:buNone/>
            </a:pPr>
            <a:r>
              <a:t/>
            </a:r>
            <a:endParaRPr/>
          </a:p>
          <a:p>
            <a:pPr indent="0" lvl="0" marL="0" rtl="0" algn="ctr">
              <a:spcBef>
                <a:spcPts val="500"/>
              </a:spcBef>
              <a:spcAft>
                <a:spcPts val="0"/>
              </a:spcAft>
              <a:buNone/>
            </a:pPr>
            <a:r>
              <a:rPr lang="en" sz="2000"/>
              <a:t>Therefore it is good practices to work on copies of your data and keep your data write protected which we will teach you how to do</a:t>
            </a:r>
            <a:endParaRPr sz="2000"/>
          </a:p>
        </p:txBody>
      </p:sp>
      <p:pic>
        <p:nvPicPr>
          <p:cNvPr id="222" name="Google Shape;222;p38"/>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File system Navigation</a:t>
            </a:r>
            <a:endParaRPr b="1"/>
          </a:p>
        </p:txBody>
      </p:sp>
      <p:sp>
        <p:nvSpPr>
          <p:cNvPr id="228" name="Google Shape;228;p39"/>
          <p:cNvSpPr txBox="1"/>
          <p:nvPr>
            <p:ph idx="1" type="body"/>
          </p:nvPr>
        </p:nvSpPr>
        <p:spPr>
          <a:xfrm>
            <a:off x="685801" y="1481175"/>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b="1" lang="en"/>
              <a:t>pwd</a:t>
            </a:r>
            <a:r>
              <a:rPr lang="en"/>
              <a:t> — where are you now?</a:t>
            </a:r>
            <a:endParaRPr/>
          </a:p>
          <a:p>
            <a:pPr indent="0" lvl="0" marL="0" rtl="0" algn="l">
              <a:spcBef>
                <a:spcPts val="500"/>
              </a:spcBef>
              <a:spcAft>
                <a:spcPts val="0"/>
              </a:spcAft>
              <a:buClr>
                <a:schemeClr val="dk1"/>
              </a:buClr>
              <a:buSzPts val="1100"/>
              <a:buFont typeface="Arial"/>
              <a:buNone/>
            </a:pPr>
            <a:r>
              <a:rPr lang="en">
                <a:highlight>
                  <a:srgbClr val="980000"/>
                </a:highlight>
              </a:rPr>
              <a:t>$</a:t>
            </a:r>
            <a:r>
              <a:rPr lang="en"/>
              <a:t> pwd</a:t>
            </a:r>
            <a:endParaRPr/>
          </a:p>
          <a:p>
            <a:pPr indent="0" lvl="0" marL="0" rtl="0" algn="l">
              <a:spcBef>
                <a:spcPts val="500"/>
              </a:spcBef>
              <a:spcAft>
                <a:spcPts val="0"/>
              </a:spcAft>
              <a:buNone/>
            </a:pPr>
            <a:r>
              <a:t/>
            </a:r>
            <a:endParaRPr/>
          </a:p>
          <a:p>
            <a:pPr indent="0" lvl="0" marL="0" rtl="0" algn="l">
              <a:spcBef>
                <a:spcPts val="500"/>
              </a:spcBef>
              <a:spcAft>
                <a:spcPts val="0"/>
              </a:spcAft>
              <a:buClr>
                <a:schemeClr val="dk1"/>
              </a:buClr>
              <a:buSzPts val="1100"/>
              <a:buFont typeface="Arial"/>
              <a:buNone/>
            </a:pPr>
            <a:r>
              <a:rPr lang="en">
                <a:highlight>
                  <a:srgbClr val="980000"/>
                </a:highlight>
              </a:rPr>
              <a:t>$</a:t>
            </a:r>
            <a:r>
              <a:rPr lang="en"/>
              <a:t> pwd -P gives you the physical path</a:t>
            </a:r>
            <a:endParaRPr/>
          </a:p>
          <a:p>
            <a:pPr indent="-381000" lvl="0" marL="457200" rtl="0" algn="l">
              <a:spcBef>
                <a:spcPts val="500"/>
              </a:spcBef>
              <a:spcAft>
                <a:spcPts val="0"/>
              </a:spcAft>
              <a:buSzPts val="2400"/>
              <a:buChar char="-"/>
            </a:pPr>
            <a:r>
              <a:rPr lang="en"/>
              <a:t>(ignores how you got there)</a:t>
            </a:r>
            <a:endParaRPr/>
          </a:p>
          <a:p>
            <a:pPr indent="0" lvl="0" marL="0" rtl="0" algn="l">
              <a:spcBef>
                <a:spcPts val="500"/>
              </a:spcBef>
              <a:spcAft>
                <a:spcPts val="0"/>
              </a:spcAft>
              <a:buNone/>
            </a:pPr>
            <a:r>
              <a:t/>
            </a:r>
            <a:endParaRPr/>
          </a:p>
        </p:txBody>
      </p:sp>
      <p:pic>
        <p:nvPicPr>
          <p:cNvPr id="229" name="Google Shape;229;p39"/>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ls</a:t>
            </a:r>
            <a:r>
              <a:rPr lang="en"/>
              <a:t> — contents of a directory</a:t>
            </a:r>
            <a:endParaRPr/>
          </a:p>
          <a:p>
            <a:pPr indent="-381000" lvl="0" marL="457200" rtl="0" algn="l">
              <a:spcBef>
                <a:spcPts val="500"/>
              </a:spcBef>
              <a:spcAft>
                <a:spcPts val="0"/>
              </a:spcAft>
              <a:buSzPts val="2400"/>
              <a:buChar char="●"/>
            </a:pPr>
            <a:r>
              <a:rPr lang="en"/>
              <a:t>Type </a:t>
            </a:r>
            <a:r>
              <a:rPr b="1" lang="en"/>
              <a:t>ls</a:t>
            </a:r>
            <a:r>
              <a:rPr lang="en"/>
              <a:t> to display the contents of the current directory.</a:t>
            </a:r>
            <a:endParaRPr/>
          </a:p>
          <a:p>
            <a:pPr indent="-381000" lvl="0" marL="457200" rtl="0" algn="l">
              <a:spcBef>
                <a:spcPts val="0"/>
              </a:spcBef>
              <a:spcAft>
                <a:spcPts val="0"/>
              </a:spcAft>
              <a:buSzPts val="2400"/>
              <a:buChar char="-"/>
            </a:pPr>
            <a:r>
              <a:rPr lang="en">
                <a:highlight>
                  <a:srgbClr val="980000"/>
                </a:highlight>
              </a:rPr>
              <a:t>$</a:t>
            </a:r>
            <a:r>
              <a:rPr lang="en"/>
              <a:t> </a:t>
            </a:r>
            <a:r>
              <a:rPr b="1" lang="en"/>
              <a:t>ls -a</a:t>
            </a:r>
            <a:r>
              <a:rPr lang="en"/>
              <a:t>   also shows hidden files and directories</a:t>
            </a:r>
            <a:endParaRPr/>
          </a:p>
          <a:p>
            <a:pPr indent="-381000" lvl="0" marL="457200" rtl="0" algn="l">
              <a:spcBef>
                <a:spcPts val="0"/>
              </a:spcBef>
              <a:spcAft>
                <a:spcPts val="0"/>
              </a:spcAft>
              <a:buSzPts val="2400"/>
              <a:buChar char="-"/>
            </a:pPr>
            <a:r>
              <a:rPr lang="en">
                <a:highlight>
                  <a:srgbClr val="980000"/>
                </a:highlight>
              </a:rPr>
              <a:t>$</a:t>
            </a:r>
            <a:r>
              <a:rPr lang="en"/>
              <a:t> </a:t>
            </a:r>
            <a:r>
              <a:rPr b="1" lang="en"/>
              <a:t>ls -l</a:t>
            </a:r>
            <a:r>
              <a:rPr lang="en"/>
              <a:t>    gives you detailed information</a:t>
            </a:r>
            <a:endParaRPr/>
          </a:p>
          <a:p>
            <a:pPr indent="-381000" lvl="0" marL="457200" rtl="0" algn="l">
              <a:spcBef>
                <a:spcPts val="0"/>
              </a:spcBef>
              <a:spcAft>
                <a:spcPts val="0"/>
              </a:spcAft>
              <a:buSzPts val="2400"/>
              <a:buChar char="-"/>
            </a:pPr>
            <a:r>
              <a:rPr lang="en">
                <a:highlight>
                  <a:srgbClr val="980000"/>
                </a:highlight>
              </a:rPr>
              <a:t>$</a:t>
            </a:r>
            <a:r>
              <a:rPr lang="en"/>
              <a:t> </a:t>
            </a:r>
            <a:r>
              <a:rPr b="1" lang="en"/>
              <a:t>ls -lt</a:t>
            </a:r>
            <a:r>
              <a:rPr lang="en"/>
              <a:t>   sorts things by time modified</a:t>
            </a:r>
            <a:endParaRPr/>
          </a:p>
          <a:p>
            <a:pPr indent="0" lvl="0" marL="0" rtl="0" algn="l">
              <a:spcBef>
                <a:spcPts val="500"/>
              </a:spcBef>
              <a:spcAft>
                <a:spcPts val="0"/>
              </a:spcAft>
              <a:buNone/>
            </a:pPr>
            <a:r>
              <a:t/>
            </a:r>
            <a:endParaRPr/>
          </a:p>
        </p:txBody>
      </p:sp>
      <p:pic>
        <p:nvPicPr>
          <p:cNvPr id="235" name="Google Shape;235;p40"/>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36" name="Google Shape;236;p40"/>
          <p:cNvSpPr txBox="1"/>
          <p:nvPr/>
        </p:nvSpPr>
        <p:spPr>
          <a:xfrm>
            <a:off x="1761725" y="420350"/>
            <a:ext cx="6404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600">
                <a:solidFill>
                  <a:schemeClr val="dk1"/>
                </a:solidFill>
              </a:rPr>
              <a:t>File system Navigation</a:t>
            </a:r>
            <a:endParaRPr b="1" sz="3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idx="1" type="body"/>
          </p:nvPr>
        </p:nvSpPr>
        <p:spPr>
          <a:xfrm>
            <a:off x="690526" y="1462275"/>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cd </a:t>
            </a:r>
            <a:r>
              <a:rPr lang="en"/>
              <a:t>— moving around</a:t>
            </a:r>
            <a:endParaRPr/>
          </a:p>
          <a:p>
            <a:pPr indent="-381000" lvl="0" marL="457200" rtl="0" algn="l">
              <a:spcBef>
                <a:spcPts val="500"/>
              </a:spcBef>
              <a:spcAft>
                <a:spcPts val="0"/>
              </a:spcAft>
              <a:buSzPts val="2400"/>
              <a:buChar char="●"/>
            </a:pPr>
            <a:r>
              <a:rPr lang="en"/>
              <a:t>To change directory, use </a:t>
            </a:r>
            <a:r>
              <a:rPr b="1" lang="en"/>
              <a:t>cd &lt;target&gt;</a:t>
            </a:r>
            <a:endParaRPr b="1"/>
          </a:p>
          <a:p>
            <a:pPr indent="-381000" lvl="0" marL="457200" rtl="0" algn="l">
              <a:spcBef>
                <a:spcPts val="0"/>
              </a:spcBef>
              <a:spcAft>
                <a:spcPts val="0"/>
              </a:spcAft>
              <a:buSzPts val="2400"/>
              <a:buChar char="-"/>
            </a:pPr>
            <a:r>
              <a:rPr lang="en">
                <a:highlight>
                  <a:srgbClr val="980000"/>
                </a:highlight>
              </a:rPr>
              <a:t>$</a:t>
            </a:r>
            <a:r>
              <a:rPr lang="en"/>
              <a:t> cd /proj/g2021006</a:t>
            </a:r>
            <a:endParaRPr/>
          </a:p>
          <a:p>
            <a:pPr indent="-381000" lvl="0" marL="457200" rtl="0" algn="l">
              <a:spcBef>
                <a:spcPts val="0"/>
              </a:spcBef>
              <a:spcAft>
                <a:spcPts val="0"/>
              </a:spcAft>
              <a:buSzPts val="2400"/>
              <a:buChar char="-"/>
            </a:pPr>
            <a:r>
              <a:rPr lang="en">
                <a:highlight>
                  <a:srgbClr val="980000"/>
                </a:highlight>
              </a:rPr>
              <a:t>$</a:t>
            </a:r>
            <a:r>
              <a:rPr lang="en"/>
              <a:t> pwd</a:t>
            </a:r>
            <a:endParaRPr/>
          </a:p>
          <a:p>
            <a:pPr indent="-381000" lvl="0" marL="457200" rtl="0" algn="l">
              <a:spcBef>
                <a:spcPts val="0"/>
              </a:spcBef>
              <a:spcAft>
                <a:spcPts val="0"/>
              </a:spcAft>
              <a:buSzPts val="2400"/>
              <a:buChar char="-"/>
            </a:pPr>
            <a:r>
              <a:rPr lang="en">
                <a:highlight>
                  <a:srgbClr val="980000"/>
                </a:highlight>
              </a:rPr>
              <a:t>$</a:t>
            </a:r>
            <a:r>
              <a:rPr lang="en"/>
              <a:t> ls</a:t>
            </a:r>
            <a:endParaRPr/>
          </a:p>
          <a:p>
            <a:pPr indent="-381000" lvl="0" marL="457200" rtl="0" algn="l">
              <a:spcBef>
                <a:spcPts val="0"/>
              </a:spcBef>
              <a:spcAft>
                <a:spcPts val="0"/>
              </a:spcAft>
              <a:buSzPts val="2400"/>
              <a:buChar char="-"/>
            </a:pPr>
            <a:r>
              <a:rPr lang="en">
                <a:highlight>
                  <a:srgbClr val="980000"/>
                </a:highlight>
              </a:rPr>
              <a:t>$</a:t>
            </a:r>
            <a:r>
              <a:rPr lang="en"/>
              <a:t> cd labs</a:t>
            </a:r>
            <a:endParaRPr/>
          </a:p>
          <a:p>
            <a:pPr indent="-381000" lvl="0" marL="457200" rtl="0" algn="l">
              <a:spcBef>
                <a:spcPts val="0"/>
              </a:spcBef>
              <a:spcAft>
                <a:spcPts val="0"/>
              </a:spcAft>
              <a:buSzPts val="2400"/>
              <a:buChar char="-"/>
            </a:pPr>
            <a:r>
              <a:rPr lang="en">
                <a:highlight>
                  <a:srgbClr val="980000"/>
                </a:highlight>
              </a:rPr>
              <a:t>$</a:t>
            </a:r>
            <a:r>
              <a:rPr lang="en"/>
              <a:t> pwd</a:t>
            </a:r>
            <a:endParaRPr/>
          </a:p>
          <a:p>
            <a:pPr indent="0" lvl="0" marL="0" rtl="0" algn="l">
              <a:spcBef>
                <a:spcPts val="500"/>
              </a:spcBef>
              <a:spcAft>
                <a:spcPts val="0"/>
              </a:spcAft>
              <a:buNone/>
            </a:pPr>
            <a:r>
              <a:t/>
            </a:r>
            <a:endParaRPr/>
          </a:p>
        </p:txBody>
      </p:sp>
      <p:pic>
        <p:nvPicPr>
          <p:cNvPr id="242" name="Google Shape;242;p41"/>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43" name="Google Shape;243;p41"/>
          <p:cNvSpPr txBox="1"/>
          <p:nvPr/>
        </p:nvSpPr>
        <p:spPr>
          <a:xfrm>
            <a:off x="1468900" y="259775"/>
            <a:ext cx="597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600">
                <a:solidFill>
                  <a:schemeClr val="dk1"/>
                </a:solidFill>
              </a:rPr>
              <a:t>File system Navigation</a:t>
            </a:r>
            <a:endParaRPr b="1" sz="3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ph type="title"/>
          </p:nvPr>
        </p:nvSpPr>
        <p:spPr>
          <a:xfrm>
            <a:off x="1782590" y="452475"/>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What is Linux</a:t>
            </a:r>
            <a:endParaRPr b="1"/>
          </a:p>
        </p:txBody>
      </p:sp>
      <p:sp>
        <p:nvSpPr>
          <p:cNvPr id="109" name="Google Shape;109;p24"/>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t>The Linux Operating system is a UNIX like UNIX compatible Operating system.</a:t>
            </a:r>
            <a:endParaRPr/>
          </a:p>
          <a:p>
            <a:pPr indent="-381000" lvl="0" marL="457200" rtl="0" algn="l">
              <a:spcBef>
                <a:spcPts val="0"/>
              </a:spcBef>
              <a:spcAft>
                <a:spcPts val="0"/>
              </a:spcAft>
              <a:buSzPts val="2400"/>
              <a:buChar char="●"/>
            </a:pPr>
            <a:r>
              <a:rPr lang="en"/>
              <a:t>Linux is a Kernel on which many different programs can run. The shell(bash, sh, ksh, csh, tcsh and many more) is one such program  </a:t>
            </a:r>
            <a:endParaRPr/>
          </a:p>
          <a:p>
            <a:pPr indent="-381000" lvl="0" marL="457200" rtl="0" algn="l">
              <a:spcBef>
                <a:spcPts val="0"/>
              </a:spcBef>
              <a:spcAft>
                <a:spcPts val="0"/>
              </a:spcAft>
              <a:buSzPts val="2400"/>
              <a:buChar char="●"/>
            </a:pPr>
            <a:r>
              <a:rPr lang="en"/>
              <a:t>Linux has a multiuser platform at its base which means permissions and security comes easy.</a:t>
            </a:r>
            <a:endParaRPr/>
          </a:p>
          <a:p>
            <a:pPr indent="0" lvl="0" marL="457200" rtl="0" algn="l">
              <a:spcBef>
                <a:spcPts val="500"/>
              </a:spcBef>
              <a:spcAft>
                <a:spcPts val="0"/>
              </a:spcAft>
              <a:buNone/>
            </a:pPr>
            <a:r>
              <a:t/>
            </a:r>
            <a:endParaRPr/>
          </a:p>
        </p:txBody>
      </p:sp>
      <p:pic>
        <p:nvPicPr>
          <p:cNvPr id="110" name="Google Shape;110;p24"/>
          <p:cNvPicPr preferRelativeResize="0"/>
          <p:nvPr/>
        </p:nvPicPr>
        <p:blipFill>
          <a:blip r:embed="rId3">
            <a:alphaModFix/>
          </a:blip>
          <a:stretch>
            <a:fillRect/>
          </a:stretch>
        </p:blipFill>
        <p:spPr>
          <a:xfrm>
            <a:off x="7124850" y="108625"/>
            <a:ext cx="1289426" cy="12894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idx="1" type="body"/>
          </p:nvPr>
        </p:nvSpPr>
        <p:spPr>
          <a:xfrm>
            <a:off x="845450" y="1341375"/>
            <a:ext cx="7275000" cy="33108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sz="2000"/>
              <a:t>cd</a:t>
            </a:r>
            <a:endParaRPr b="1" sz="2000"/>
          </a:p>
          <a:p>
            <a:pPr indent="-355600" lvl="0" marL="457200" rtl="0" algn="l">
              <a:spcBef>
                <a:spcPts val="500"/>
              </a:spcBef>
              <a:spcAft>
                <a:spcPts val="0"/>
              </a:spcAft>
              <a:buSzPts val="2000"/>
              <a:buChar char="●"/>
            </a:pPr>
            <a:r>
              <a:rPr lang="en" sz="2000"/>
              <a:t>Experiment with cd. Try adding spaces or extra / in various places</a:t>
            </a:r>
            <a:endParaRPr sz="2000"/>
          </a:p>
          <a:p>
            <a:pPr indent="-355600" lvl="0" marL="457200" rtl="0" algn="l">
              <a:spcBef>
                <a:spcPts val="0"/>
              </a:spcBef>
              <a:spcAft>
                <a:spcPts val="0"/>
              </a:spcAft>
              <a:buSzPts val="2000"/>
              <a:buChar char="●"/>
            </a:pPr>
            <a:r>
              <a:rPr lang="en" sz="2000"/>
              <a:t>Use tab completion to avoid typos and typing “ls” a lot.</a:t>
            </a:r>
            <a:endParaRPr sz="2000"/>
          </a:p>
          <a:p>
            <a:pPr indent="-355600" lvl="0" marL="457200" rtl="0" algn="l">
              <a:spcBef>
                <a:spcPts val="0"/>
              </a:spcBef>
              <a:spcAft>
                <a:spcPts val="0"/>
              </a:spcAft>
              <a:buSzPts val="2000"/>
              <a:buChar char="●"/>
            </a:pPr>
            <a:r>
              <a:rPr lang="en" sz="2000"/>
              <a:t>Figure out the use of the following:</a:t>
            </a:r>
            <a:endParaRPr sz="2000"/>
          </a:p>
          <a:p>
            <a:pPr indent="-355600" lvl="0" marL="457200" rtl="0" algn="l">
              <a:spcBef>
                <a:spcPts val="0"/>
              </a:spcBef>
              <a:spcAft>
                <a:spcPts val="0"/>
              </a:spcAft>
              <a:buSzPts val="2000"/>
              <a:buChar char="-"/>
            </a:pPr>
            <a:r>
              <a:rPr lang="en" sz="2000">
                <a:highlight>
                  <a:srgbClr val="980000"/>
                </a:highlight>
              </a:rPr>
              <a:t>$</a:t>
            </a:r>
            <a:r>
              <a:rPr lang="en" sz="2000"/>
              <a:t> cd -</a:t>
            </a:r>
            <a:endParaRPr sz="2000"/>
          </a:p>
          <a:p>
            <a:pPr indent="-355600" lvl="0" marL="457200" rtl="0" algn="l">
              <a:spcBef>
                <a:spcPts val="0"/>
              </a:spcBef>
              <a:spcAft>
                <a:spcPts val="0"/>
              </a:spcAft>
              <a:buSzPts val="2000"/>
              <a:buChar char="-"/>
            </a:pPr>
            <a:r>
              <a:rPr lang="en" sz="2000">
                <a:highlight>
                  <a:srgbClr val="980000"/>
                </a:highlight>
              </a:rPr>
              <a:t>$</a:t>
            </a:r>
            <a:r>
              <a:rPr lang="en" sz="2000"/>
              <a:t> cd ..</a:t>
            </a:r>
            <a:endParaRPr sz="2000"/>
          </a:p>
          <a:p>
            <a:pPr indent="-355600" lvl="0" marL="457200" rtl="0" algn="l">
              <a:spcBef>
                <a:spcPts val="0"/>
              </a:spcBef>
              <a:spcAft>
                <a:spcPts val="0"/>
              </a:spcAft>
              <a:buSzPts val="2000"/>
              <a:buChar char="-"/>
            </a:pPr>
            <a:r>
              <a:rPr lang="en" sz="2000">
                <a:highlight>
                  <a:srgbClr val="980000"/>
                </a:highlight>
              </a:rPr>
              <a:t>$</a:t>
            </a:r>
            <a:r>
              <a:rPr lang="en" sz="2000"/>
              <a:t> cd</a:t>
            </a:r>
            <a:endParaRPr sz="2000"/>
          </a:p>
          <a:p>
            <a:pPr indent="-355600" lvl="0" marL="457200" rtl="0" algn="l">
              <a:spcBef>
                <a:spcPts val="0"/>
              </a:spcBef>
              <a:spcAft>
                <a:spcPts val="0"/>
              </a:spcAft>
              <a:buSzPts val="2000"/>
              <a:buChar char="-"/>
            </a:pPr>
            <a:r>
              <a:rPr lang="en" sz="2000">
                <a:highlight>
                  <a:srgbClr val="980000"/>
                </a:highlight>
              </a:rPr>
              <a:t>$</a:t>
            </a:r>
            <a:r>
              <a:rPr lang="en" sz="2000"/>
              <a:t> cd ~</a:t>
            </a:r>
            <a:endParaRPr sz="2000"/>
          </a:p>
          <a:p>
            <a:pPr indent="0" lvl="0" marL="0" rtl="0" algn="l">
              <a:spcBef>
                <a:spcPts val="500"/>
              </a:spcBef>
              <a:spcAft>
                <a:spcPts val="0"/>
              </a:spcAft>
              <a:buNone/>
            </a:pPr>
            <a:r>
              <a:t/>
            </a:r>
            <a:endParaRPr/>
          </a:p>
        </p:txBody>
      </p:sp>
      <p:pic>
        <p:nvPicPr>
          <p:cNvPr id="249" name="Google Shape;249;p42"/>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50" name="Google Shape;250;p42"/>
          <p:cNvSpPr txBox="1"/>
          <p:nvPr/>
        </p:nvSpPr>
        <p:spPr>
          <a:xfrm>
            <a:off x="1516125" y="236150"/>
            <a:ext cx="6385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600">
                <a:solidFill>
                  <a:schemeClr val="dk1"/>
                </a:solidFill>
              </a:rPr>
              <a:t>File system Navigation</a:t>
            </a:r>
            <a:endParaRPr b="1" sz="3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mkdir</a:t>
            </a:r>
            <a:r>
              <a:rPr lang="en"/>
              <a:t> — create a new directory</a:t>
            </a:r>
            <a:endParaRPr/>
          </a:p>
          <a:p>
            <a:pPr indent="-381000" lvl="0" marL="457200" rtl="0" algn="l">
              <a:spcBef>
                <a:spcPts val="500"/>
              </a:spcBef>
              <a:spcAft>
                <a:spcPts val="0"/>
              </a:spcAft>
              <a:buSzPts val="2400"/>
              <a:buChar char="●"/>
            </a:pPr>
            <a:r>
              <a:rPr lang="en"/>
              <a:t>Make sure you’re in your home directory</a:t>
            </a:r>
            <a:endParaRPr/>
          </a:p>
          <a:p>
            <a:pPr indent="-381000" lvl="0" marL="457200" rtl="0" algn="l">
              <a:spcBef>
                <a:spcPts val="0"/>
              </a:spcBef>
              <a:spcAft>
                <a:spcPts val="0"/>
              </a:spcAft>
              <a:buSzPts val="2400"/>
              <a:buChar char="-"/>
            </a:pPr>
            <a:r>
              <a:rPr lang="en">
                <a:highlight>
                  <a:srgbClr val="980000"/>
                </a:highlight>
              </a:rPr>
              <a:t>$</a:t>
            </a:r>
            <a:r>
              <a:rPr lang="en"/>
              <a:t> mkdir uppmax-intro</a:t>
            </a:r>
            <a:endParaRPr/>
          </a:p>
          <a:p>
            <a:pPr indent="0" lvl="0" marL="0" rtl="0" algn="l">
              <a:spcBef>
                <a:spcPts val="500"/>
              </a:spcBef>
              <a:spcAft>
                <a:spcPts val="0"/>
              </a:spcAft>
              <a:buClr>
                <a:schemeClr val="dk1"/>
              </a:buClr>
              <a:buSzPts val="1100"/>
              <a:buFont typeface="Arial"/>
              <a:buNone/>
            </a:pPr>
            <a:r>
              <a:rPr lang="en"/>
              <a:t>● Go in there:</a:t>
            </a:r>
            <a:endParaRPr/>
          </a:p>
          <a:p>
            <a:pPr indent="-381000" lvl="0" marL="457200" rtl="0" algn="l">
              <a:spcBef>
                <a:spcPts val="500"/>
              </a:spcBef>
              <a:spcAft>
                <a:spcPts val="0"/>
              </a:spcAft>
              <a:buSzPts val="2400"/>
              <a:buChar char="-"/>
            </a:pPr>
            <a:r>
              <a:rPr lang="en">
                <a:highlight>
                  <a:srgbClr val="980000"/>
                </a:highlight>
              </a:rPr>
              <a:t>$</a:t>
            </a:r>
            <a:r>
              <a:rPr lang="en"/>
              <a:t> cd ~/uppmax-intro/</a:t>
            </a:r>
            <a:endParaRPr/>
          </a:p>
          <a:p>
            <a:pPr indent="0" lvl="0" marL="0" rtl="0" algn="l">
              <a:spcBef>
                <a:spcPts val="500"/>
              </a:spcBef>
              <a:spcAft>
                <a:spcPts val="0"/>
              </a:spcAft>
              <a:buNone/>
            </a:pPr>
            <a:r>
              <a:t/>
            </a:r>
            <a:endParaRPr/>
          </a:p>
        </p:txBody>
      </p:sp>
      <p:pic>
        <p:nvPicPr>
          <p:cNvPr id="256" name="Google Shape;256;p43"/>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57" name="Google Shape;257;p43"/>
          <p:cNvSpPr txBox="1"/>
          <p:nvPr/>
        </p:nvSpPr>
        <p:spPr>
          <a:xfrm>
            <a:off x="1601150" y="259775"/>
            <a:ext cx="606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Copy, Create, Move</a:t>
            </a:r>
            <a:endParaRPr b="1"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cp </a:t>
            </a:r>
            <a:r>
              <a:rPr lang="en"/>
              <a:t>— copy files</a:t>
            </a:r>
            <a:endParaRPr/>
          </a:p>
          <a:p>
            <a:pPr indent="-381000" lvl="0" marL="457200" rtl="0" algn="l">
              <a:spcBef>
                <a:spcPts val="500"/>
              </a:spcBef>
              <a:spcAft>
                <a:spcPts val="0"/>
              </a:spcAft>
              <a:buSzPts val="2400"/>
              <a:buChar char="●"/>
            </a:pPr>
            <a:r>
              <a:rPr lang="en"/>
              <a:t>Copy files with: cp &lt;source&gt; &lt;target&gt;</a:t>
            </a:r>
            <a:endParaRPr/>
          </a:p>
          <a:p>
            <a:pPr indent="-381000" lvl="0" marL="457200" rtl="0" algn="l">
              <a:spcBef>
                <a:spcPts val="0"/>
              </a:spcBef>
              <a:spcAft>
                <a:spcPts val="0"/>
              </a:spcAft>
              <a:buSzPts val="2400"/>
              <a:buChar char="-"/>
            </a:pPr>
            <a:r>
              <a:rPr lang="en">
                <a:highlight>
                  <a:srgbClr val="980000"/>
                </a:highlight>
              </a:rPr>
              <a:t>$</a:t>
            </a:r>
            <a:r>
              <a:rPr lang="en"/>
              <a:t> cp /proj/g2021006/labs/linux_tutorial/ .</a:t>
            </a:r>
            <a:endParaRPr/>
          </a:p>
          <a:p>
            <a:pPr indent="-381000" lvl="0" marL="457200" rtl="0" algn="l">
              <a:spcBef>
                <a:spcPts val="0"/>
              </a:spcBef>
              <a:spcAft>
                <a:spcPts val="0"/>
              </a:spcAft>
              <a:buSzPts val="2400"/>
              <a:buChar char="●"/>
            </a:pPr>
            <a:r>
              <a:rPr lang="en"/>
              <a:t>Well, that didn’t work. What does the error say?</a:t>
            </a:r>
            <a:endParaRPr/>
          </a:p>
          <a:p>
            <a:pPr indent="-381000" lvl="0" marL="457200" rtl="0" algn="l">
              <a:spcBef>
                <a:spcPts val="0"/>
              </a:spcBef>
              <a:spcAft>
                <a:spcPts val="0"/>
              </a:spcAft>
              <a:buSzPts val="2400"/>
              <a:buChar char="-"/>
            </a:pPr>
            <a:r>
              <a:rPr lang="en">
                <a:highlight>
                  <a:srgbClr val="980000"/>
                </a:highlight>
              </a:rPr>
              <a:t>$</a:t>
            </a:r>
            <a:r>
              <a:rPr lang="en"/>
              <a:t> cp -r /proj/g2021006/labs/linux_tutorial/ .</a:t>
            </a:r>
            <a:endParaRPr/>
          </a:p>
          <a:p>
            <a:pPr indent="0" lvl="0" marL="0" rtl="0" algn="l">
              <a:spcBef>
                <a:spcPts val="500"/>
              </a:spcBef>
              <a:spcAft>
                <a:spcPts val="0"/>
              </a:spcAft>
              <a:buNone/>
            </a:pPr>
            <a:r>
              <a:t/>
            </a:r>
            <a:endParaRPr/>
          </a:p>
        </p:txBody>
      </p:sp>
      <p:pic>
        <p:nvPicPr>
          <p:cNvPr id="263" name="Google Shape;263;p44"/>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64" name="Google Shape;264;p44"/>
          <p:cNvSpPr txBox="1"/>
          <p:nvPr/>
        </p:nvSpPr>
        <p:spPr>
          <a:xfrm>
            <a:off x="1601150" y="259775"/>
            <a:ext cx="606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Copy, Create, Move</a:t>
            </a:r>
            <a:endParaRPr b="1"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b="1" lang="en"/>
              <a:t>cp</a:t>
            </a:r>
            <a:r>
              <a:rPr lang="en"/>
              <a:t> — copy files</a:t>
            </a:r>
            <a:endParaRPr/>
          </a:p>
          <a:p>
            <a:pPr indent="-381000" lvl="0" marL="457200" rtl="0" algn="l">
              <a:spcBef>
                <a:spcPts val="500"/>
              </a:spcBef>
              <a:spcAft>
                <a:spcPts val="0"/>
              </a:spcAft>
              <a:buSzPts val="2400"/>
              <a:buChar char="●"/>
            </a:pPr>
            <a:r>
              <a:rPr lang="en"/>
              <a:t>Move to linux_tutorial/</a:t>
            </a:r>
            <a:endParaRPr/>
          </a:p>
          <a:p>
            <a:pPr indent="-381000" lvl="0" marL="457200" rtl="0" algn="l">
              <a:spcBef>
                <a:spcPts val="0"/>
              </a:spcBef>
              <a:spcAft>
                <a:spcPts val="0"/>
              </a:spcAft>
              <a:buSzPts val="2400"/>
              <a:buChar char="●"/>
            </a:pPr>
            <a:r>
              <a:rPr lang="en"/>
              <a:t>Make a copy the file “newfile” in the same directory:</a:t>
            </a:r>
            <a:br>
              <a:rPr lang="en"/>
            </a:br>
            <a:r>
              <a:rPr lang="en"/>
              <a:t>- </a:t>
            </a:r>
            <a:r>
              <a:rPr lang="en">
                <a:highlight>
                  <a:srgbClr val="980000"/>
                </a:highlight>
              </a:rPr>
              <a:t>$</a:t>
            </a:r>
            <a:r>
              <a:rPr lang="en"/>
              <a:t> cp newfile copyfile</a:t>
            </a:r>
            <a:endParaRPr/>
          </a:p>
          <a:p>
            <a:pPr indent="0" lvl="0" marL="0" rtl="0" algn="l">
              <a:spcBef>
                <a:spcPts val="500"/>
              </a:spcBef>
              <a:spcAft>
                <a:spcPts val="0"/>
              </a:spcAft>
              <a:buNone/>
            </a:pPr>
            <a:r>
              <a:t/>
            </a:r>
            <a:endParaRPr/>
          </a:p>
        </p:txBody>
      </p:sp>
      <p:pic>
        <p:nvPicPr>
          <p:cNvPr id="270" name="Google Shape;270;p45"/>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71" name="Google Shape;271;p45"/>
          <p:cNvSpPr txBox="1"/>
          <p:nvPr/>
        </p:nvSpPr>
        <p:spPr>
          <a:xfrm>
            <a:off x="1601150" y="259775"/>
            <a:ext cx="606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Copy, Create, Move</a:t>
            </a:r>
            <a:endParaRPr b="1"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sz="2000"/>
              <a:t>scp</a:t>
            </a:r>
            <a:r>
              <a:rPr lang="en" sz="2000"/>
              <a:t> — copying remote files</a:t>
            </a:r>
            <a:endParaRPr sz="2000"/>
          </a:p>
          <a:p>
            <a:pPr indent="-355600" lvl="0" marL="457200" rtl="0" algn="l">
              <a:spcBef>
                <a:spcPts val="500"/>
              </a:spcBef>
              <a:spcAft>
                <a:spcPts val="0"/>
              </a:spcAft>
              <a:buSzPts val="2000"/>
              <a:buChar char="●"/>
            </a:pPr>
            <a:r>
              <a:rPr lang="en" sz="2000"/>
              <a:t>Linux/MacOS: To copy data to/from Rackham, you</a:t>
            </a:r>
            <a:br>
              <a:rPr lang="en" sz="2000"/>
            </a:br>
            <a:r>
              <a:rPr lang="en" sz="2000"/>
              <a:t>can use scp from your local machine:</a:t>
            </a:r>
            <a:endParaRPr sz="2000"/>
          </a:p>
          <a:p>
            <a:pPr indent="-336550" lvl="0" marL="457200" rtl="0" algn="l">
              <a:spcBef>
                <a:spcPts val="0"/>
              </a:spcBef>
              <a:spcAft>
                <a:spcPts val="0"/>
              </a:spcAft>
              <a:buSzPts val="1700"/>
              <a:buChar char="-"/>
            </a:pPr>
            <a:r>
              <a:rPr lang="en" sz="1700">
                <a:highlight>
                  <a:srgbClr val="FCE5CD"/>
                </a:highlight>
              </a:rPr>
              <a:t>[bob@macbook]$</a:t>
            </a:r>
            <a:r>
              <a:rPr lang="en" sz="1700"/>
              <a:t> scp myinput </a:t>
            </a:r>
            <a:r>
              <a:rPr lang="en" sz="1700" u="sng">
                <a:solidFill>
                  <a:schemeClr val="hlink"/>
                </a:solidFill>
                <a:hlinkClick r:id="rId3"/>
              </a:rPr>
              <a:t>bob@rackham.uppmax.uu.se</a:t>
            </a:r>
            <a:r>
              <a:rPr lang="en" sz="1700"/>
              <a:t>:~/copyofmyinput</a:t>
            </a:r>
            <a:endParaRPr sz="1700"/>
          </a:p>
          <a:p>
            <a:pPr indent="-336550" lvl="0" marL="457200" rtl="0" algn="l">
              <a:spcBef>
                <a:spcPts val="0"/>
              </a:spcBef>
              <a:spcAft>
                <a:spcPts val="0"/>
              </a:spcAft>
              <a:buSzPts val="1700"/>
              <a:buChar char="-"/>
            </a:pPr>
            <a:r>
              <a:rPr lang="en" sz="1700">
                <a:highlight>
                  <a:srgbClr val="FCE5CD"/>
                </a:highlight>
              </a:rPr>
              <a:t>[bob@macbook]$</a:t>
            </a:r>
            <a:r>
              <a:rPr lang="en" sz="1700"/>
              <a:t> scp bob@rackham.uppmax.uu.se:~/mydata copyofmydata</a:t>
            </a:r>
            <a:endParaRPr sz="1700"/>
          </a:p>
          <a:p>
            <a:pPr indent="0" lvl="0" marL="0" rtl="0" algn="l">
              <a:spcBef>
                <a:spcPts val="500"/>
              </a:spcBef>
              <a:spcAft>
                <a:spcPts val="0"/>
              </a:spcAft>
              <a:buNone/>
            </a:pPr>
            <a:r>
              <a:t/>
            </a:r>
            <a:endParaRPr/>
          </a:p>
        </p:txBody>
      </p:sp>
      <p:pic>
        <p:nvPicPr>
          <p:cNvPr id="277" name="Google Shape;277;p46"/>
          <p:cNvPicPr preferRelativeResize="0"/>
          <p:nvPr/>
        </p:nvPicPr>
        <p:blipFill>
          <a:blip r:embed="rId4">
            <a:alphaModFix/>
          </a:blip>
          <a:stretch>
            <a:fillRect/>
          </a:stretch>
        </p:blipFill>
        <p:spPr>
          <a:xfrm>
            <a:off x="7745950" y="4342950"/>
            <a:ext cx="1398051" cy="800551"/>
          </a:xfrm>
          <a:prstGeom prst="rect">
            <a:avLst/>
          </a:prstGeom>
          <a:noFill/>
          <a:ln>
            <a:noFill/>
          </a:ln>
        </p:spPr>
      </p:pic>
      <p:sp>
        <p:nvSpPr>
          <p:cNvPr id="278" name="Google Shape;278;p46"/>
          <p:cNvSpPr txBox="1"/>
          <p:nvPr/>
        </p:nvSpPr>
        <p:spPr>
          <a:xfrm>
            <a:off x="1601150" y="259775"/>
            <a:ext cx="606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Copy, Create, Move</a:t>
            </a:r>
            <a:endParaRPr b="1" sz="3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mv</a:t>
            </a:r>
            <a:r>
              <a:rPr lang="en"/>
              <a:t> — move/rename file</a:t>
            </a:r>
            <a:endParaRPr/>
          </a:p>
          <a:p>
            <a:pPr indent="-381000" lvl="0" marL="457200" rtl="0" algn="l">
              <a:spcBef>
                <a:spcPts val="500"/>
              </a:spcBef>
              <a:spcAft>
                <a:spcPts val="0"/>
              </a:spcAft>
              <a:buSzPts val="2400"/>
              <a:buChar char="●"/>
            </a:pPr>
            <a:r>
              <a:rPr lang="en"/>
              <a:t>Moving files works just like copying files:</a:t>
            </a:r>
            <a:br>
              <a:rPr lang="en"/>
            </a:br>
            <a:r>
              <a:rPr b="1" lang="en"/>
              <a:t>mv &lt;source&gt; &lt;target&gt;</a:t>
            </a:r>
            <a:endParaRPr b="1"/>
          </a:p>
          <a:p>
            <a:pPr indent="-381000" lvl="0" marL="457200" rtl="0" algn="l">
              <a:spcBef>
                <a:spcPts val="0"/>
              </a:spcBef>
              <a:spcAft>
                <a:spcPts val="0"/>
              </a:spcAft>
              <a:buSzPts val="2400"/>
              <a:buChar char="●"/>
            </a:pPr>
            <a:r>
              <a:rPr lang="en"/>
              <a:t>Move the copy you just made to another place:</a:t>
            </a:r>
            <a:endParaRPr/>
          </a:p>
          <a:p>
            <a:pPr indent="-381000" lvl="0" marL="457200" rtl="0" algn="l">
              <a:spcBef>
                <a:spcPts val="0"/>
              </a:spcBef>
              <a:spcAft>
                <a:spcPts val="0"/>
              </a:spcAft>
              <a:buSzPts val="2400"/>
              <a:buChar char="-"/>
            </a:pPr>
            <a:r>
              <a:rPr lang="en">
                <a:highlight>
                  <a:srgbClr val="980000"/>
                </a:highlight>
              </a:rPr>
              <a:t>$</a:t>
            </a:r>
            <a:r>
              <a:rPr lang="en"/>
              <a:t> mv copyfile ../</a:t>
            </a:r>
            <a:endParaRPr/>
          </a:p>
          <a:p>
            <a:pPr indent="-381000" lvl="0" marL="457200" rtl="0" algn="l">
              <a:spcBef>
                <a:spcPts val="0"/>
              </a:spcBef>
              <a:spcAft>
                <a:spcPts val="0"/>
              </a:spcAft>
              <a:buSzPts val="2400"/>
              <a:buChar char="●"/>
            </a:pPr>
            <a:r>
              <a:rPr lang="en"/>
              <a:t>Rename it.</a:t>
            </a:r>
            <a:endParaRPr/>
          </a:p>
          <a:p>
            <a:pPr indent="-381000" lvl="0" marL="457200" rtl="0" algn="l">
              <a:spcBef>
                <a:spcPts val="0"/>
              </a:spcBef>
              <a:spcAft>
                <a:spcPts val="0"/>
              </a:spcAft>
              <a:buSzPts val="2400"/>
              <a:buChar char="-"/>
            </a:pPr>
            <a:r>
              <a:rPr lang="en">
                <a:highlight>
                  <a:srgbClr val="980000"/>
                </a:highlight>
              </a:rPr>
              <a:t>$</a:t>
            </a:r>
            <a:r>
              <a:rPr lang="en"/>
              <a:t> mv ../copyfile ../renamedfile</a:t>
            </a:r>
            <a:endParaRPr/>
          </a:p>
          <a:p>
            <a:pPr indent="0" lvl="0" marL="0" rtl="0" algn="l">
              <a:spcBef>
                <a:spcPts val="500"/>
              </a:spcBef>
              <a:spcAft>
                <a:spcPts val="0"/>
              </a:spcAft>
              <a:buNone/>
            </a:pPr>
            <a:r>
              <a:t/>
            </a:r>
            <a:endParaRPr/>
          </a:p>
        </p:txBody>
      </p:sp>
      <p:pic>
        <p:nvPicPr>
          <p:cNvPr id="284" name="Google Shape;284;p47"/>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85" name="Google Shape;285;p47"/>
          <p:cNvSpPr txBox="1"/>
          <p:nvPr/>
        </p:nvSpPr>
        <p:spPr>
          <a:xfrm>
            <a:off x="1601150" y="259775"/>
            <a:ext cx="606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Copy, Create, Move</a:t>
            </a:r>
            <a:endParaRPr b="1" sz="3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rm</a:t>
            </a:r>
            <a:r>
              <a:rPr lang="en"/>
              <a:t> — delete file</a:t>
            </a:r>
            <a:endParaRPr/>
          </a:p>
          <a:p>
            <a:pPr indent="-381000" lvl="0" marL="457200" rtl="0" algn="l">
              <a:spcBef>
                <a:spcPts val="500"/>
              </a:spcBef>
              <a:spcAft>
                <a:spcPts val="0"/>
              </a:spcAft>
              <a:buSzPts val="2400"/>
              <a:buChar char="●"/>
            </a:pPr>
            <a:r>
              <a:rPr lang="en"/>
              <a:t>Deleting files works just like copying or moving them:</a:t>
            </a:r>
            <a:endParaRPr/>
          </a:p>
          <a:p>
            <a:pPr indent="-381000" lvl="0" marL="457200" rtl="0" algn="l">
              <a:spcBef>
                <a:spcPts val="0"/>
              </a:spcBef>
              <a:spcAft>
                <a:spcPts val="0"/>
              </a:spcAft>
              <a:buSzPts val="2400"/>
              <a:buChar char="-"/>
            </a:pPr>
            <a:r>
              <a:rPr b="1" lang="en"/>
              <a:t>rm &lt;target&gt;</a:t>
            </a:r>
            <a:endParaRPr b="1"/>
          </a:p>
          <a:p>
            <a:pPr indent="0" lvl="0" marL="0" rtl="0" algn="l">
              <a:spcBef>
                <a:spcPts val="500"/>
              </a:spcBef>
              <a:spcAft>
                <a:spcPts val="0"/>
              </a:spcAft>
              <a:buClr>
                <a:schemeClr val="dk1"/>
              </a:buClr>
              <a:buSzPts val="1100"/>
              <a:buFont typeface="Arial"/>
              <a:buNone/>
            </a:pPr>
            <a:r>
              <a:rPr lang="en"/>
              <a:t>● Try it out:</a:t>
            </a:r>
            <a:endParaRPr/>
          </a:p>
          <a:p>
            <a:pPr indent="-381000" lvl="0" marL="457200" rtl="0" algn="l">
              <a:spcBef>
                <a:spcPts val="500"/>
              </a:spcBef>
              <a:spcAft>
                <a:spcPts val="0"/>
              </a:spcAft>
              <a:buSzPts val="2400"/>
              <a:buChar char="-"/>
            </a:pPr>
            <a:r>
              <a:rPr lang="en">
                <a:highlight>
                  <a:srgbClr val="980000"/>
                </a:highlight>
              </a:rPr>
              <a:t>$</a:t>
            </a:r>
            <a:r>
              <a:rPr lang="en"/>
              <a:t> rm ../renamedfile</a:t>
            </a:r>
            <a:endParaRPr/>
          </a:p>
          <a:p>
            <a:pPr indent="0" lvl="0" marL="0" rtl="0" algn="l">
              <a:spcBef>
                <a:spcPts val="500"/>
              </a:spcBef>
              <a:spcAft>
                <a:spcPts val="0"/>
              </a:spcAft>
              <a:buNone/>
            </a:pPr>
            <a:r>
              <a:t/>
            </a:r>
            <a:endParaRPr/>
          </a:p>
        </p:txBody>
      </p:sp>
      <p:pic>
        <p:nvPicPr>
          <p:cNvPr id="291" name="Google Shape;291;p48"/>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92" name="Google Shape;292;p48"/>
          <p:cNvSpPr txBox="1"/>
          <p:nvPr/>
        </p:nvSpPr>
        <p:spPr>
          <a:xfrm>
            <a:off x="1563350" y="335350"/>
            <a:ext cx="487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Deliting</a:t>
            </a:r>
            <a:endParaRPr b="1"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idx="1" type="body"/>
          </p:nvPr>
        </p:nvSpPr>
        <p:spPr>
          <a:xfrm>
            <a:off x="1492525" y="1265800"/>
            <a:ext cx="7223100" cy="33723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t>rmdir</a:t>
            </a:r>
            <a:r>
              <a:rPr lang="en"/>
              <a:t> — delete an empty directory</a:t>
            </a:r>
            <a:endParaRPr/>
          </a:p>
          <a:p>
            <a:pPr indent="-381000" lvl="0" marL="457200" rtl="0" algn="l">
              <a:spcBef>
                <a:spcPts val="500"/>
              </a:spcBef>
              <a:spcAft>
                <a:spcPts val="0"/>
              </a:spcAft>
              <a:buSzPts val="2400"/>
              <a:buChar char="-"/>
            </a:pPr>
            <a:r>
              <a:rPr lang="en">
                <a:highlight>
                  <a:srgbClr val="980000"/>
                </a:highlight>
              </a:rPr>
              <a:t>$</a:t>
            </a:r>
            <a:r>
              <a:rPr lang="en"/>
              <a:t> rm this_is_empty</a:t>
            </a:r>
            <a:endParaRPr/>
          </a:p>
          <a:p>
            <a:pPr indent="-381000" lvl="0" marL="457200" rtl="0" algn="l">
              <a:spcBef>
                <a:spcPts val="0"/>
              </a:spcBef>
              <a:spcAft>
                <a:spcPts val="0"/>
              </a:spcAft>
              <a:buSzPts val="2400"/>
              <a:buChar char="●"/>
            </a:pPr>
            <a:r>
              <a:rPr lang="en"/>
              <a:t>Need another command to delete directories</a:t>
            </a:r>
            <a:endParaRPr/>
          </a:p>
          <a:p>
            <a:pPr indent="-381000" lvl="0" marL="457200" rtl="0" algn="l">
              <a:spcBef>
                <a:spcPts val="0"/>
              </a:spcBef>
              <a:spcAft>
                <a:spcPts val="0"/>
              </a:spcAft>
              <a:buSzPts val="2400"/>
              <a:buChar char="-"/>
            </a:pPr>
            <a:r>
              <a:rPr lang="en">
                <a:highlight>
                  <a:srgbClr val="980000"/>
                </a:highlight>
              </a:rPr>
              <a:t>$</a:t>
            </a:r>
            <a:r>
              <a:rPr lang="en"/>
              <a:t> rmdir this_is_empty</a:t>
            </a:r>
            <a:endParaRPr/>
          </a:p>
          <a:p>
            <a:pPr indent="-381000" lvl="0" marL="457200" rtl="0" algn="l">
              <a:spcBef>
                <a:spcPts val="0"/>
              </a:spcBef>
              <a:spcAft>
                <a:spcPts val="0"/>
              </a:spcAft>
              <a:buSzPts val="2400"/>
              <a:buChar char="-"/>
            </a:pPr>
            <a:r>
              <a:rPr lang="en">
                <a:highlight>
                  <a:srgbClr val="980000"/>
                </a:highlight>
              </a:rPr>
              <a:t>$</a:t>
            </a:r>
            <a:r>
              <a:rPr lang="en"/>
              <a:t> rmdir this_has_a_file</a:t>
            </a:r>
            <a:endParaRPr/>
          </a:p>
          <a:p>
            <a:pPr indent="-381000" lvl="0" marL="457200" rtl="0" algn="l">
              <a:spcBef>
                <a:spcPts val="0"/>
              </a:spcBef>
              <a:spcAft>
                <a:spcPts val="0"/>
              </a:spcAft>
              <a:buSzPts val="2400"/>
              <a:buChar char="●"/>
            </a:pPr>
            <a:r>
              <a:rPr lang="en"/>
              <a:t>Is there a way to use rm to delete directories?</a:t>
            </a:r>
            <a:endParaRPr/>
          </a:p>
          <a:p>
            <a:pPr indent="0" lvl="0" marL="0" rtl="0" algn="l">
              <a:spcBef>
                <a:spcPts val="500"/>
              </a:spcBef>
              <a:spcAft>
                <a:spcPts val="0"/>
              </a:spcAft>
              <a:buNone/>
            </a:pPr>
            <a:r>
              <a:t/>
            </a:r>
            <a:endParaRPr/>
          </a:p>
        </p:txBody>
      </p:sp>
      <p:pic>
        <p:nvPicPr>
          <p:cNvPr id="298" name="Google Shape;298;p49"/>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299" name="Google Shape;299;p49"/>
          <p:cNvSpPr txBox="1"/>
          <p:nvPr/>
        </p:nvSpPr>
        <p:spPr>
          <a:xfrm>
            <a:off x="1591700" y="25032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Deliting</a:t>
            </a:r>
            <a:endParaRPr b="1" sz="3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idx="1" type="body"/>
          </p:nvPr>
        </p:nvSpPr>
        <p:spPr>
          <a:xfrm>
            <a:off x="1912875" y="1506675"/>
            <a:ext cx="6854700" cy="30654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t>Recursive commands are applied to directories and their contents</a:t>
            </a:r>
            <a:endParaRPr/>
          </a:p>
          <a:p>
            <a:pPr indent="-381000" lvl="0" marL="457200" rtl="0" algn="l">
              <a:spcBef>
                <a:spcPts val="0"/>
              </a:spcBef>
              <a:spcAft>
                <a:spcPts val="0"/>
              </a:spcAft>
              <a:buSzPts val="2400"/>
              <a:buChar char="-"/>
            </a:pPr>
            <a:r>
              <a:rPr lang="en">
                <a:highlight>
                  <a:srgbClr val="980000"/>
                </a:highlight>
              </a:rPr>
              <a:t>$</a:t>
            </a:r>
            <a:r>
              <a:rPr lang="en"/>
              <a:t> rm -r this_has_a_file </a:t>
            </a:r>
            <a:endParaRPr/>
          </a:p>
          <a:p>
            <a:pPr indent="-381000" lvl="0" marL="457200" rtl="0" algn="l">
              <a:spcBef>
                <a:spcPts val="0"/>
              </a:spcBef>
              <a:spcAft>
                <a:spcPts val="0"/>
              </a:spcAft>
              <a:buSzPts val="2400"/>
              <a:buChar char="●"/>
            </a:pPr>
            <a:r>
              <a:rPr lang="en"/>
              <a:t>Compare:</a:t>
            </a:r>
            <a:endParaRPr/>
          </a:p>
          <a:p>
            <a:pPr indent="-381000" lvl="0" marL="457200" rtl="0" algn="l">
              <a:spcBef>
                <a:spcPts val="0"/>
              </a:spcBef>
              <a:spcAft>
                <a:spcPts val="0"/>
              </a:spcAft>
              <a:buSzPts val="2400"/>
              <a:buChar char="-"/>
            </a:pPr>
            <a:r>
              <a:rPr lang="en">
                <a:highlight>
                  <a:srgbClr val="980000"/>
                </a:highlight>
              </a:rPr>
              <a:t>$</a:t>
            </a:r>
            <a:r>
              <a:rPr lang="en"/>
              <a:t> ls ..</a:t>
            </a:r>
            <a:endParaRPr/>
          </a:p>
          <a:p>
            <a:pPr indent="-381000" lvl="0" marL="457200" rtl="0" algn="l">
              <a:spcBef>
                <a:spcPts val="0"/>
              </a:spcBef>
              <a:spcAft>
                <a:spcPts val="0"/>
              </a:spcAft>
              <a:buSzPts val="2400"/>
              <a:buChar char="-"/>
            </a:pPr>
            <a:r>
              <a:rPr lang="en">
                <a:highlight>
                  <a:srgbClr val="980000"/>
                </a:highlight>
              </a:rPr>
              <a:t>$</a:t>
            </a:r>
            <a:r>
              <a:rPr lang="en"/>
              <a:t> ls -R ..</a:t>
            </a:r>
            <a:endParaRPr/>
          </a:p>
          <a:p>
            <a:pPr indent="0" lvl="0" marL="0" rtl="0" algn="l">
              <a:spcBef>
                <a:spcPts val="500"/>
              </a:spcBef>
              <a:spcAft>
                <a:spcPts val="0"/>
              </a:spcAft>
              <a:buNone/>
            </a:pPr>
            <a:r>
              <a:t/>
            </a:r>
            <a:endParaRPr/>
          </a:p>
        </p:txBody>
      </p:sp>
      <p:pic>
        <p:nvPicPr>
          <p:cNvPr id="305" name="Google Shape;305;p50"/>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306" name="Google Shape;306;p50"/>
          <p:cNvSpPr txBox="1"/>
          <p:nvPr/>
        </p:nvSpPr>
        <p:spPr>
          <a:xfrm>
            <a:off x="1450000" y="2975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Deliting</a:t>
            </a:r>
            <a:endParaRPr b="1" sz="3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 type="body"/>
          </p:nvPr>
        </p:nvSpPr>
        <p:spPr>
          <a:xfrm>
            <a:off x="1530325" y="1343700"/>
            <a:ext cx="6968100" cy="34218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sz="2000"/>
              <a:t>tar</a:t>
            </a:r>
            <a:r>
              <a:rPr lang="en" sz="2000"/>
              <a:t> — archiving and compression</a:t>
            </a:r>
            <a:endParaRPr sz="2000"/>
          </a:p>
          <a:p>
            <a:pPr indent="-355600" lvl="0" marL="457200" rtl="0" algn="l">
              <a:spcBef>
                <a:spcPts val="500"/>
              </a:spcBef>
              <a:spcAft>
                <a:spcPts val="0"/>
              </a:spcAft>
              <a:buSzPts val="2000"/>
              <a:buChar char="●"/>
            </a:pPr>
            <a:r>
              <a:rPr lang="en" sz="2000"/>
              <a:t>We’re going to need more files.</a:t>
            </a:r>
            <a:endParaRPr sz="2000"/>
          </a:p>
          <a:p>
            <a:pPr indent="-355600" lvl="0" marL="457200" rtl="0" algn="l">
              <a:spcBef>
                <a:spcPts val="0"/>
              </a:spcBef>
              <a:spcAft>
                <a:spcPts val="0"/>
              </a:spcAft>
              <a:buSzPts val="2000"/>
              <a:buChar char="-"/>
            </a:pPr>
            <a:r>
              <a:rPr lang="en" sz="2000">
                <a:highlight>
                  <a:srgbClr val="980000"/>
                </a:highlight>
              </a:rPr>
              <a:t>$</a:t>
            </a:r>
            <a:r>
              <a:rPr lang="en" sz="2000"/>
              <a:t> tar -vxzf files.tar.gz</a:t>
            </a:r>
            <a:endParaRPr sz="2000"/>
          </a:p>
          <a:p>
            <a:pPr indent="-355600" lvl="0" marL="457200" rtl="0" algn="l">
              <a:spcBef>
                <a:spcPts val="0"/>
              </a:spcBef>
              <a:spcAft>
                <a:spcPts val="0"/>
              </a:spcAft>
              <a:buSzPts val="2000"/>
              <a:buChar char="●"/>
            </a:pPr>
            <a:r>
              <a:rPr lang="en" sz="2000"/>
              <a:t>The flags mean:</a:t>
            </a:r>
            <a:endParaRPr sz="2000"/>
          </a:p>
          <a:p>
            <a:pPr indent="-355600" lvl="0" marL="457200" rtl="0" algn="l">
              <a:spcBef>
                <a:spcPts val="0"/>
              </a:spcBef>
              <a:spcAft>
                <a:spcPts val="0"/>
              </a:spcAft>
              <a:buSzPts val="2000"/>
              <a:buChar char="-"/>
            </a:pPr>
            <a:r>
              <a:rPr b="1" lang="en" sz="2000"/>
              <a:t>v</a:t>
            </a:r>
            <a:r>
              <a:rPr lang="en" sz="2000"/>
              <a:t>erbosely</a:t>
            </a:r>
            <a:endParaRPr sz="2000"/>
          </a:p>
          <a:p>
            <a:pPr indent="-355600" lvl="0" marL="457200" rtl="0" algn="l">
              <a:spcBef>
                <a:spcPts val="0"/>
              </a:spcBef>
              <a:spcAft>
                <a:spcPts val="0"/>
              </a:spcAft>
              <a:buSzPts val="2000"/>
              <a:buChar char="-"/>
            </a:pPr>
            <a:r>
              <a:rPr lang="en" sz="2000"/>
              <a:t>e</a:t>
            </a:r>
            <a:r>
              <a:rPr b="1" lang="en" sz="2000"/>
              <a:t>x</a:t>
            </a:r>
            <a:r>
              <a:rPr lang="en" sz="2000"/>
              <a:t>tract</a:t>
            </a:r>
            <a:endParaRPr sz="2000"/>
          </a:p>
          <a:p>
            <a:pPr indent="-355600" lvl="0" marL="457200" rtl="0" algn="l">
              <a:spcBef>
                <a:spcPts val="0"/>
              </a:spcBef>
              <a:spcAft>
                <a:spcPts val="0"/>
              </a:spcAft>
              <a:buSzPts val="2000"/>
              <a:buChar char="-"/>
            </a:pPr>
            <a:r>
              <a:rPr b="1" lang="en" sz="2000"/>
              <a:t>z</a:t>
            </a:r>
            <a:r>
              <a:rPr lang="en" sz="2000"/>
              <a:t>ipped</a:t>
            </a:r>
            <a:endParaRPr sz="2000"/>
          </a:p>
          <a:p>
            <a:pPr indent="-355600" lvl="0" marL="457200" rtl="0" algn="l">
              <a:spcBef>
                <a:spcPts val="0"/>
              </a:spcBef>
              <a:spcAft>
                <a:spcPts val="0"/>
              </a:spcAft>
              <a:buSzPts val="2000"/>
              <a:buChar char="-"/>
            </a:pPr>
            <a:r>
              <a:rPr b="1" lang="en" sz="2000"/>
              <a:t>f</a:t>
            </a:r>
            <a:r>
              <a:rPr lang="en" sz="2000"/>
              <a:t>ile</a:t>
            </a:r>
            <a:endParaRPr sz="2000"/>
          </a:p>
          <a:p>
            <a:pPr indent="-355600" lvl="0" marL="457200" rtl="0" algn="l">
              <a:spcBef>
                <a:spcPts val="0"/>
              </a:spcBef>
              <a:spcAft>
                <a:spcPts val="0"/>
              </a:spcAft>
              <a:buSzPts val="2000"/>
              <a:buChar char="●"/>
            </a:pPr>
            <a:r>
              <a:rPr lang="en" sz="2000"/>
              <a:t>You should see a list of files being extracted</a:t>
            </a:r>
            <a:endParaRPr sz="2000"/>
          </a:p>
          <a:p>
            <a:pPr indent="0" lvl="0" marL="0" rtl="0" algn="l">
              <a:spcBef>
                <a:spcPts val="500"/>
              </a:spcBef>
              <a:spcAft>
                <a:spcPts val="0"/>
              </a:spcAft>
              <a:buNone/>
            </a:pPr>
            <a:r>
              <a:t/>
            </a:r>
            <a:endParaRPr/>
          </a:p>
        </p:txBody>
      </p:sp>
      <p:pic>
        <p:nvPicPr>
          <p:cNvPr id="312" name="Google Shape;312;p51"/>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313" name="Google Shape;313;p51"/>
          <p:cNvSpPr txBox="1"/>
          <p:nvPr/>
        </p:nvSpPr>
        <p:spPr>
          <a:xfrm>
            <a:off x="1402775" y="439250"/>
            <a:ext cx="679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Compress,archive and extract</a:t>
            </a:r>
            <a:endParaRPr b="1"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1754240" y="343825"/>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Many Flavours</a:t>
            </a:r>
            <a:endParaRPr b="1"/>
          </a:p>
        </p:txBody>
      </p:sp>
      <p:pic>
        <p:nvPicPr>
          <p:cNvPr id="116" name="Google Shape;116;p25"/>
          <p:cNvPicPr preferRelativeResize="0"/>
          <p:nvPr/>
        </p:nvPicPr>
        <p:blipFill>
          <a:blip r:embed="rId3">
            <a:alphaModFix/>
          </a:blip>
          <a:stretch>
            <a:fillRect/>
          </a:stretch>
        </p:blipFill>
        <p:spPr>
          <a:xfrm>
            <a:off x="152400" y="1410313"/>
            <a:ext cx="2790576" cy="743425"/>
          </a:xfrm>
          <a:prstGeom prst="rect">
            <a:avLst/>
          </a:prstGeom>
          <a:noFill/>
          <a:ln>
            <a:noFill/>
          </a:ln>
        </p:spPr>
      </p:pic>
      <p:pic>
        <p:nvPicPr>
          <p:cNvPr id="117" name="Google Shape;117;p25"/>
          <p:cNvPicPr preferRelativeResize="0"/>
          <p:nvPr/>
        </p:nvPicPr>
        <p:blipFill>
          <a:blip r:embed="rId4">
            <a:alphaModFix/>
          </a:blip>
          <a:stretch>
            <a:fillRect/>
          </a:stretch>
        </p:blipFill>
        <p:spPr>
          <a:xfrm>
            <a:off x="851425" y="2400600"/>
            <a:ext cx="1575700" cy="943375"/>
          </a:xfrm>
          <a:prstGeom prst="rect">
            <a:avLst/>
          </a:prstGeom>
          <a:noFill/>
          <a:ln>
            <a:noFill/>
          </a:ln>
        </p:spPr>
      </p:pic>
      <p:pic>
        <p:nvPicPr>
          <p:cNvPr id="118" name="Google Shape;118;p25"/>
          <p:cNvPicPr preferRelativeResize="0"/>
          <p:nvPr/>
        </p:nvPicPr>
        <p:blipFill>
          <a:blip r:embed="rId5">
            <a:alphaModFix/>
          </a:blip>
          <a:stretch>
            <a:fillRect/>
          </a:stretch>
        </p:blipFill>
        <p:spPr>
          <a:xfrm>
            <a:off x="3123987" y="2210425"/>
            <a:ext cx="4245424" cy="1432825"/>
          </a:xfrm>
          <a:prstGeom prst="rect">
            <a:avLst/>
          </a:prstGeom>
          <a:noFill/>
          <a:ln>
            <a:noFill/>
          </a:ln>
        </p:spPr>
      </p:pic>
      <p:pic>
        <p:nvPicPr>
          <p:cNvPr id="119" name="Google Shape;119;p25"/>
          <p:cNvPicPr preferRelativeResize="0"/>
          <p:nvPr/>
        </p:nvPicPr>
        <p:blipFill>
          <a:blip r:embed="rId6">
            <a:alphaModFix/>
          </a:blip>
          <a:stretch>
            <a:fillRect/>
          </a:stretch>
        </p:blipFill>
        <p:spPr>
          <a:xfrm>
            <a:off x="5733025" y="1149125"/>
            <a:ext cx="1113400" cy="1113400"/>
          </a:xfrm>
          <a:prstGeom prst="rect">
            <a:avLst/>
          </a:prstGeom>
          <a:noFill/>
          <a:ln>
            <a:noFill/>
          </a:ln>
        </p:spPr>
      </p:pic>
      <p:pic>
        <p:nvPicPr>
          <p:cNvPr id="120" name="Google Shape;120;p25"/>
          <p:cNvPicPr preferRelativeResize="0"/>
          <p:nvPr/>
        </p:nvPicPr>
        <p:blipFill>
          <a:blip r:embed="rId7">
            <a:alphaModFix/>
          </a:blip>
          <a:stretch>
            <a:fillRect/>
          </a:stretch>
        </p:blipFill>
        <p:spPr>
          <a:xfrm>
            <a:off x="7369400" y="2216350"/>
            <a:ext cx="1273725" cy="1677089"/>
          </a:xfrm>
          <a:prstGeom prst="rect">
            <a:avLst/>
          </a:prstGeom>
          <a:noFill/>
          <a:ln>
            <a:noFill/>
          </a:ln>
        </p:spPr>
      </p:pic>
      <p:pic>
        <p:nvPicPr>
          <p:cNvPr id="121" name="Google Shape;121;p25"/>
          <p:cNvPicPr preferRelativeResize="0"/>
          <p:nvPr/>
        </p:nvPicPr>
        <p:blipFill>
          <a:blip r:embed="rId8">
            <a:alphaModFix/>
          </a:blip>
          <a:stretch>
            <a:fillRect/>
          </a:stretch>
        </p:blipFill>
        <p:spPr>
          <a:xfrm>
            <a:off x="152400" y="3749250"/>
            <a:ext cx="4090797" cy="875700"/>
          </a:xfrm>
          <a:prstGeom prst="rect">
            <a:avLst/>
          </a:prstGeom>
          <a:noFill/>
          <a:ln>
            <a:noFill/>
          </a:ln>
        </p:spPr>
      </p:pic>
      <p:pic>
        <p:nvPicPr>
          <p:cNvPr id="122" name="Google Shape;122;p25"/>
          <p:cNvPicPr preferRelativeResize="0"/>
          <p:nvPr/>
        </p:nvPicPr>
        <p:blipFill>
          <a:blip r:embed="rId9">
            <a:alphaModFix/>
          </a:blip>
          <a:stretch>
            <a:fillRect/>
          </a:stretch>
        </p:blipFill>
        <p:spPr>
          <a:xfrm>
            <a:off x="3836450" y="1267982"/>
            <a:ext cx="1218350" cy="875693"/>
          </a:xfrm>
          <a:prstGeom prst="rect">
            <a:avLst/>
          </a:prstGeom>
          <a:noFill/>
          <a:ln>
            <a:noFill/>
          </a:ln>
        </p:spPr>
      </p:pic>
      <p:pic>
        <p:nvPicPr>
          <p:cNvPr id="123" name="Google Shape;123;p25"/>
          <p:cNvPicPr preferRelativeResize="0"/>
          <p:nvPr/>
        </p:nvPicPr>
        <p:blipFill>
          <a:blip r:embed="rId10">
            <a:alphaModFix/>
          </a:blip>
          <a:stretch>
            <a:fillRect/>
          </a:stretch>
        </p:blipFill>
        <p:spPr>
          <a:xfrm>
            <a:off x="5381475" y="3494697"/>
            <a:ext cx="1038200" cy="1181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idx="1" type="body"/>
          </p:nvPr>
        </p:nvSpPr>
        <p:spPr>
          <a:xfrm>
            <a:off x="1371275" y="1176050"/>
            <a:ext cx="7446900" cy="35880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sz="2000"/>
              <a:t>man</a:t>
            </a:r>
            <a:r>
              <a:rPr lang="en" sz="2000"/>
              <a:t> — look up the right flags</a:t>
            </a:r>
            <a:endParaRPr sz="2000"/>
          </a:p>
          <a:p>
            <a:pPr indent="-355600" lvl="0" marL="457200" rtl="0" algn="l">
              <a:spcBef>
                <a:spcPts val="500"/>
              </a:spcBef>
              <a:spcAft>
                <a:spcPts val="0"/>
              </a:spcAft>
              <a:buSzPts val="2000"/>
              <a:buChar char="●"/>
            </a:pPr>
            <a:r>
              <a:rPr lang="en" sz="2000"/>
              <a:t>Nobody can remember whether it’s -R or -r for recursive, or if -f lets you choose a file or forces an action.</a:t>
            </a:r>
            <a:endParaRPr sz="2000"/>
          </a:p>
          <a:p>
            <a:pPr indent="-355600" lvl="0" marL="457200" rtl="0" algn="l">
              <a:spcBef>
                <a:spcPts val="0"/>
              </a:spcBef>
              <a:spcAft>
                <a:spcPts val="0"/>
              </a:spcAft>
              <a:buSzPts val="2000"/>
              <a:buChar char="-"/>
            </a:pPr>
            <a:r>
              <a:rPr lang="en" sz="2000">
                <a:highlight>
                  <a:srgbClr val="980000"/>
                </a:highlight>
              </a:rPr>
              <a:t>$</a:t>
            </a:r>
            <a:r>
              <a:rPr lang="en" sz="2000"/>
              <a:t> man ls </a:t>
            </a:r>
            <a:br>
              <a:rPr lang="en" sz="2000"/>
            </a:br>
            <a:r>
              <a:rPr lang="en" sz="2000"/>
              <a:t>shows you how to use ls and all its options</a:t>
            </a:r>
            <a:endParaRPr sz="2000"/>
          </a:p>
          <a:p>
            <a:pPr indent="-355600" lvl="0" marL="457200" rtl="0" algn="l">
              <a:spcBef>
                <a:spcPts val="0"/>
              </a:spcBef>
              <a:spcAft>
                <a:spcPts val="0"/>
              </a:spcAft>
              <a:buSzPts val="2000"/>
              <a:buChar char="●"/>
            </a:pPr>
            <a:r>
              <a:rPr lang="en" sz="2000"/>
              <a:t>Type ‘/keyword’ to search for “keyword”, use ‘n’ and ‘N’ to scan through hits.</a:t>
            </a:r>
            <a:endParaRPr sz="2000"/>
          </a:p>
          <a:p>
            <a:pPr indent="-355600" lvl="0" marL="457200" rtl="0" algn="l">
              <a:spcBef>
                <a:spcPts val="0"/>
              </a:spcBef>
              <a:spcAft>
                <a:spcPts val="0"/>
              </a:spcAft>
              <a:buSzPts val="2000"/>
              <a:buChar char="●"/>
            </a:pPr>
            <a:r>
              <a:rPr lang="en" sz="2000"/>
              <a:t>Type ‘q’ to quit.</a:t>
            </a:r>
            <a:endParaRPr sz="2000"/>
          </a:p>
          <a:p>
            <a:pPr indent="-355600" lvl="0" marL="457200" rtl="0" algn="l">
              <a:spcBef>
                <a:spcPts val="0"/>
              </a:spcBef>
              <a:spcAft>
                <a:spcPts val="0"/>
              </a:spcAft>
              <a:buSzPts val="2000"/>
              <a:buChar char="●"/>
            </a:pPr>
            <a:r>
              <a:rPr lang="en" sz="2000"/>
              <a:t>Spend some time now to browse the man pages for the commands you’ve just learned</a:t>
            </a:r>
            <a:endParaRPr sz="2000"/>
          </a:p>
          <a:p>
            <a:pPr indent="0" lvl="0" marL="0" rtl="0" algn="l">
              <a:spcBef>
                <a:spcPts val="500"/>
              </a:spcBef>
              <a:spcAft>
                <a:spcPts val="0"/>
              </a:spcAft>
              <a:buNone/>
            </a:pPr>
            <a:r>
              <a:t/>
            </a:r>
            <a:endParaRPr/>
          </a:p>
        </p:txBody>
      </p:sp>
      <p:pic>
        <p:nvPicPr>
          <p:cNvPr id="319" name="Google Shape;319;p52"/>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320" name="Google Shape;320;p52"/>
          <p:cNvSpPr txBox="1"/>
          <p:nvPr/>
        </p:nvSpPr>
        <p:spPr>
          <a:xfrm>
            <a:off x="1690875" y="302275"/>
            <a:ext cx="3726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Help</a:t>
            </a:r>
            <a:endParaRPr b="1" sz="3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idx="1" type="body"/>
          </p:nvPr>
        </p:nvSpPr>
        <p:spPr>
          <a:xfrm>
            <a:off x="562050" y="1289425"/>
            <a:ext cx="6987000" cy="3230700"/>
          </a:xfrm>
          <a:prstGeom prst="rect">
            <a:avLst/>
          </a:prstGeom>
        </p:spPr>
        <p:txBody>
          <a:bodyPr anchorCtr="0" anchor="t" bIns="34275" lIns="68575" spcFirstLastPara="1" rIns="68575" wrap="square" tIns="34275">
            <a:noAutofit/>
          </a:bodyPr>
          <a:lstStyle/>
          <a:p>
            <a:pPr indent="-355600" lvl="0" marL="457200" rtl="0" algn="l">
              <a:spcBef>
                <a:spcPts val="500"/>
              </a:spcBef>
              <a:spcAft>
                <a:spcPts val="0"/>
              </a:spcAft>
              <a:buSzPts val="2000"/>
              <a:buChar char="-"/>
            </a:pPr>
            <a:r>
              <a:rPr lang="en" sz="2000">
                <a:highlight>
                  <a:srgbClr val="980000"/>
                </a:highlight>
              </a:rPr>
              <a:t>$</a:t>
            </a:r>
            <a:r>
              <a:rPr lang="en" sz="2000"/>
              <a:t> ls many_files</a:t>
            </a:r>
            <a:endParaRPr sz="2000"/>
          </a:p>
          <a:p>
            <a:pPr indent="-355600" lvl="0" marL="457200" rtl="0" algn="l">
              <a:spcBef>
                <a:spcPts val="0"/>
              </a:spcBef>
              <a:spcAft>
                <a:spcPts val="0"/>
              </a:spcAft>
              <a:buSzPts val="2000"/>
              <a:buChar char="-"/>
            </a:pPr>
            <a:r>
              <a:rPr lang="en" sz="2000">
                <a:highlight>
                  <a:srgbClr val="980000"/>
                </a:highlight>
              </a:rPr>
              <a:t>$</a:t>
            </a:r>
            <a:r>
              <a:rPr lang="en" sz="2000"/>
              <a:t> ls many_files/*.txt</a:t>
            </a:r>
            <a:endParaRPr sz="2000"/>
          </a:p>
          <a:p>
            <a:pPr indent="-355600" lvl="0" marL="457200" rtl="0" algn="l">
              <a:spcBef>
                <a:spcPts val="0"/>
              </a:spcBef>
              <a:spcAft>
                <a:spcPts val="0"/>
              </a:spcAft>
              <a:buSzPts val="2000"/>
              <a:buChar char="-"/>
            </a:pPr>
            <a:r>
              <a:rPr lang="en" sz="2000">
                <a:highlight>
                  <a:srgbClr val="980000"/>
                </a:highlight>
              </a:rPr>
              <a:t>$</a:t>
            </a:r>
            <a:r>
              <a:rPr lang="en" sz="2000"/>
              <a:t> ls many_files/file_1*1.docx</a:t>
            </a:r>
            <a:endParaRPr sz="2000"/>
          </a:p>
          <a:p>
            <a:pPr indent="-355600" lvl="0" marL="457200" rtl="0" algn="l">
              <a:spcBef>
                <a:spcPts val="0"/>
              </a:spcBef>
              <a:spcAft>
                <a:spcPts val="0"/>
              </a:spcAft>
              <a:buSzPts val="2000"/>
              <a:buChar char="●"/>
            </a:pPr>
            <a:r>
              <a:rPr lang="en" sz="2000"/>
              <a:t>Want to clean out temporary files ending in .tmp in all the subdirectories?</a:t>
            </a:r>
            <a:endParaRPr sz="2000"/>
          </a:p>
          <a:p>
            <a:pPr indent="-355600" lvl="0" marL="457200" rtl="0" algn="l">
              <a:spcBef>
                <a:spcPts val="0"/>
              </a:spcBef>
              <a:spcAft>
                <a:spcPts val="0"/>
              </a:spcAft>
              <a:buSzPts val="2000"/>
              <a:buChar char="-"/>
            </a:pPr>
            <a:r>
              <a:rPr lang="en" sz="2000"/>
              <a:t> </a:t>
            </a:r>
            <a:r>
              <a:rPr lang="en" sz="2000">
                <a:highlight>
                  <a:srgbClr val="980000"/>
                </a:highlight>
              </a:rPr>
              <a:t>$</a:t>
            </a:r>
            <a:r>
              <a:rPr lang="en" sz="2000"/>
              <a:t> rm */*.tmp</a:t>
            </a:r>
            <a:br>
              <a:rPr lang="en" sz="2000"/>
            </a:br>
            <a:r>
              <a:rPr lang="en" sz="1600"/>
              <a:t>(could be wise to do </a:t>
            </a:r>
            <a:r>
              <a:rPr b="1" lang="en" sz="1600"/>
              <a:t>ls -a */*.tmp</a:t>
            </a:r>
            <a:r>
              <a:rPr lang="en" sz="1600"/>
              <a:t> first to see what will be deleted...)</a:t>
            </a:r>
            <a:endParaRPr sz="1600"/>
          </a:p>
          <a:p>
            <a:pPr indent="-355600" lvl="0" marL="457200" rtl="0" algn="l">
              <a:spcBef>
                <a:spcPts val="0"/>
              </a:spcBef>
              <a:spcAft>
                <a:spcPts val="0"/>
              </a:spcAft>
              <a:buSzPts val="2000"/>
              <a:buChar char="●"/>
            </a:pPr>
            <a:r>
              <a:rPr b="1" lang="en" sz="2000"/>
              <a:t>Exercise:</a:t>
            </a:r>
            <a:endParaRPr b="1" sz="2000"/>
          </a:p>
          <a:p>
            <a:pPr indent="-355600" lvl="0" marL="457200" rtl="0" algn="l">
              <a:spcBef>
                <a:spcPts val="0"/>
              </a:spcBef>
              <a:spcAft>
                <a:spcPts val="0"/>
              </a:spcAft>
              <a:buSzPts val="2000"/>
              <a:buChar char="-"/>
            </a:pPr>
            <a:r>
              <a:rPr lang="en" sz="2000"/>
              <a:t>Create a new directory and move all .txt files in many_files to it</a:t>
            </a:r>
            <a:endParaRPr sz="2000"/>
          </a:p>
        </p:txBody>
      </p:sp>
      <p:pic>
        <p:nvPicPr>
          <p:cNvPr id="326" name="Google Shape;326;p53"/>
          <p:cNvPicPr preferRelativeResize="0"/>
          <p:nvPr/>
        </p:nvPicPr>
        <p:blipFill>
          <a:blip r:embed="rId3">
            <a:alphaModFix/>
          </a:blip>
          <a:stretch>
            <a:fillRect/>
          </a:stretch>
        </p:blipFill>
        <p:spPr>
          <a:xfrm>
            <a:off x="7745950" y="4342950"/>
            <a:ext cx="1398051" cy="800551"/>
          </a:xfrm>
          <a:prstGeom prst="rect">
            <a:avLst/>
          </a:prstGeom>
          <a:noFill/>
          <a:ln>
            <a:noFill/>
          </a:ln>
        </p:spPr>
      </p:pic>
      <p:pic>
        <p:nvPicPr>
          <p:cNvPr id="327" name="Google Shape;327;p53"/>
          <p:cNvPicPr preferRelativeResize="0"/>
          <p:nvPr/>
        </p:nvPicPr>
        <p:blipFill>
          <a:blip r:embed="rId4">
            <a:alphaModFix/>
          </a:blip>
          <a:stretch>
            <a:fillRect/>
          </a:stretch>
        </p:blipFill>
        <p:spPr>
          <a:xfrm>
            <a:off x="7703450" y="116852"/>
            <a:ext cx="1344876" cy="896600"/>
          </a:xfrm>
          <a:prstGeom prst="rect">
            <a:avLst/>
          </a:prstGeom>
          <a:noFill/>
          <a:ln>
            <a:noFill/>
          </a:ln>
        </p:spPr>
      </p:pic>
      <p:sp>
        <p:nvSpPr>
          <p:cNvPr id="328" name="Google Shape;328;p53"/>
          <p:cNvSpPr txBox="1"/>
          <p:nvPr/>
        </p:nvSpPr>
        <p:spPr>
          <a:xfrm>
            <a:off x="1478350" y="302275"/>
            <a:ext cx="674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Let’s get wild with </a:t>
            </a:r>
            <a:r>
              <a:rPr b="1" lang="en" sz="3600">
                <a:solidFill>
                  <a:schemeClr val="dk1"/>
                </a:solidFill>
              </a:rPr>
              <a:t>Wildcards</a:t>
            </a:r>
            <a:endParaRPr b="1" sz="3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Reading files</a:t>
            </a:r>
            <a:endParaRPr b="1"/>
          </a:p>
        </p:txBody>
      </p:sp>
      <p:sp>
        <p:nvSpPr>
          <p:cNvPr id="334" name="Google Shape;334;p54"/>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t>In Linux, you can display files without being </a:t>
            </a:r>
            <a:br>
              <a:rPr lang="en"/>
            </a:br>
            <a:r>
              <a:rPr lang="en"/>
              <a:t>able to change the</a:t>
            </a:r>
            <a:endParaRPr/>
          </a:p>
          <a:p>
            <a:pPr indent="-381000" lvl="0" marL="457200" rtl="0" algn="l">
              <a:spcBef>
                <a:spcPts val="0"/>
              </a:spcBef>
              <a:spcAft>
                <a:spcPts val="0"/>
              </a:spcAft>
              <a:buSzPts val="2400"/>
              <a:buChar char="-"/>
            </a:pPr>
            <a:r>
              <a:rPr lang="en">
                <a:highlight>
                  <a:srgbClr val="980000"/>
                </a:highlight>
              </a:rPr>
              <a:t>$</a:t>
            </a:r>
            <a:r>
              <a:rPr lang="en"/>
              <a:t> </a:t>
            </a:r>
            <a:r>
              <a:rPr lang="en"/>
              <a:t>cd old_project</a:t>
            </a:r>
            <a:endParaRPr/>
          </a:p>
          <a:p>
            <a:pPr indent="-381000" lvl="0" marL="457200" rtl="0" algn="l">
              <a:spcBef>
                <a:spcPts val="0"/>
              </a:spcBef>
              <a:spcAft>
                <a:spcPts val="0"/>
              </a:spcAft>
              <a:buSzPts val="2400"/>
              <a:buChar char="-"/>
            </a:pPr>
            <a:r>
              <a:rPr lang="en">
                <a:highlight>
                  <a:srgbClr val="980000"/>
                </a:highlight>
              </a:rPr>
              <a:t>$</a:t>
            </a:r>
            <a:r>
              <a:rPr lang="en"/>
              <a:t> ls</a:t>
            </a:r>
            <a:endParaRPr/>
          </a:p>
          <a:p>
            <a:pPr indent="-381000" lvl="0" marL="457200" rtl="0" algn="l">
              <a:spcBef>
                <a:spcPts val="0"/>
              </a:spcBef>
              <a:spcAft>
                <a:spcPts val="0"/>
              </a:spcAft>
              <a:buSzPts val="2400"/>
              <a:buChar char="●"/>
            </a:pPr>
            <a:r>
              <a:rPr lang="en"/>
              <a:t>Hmm, which of these files are useful?</a:t>
            </a:r>
            <a:endParaRPr/>
          </a:p>
          <a:p>
            <a:pPr indent="0" lvl="0" marL="0" rtl="0" algn="l">
              <a:spcBef>
                <a:spcPts val="500"/>
              </a:spcBef>
              <a:spcAft>
                <a:spcPts val="0"/>
              </a:spcAft>
              <a:buNone/>
            </a:pPr>
            <a:r>
              <a:t/>
            </a:r>
            <a:endParaRPr/>
          </a:p>
        </p:txBody>
      </p:sp>
      <p:pic>
        <p:nvPicPr>
          <p:cNvPr id="335" name="Google Shape;335;p54"/>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cat</a:t>
            </a:r>
            <a:endParaRPr b="1" sz="4800"/>
          </a:p>
        </p:txBody>
      </p:sp>
      <p:sp>
        <p:nvSpPr>
          <p:cNvPr id="341" name="Google Shape;341;p55"/>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b="1" lang="en"/>
              <a:t>cat</a:t>
            </a:r>
            <a:r>
              <a:rPr lang="en"/>
              <a:t> dumps the contents of files to the terminal as text</a:t>
            </a:r>
            <a:endParaRPr/>
          </a:p>
          <a:p>
            <a:pPr indent="-381000" lvl="0" marL="457200" rtl="0" algn="l">
              <a:spcBef>
                <a:spcPts val="0"/>
              </a:spcBef>
              <a:spcAft>
                <a:spcPts val="0"/>
              </a:spcAft>
              <a:buSzPts val="2400"/>
              <a:buChar char="●"/>
            </a:pPr>
            <a:r>
              <a:rPr lang="en">
                <a:highlight>
                  <a:srgbClr val="980000"/>
                </a:highlight>
              </a:rPr>
              <a:t>$</a:t>
            </a:r>
            <a:r>
              <a:rPr lang="en"/>
              <a:t> </a:t>
            </a:r>
            <a:r>
              <a:rPr b="1" lang="en"/>
              <a:t>cat</a:t>
            </a:r>
            <a:r>
              <a:rPr lang="en"/>
              <a:t> the_best</a:t>
            </a:r>
            <a:br>
              <a:rPr lang="en"/>
            </a:br>
            <a:r>
              <a:rPr lang="en"/>
              <a:t>Yummy!</a:t>
            </a:r>
            <a:endParaRPr/>
          </a:p>
          <a:p>
            <a:pPr indent="-381000" lvl="0" marL="457200" rtl="0" algn="l">
              <a:spcBef>
                <a:spcPts val="0"/>
              </a:spcBef>
              <a:spcAft>
                <a:spcPts val="0"/>
              </a:spcAft>
              <a:buSzPts val="2400"/>
              <a:buChar char="●"/>
            </a:pPr>
            <a:r>
              <a:rPr lang="en">
                <a:highlight>
                  <a:srgbClr val="980000"/>
                </a:highlight>
              </a:rPr>
              <a:t>$</a:t>
            </a:r>
            <a:r>
              <a:rPr lang="en"/>
              <a:t> </a:t>
            </a:r>
            <a:r>
              <a:rPr b="1" lang="en"/>
              <a:t>cat a</a:t>
            </a:r>
            <a:br>
              <a:rPr lang="en"/>
            </a:br>
            <a:r>
              <a:rPr lang="en"/>
              <a:t>???</a:t>
            </a:r>
            <a:endParaRPr/>
          </a:p>
          <a:p>
            <a:pPr indent="0" lvl="0" marL="0" rtl="0" algn="l">
              <a:spcBef>
                <a:spcPts val="500"/>
              </a:spcBef>
              <a:spcAft>
                <a:spcPts val="0"/>
              </a:spcAft>
              <a:buClr>
                <a:schemeClr val="dk1"/>
              </a:buClr>
              <a:buSzPts val="1100"/>
              <a:buFont typeface="Arial"/>
              <a:buNone/>
            </a:pPr>
            <a:r>
              <a:rPr lang="en"/>
              <a:t>● Concatenate files with this wizardry:</a:t>
            </a:r>
            <a:endParaRPr/>
          </a:p>
          <a:p>
            <a:pPr indent="-381000" lvl="0" marL="457200" rtl="0" algn="l">
              <a:spcBef>
                <a:spcPts val="500"/>
              </a:spcBef>
              <a:spcAft>
                <a:spcPts val="0"/>
              </a:spcAft>
              <a:buSzPts val="2400"/>
              <a:buChar char="-"/>
            </a:pPr>
            <a:r>
              <a:rPr lang="en">
                <a:highlight>
                  <a:srgbClr val="980000"/>
                </a:highlight>
              </a:rPr>
              <a:t>$</a:t>
            </a:r>
            <a:r>
              <a:rPr lang="en"/>
              <a:t> </a:t>
            </a:r>
            <a:r>
              <a:rPr b="1" lang="en"/>
              <a:t>cat a the_best &gt; combinedfiles.txt</a:t>
            </a:r>
            <a:endParaRPr b="1"/>
          </a:p>
          <a:p>
            <a:pPr indent="0" lvl="0" marL="0" rtl="0" algn="l">
              <a:spcBef>
                <a:spcPts val="500"/>
              </a:spcBef>
              <a:spcAft>
                <a:spcPts val="0"/>
              </a:spcAft>
              <a:buNone/>
            </a:pPr>
            <a:r>
              <a:t/>
            </a:r>
            <a:endParaRPr/>
          </a:p>
        </p:txBody>
      </p:sp>
      <p:pic>
        <p:nvPicPr>
          <p:cNvPr id="342" name="Google Shape;342;p55"/>
          <p:cNvPicPr preferRelativeResize="0"/>
          <p:nvPr/>
        </p:nvPicPr>
        <p:blipFill>
          <a:blip r:embed="rId3">
            <a:alphaModFix/>
          </a:blip>
          <a:stretch>
            <a:fillRect/>
          </a:stretch>
        </p:blipFill>
        <p:spPr>
          <a:xfrm>
            <a:off x="7745950" y="4342950"/>
            <a:ext cx="1398051" cy="800551"/>
          </a:xfrm>
          <a:prstGeom prst="rect">
            <a:avLst/>
          </a:prstGeom>
          <a:noFill/>
          <a:ln>
            <a:noFill/>
          </a:ln>
        </p:spPr>
      </p:pic>
      <p:pic>
        <p:nvPicPr>
          <p:cNvPr id="343" name="Google Shape;343;p55"/>
          <p:cNvPicPr preferRelativeResize="0"/>
          <p:nvPr/>
        </p:nvPicPr>
        <p:blipFill>
          <a:blip r:embed="rId4">
            <a:alphaModFix/>
          </a:blip>
          <a:stretch>
            <a:fillRect/>
          </a:stretch>
        </p:blipFill>
        <p:spPr>
          <a:xfrm>
            <a:off x="3074775" y="320375"/>
            <a:ext cx="994226" cy="9942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1763690" y="44775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head</a:t>
            </a:r>
            <a:r>
              <a:rPr lang="en">
                <a:solidFill>
                  <a:schemeClr val="dk1"/>
                </a:solidFill>
              </a:rPr>
              <a:t> — display the top of a file</a:t>
            </a:r>
            <a:endParaRPr sz="4300"/>
          </a:p>
        </p:txBody>
      </p:sp>
      <p:sp>
        <p:nvSpPr>
          <p:cNvPr id="349" name="Google Shape;349;p56"/>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highlight>
                  <a:srgbClr val="980000"/>
                </a:highlight>
              </a:rPr>
              <a:t>$</a:t>
            </a:r>
            <a:r>
              <a:rPr lang="en"/>
              <a:t> head a</a:t>
            </a:r>
            <a:endParaRPr/>
          </a:p>
          <a:p>
            <a:pPr indent="-381000" lvl="0" marL="457200" rtl="0" algn="l">
              <a:spcBef>
                <a:spcPts val="0"/>
              </a:spcBef>
              <a:spcAft>
                <a:spcPts val="0"/>
              </a:spcAft>
              <a:buSzPts val="2400"/>
              <a:buChar char="●"/>
            </a:pPr>
            <a:r>
              <a:rPr lang="en"/>
              <a:t>You can choose how many lines to display (default 10)</a:t>
            </a:r>
            <a:endParaRPr/>
          </a:p>
          <a:p>
            <a:pPr indent="-381000" lvl="0" marL="457200" rtl="0" algn="l">
              <a:spcBef>
                <a:spcPts val="0"/>
              </a:spcBef>
              <a:spcAft>
                <a:spcPts val="0"/>
              </a:spcAft>
              <a:buSzPts val="2400"/>
              <a:buChar char="-"/>
            </a:pPr>
            <a:r>
              <a:rPr lang="en">
                <a:highlight>
                  <a:srgbClr val="980000"/>
                </a:highlight>
              </a:rPr>
              <a:t>$</a:t>
            </a:r>
            <a:r>
              <a:rPr lang="en"/>
              <a:t> head -n 4 a</a:t>
            </a:r>
            <a:endParaRPr/>
          </a:p>
          <a:p>
            <a:pPr indent="-381000" lvl="0" marL="457200" rtl="0" algn="l">
              <a:spcBef>
                <a:spcPts val="0"/>
              </a:spcBef>
              <a:spcAft>
                <a:spcPts val="0"/>
              </a:spcAft>
              <a:buSzPts val="2400"/>
              <a:buChar char="●"/>
            </a:pPr>
            <a:r>
              <a:rPr lang="en"/>
              <a:t>Tail is the same as head, but for the other end</a:t>
            </a:r>
            <a:endParaRPr/>
          </a:p>
          <a:p>
            <a:pPr indent="-381000" lvl="0" marL="457200" rtl="0" algn="l">
              <a:spcBef>
                <a:spcPts val="0"/>
              </a:spcBef>
              <a:spcAft>
                <a:spcPts val="0"/>
              </a:spcAft>
              <a:buSzPts val="2400"/>
              <a:buChar char="-"/>
            </a:pPr>
            <a:r>
              <a:rPr lang="en">
                <a:highlight>
                  <a:srgbClr val="980000"/>
                </a:highlight>
              </a:rPr>
              <a:t>$</a:t>
            </a:r>
            <a:r>
              <a:rPr lang="en"/>
              <a:t> tail -n 5 a</a:t>
            </a:r>
            <a:endParaRPr/>
          </a:p>
          <a:p>
            <a:pPr indent="-381000" lvl="0" marL="457200" rtl="0" algn="l">
              <a:spcBef>
                <a:spcPts val="0"/>
              </a:spcBef>
              <a:spcAft>
                <a:spcPts val="0"/>
              </a:spcAft>
              <a:buSzPts val="2400"/>
              <a:buChar char="-"/>
            </a:pPr>
            <a:r>
              <a:rPr lang="en"/>
              <a:t>Handy to look at log files or to figure out the structure of a text file</a:t>
            </a:r>
            <a:endParaRPr/>
          </a:p>
          <a:p>
            <a:pPr indent="0" lvl="0" marL="0" rtl="0" algn="l">
              <a:spcBef>
                <a:spcPts val="500"/>
              </a:spcBef>
              <a:spcAft>
                <a:spcPts val="0"/>
              </a:spcAft>
              <a:buNone/>
            </a:pPr>
            <a:r>
              <a:t/>
            </a:r>
            <a:endParaRPr/>
          </a:p>
        </p:txBody>
      </p:sp>
      <p:pic>
        <p:nvPicPr>
          <p:cNvPr id="350" name="Google Shape;350;p56"/>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nvSpPr>
        <p:spPr>
          <a:xfrm>
            <a:off x="812375" y="1371150"/>
            <a:ext cx="65463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b="1" lang="en" sz="2400"/>
              <a:t>cat</a:t>
            </a:r>
            <a:r>
              <a:rPr lang="en" sz="2400"/>
              <a:t> doesn’t really work for long files</a:t>
            </a:r>
            <a:endParaRPr sz="2400"/>
          </a:p>
          <a:p>
            <a:pPr indent="-381000" lvl="0" marL="457200" rtl="0" algn="l">
              <a:spcBef>
                <a:spcPts val="0"/>
              </a:spcBef>
              <a:spcAft>
                <a:spcPts val="0"/>
              </a:spcAft>
              <a:buSzPts val="2400"/>
              <a:buChar char="●"/>
            </a:pPr>
            <a:r>
              <a:rPr lang="en" sz="2400">
                <a:highlight>
                  <a:srgbClr val="980000"/>
                </a:highlight>
              </a:rPr>
              <a:t>$</a:t>
            </a:r>
            <a:r>
              <a:rPr lang="en" sz="2400"/>
              <a:t> less a</a:t>
            </a:r>
            <a:endParaRPr sz="2400"/>
          </a:p>
          <a:p>
            <a:pPr indent="-381000" lvl="0" marL="457200" rtl="0" algn="l">
              <a:spcBef>
                <a:spcPts val="0"/>
              </a:spcBef>
              <a:spcAft>
                <a:spcPts val="0"/>
              </a:spcAft>
              <a:buSzPts val="2400"/>
              <a:buChar char="●"/>
            </a:pPr>
            <a:r>
              <a:rPr lang="en" sz="2400"/>
              <a:t>Search with ‘/keyword’ and ‘n’/’N’</a:t>
            </a:r>
            <a:endParaRPr sz="2400"/>
          </a:p>
          <a:p>
            <a:pPr indent="-381000" lvl="0" marL="457200" rtl="0" algn="l">
              <a:spcBef>
                <a:spcPts val="0"/>
              </a:spcBef>
              <a:spcAft>
                <a:spcPts val="0"/>
              </a:spcAft>
              <a:buSzPts val="2400"/>
              <a:buChar char="●"/>
            </a:pPr>
            <a:r>
              <a:rPr lang="en" sz="2400"/>
              <a:t>Hit ‘q’ to quit.</a:t>
            </a:r>
            <a:endParaRPr sz="2400"/>
          </a:p>
          <a:p>
            <a:pPr indent="0" lvl="0" marL="0" rtl="0" algn="l">
              <a:spcBef>
                <a:spcPts val="0"/>
              </a:spcBef>
              <a:spcAft>
                <a:spcPts val="0"/>
              </a:spcAft>
              <a:buNone/>
            </a:pPr>
            <a:r>
              <a:t/>
            </a:r>
            <a:endParaRPr sz="2400"/>
          </a:p>
          <a:p>
            <a:pPr indent="0" lvl="0" marL="0" rtl="0" algn="ctr">
              <a:spcBef>
                <a:spcPts val="0"/>
              </a:spcBef>
              <a:spcAft>
                <a:spcPts val="0"/>
              </a:spcAft>
              <a:buNone/>
            </a:pPr>
            <a:r>
              <a:rPr lang="en" sz="2400"/>
              <a:t>“less is more” </a:t>
            </a:r>
            <a:endParaRPr sz="2400"/>
          </a:p>
        </p:txBody>
      </p:sp>
      <p:pic>
        <p:nvPicPr>
          <p:cNvPr id="356" name="Google Shape;356;p57"/>
          <p:cNvPicPr preferRelativeResize="0"/>
          <p:nvPr/>
        </p:nvPicPr>
        <p:blipFill>
          <a:blip r:embed="rId3">
            <a:alphaModFix/>
          </a:blip>
          <a:stretch>
            <a:fillRect/>
          </a:stretch>
        </p:blipFill>
        <p:spPr>
          <a:xfrm>
            <a:off x="7745950" y="4342950"/>
            <a:ext cx="1398051" cy="800551"/>
          </a:xfrm>
          <a:prstGeom prst="rect">
            <a:avLst/>
          </a:prstGeom>
          <a:noFill/>
          <a:ln>
            <a:noFill/>
          </a:ln>
        </p:spPr>
      </p:pic>
      <p:sp>
        <p:nvSpPr>
          <p:cNvPr id="357" name="Google Shape;357;p57"/>
          <p:cNvSpPr txBox="1"/>
          <p:nvPr/>
        </p:nvSpPr>
        <p:spPr>
          <a:xfrm>
            <a:off x="2073450" y="132250"/>
            <a:ext cx="592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600">
                <a:solidFill>
                  <a:schemeClr val="dk1"/>
                </a:solidFill>
              </a:rPr>
              <a:t>less</a:t>
            </a:r>
            <a:r>
              <a:rPr lang="en" sz="3600">
                <a:solidFill>
                  <a:schemeClr val="dk1"/>
                </a:solidFill>
              </a:rPr>
              <a:t> — read a whole file</a:t>
            </a:r>
            <a:endParaRPr sz="3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File permissions</a:t>
            </a:r>
            <a:endParaRPr b="1"/>
          </a:p>
        </p:txBody>
      </p:sp>
      <p:sp>
        <p:nvSpPr>
          <p:cNvPr id="363" name="Google Shape;363;p58"/>
          <p:cNvSpPr txBox="1"/>
          <p:nvPr>
            <p:ph idx="1" type="body"/>
          </p:nvPr>
        </p:nvSpPr>
        <p:spPr>
          <a:xfrm>
            <a:off x="723576" y="1481175"/>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sz="2000"/>
              <a:t>ls -l</a:t>
            </a:r>
            <a:endParaRPr b="1" sz="2000"/>
          </a:p>
          <a:p>
            <a:pPr indent="0" lvl="0" marL="0" rtl="0" algn="l">
              <a:spcBef>
                <a:spcPts val="500"/>
              </a:spcBef>
              <a:spcAft>
                <a:spcPts val="0"/>
              </a:spcAft>
              <a:buClr>
                <a:schemeClr val="dk1"/>
              </a:buClr>
              <a:buSzPts val="1100"/>
              <a:buFont typeface="Arial"/>
              <a:buNone/>
            </a:pPr>
            <a:r>
              <a:rPr lang="en" sz="1400"/>
              <a:t>e</a:t>
            </a:r>
            <a:r>
              <a:rPr lang="en" sz="1400"/>
              <a:t>x.</a:t>
            </a:r>
            <a:r>
              <a:rPr lang="en" sz="1400">
                <a:highlight>
                  <a:srgbClr val="4A86E8"/>
                </a:highlight>
              </a:rPr>
              <a:t>drwxrwxr-x 2 marcusl marcusl 4096 Sep 19 2012 external_hdd </a:t>
            </a:r>
            <a:br>
              <a:rPr lang="en" sz="1400">
                <a:highlight>
                  <a:srgbClr val="4A86E8"/>
                </a:highlight>
              </a:rPr>
            </a:br>
            <a:r>
              <a:rPr lang="en" sz="1400"/>
              <a:t>or </a:t>
            </a:r>
            <a:r>
              <a:rPr lang="en" sz="1400">
                <a:highlight>
                  <a:srgbClr val="4A86E8"/>
                </a:highlight>
              </a:rPr>
              <a:t>-rwxr-xr-x 1 marcusl marcusl 17198 Jul 16 14:12 files.tar.gz</a:t>
            </a:r>
            <a:endParaRPr sz="1400">
              <a:highlight>
                <a:srgbClr val="4A86E8"/>
              </a:highlight>
            </a:endParaRPr>
          </a:p>
          <a:p>
            <a:pPr indent="-355600" lvl="0" marL="457200" rtl="0" algn="l">
              <a:spcBef>
                <a:spcPts val="500"/>
              </a:spcBef>
              <a:spcAft>
                <a:spcPts val="0"/>
              </a:spcAft>
              <a:buSzPts val="2000"/>
              <a:buChar char="●"/>
            </a:pPr>
            <a:r>
              <a:rPr lang="en" sz="2000"/>
              <a:t>Leading symbol:</a:t>
            </a:r>
            <a:endParaRPr sz="2000"/>
          </a:p>
          <a:p>
            <a:pPr indent="-355600" lvl="0" marL="457200" rtl="0" algn="l">
              <a:spcBef>
                <a:spcPts val="0"/>
              </a:spcBef>
              <a:spcAft>
                <a:spcPts val="0"/>
              </a:spcAft>
              <a:buSzPts val="2000"/>
              <a:buChar char="-"/>
            </a:pPr>
            <a:r>
              <a:rPr lang="en" sz="2000">
                <a:highlight>
                  <a:srgbClr val="4A86E8"/>
                </a:highlight>
              </a:rPr>
              <a:t>d</a:t>
            </a:r>
            <a:r>
              <a:rPr lang="en" sz="2000"/>
              <a:t> directory</a:t>
            </a:r>
            <a:endParaRPr sz="2000"/>
          </a:p>
          <a:p>
            <a:pPr indent="-355600" lvl="0" marL="457200" rtl="0" algn="l">
              <a:spcBef>
                <a:spcPts val="0"/>
              </a:spcBef>
              <a:spcAft>
                <a:spcPts val="0"/>
              </a:spcAft>
              <a:buSzPts val="2000"/>
              <a:buChar char="-"/>
            </a:pPr>
            <a:r>
              <a:rPr lang="en" sz="2000">
                <a:highlight>
                  <a:srgbClr val="4A86E8"/>
                </a:highlight>
              </a:rPr>
              <a:t>-</a:t>
            </a:r>
            <a:r>
              <a:rPr lang="en" sz="2000"/>
              <a:t> regular file</a:t>
            </a:r>
            <a:endParaRPr sz="2000"/>
          </a:p>
          <a:p>
            <a:pPr indent="-355600" lvl="0" marL="457200" rtl="0" algn="l">
              <a:spcBef>
                <a:spcPts val="0"/>
              </a:spcBef>
              <a:spcAft>
                <a:spcPts val="0"/>
              </a:spcAft>
              <a:buSzPts val="2000"/>
              <a:buChar char="-"/>
            </a:pPr>
            <a:r>
              <a:rPr lang="en" sz="2000">
                <a:highlight>
                  <a:srgbClr val="4A86E8"/>
                </a:highlight>
              </a:rPr>
              <a:t>l </a:t>
            </a:r>
            <a:r>
              <a:rPr lang="en" sz="2000"/>
              <a:t>symbolic link (more on this tomorrow)</a:t>
            </a:r>
            <a:endParaRPr sz="2000"/>
          </a:p>
          <a:p>
            <a:pPr indent="-355600" lvl="0" marL="457200" rtl="0" algn="l">
              <a:spcBef>
                <a:spcPts val="0"/>
              </a:spcBef>
              <a:spcAft>
                <a:spcPts val="0"/>
              </a:spcAft>
              <a:buSzPts val="2000"/>
              <a:buChar char="-"/>
            </a:pPr>
            <a:r>
              <a:rPr lang="en" sz="2100"/>
              <a:t>Others exist, but you can ignore them for now</a:t>
            </a:r>
            <a:endParaRPr sz="2100"/>
          </a:p>
          <a:p>
            <a:pPr indent="0" lvl="0" marL="0" rtl="0" algn="l">
              <a:spcBef>
                <a:spcPts val="500"/>
              </a:spcBef>
              <a:spcAft>
                <a:spcPts val="0"/>
              </a:spcAft>
              <a:buNone/>
            </a:pPr>
            <a:r>
              <a:t/>
            </a:r>
            <a:endParaRPr/>
          </a:p>
        </p:txBody>
      </p:sp>
      <p:pic>
        <p:nvPicPr>
          <p:cNvPr id="364" name="Google Shape;364;p58"/>
          <p:cNvPicPr preferRelativeResize="0"/>
          <p:nvPr/>
        </p:nvPicPr>
        <p:blipFill>
          <a:blip r:embed="rId3">
            <a:alphaModFix/>
          </a:blip>
          <a:stretch>
            <a:fillRect/>
          </a:stretch>
        </p:blipFill>
        <p:spPr>
          <a:xfrm>
            <a:off x="7745950" y="4342950"/>
            <a:ext cx="1398051" cy="800551"/>
          </a:xfrm>
          <a:prstGeom prst="rect">
            <a:avLst/>
          </a:prstGeom>
          <a:noFill/>
          <a:ln>
            <a:noFill/>
          </a:ln>
        </p:spPr>
      </p:pic>
      <p:pic>
        <p:nvPicPr>
          <p:cNvPr id="365" name="Google Shape;365;p58"/>
          <p:cNvPicPr preferRelativeResize="0"/>
          <p:nvPr/>
        </p:nvPicPr>
        <p:blipFill>
          <a:blip r:embed="rId4">
            <a:alphaModFix/>
          </a:blip>
          <a:stretch>
            <a:fillRect/>
          </a:stretch>
        </p:blipFill>
        <p:spPr>
          <a:xfrm>
            <a:off x="6691725" y="263700"/>
            <a:ext cx="646775" cy="1554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solidFill>
                  <a:schemeClr val="dk1"/>
                </a:solidFill>
              </a:rPr>
              <a:t>File permissions</a:t>
            </a:r>
            <a:endParaRPr/>
          </a:p>
        </p:txBody>
      </p:sp>
      <p:sp>
        <p:nvSpPr>
          <p:cNvPr id="371" name="Google Shape;371;p59"/>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highlight>
                  <a:srgbClr val="980000"/>
                </a:highlight>
              </a:rPr>
              <a:t>$</a:t>
            </a:r>
            <a:r>
              <a:rPr lang="en"/>
              <a:t> </a:t>
            </a:r>
            <a:r>
              <a:rPr b="1" lang="en"/>
              <a:t>ls</a:t>
            </a:r>
            <a:r>
              <a:rPr lang="en"/>
              <a:t> </a:t>
            </a:r>
            <a:r>
              <a:rPr b="1" lang="en"/>
              <a:t>-l</a:t>
            </a:r>
            <a:r>
              <a:rPr lang="en"/>
              <a:t> </a:t>
            </a:r>
            <a:r>
              <a:rPr b="1" lang="en"/>
              <a:t>/proj/g2021006/</a:t>
            </a:r>
            <a:endParaRPr b="1"/>
          </a:p>
          <a:p>
            <a:pPr indent="-381000" lvl="0" marL="457200" rtl="0" algn="l">
              <a:spcBef>
                <a:spcPts val="0"/>
              </a:spcBef>
              <a:spcAft>
                <a:spcPts val="0"/>
              </a:spcAft>
              <a:buSzPts val="2400"/>
              <a:buChar char="●"/>
            </a:pPr>
            <a:r>
              <a:rPr lang="en"/>
              <a:t>Huh, rwxrwsr-x?</a:t>
            </a:r>
            <a:endParaRPr/>
          </a:p>
          <a:p>
            <a:pPr indent="-381000" lvl="0" marL="457200" rtl="0" algn="l">
              <a:spcBef>
                <a:spcPts val="0"/>
              </a:spcBef>
              <a:spcAft>
                <a:spcPts val="0"/>
              </a:spcAft>
              <a:buSzPts val="2400"/>
              <a:buChar char="●"/>
            </a:pPr>
            <a:r>
              <a:rPr lang="en"/>
              <a:t>‘</a:t>
            </a:r>
            <a:r>
              <a:rPr b="1" lang="en"/>
              <a:t>s</a:t>
            </a:r>
            <a:r>
              <a:rPr lang="en"/>
              <a:t>’ in the group means ‘</a:t>
            </a:r>
            <a:r>
              <a:rPr b="1" lang="en"/>
              <a:t>x</a:t>
            </a:r>
            <a:r>
              <a:rPr lang="en"/>
              <a:t>’ but with gid bit set(group id of creator not launcher).</a:t>
            </a:r>
            <a:endParaRPr/>
          </a:p>
          <a:p>
            <a:pPr indent="-381000" lvl="0" marL="457200" rtl="0" algn="l">
              <a:spcBef>
                <a:spcPts val="0"/>
              </a:spcBef>
              <a:spcAft>
                <a:spcPts val="0"/>
              </a:spcAft>
              <a:buSzPts val="2400"/>
              <a:buChar char="●"/>
            </a:pPr>
            <a:r>
              <a:rPr lang="en"/>
              <a:t>‘</a:t>
            </a:r>
            <a:r>
              <a:rPr b="1" lang="en"/>
              <a:t>S</a:t>
            </a:r>
            <a:r>
              <a:rPr lang="en"/>
              <a:t>’ means ‘-’ with gid bit set (rarely seen).</a:t>
            </a:r>
            <a:endParaRPr/>
          </a:p>
          <a:p>
            <a:pPr indent="-381000" lvl="0" marL="457200" rtl="0" algn="l">
              <a:spcBef>
                <a:spcPts val="0"/>
              </a:spcBef>
              <a:spcAft>
                <a:spcPts val="0"/>
              </a:spcAft>
              <a:buSzPts val="2400"/>
              <a:buChar char="●"/>
            </a:pPr>
            <a:r>
              <a:rPr lang="en"/>
              <a:t>Among other things, this makes the default group</a:t>
            </a:r>
            <a:br>
              <a:rPr lang="en"/>
            </a:br>
            <a:r>
              <a:rPr lang="en"/>
              <a:t>for new files/subdirectories the g2021010 group.</a:t>
            </a:r>
            <a:endParaRPr/>
          </a:p>
          <a:p>
            <a:pPr indent="0" lvl="0" marL="0" rtl="0" algn="l">
              <a:spcBef>
                <a:spcPts val="500"/>
              </a:spcBef>
              <a:spcAft>
                <a:spcPts val="0"/>
              </a:spcAft>
              <a:buNone/>
            </a:pPr>
            <a:r>
              <a:t/>
            </a:r>
            <a:endParaRPr/>
          </a:p>
        </p:txBody>
      </p:sp>
      <p:pic>
        <p:nvPicPr>
          <p:cNvPr id="372" name="Google Shape;372;p59"/>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solidFill>
                  <a:schemeClr val="dk1"/>
                </a:solidFill>
              </a:rPr>
              <a:t>File permissions</a:t>
            </a:r>
            <a:endParaRPr/>
          </a:p>
        </p:txBody>
      </p:sp>
      <p:sp>
        <p:nvSpPr>
          <p:cNvPr id="378" name="Google Shape;378;p60"/>
          <p:cNvSpPr txBox="1"/>
          <p:nvPr>
            <p:ph idx="1" type="body"/>
          </p:nvPr>
        </p:nvSpPr>
        <p:spPr>
          <a:xfrm>
            <a:off x="685801" y="1485900"/>
            <a:ext cx="8062800" cy="3086100"/>
          </a:xfrm>
          <a:prstGeom prst="rect">
            <a:avLst/>
          </a:prstGeom>
          <a:ln cap="flat" cmpd="sng" w="9525">
            <a:solidFill>
              <a:srgbClr val="93C47D"/>
            </a:solidFill>
            <a:prstDash val="solid"/>
            <a:round/>
            <a:headEnd len="sm" w="sm" type="none"/>
            <a:tailEnd len="sm" w="sm" type="none"/>
          </a:ln>
        </p:spPr>
        <p:txBody>
          <a:bodyPr anchorCtr="0" anchor="t" bIns="34275" lIns="68575" spcFirstLastPara="1" rIns="68575" wrap="square" tIns="34275">
            <a:noAutofit/>
          </a:bodyPr>
          <a:lstStyle/>
          <a:p>
            <a:pPr indent="-323850" lvl="0" marL="457200" rtl="0" algn="l">
              <a:spcBef>
                <a:spcPts val="500"/>
              </a:spcBef>
              <a:spcAft>
                <a:spcPts val="0"/>
              </a:spcAft>
              <a:buSzPts val="1500"/>
              <a:buChar char="-"/>
            </a:pPr>
            <a:r>
              <a:rPr lang="en" sz="1500">
                <a:highlight>
                  <a:srgbClr val="980000"/>
                </a:highlight>
              </a:rPr>
              <a:t>$</a:t>
            </a:r>
            <a:r>
              <a:rPr lang="en" sz="1500"/>
              <a:t> </a:t>
            </a:r>
            <a:r>
              <a:rPr b="1" lang="en" sz="1500"/>
              <a:t>ls -l</a:t>
            </a:r>
            <a:endParaRPr b="1" sz="1500"/>
          </a:p>
          <a:p>
            <a:pPr indent="0" lvl="0" marL="0" rtl="0" algn="l">
              <a:spcBef>
                <a:spcPts val="500"/>
              </a:spcBef>
              <a:spcAft>
                <a:spcPts val="0"/>
              </a:spcAft>
              <a:buNone/>
            </a:pPr>
            <a:r>
              <a:rPr lang="en" sz="1500"/>
              <a:t>d</a:t>
            </a:r>
            <a:r>
              <a:rPr lang="en" sz="1500">
                <a:highlight>
                  <a:srgbClr val="B6D7A8"/>
                </a:highlight>
              </a:rPr>
              <a:t>rwx</a:t>
            </a:r>
            <a:r>
              <a:rPr lang="en" sz="1500">
                <a:highlight>
                  <a:srgbClr val="B4A7D6"/>
                </a:highlight>
              </a:rPr>
              <a:t>rwx</a:t>
            </a:r>
            <a:r>
              <a:rPr lang="en" sz="1500">
                <a:highlight>
                  <a:srgbClr val="C27BA0"/>
                </a:highlight>
              </a:rPr>
              <a:t>r-x</a:t>
            </a:r>
            <a:r>
              <a:rPr lang="en" sz="1500"/>
              <a:t> 2 marcusl marcusl 4096 Sep 19 2012 external_hdd</a:t>
            </a:r>
            <a:endParaRPr sz="1500"/>
          </a:p>
          <a:p>
            <a:pPr indent="0" lvl="0" marL="0" rtl="0" algn="l">
              <a:spcBef>
                <a:spcPts val="500"/>
              </a:spcBef>
              <a:spcAft>
                <a:spcPts val="0"/>
              </a:spcAft>
              <a:buNone/>
            </a:pPr>
            <a:r>
              <a:rPr lang="en" sz="1500"/>
              <a:t>-</a:t>
            </a:r>
            <a:r>
              <a:rPr lang="en" sz="1500">
                <a:highlight>
                  <a:srgbClr val="B6D7A8"/>
                </a:highlight>
              </a:rPr>
              <a:t>rwx</a:t>
            </a:r>
            <a:r>
              <a:rPr lang="en" sz="1500">
                <a:highlight>
                  <a:srgbClr val="B4A7D6"/>
                </a:highlight>
              </a:rPr>
              <a:t>r-x</a:t>
            </a:r>
            <a:r>
              <a:rPr lang="en" sz="1500">
                <a:highlight>
                  <a:srgbClr val="C27BA0"/>
                </a:highlight>
              </a:rPr>
              <a:t>r-x</a:t>
            </a:r>
            <a:r>
              <a:rPr lang="en" sz="1500"/>
              <a:t>   1  marcusl marcusl 17198 Jul 16 14:12 files.tar.gz</a:t>
            </a:r>
            <a:endParaRPr sz="1500"/>
          </a:p>
          <a:p>
            <a:pPr indent="-323850" lvl="0" marL="457200" rtl="0" algn="l">
              <a:spcBef>
                <a:spcPts val="500"/>
              </a:spcBef>
              <a:spcAft>
                <a:spcPts val="0"/>
              </a:spcAft>
              <a:buSzPts val="1500"/>
              <a:buChar char="●"/>
            </a:pPr>
            <a:r>
              <a:rPr lang="en" sz="1500"/>
              <a:t>Three sets of “rwx” permissions</a:t>
            </a:r>
            <a:endParaRPr sz="1500"/>
          </a:p>
          <a:p>
            <a:pPr indent="-323850" lvl="0" marL="457200" rtl="0" algn="l">
              <a:spcBef>
                <a:spcPts val="0"/>
              </a:spcBef>
              <a:spcAft>
                <a:spcPts val="0"/>
              </a:spcAft>
              <a:buSzPts val="1500"/>
              <a:buChar char="-"/>
            </a:pPr>
            <a:r>
              <a:rPr lang="en" sz="1500"/>
              <a:t>rwx: </a:t>
            </a:r>
            <a:r>
              <a:rPr b="1" lang="en" sz="1500"/>
              <a:t>r</a:t>
            </a:r>
            <a:r>
              <a:rPr lang="en" sz="1500"/>
              <a:t>ead, </a:t>
            </a:r>
            <a:r>
              <a:rPr b="1" lang="en" sz="1500"/>
              <a:t>w</a:t>
            </a:r>
            <a:r>
              <a:rPr lang="en" sz="1500"/>
              <a:t>rite, e</a:t>
            </a:r>
            <a:r>
              <a:rPr b="1" lang="en" sz="1500"/>
              <a:t>x</a:t>
            </a:r>
            <a:r>
              <a:rPr lang="en" sz="1500"/>
              <a:t>ecute</a:t>
            </a:r>
            <a:endParaRPr sz="1500"/>
          </a:p>
          <a:p>
            <a:pPr indent="-323850" lvl="0" marL="457200" rtl="0" algn="l">
              <a:spcBef>
                <a:spcPts val="0"/>
              </a:spcBef>
              <a:spcAft>
                <a:spcPts val="0"/>
              </a:spcAft>
              <a:buSzPts val="1500"/>
              <a:buChar char="-"/>
            </a:pPr>
            <a:r>
              <a:rPr lang="en" sz="1500"/>
              <a:t>User: the user account that owns the file (usually the one that created it)</a:t>
            </a:r>
            <a:endParaRPr sz="1500"/>
          </a:p>
          <a:p>
            <a:pPr indent="-323850" lvl="0" marL="457200" rtl="0" algn="l">
              <a:spcBef>
                <a:spcPts val="0"/>
              </a:spcBef>
              <a:spcAft>
                <a:spcPts val="0"/>
              </a:spcAft>
              <a:buSzPts val="1500"/>
              <a:buChar char="-"/>
            </a:pPr>
            <a:r>
              <a:rPr lang="en" sz="1500"/>
              <a:t>Group: the group that owns the file (usually the project group in /proj/xyz or</a:t>
            </a:r>
            <a:br>
              <a:rPr lang="en" sz="1500"/>
            </a:br>
            <a:r>
              <a:rPr lang="en" sz="1500"/>
              <a:t>the user’s group elsewhere)</a:t>
            </a:r>
            <a:endParaRPr sz="1500"/>
          </a:p>
          <a:p>
            <a:pPr indent="-323850" lvl="0" marL="457200" rtl="0" algn="l">
              <a:spcBef>
                <a:spcPts val="0"/>
              </a:spcBef>
              <a:spcAft>
                <a:spcPts val="0"/>
              </a:spcAft>
              <a:buSzPts val="1500"/>
              <a:buChar char="-"/>
            </a:pPr>
            <a:r>
              <a:rPr lang="en" sz="1500"/>
              <a:t>Others: everyone else on the system (literally a thousand strangers)</a:t>
            </a:r>
            <a:endParaRPr sz="1500"/>
          </a:p>
        </p:txBody>
      </p:sp>
      <p:pic>
        <p:nvPicPr>
          <p:cNvPr id="379" name="Google Shape;379;p60"/>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solidFill>
                  <a:schemeClr val="dk1"/>
                </a:solidFill>
              </a:rPr>
              <a:t>File permissions</a:t>
            </a:r>
            <a:endParaRPr/>
          </a:p>
        </p:txBody>
      </p:sp>
      <p:sp>
        <p:nvSpPr>
          <p:cNvPr id="385" name="Google Shape;385;p61"/>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55600" lvl="0" marL="457200" rtl="0" algn="l">
              <a:spcBef>
                <a:spcPts val="500"/>
              </a:spcBef>
              <a:spcAft>
                <a:spcPts val="0"/>
              </a:spcAft>
              <a:buSzPts val="2000"/>
              <a:buChar char="●"/>
            </a:pPr>
            <a:r>
              <a:rPr b="1" lang="en" sz="2000"/>
              <a:t>r</a:t>
            </a:r>
            <a:r>
              <a:rPr lang="en" sz="2000"/>
              <a:t> – </a:t>
            </a:r>
            <a:r>
              <a:rPr b="1" lang="en" sz="2000"/>
              <a:t>r</a:t>
            </a:r>
            <a:r>
              <a:rPr lang="en" sz="2000"/>
              <a:t>ead</a:t>
            </a:r>
            <a:endParaRPr sz="2000"/>
          </a:p>
          <a:p>
            <a:pPr indent="-355600" lvl="0" marL="457200" rtl="0" algn="l">
              <a:spcBef>
                <a:spcPts val="0"/>
              </a:spcBef>
              <a:spcAft>
                <a:spcPts val="0"/>
              </a:spcAft>
              <a:buSzPts val="2000"/>
              <a:buChar char="-"/>
            </a:pPr>
            <a:r>
              <a:rPr lang="en" sz="2000"/>
              <a:t>Files: Read the contents of the file</a:t>
            </a:r>
            <a:endParaRPr sz="2000"/>
          </a:p>
          <a:p>
            <a:pPr indent="-355600" lvl="0" marL="457200" rtl="0" algn="l">
              <a:spcBef>
                <a:spcPts val="0"/>
              </a:spcBef>
              <a:spcAft>
                <a:spcPts val="0"/>
              </a:spcAft>
              <a:buSzPts val="2000"/>
              <a:buChar char="-"/>
            </a:pPr>
            <a:r>
              <a:rPr lang="en" sz="2000"/>
              <a:t>Directories: List the files in the directory</a:t>
            </a:r>
            <a:endParaRPr sz="2000"/>
          </a:p>
          <a:p>
            <a:pPr indent="-355600" lvl="0" marL="457200" rtl="0" algn="l">
              <a:spcBef>
                <a:spcPts val="0"/>
              </a:spcBef>
              <a:spcAft>
                <a:spcPts val="0"/>
              </a:spcAft>
              <a:buSzPts val="2000"/>
              <a:buChar char="●"/>
            </a:pPr>
            <a:r>
              <a:rPr b="1" lang="en" sz="2000"/>
              <a:t>w</a:t>
            </a:r>
            <a:r>
              <a:rPr lang="en" sz="2000"/>
              <a:t> – </a:t>
            </a:r>
            <a:r>
              <a:rPr b="1" lang="en" sz="2000"/>
              <a:t>w</a:t>
            </a:r>
            <a:r>
              <a:rPr lang="en" sz="2000"/>
              <a:t>rite</a:t>
            </a:r>
            <a:endParaRPr sz="2000"/>
          </a:p>
          <a:p>
            <a:pPr indent="-355600" lvl="0" marL="457200" rtl="0" algn="l">
              <a:spcBef>
                <a:spcPts val="0"/>
              </a:spcBef>
              <a:spcAft>
                <a:spcPts val="0"/>
              </a:spcAft>
              <a:buSzPts val="2000"/>
              <a:buChar char="-"/>
            </a:pPr>
            <a:r>
              <a:rPr lang="en" sz="2000"/>
              <a:t>Files: Modify the file</a:t>
            </a:r>
            <a:endParaRPr sz="2000"/>
          </a:p>
          <a:p>
            <a:pPr indent="-355600" lvl="0" marL="457200" rtl="0" algn="l">
              <a:spcBef>
                <a:spcPts val="0"/>
              </a:spcBef>
              <a:spcAft>
                <a:spcPts val="0"/>
              </a:spcAft>
              <a:buSzPts val="2000"/>
              <a:buChar char="-"/>
            </a:pPr>
            <a:r>
              <a:rPr lang="en" sz="2000"/>
              <a:t>Directories: Add, rename, or delete files in the directory</a:t>
            </a:r>
            <a:endParaRPr sz="2000"/>
          </a:p>
          <a:p>
            <a:pPr indent="-355600" lvl="0" marL="457200" rtl="0" algn="l">
              <a:spcBef>
                <a:spcPts val="0"/>
              </a:spcBef>
              <a:spcAft>
                <a:spcPts val="0"/>
              </a:spcAft>
              <a:buSzPts val="2000"/>
              <a:buChar char="●"/>
            </a:pPr>
            <a:r>
              <a:rPr b="1" lang="en" sz="2000"/>
              <a:t>x</a:t>
            </a:r>
            <a:r>
              <a:rPr lang="en" sz="2000"/>
              <a:t> – e</a:t>
            </a:r>
            <a:r>
              <a:rPr b="1" lang="en" sz="2000"/>
              <a:t>x</a:t>
            </a:r>
            <a:r>
              <a:rPr lang="en" sz="2000"/>
              <a:t>ecute</a:t>
            </a:r>
            <a:endParaRPr sz="2000"/>
          </a:p>
          <a:p>
            <a:pPr indent="-355600" lvl="0" marL="457200" rtl="0" algn="l">
              <a:spcBef>
                <a:spcPts val="0"/>
              </a:spcBef>
              <a:spcAft>
                <a:spcPts val="0"/>
              </a:spcAft>
              <a:buSzPts val="2000"/>
              <a:buChar char="-"/>
            </a:pPr>
            <a:r>
              <a:rPr lang="en" sz="2000"/>
              <a:t>Files: Run the file as a program</a:t>
            </a:r>
            <a:endParaRPr sz="2000"/>
          </a:p>
          <a:p>
            <a:pPr indent="-355600" lvl="0" marL="457200" rtl="0" algn="l">
              <a:spcBef>
                <a:spcPts val="0"/>
              </a:spcBef>
              <a:spcAft>
                <a:spcPts val="0"/>
              </a:spcAft>
              <a:buSzPts val="2000"/>
              <a:buChar char="-"/>
            </a:pPr>
            <a:r>
              <a:rPr lang="en" sz="2000"/>
              <a:t>Directories: Traverse the directory (e.g. with “cd”)</a:t>
            </a:r>
            <a:endParaRPr sz="2000"/>
          </a:p>
          <a:p>
            <a:pPr indent="0" lvl="0" marL="0" rtl="0" algn="l">
              <a:spcBef>
                <a:spcPts val="500"/>
              </a:spcBef>
              <a:spcAft>
                <a:spcPts val="0"/>
              </a:spcAft>
              <a:buNone/>
            </a:pPr>
            <a:r>
              <a:t/>
            </a:r>
            <a:endParaRPr/>
          </a:p>
        </p:txBody>
      </p:sp>
      <p:pic>
        <p:nvPicPr>
          <p:cNvPr id="386" name="Google Shape;386;p61"/>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Connect to UPPMAX</a:t>
            </a:r>
            <a:endParaRPr b="1"/>
          </a:p>
        </p:txBody>
      </p:sp>
      <p:sp>
        <p:nvSpPr>
          <p:cNvPr id="129" name="Google Shape;129;p26"/>
          <p:cNvSpPr txBox="1"/>
          <p:nvPr>
            <p:ph idx="1" type="body"/>
          </p:nvPr>
        </p:nvSpPr>
        <p:spPr>
          <a:xfrm>
            <a:off x="610225" y="1213825"/>
            <a:ext cx="8062800" cy="21867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t/>
            </a:r>
            <a:endParaRPr/>
          </a:p>
          <a:p>
            <a:pPr indent="-381000" lvl="0" marL="457200" rtl="0" algn="l">
              <a:spcBef>
                <a:spcPts val="500"/>
              </a:spcBef>
              <a:spcAft>
                <a:spcPts val="0"/>
              </a:spcAft>
              <a:buSzPts val="2400"/>
              <a:buChar char="●"/>
            </a:pPr>
            <a:r>
              <a:rPr lang="en"/>
              <a:t>(Download XQuartz or other X11 server for Mac OS )</a:t>
            </a:r>
            <a:endParaRPr/>
          </a:p>
          <a:p>
            <a:pPr indent="-381000" lvl="0" marL="457200" rtl="0" algn="l">
              <a:spcBef>
                <a:spcPts val="0"/>
              </a:spcBef>
              <a:spcAft>
                <a:spcPts val="0"/>
              </a:spcAft>
              <a:buSzPts val="2400"/>
              <a:buChar char="●"/>
            </a:pPr>
            <a:r>
              <a:rPr lang="en"/>
              <a:t> </a:t>
            </a:r>
            <a:r>
              <a:rPr b="1" lang="en"/>
              <a:t>Linux</a:t>
            </a:r>
            <a:r>
              <a:rPr lang="en"/>
              <a:t> and </a:t>
            </a:r>
            <a:r>
              <a:rPr b="1" lang="en"/>
              <a:t>MacOS</a:t>
            </a:r>
            <a:r>
              <a:rPr lang="en"/>
              <a:t>:</a:t>
            </a:r>
            <a:endParaRPr/>
          </a:p>
          <a:p>
            <a:pPr indent="457200" lvl="0" marL="0" rtl="0" algn="l">
              <a:spcBef>
                <a:spcPts val="500"/>
              </a:spcBef>
              <a:spcAft>
                <a:spcPts val="0"/>
              </a:spcAft>
              <a:buClr>
                <a:schemeClr val="dk1"/>
              </a:buClr>
              <a:buSzPts val="1100"/>
              <a:buFont typeface="Arial"/>
              <a:buNone/>
            </a:pPr>
            <a:r>
              <a:rPr lang="en"/>
              <a:t>– start Terminal</a:t>
            </a:r>
            <a:endParaRPr/>
          </a:p>
          <a:p>
            <a:pPr indent="457200" lvl="0" marL="0" rtl="0" algn="l">
              <a:spcBef>
                <a:spcPts val="500"/>
              </a:spcBef>
              <a:spcAft>
                <a:spcPts val="0"/>
              </a:spcAft>
              <a:buClr>
                <a:schemeClr val="dk1"/>
              </a:buClr>
              <a:buSzPts val="1100"/>
              <a:buFont typeface="Arial"/>
              <a:buNone/>
            </a:pPr>
            <a:r>
              <a:rPr lang="en"/>
              <a:t>– </a:t>
            </a:r>
            <a:r>
              <a:rPr lang="en">
                <a:highlight>
                  <a:srgbClr val="980000"/>
                </a:highlight>
              </a:rPr>
              <a:t>$</a:t>
            </a:r>
            <a:r>
              <a:rPr lang="en"/>
              <a:t> ssh -X username@rackham.uppmax.uu.se</a:t>
            </a:r>
            <a:endParaRPr/>
          </a:p>
          <a:p>
            <a:pPr indent="0" lvl="0" marL="0" rtl="0" algn="l">
              <a:spcBef>
                <a:spcPts val="500"/>
              </a:spcBef>
              <a:spcAft>
                <a:spcPts val="0"/>
              </a:spcAft>
              <a:buNone/>
            </a:pPr>
            <a:r>
              <a:t/>
            </a:r>
            <a:endParaRPr/>
          </a:p>
        </p:txBody>
      </p:sp>
      <p:pic>
        <p:nvPicPr>
          <p:cNvPr id="130" name="Google Shape;130;p26"/>
          <p:cNvPicPr preferRelativeResize="0"/>
          <p:nvPr/>
        </p:nvPicPr>
        <p:blipFill>
          <a:blip r:embed="rId3">
            <a:alphaModFix/>
          </a:blip>
          <a:stretch>
            <a:fillRect/>
          </a:stretch>
        </p:blipFill>
        <p:spPr>
          <a:xfrm>
            <a:off x="3230625" y="3361450"/>
            <a:ext cx="3112152" cy="17820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C</a:t>
            </a:r>
            <a:r>
              <a:rPr b="1" lang="en">
                <a:solidFill>
                  <a:schemeClr val="dk1"/>
                </a:solidFill>
              </a:rPr>
              <a:t>hanging permissions</a:t>
            </a:r>
            <a:endParaRPr b="1"/>
          </a:p>
        </p:txBody>
      </p:sp>
      <p:sp>
        <p:nvSpPr>
          <p:cNvPr id="392" name="Google Shape;392;p62"/>
          <p:cNvSpPr txBox="1"/>
          <p:nvPr>
            <p:ph idx="1" type="body"/>
          </p:nvPr>
        </p:nvSpPr>
        <p:spPr>
          <a:xfrm>
            <a:off x="789726" y="153785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b="1" lang="en"/>
              <a:t>chmod</a:t>
            </a:r>
            <a:r>
              <a:rPr lang="en"/>
              <a:t> </a:t>
            </a:r>
            <a:endParaRPr/>
          </a:p>
          <a:p>
            <a:pPr indent="-381000" lvl="0" marL="457200" rtl="0" algn="l">
              <a:spcBef>
                <a:spcPts val="0"/>
              </a:spcBef>
              <a:spcAft>
                <a:spcPts val="0"/>
              </a:spcAft>
              <a:buSzPts val="2400"/>
              <a:buChar char="●"/>
            </a:pPr>
            <a:r>
              <a:rPr lang="en"/>
              <a:t>Files with </a:t>
            </a:r>
            <a:r>
              <a:rPr b="1" lang="en"/>
              <a:t>w</a:t>
            </a:r>
            <a:r>
              <a:rPr lang="en"/>
              <a:t> can be modified and destroyed by</a:t>
            </a:r>
            <a:br>
              <a:rPr lang="en"/>
            </a:br>
            <a:r>
              <a:rPr lang="en"/>
              <a:t>accident. Protect your input data!</a:t>
            </a:r>
            <a:endParaRPr/>
          </a:p>
          <a:p>
            <a:pPr indent="-381000" lvl="0" marL="457200" rtl="0" algn="l">
              <a:spcBef>
                <a:spcPts val="0"/>
              </a:spcBef>
              <a:spcAft>
                <a:spcPts val="0"/>
              </a:spcAft>
              <a:buSzPts val="2400"/>
              <a:buChar char="●"/>
            </a:pPr>
            <a:r>
              <a:rPr lang="en"/>
              <a:t>If you want to share data or scripts with a person not</a:t>
            </a:r>
            <a:br>
              <a:rPr lang="en"/>
            </a:br>
            <a:r>
              <a:rPr lang="en"/>
              <a:t>in your project (e.g. support staff like me), you can!</a:t>
            </a:r>
            <a:endParaRPr/>
          </a:p>
          <a:p>
            <a:pPr indent="-381000" lvl="0" marL="457200" rtl="0" algn="l">
              <a:spcBef>
                <a:spcPts val="0"/>
              </a:spcBef>
              <a:spcAft>
                <a:spcPts val="0"/>
              </a:spcAft>
              <a:buSzPts val="2400"/>
              <a:buChar char="●"/>
            </a:pPr>
            <a:r>
              <a:rPr lang="en"/>
              <a:t>If you want to keep non-members from even seeing</a:t>
            </a:r>
            <a:br>
              <a:rPr lang="en"/>
            </a:br>
            <a:r>
              <a:rPr lang="en"/>
              <a:t>which files you have, you can!</a:t>
            </a:r>
            <a:endParaRPr/>
          </a:p>
          <a:p>
            <a:pPr indent="0" lvl="0" marL="0" rtl="0" algn="l">
              <a:spcBef>
                <a:spcPts val="500"/>
              </a:spcBef>
              <a:spcAft>
                <a:spcPts val="0"/>
              </a:spcAft>
              <a:buNone/>
            </a:pPr>
            <a:r>
              <a:t/>
            </a:r>
            <a:endParaRPr/>
          </a:p>
        </p:txBody>
      </p:sp>
      <p:pic>
        <p:nvPicPr>
          <p:cNvPr id="393" name="Google Shape;393;p62"/>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Change file mode</a:t>
            </a:r>
            <a:endParaRPr b="1"/>
          </a:p>
        </p:txBody>
      </p:sp>
      <p:sp>
        <p:nvSpPr>
          <p:cNvPr id="399" name="Google Shape;399;p63"/>
          <p:cNvSpPr txBox="1"/>
          <p:nvPr>
            <p:ph idx="1" type="body"/>
          </p:nvPr>
        </p:nvSpPr>
        <p:spPr>
          <a:xfrm>
            <a:off x="685800" y="1485900"/>
            <a:ext cx="8062800" cy="3402600"/>
          </a:xfrm>
          <a:prstGeom prst="rect">
            <a:avLst/>
          </a:prstGeom>
        </p:spPr>
        <p:txBody>
          <a:bodyPr anchorCtr="0" anchor="t" bIns="34275" lIns="68575" spcFirstLastPara="1" rIns="68575" wrap="square" tIns="34275">
            <a:noAutofit/>
          </a:bodyPr>
          <a:lstStyle/>
          <a:p>
            <a:pPr indent="-355600" lvl="0" marL="457200" rtl="0" algn="l">
              <a:spcBef>
                <a:spcPts val="500"/>
              </a:spcBef>
              <a:spcAft>
                <a:spcPts val="0"/>
              </a:spcAft>
              <a:buSzPts val="2000"/>
              <a:buChar char="●"/>
            </a:pPr>
            <a:r>
              <a:rPr lang="en" sz="2000"/>
              <a:t> </a:t>
            </a:r>
            <a:r>
              <a:rPr b="1" lang="en" sz="2000"/>
              <a:t>chmod</a:t>
            </a:r>
            <a:r>
              <a:rPr lang="en" sz="2000"/>
              <a:t> &lt;mode&gt; &lt;files&gt;</a:t>
            </a:r>
            <a:endParaRPr sz="2000"/>
          </a:p>
          <a:p>
            <a:pPr indent="-355600" lvl="0" marL="457200" rtl="0" algn="l">
              <a:spcBef>
                <a:spcPts val="0"/>
              </a:spcBef>
              <a:spcAft>
                <a:spcPts val="0"/>
              </a:spcAft>
              <a:buSzPts val="2000"/>
              <a:buChar char="●"/>
            </a:pPr>
            <a:r>
              <a:rPr lang="en" sz="2000"/>
              <a:t>&lt;mode&gt; can be e.g.</a:t>
            </a:r>
            <a:endParaRPr sz="2000"/>
          </a:p>
          <a:p>
            <a:pPr indent="-355600" lvl="0" marL="457200" rtl="0" algn="l">
              <a:spcBef>
                <a:spcPts val="0"/>
              </a:spcBef>
              <a:spcAft>
                <a:spcPts val="0"/>
              </a:spcAft>
              <a:buSzPts val="2000"/>
              <a:buChar char="-"/>
            </a:pPr>
            <a:r>
              <a:rPr lang="en" sz="2000"/>
              <a:t>u+x (let you run a script you just wrote)</a:t>
            </a:r>
            <a:endParaRPr sz="2000"/>
          </a:p>
          <a:p>
            <a:pPr indent="-355600" lvl="0" marL="457200" rtl="0" algn="l">
              <a:spcBef>
                <a:spcPts val="0"/>
              </a:spcBef>
              <a:spcAft>
                <a:spcPts val="0"/>
              </a:spcAft>
              <a:buSzPts val="2000"/>
              <a:buChar char="-"/>
            </a:pPr>
            <a:r>
              <a:rPr lang="en" sz="2000"/>
              <a:t>-w (no write permissions for anyone)</a:t>
            </a:r>
            <a:endParaRPr sz="2000"/>
          </a:p>
          <a:p>
            <a:pPr indent="-355600" lvl="0" marL="457200" rtl="0" algn="l">
              <a:spcBef>
                <a:spcPts val="0"/>
              </a:spcBef>
              <a:spcAft>
                <a:spcPts val="0"/>
              </a:spcAft>
              <a:buSzPts val="2000"/>
              <a:buChar char="-"/>
            </a:pPr>
            <a:r>
              <a:rPr lang="en" sz="2000"/>
              <a:t>g+rw (let group members read and edit this file)</a:t>
            </a:r>
            <a:endParaRPr sz="2000"/>
          </a:p>
          <a:p>
            <a:pPr indent="-355600" lvl="0" marL="457200" rtl="0" algn="l">
              <a:spcBef>
                <a:spcPts val="0"/>
              </a:spcBef>
              <a:spcAft>
                <a:spcPts val="0"/>
              </a:spcAft>
              <a:buSzPts val="2000"/>
              <a:buChar char="-"/>
            </a:pPr>
            <a:r>
              <a:rPr lang="en" sz="2000"/>
              <a:t>g=xw (let group members go into your directory and put files there, but not see which files are there)</a:t>
            </a:r>
            <a:endParaRPr sz="2000"/>
          </a:p>
          <a:p>
            <a:pPr indent="0" lvl="0" marL="0" rtl="0" algn="l">
              <a:spcBef>
                <a:spcPts val="500"/>
              </a:spcBef>
              <a:spcAft>
                <a:spcPts val="0"/>
              </a:spcAft>
              <a:buClr>
                <a:schemeClr val="dk1"/>
              </a:buClr>
              <a:buSzPts val="1100"/>
              <a:buFont typeface="Arial"/>
              <a:buNone/>
            </a:pPr>
            <a:r>
              <a:rPr lang="en" sz="2000"/>
              <a:t>● </a:t>
            </a:r>
            <a:r>
              <a:rPr b="1" lang="en" sz="2000"/>
              <a:t>chmod</a:t>
            </a:r>
            <a:r>
              <a:rPr lang="en" sz="2000"/>
              <a:t> takes flags as usual, e.g. -R for recursive</a:t>
            </a:r>
            <a:endParaRPr sz="2000"/>
          </a:p>
          <a:p>
            <a:pPr indent="0" lvl="0" marL="0" rtl="0" algn="l">
              <a:spcBef>
                <a:spcPts val="500"/>
              </a:spcBef>
              <a:spcAft>
                <a:spcPts val="0"/>
              </a:spcAft>
              <a:buNone/>
            </a:pPr>
            <a:r>
              <a:t/>
            </a:r>
            <a:endParaRPr/>
          </a:p>
        </p:txBody>
      </p:sp>
      <p:pic>
        <p:nvPicPr>
          <p:cNvPr id="400" name="Google Shape;400;p63"/>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chmod </a:t>
            </a:r>
            <a:r>
              <a:rPr lang="en">
                <a:solidFill>
                  <a:schemeClr val="dk1"/>
                </a:solidFill>
              </a:rPr>
              <a:t>– numerical permissions</a:t>
            </a:r>
            <a:endParaRPr/>
          </a:p>
        </p:txBody>
      </p:sp>
      <p:sp>
        <p:nvSpPr>
          <p:cNvPr id="406" name="Google Shape;406;p64"/>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t/>
            </a:r>
            <a:endParaRPr/>
          </a:p>
          <a:p>
            <a:pPr indent="-381000" lvl="0" marL="457200" rtl="0" algn="l">
              <a:spcBef>
                <a:spcPts val="500"/>
              </a:spcBef>
              <a:spcAft>
                <a:spcPts val="0"/>
              </a:spcAft>
              <a:buSzPts val="2400"/>
              <a:buChar char="●"/>
            </a:pPr>
            <a:r>
              <a:rPr lang="en"/>
              <a:t>Online, you will come across e.g. “</a:t>
            </a:r>
            <a:r>
              <a:rPr b="1" lang="en"/>
              <a:t>chmod 755</a:t>
            </a:r>
            <a:r>
              <a:rPr lang="en"/>
              <a:t>”, </a:t>
            </a:r>
            <a:br>
              <a:rPr lang="en"/>
            </a:br>
            <a:r>
              <a:rPr lang="en"/>
              <a:t>what does this mean? It’s a “bit mask”:</a:t>
            </a:r>
            <a:endParaRPr/>
          </a:p>
          <a:p>
            <a:pPr indent="-381000" lvl="0" marL="457200" rtl="0" algn="l">
              <a:spcBef>
                <a:spcPts val="0"/>
              </a:spcBef>
              <a:spcAft>
                <a:spcPts val="0"/>
              </a:spcAft>
              <a:buSzPts val="2400"/>
              <a:buChar char="-"/>
            </a:pPr>
            <a:r>
              <a:rPr lang="en"/>
              <a:t>7 = 4 + 2 + 1 = r + w + x</a:t>
            </a:r>
            <a:endParaRPr/>
          </a:p>
          <a:p>
            <a:pPr indent="-381000" lvl="0" marL="457200" rtl="0" algn="l">
              <a:spcBef>
                <a:spcPts val="0"/>
              </a:spcBef>
              <a:spcAft>
                <a:spcPts val="0"/>
              </a:spcAft>
              <a:buSzPts val="2400"/>
              <a:buChar char="-"/>
            </a:pPr>
            <a:r>
              <a:rPr lang="en"/>
              <a:t>5 = 4 + 0 + 1 = r + x</a:t>
            </a:r>
            <a:endParaRPr/>
          </a:p>
          <a:p>
            <a:pPr indent="-381000" lvl="0" marL="457200" rtl="0" algn="l">
              <a:spcBef>
                <a:spcPts val="0"/>
              </a:spcBef>
              <a:spcAft>
                <a:spcPts val="0"/>
              </a:spcAft>
              <a:buSzPts val="2400"/>
              <a:buChar char="●"/>
            </a:pPr>
            <a:r>
              <a:rPr lang="en"/>
              <a:t>What number would r + w be?</a:t>
            </a:r>
            <a:endParaRPr/>
          </a:p>
        </p:txBody>
      </p:sp>
      <p:pic>
        <p:nvPicPr>
          <p:cNvPr id="407" name="Google Shape;407;p64"/>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chmod</a:t>
            </a:r>
            <a:r>
              <a:rPr lang="en">
                <a:solidFill>
                  <a:schemeClr val="dk1"/>
                </a:solidFill>
              </a:rPr>
              <a:t> — Hands-on</a:t>
            </a:r>
            <a:endParaRPr/>
          </a:p>
        </p:txBody>
      </p:sp>
      <p:sp>
        <p:nvSpPr>
          <p:cNvPr id="413" name="Google Shape;413;p65"/>
          <p:cNvSpPr txBox="1"/>
          <p:nvPr>
            <p:ph idx="1" type="body"/>
          </p:nvPr>
        </p:nvSpPr>
        <p:spPr>
          <a:xfrm>
            <a:off x="685801" y="1562100"/>
            <a:ext cx="8062800" cy="3086100"/>
          </a:xfrm>
          <a:prstGeom prst="rect">
            <a:avLst/>
          </a:prstGeom>
        </p:spPr>
        <p:txBody>
          <a:bodyPr anchorCtr="0" anchor="t" bIns="34275" lIns="68575" spcFirstLastPara="1" rIns="68575" wrap="square" tIns="34275">
            <a:noAutofit/>
          </a:bodyPr>
          <a:lstStyle/>
          <a:p>
            <a:pPr indent="-336550" lvl="0" marL="457200" rtl="0" algn="l">
              <a:spcBef>
                <a:spcPts val="500"/>
              </a:spcBef>
              <a:spcAft>
                <a:spcPts val="0"/>
              </a:spcAft>
              <a:buSzPts val="1700"/>
              <a:buChar char="●"/>
            </a:pPr>
            <a:r>
              <a:rPr lang="en" sz="1700"/>
              <a:t>In the linux_tutorial directory, find important files and old</a:t>
            </a:r>
            <a:br>
              <a:rPr lang="en" sz="1700"/>
            </a:br>
            <a:r>
              <a:rPr lang="en" sz="1700"/>
              <a:t>saved data that you wouldn’t want to lose.</a:t>
            </a:r>
            <a:endParaRPr sz="1700"/>
          </a:p>
          <a:p>
            <a:pPr indent="-336550" lvl="0" marL="457200" rtl="0" algn="l">
              <a:spcBef>
                <a:spcPts val="0"/>
              </a:spcBef>
              <a:spcAft>
                <a:spcPts val="0"/>
              </a:spcAft>
              <a:buSzPts val="1700"/>
              <a:buChar char="-"/>
            </a:pPr>
            <a:r>
              <a:rPr lang="en" sz="1700"/>
              <a:t>Directories: important_results/, old_project/</a:t>
            </a:r>
            <a:endParaRPr sz="1700"/>
          </a:p>
          <a:p>
            <a:pPr indent="-336550" lvl="0" marL="457200" rtl="0" algn="l">
              <a:spcBef>
                <a:spcPts val="0"/>
              </a:spcBef>
              <a:spcAft>
                <a:spcPts val="0"/>
              </a:spcAft>
              <a:buSzPts val="1700"/>
              <a:buChar char="-"/>
            </a:pPr>
            <a:r>
              <a:rPr lang="en" sz="1700"/>
              <a:t>File: last_years_data</a:t>
            </a:r>
            <a:endParaRPr sz="1700"/>
          </a:p>
          <a:p>
            <a:pPr indent="-336550" lvl="0" marL="457200" rtl="0" algn="l">
              <a:spcBef>
                <a:spcPts val="0"/>
              </a:spcBef>
              <a:spcAft>
                <a:spcPts val="0"/>
              </a:spcAft>
              <a:buSzPts val="1700"/>
              <a:buChar char="●"/>
            </a:pPr>
            <a:r>
              <a:rPr lang="en" sz="1700"/>
              <a:t>Use chmod to remove write permission from those files and</a:t>
            </a:r>
            <a:br>
              <a:rPr lang="en" sz="1700"/>
            </a:br>
            <a:r>
              <a:rPr lang="en" sz="1700"/>
              <a:t>directories (use the -R flag to also do the files in the directories).</a:t>
            </a:r>
            <a:endParaRPr sz="1700"/>
          </a:p>
          <a:p>
            <a:pPr indent="-336550" lvl="0" marL="457200" rtl="0" algn="l">
              <a:spcBef>
                <a:spcPts val="0"/>
              </a:spcBef>
              <a:spcAft>
                <a:spcPts val="0"/>
              </a:spcAft>
              <a:buSzPts val="1700"/>
              <a:buChar char="●"/>
            </a:pPr>
            <a:r>
              <a:rPr lang="en" sz="1700"/>
              <a:t>Take a moment to play around with chmod and explore the </a:t>
            </a:r>
            <a:br>
              <a:rPr lang="en" sz="1700"/>
            </a:br>
            <a:r>
              <a:rPr lang="en" sz="1700"/>
              <a:t>effects of permissions on files and directories.</a:t>
            </a:r>
            <a:endParaRPr sz="1700"/>
          </a:p>
        </p:txBody>
      </p:sp>
      <p:pic>
        <p:nvPicPr>
          <p:cNvPr id="414" name="Google Shape;414;p65"/>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Review exercise:</a:t>
            </a:r>
            <a:endParaRPr/>
          </a:p>
          <a:p>
            <a:pPr indent="-381000" lvl="0" marL="457200" rtl="0" algn="l">
              <a:spcBef>
                <a:spcPts val="500"/>
              </a:spcBef>
              <a:spcAft>
                <a:spcPts val="0"/>
              </a:spcAft>
              <a:buSzPts val="2400"/>
              <a:buChar char="●"/>
            </a:pPr>
            <a:r>
              <a:rPr lang="en"/>
              <a:t>Now try this:</a:t>
            </a:r>
            <a:endParaRPr/>
          </a:p>
          <a:p>
            <a:pPr indent="0" lvl="0" marL="0" rtl="0" algn="l">
              <a:spcBef>
                <a:spcPts val="500"/>
              </a:spcBef>
              <a:spcAft>
                <a:spcPts val="0"/>
              </a:spcAft>
              <a:buClr>
                <a:schemeClr val="dk1"/>
              </a:buClr>
              <a:buSzPts val="1100"/>
              <a:buFont typeface="Arial"/>
              <a:buNone/>
            </a:pPr>
            <a:r>
              <a:rPr lang="en"/>
              <a:t>   - Create a new directory inside your home directory</a:t>
            </a:r>
            <a:endParaRPr/>
          </a:p>
          <a:p>
            <a:pPr indent="0" lvl="0" marL="0" rtl="0" algn="l">
              <a:spcBef>
                <a:spcPts val="500"/>
              </a:spcBef>
              <a:spcAft>
                <a:spcPts val="0"/>
              </a:spcAft>
              <a:buClr>
                <a:schemeClr val="dk1"/>
              </a:buClr>
              <a:buSzPts val="1100"/>
              <a:buFont typeface="Arial"/>
              <a:buNone/>
            </a:pPr>
            <a:r>
              <a:rPr lang="en"/>
              <a:t>   - Cd into it</a:t>
            </a:r>
            <a:endParaRPr/>
          </a:p>
          <a:p>
            <a:pPr indent="0" lvl="0" marL="0" rtl="0" algn="l">
              <a:spcBef>
                <a:spcPts val="500"/>
              </a:spcBef>
              <a:spcAft>
                <a:spcPts val="0"/>
              </a:spcAft>
              <a:buClr>
                <a:schemeClr val="dk1"/>
              </a:buClr>
              <a:buSzPts val="1100"/>
              <a:buFont typeface="Arial"/>
              <a:buNone/>
            </a:pPr>
            <a:r>
              <a:rPr lang="en"/>
              <a:t>   - Copy any file into the directory</a:t>
            </a:r>
            <a:endParaRPr/>
          </a:p>
          <a:p>
            <a:pPr indent="0" lvl="0" marL="0" rtl="0" algn="l">
              <a:spcBef>
                <a:spcPts val="500"/>
              </a:spcBef>
              <a:spcAft>
                <a:spcPts val="0"/>
              </a:spcAft>
              <a:buClr>
                <a:schemeClr val="dk1"/>
              </a:buClr>
              <a:buSzPts val="1100"/>
              <a:buFont typeface="Arial"/>
              <a:buNone/>
            </a:pPr>
            <a:r>
              <a:rPr lang="en"/>
              <a:t>   - Rename the file to something else</a:t>
            </a:r>
            <a:endParaRPr/>
          </a:p>
          <a:p>
            <a:pPr indent="0" lvl="0" marL="0" rtl="0" algn="l">
              <a:spcBef>
                <a:spcPts val="500"/>
              </a:spcBef>
              <a:spcAft>
                <a:spcPts val="0"/>
              </a:spcAft>
              <a:buClr>
                <a:schemeClr val="dk1"/>
              </a:buClr>
              <a:buSzPts val="1100"/>
              <a:buFont typeface="Arial"/>
              <a:buNone/>
            </a:pPr>
            <a:r>
              <a:rPr lang="en"/>
              <a:t>   - Delete the directory and its contents</a:t>
            </a:r>
            <a:endParaRPr/>
          </a:p>
          <a:p>
            <a:pPr indent="0" lvl="0" marL="0" rtl="0" algn="l">
              <a:spcBef>
                <a:spcPts val="500"/>
              </a:spcBef>
              <a:spcAft>
                <a:spcPts val="0"/>
              </a:spcAft>
              <a:buNone/>
            </a:pPr>
            <a:r>
              <a:t/>
            </a:r>
            <a:endParaRPr/>
          </a:p>
        </p:txBody>
      </p:sp>
      <p:sp>
        <p:nvSpPr>
          <p:cNvPr id="420" name="Google Shape;420;p66"/>
          <p:cNvSpPr txBox="1"/>
          <p:nvPr/>
        </p:nvSpPr>
        <p:spPr>
          <a:xfrm>
            <a:off x="1766450" y="127525"/>
            <a:ext cx="6409200" cy="815700"/>
          </a:xfrm>
          <a:prstGeom prst="rect">
            <a:avLst/>
          </a:prstGeom>
          <a:noFill/>
          <a:ln>
            <a:noFill/>
          </a:ln>
        </p:spPr>
        <p:txBody>
          <a:bodyPr anchorCtr="0" anchor="t" bIns="91425" lIns="91425" spcFirstLastPara="1" rIns="91425" wrap="square" tIns="91425">
            <a:spAutoFit/>
          </a:bodyPr>
          <a:lstStyle/>
          <a:p>
            <a:pPr indent="457200" lvl="0" marL="914400" rtl="0" algn="l">
              <a:spcBef>
                <a:spcPts val="500"/>
              </a:spcBef>
              <a:spcAft>
                <a:spcPts val="0"/>
              </a:spcAft>
              <a:buClr>
                <a:schemeClr val="dk1"/>
              </a:buClr>
              <a:buSzPts val="1100"/>
              <a:buFont typeface="Arial"/>
              <a:buNone/>
            </a:pPr>
            <a:r>
              <a:rPr b="1" lang="en" sz="4100">
                <a:solidFill>
                  <a:schemeClr val="dk1"/>
                </a:solidFill>
              </a:rPr>
              <a:t>Now try this</a:t>
            </a:r>
            <a:endParaRPr b="1" sz="3100"/>
          </a:p>
        </p:txBody>
      </p:sp>
      <p:pic>
        <p:nvPicPr>
          <p:cNvPr id="421" name="Google Shape;421;p66"/>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Summarising exercises (1)</a:t>
            </a:r>
            <a:endParaRPr b="1">
              <a:solidFill>
                <a:schemeClr val="dk1"/>
              </a:solidFill>
            </a:endParaRPr>
          </a:p>
          <a:p>
            <a:pPr indent="0" lvl="0" marL="0" rtl="0" algn="r">
              <a:spcBef>
                <a:spcPts val="0"/>
              </a:spcBef>
              <a:spcAft>
                <a:spcPts val="0"/>
              </a:spcAft>
              <a:buNone/>
            </a:pPr>
            <a:r>
              <a:t/>
            </a:r>
            <a:endParaRPr sz="2400">
              <a:solidFill>
                <a:schemeClr val="dk1"/>
              </a:solidFill>
            </a:endParaRPr>
          </a:p>
        </p:txBody>
      </p:sp>
      <p:sp>
        <p:nvSpPr>
          <p:cNvPr id="427" name="Google Shape;427;p67"/>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55600" lvl="0" marL="457200" rtl="0" algn="l">
              <a:spcBef>
                <a:spcPts val="500"/>
              </a:spcBef>
              <a:spcAft>
                <a:spcPts val="0"/>
              </a:spcAft>
              <a:buSzPts val="2000"/>
              <a:buChar char="●"/>
            </a:pPr>
            <a:r>
              <a:rPr lang="en" sz="2000"/>
              <a:t>Find and delete the files named temp_file-1 and temp_file-2.</a:t>
            </a:r>
            <a:endParaRPr sz="2000"/>
          </a:p>
          <a:p>
            <a:pPr indent="-355600" lvl="0" marL="457200" rtl="0" algn="l">
              <a:spcBef>
                <a:spcPts val="0"/>
              </a:spcBef>
              <a:spcAft>
                <a:spcPts val="0"/>
              </a:spcAft>
              <a:buSzPts val="2000"/>
              <a:buChar char="-"/>
            </a:pPr>
            <a:r>
              <a:rPr lang="en" sz="2000"/>
              <a:t>Can you do it with one command, standing in linux_tutorial/?</a:t>
            </a:r>
            <a:endParaRPr sz="2000"/>
          </a:p>
          <a:p>
            <a:pPr indent="-355600" lvl="0" marL="457200" rtl="0" algn="l">
              <a:spcBef>
                <a:spcPts val="0"/>
              </a:spcBef>
              <a:spcAft>
                <a:spcPts val="0"/>
              </a:spcAft>
              <a:buSzPts val="2000"/>
              <a:buChar char="-"/>
            </a:pPr>
            <a:r>
              <a:rPr lang="en" sz="2000"/>
              <a:t>You may have to give yourself permission.</a:t>
            </a:r>
            <a:endParaRPr sz="2000"/>
          </a:p>
          <a:p>
            <a:pPr indent="0" lvl="0" marL="0" rtl="0" algn="l">
              <a:spcBef>
                <a:spcPts val="500"/>
              </a:spcBef>
              <a:spcAft>
                <a:spcPts val="0"/>
              </a:spcAft>
              <a:buNone/>
            </a:pPr>
            <a:r>
              <a:t/>
            </a:r>
            <a:endParaRPr/>
          </a:p>
        </p:txBody>
      </p:sp>
      <p:pic>
        <p:nvPicPr>
          <p:cNvPr id="428" name="Google Shape;428;p67"/>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8"/>
          <p:cNvSpPr txBox="1"/>
          <p:nvPr>
            <p:ph idx="1" type="body"/>
          </p:nvPr>
        </p:nvSpPr>
        <p:spPr>
          <a:xfrm>
            <a:off x="742476" y="149535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t/>
            </a:r>
            <a:endParaRPr/>
          </a:p>
          <a:p>
            <a:pPr indent="-381000" lvl="0" marL="457200" rtl="0" algn="l">
              <a:spcBef>
                <a:spcPts val="500"/>
              </a:spcBef>
              <a:spcAft>
                <a:spcPts val="0"/>
              </a:spcAft>
              <a:buSzPts val="2400"/>
              <a:buChar char="●"/>
            </a:pPr>
            <a:r>
              <a:rPr lang="en"/>
              <a:t>Create a directory named “text_files”</a:t>
            </a:r>
            <a:endParaRPr/>
          </a:p>
          <a:p>
            <a:pPr indent="-381000" lvl="0" marL="457200" rtl="0" algn="l">
              <a:spcBef>
                <a:spcPts val="0"/>
              </a:spcBef>
              <a:spcAft>
                <a:spcPts val="0"/>
              </a:spcAft>
              <a:buSzPts val="2400"/>
              <a:buChar char="●"/>
            </a:pPr>
            <a:r>
              <a:rPr lang="en"/>
              <a:t>Move all the .txt files in subdirectories of linux_tutorial into this directory</a:t>
            </a:r>
            <a:endParaRPr/>
          </a:p>
          <a:p>
            <a:pPr indent="-381000" lvl="0" marL="457200" rtl="0" algn="l">
              <a:spcBef>
                <a:spcPts val="0"/>
              </a:spcBef>
              <a:spcAft>
                <a:spcPts val="0"/>
              </a:spcAft>
              <a:buSzPts val="2400"/>
              <a:buChar char="-"/>
            </a:pPr>
            <a:r>
              <a:rPr lang="en"/>
              <a:t>Use the “verbose” flag to get a report of which files were moved.</a:t>
            </a:r>
            <a:endParaRPr/>
          </a:p>
          <a:p>
            <a:pPr indent="0" lvl="0" marL="0" rtl="0" algn="l">
              <a:spcBef>
                <a:spcPts val="500"/>
              </a:spcBef>
              <a:spcAft>
                <a:spcPts val="0"/>
              </a:spcAft>
              <a:buNone/>
            </a:pPr>
            <a:r>
              <a:t/>
            </a:r>
            <a:endParaRPr/>
          </a:p>
        </p:txBody>
      </p:sp>
      <p:sp>
        <p:nvSpPr>
          <p:cNvPr id="434" name="Google Shape;434;p68"/>
          <p:cNvSpPr txBox="1"/>
          <p:nvPr/>
        </p:nvSpPr>
        <p:spPr>
          <a:xfrm>
            <a:off x="1931775" y="165300"/>
            <a:ext cx="6305400" cy="738900"/>
          </a:xfrm>
          <a:prstGeom prst="rect">
            <a:avLst/>
          </a:prstGeom>
          <a:noFill/>
          <a:ln>
            <a:noFill/>
          </a:ln>
        </p:spPr>
        <p:txBody>
          <a:bodyPr anchorCtr="0" anchor="t" bIns="91425" lIns="91425" spcFirstLastPara="1" rIns="91425" wrap="square" tIns="91425">
            <a:spAutoFit/>
          </a:bodyPr>
          <a:lstStyle/>
          <a:p>
            <a:pPr indent="0" lvl="0" marL="0" rtl="0" algn="l">
              <a:spcBef>
                <a:spcPts val="500"/>
              </a:spcBef>
              <a:spcAft>
                <a:spcPts val="0"/>
              </a:spcAft>
              <a:buClr>
                <a:schemeClr val="dk1"/>
              </a:buClr>
              <a:buSzPts val="1100"/>
              <a:buFont typeface="Arial"/>
              <a:buNone/>
            </a:pPr>
            <a:r>
              <a:rPr b="1" lang="en" sz="3600">
                <a:solidFill>
                  <a:schemeClr val="dk1"/>
                </a:solidFill>
              </a:rPr>
              <a:t>Summarising exercises (2)</a:t>
            </a:r>
            <a:endParaRPr b="1" sz="3600"/>
          </a:p>
        </p:txBody>
      </p:sp>
      <p:pic>
        <p:nvPicPr>
          <p:cNvPr id="435" name="Google Shape;435;p68"/>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9"/>
          <p:cNvSpPr txBox="1"/>
          <p:nvPr>
            <p:ph type="title"/>
          </p:nvPr>
        </p:nvSpPr>
        <p:spPr>
          <a:xfrm>
            <a:off x="1763690" y="457200"/>
            <a:ext cx="6984900" cy="8574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b="1" lang="en">
                <a:solidFill>
                  <a:schemeClr val="dk1"/>
                </a:solidFill>
              </a:rPr>
              <a:t>Summarising exercises (3)</a:t>
            </a:r>
            <a:endParaRPr b="1"/>
          </a:p>
        </p:txBody>
      </p:sp>
      <p:sp>
        <p:nvSpPr>
          <p:cNvPr id="441" name="Google Shape;441;p69"/>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t>Transfer files to and from Rackham. Use scp or FileZilla or MobaXterm or whatever you like.</a:t>
            </a:r>
            <a:endParaRPr/>
          </a:p>
          <a:p>
            <a:pPr indent="-381000" lvl="0" marL="457200" rtl="0" algn="l">
              <a:spcBef>
                <a:spcPts val="0"/>
              </a:spcBef>
              <a:spcAft>
                <a:spcPts val="0"/>
              </a:spcAft>
              <a:buSzPts val="2400"/>
              <a:buChar char="●"/>
            </a:pPr>
            <a:r>
              <a:rPr lang="en"/>
              <a:t>Read up on the rsync tool for moving files.</a:t>
            </a:r>
            <a:endParaRPr/>
          </a:p>
          <a:p>
            <a:pPr indent="0" lvl="0" marL="0" rtl="0" algn="l">
              <a:spcBef>
                <a:spcPts val="500"/>
              </a:spcBef>
              <a:spcAft>
                <a:spcPts val="0"/>
              </a:spcAft>
              <a:buNone/>
            </a:pPr>
            <a:r>
              <a:t/>
            </a:r>
            <a:endParaRPr/>
          </a:p>
        </p:txBody>
      </p:sp>
      <p:pic>
        <p:nvPicPr>
          <p:cNvPr id="442" name="Google Shape;442;p69"/>
          <p:cNvPicPr preferRelativeResize="0"/>
          <p:nvPr/>
        </p:nvPicPr>
        <p:blipFill>
          <a:blip r:embed="rId3">
            <a:alphaModFix/>
          </a:blip>
          <a:stretch>
            <a:fillRect/>
          </a:stretch>
        </p:blipFill>
        <p:spPr>
          <a:xfrm>
            <a:off x="7745950" y="4342950"/>
            <a:ext cx="1398051" cy="800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1792050" y="457200"/>
            <a:ext cx="6984900" cy="1295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Connect to UPPMAX for </a:t>
            </a:r>
            <a:br>
              <a:rPr b="1" lang="en"/>
            </a:br>
            <a:r>
              <a:rPr b="1" lang="en"/>
              <a:t>windows users </a:t>
            </a:r>
            <a:endParaRPr b="1"/>
          </a:p>
        </p:txBody>
      </p:sp>
      <p:sp>
        <p:nvSpPr>
          <p:cNvPr id="136" name="Google Shape;136;p27"/>
          <p:cNvSpPr txBox="1"/>
          <p:nvPr>
            <p:ph idx="1" type="body"/>
          </p:nvPr>
        </p:nvSpPr>
        <p:spPr>
          <a:xfrm>
            <a:off x="562050" y="1882625"/>
            <a:ext cx="8364600" cy="24486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a:t>Download a X-server such as GWSL or X-ming or VcXsrv or an other of your choosing</a:t>
            </a:r>
            <a:endParaRPr/>
          </a:p>
          <a:p>
            <a:pPr indent="-381000" lvl="0" marL="457200" rtl="0" algn="l">
              <a:spcBef>
                <a:spcPts val="0"/>
              </a:spcBef>
              <a:spcAft>
                <a:spcPts val="0"/>
              </a:spcAft>
              <a:buSzPts val="2400"/>
              <a:buChar char="●"/>
            </a:pPr>
            <a:r>
              <a:rPr lang="en"/>
              <a:t>Install WSL and a </a:t>
            </a:r>
            <a:r>
              <a:rPr lang="en"/>
              <a:t>Distribution such as ubuntu</a:t>
            </a:r>
            <a:r>
              <a:rPr lang="en"/>
              <a:t> or a ssh program such as MobaXTerm</a:t>
            </a:r>
            <a:endParaRPr/>
          </a:p>
          <a:p>
            <a:pPr indent="-381000" lvl="0" marL="457200" rtl="0" algn="l">
              <a:spcBef>
                <a:spcPts val="0"/>
              </a:spcBef>
              <a:spcAft>
                <a:spcPts val="0"/>
              </a:spcAft>
              <a:buSzPts val="2400"/>
              <a:buChar char="●"/>
            </a:pPr>
            <a:r>
              <a:rPr lang="en"/>
              <a:t>Connect to </a:t>
            </a:r>
            <a:r>
              <a:rPr lang="en"/>
              <a:t>$ ssh -X username@rackham.uppmax.uu.se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1551115" y="494975"/>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Windows links</a:t>
            </a:r>
            <a:endParaRPr b="1"/>
          </a:p>
        </p:txBody>
      </p:sp>
      <p:sp>
        <p:nvSpPr>
          <p:cNvPr id="142" name="Google Shape;142;p28"/>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381000" lvl="0" marL="457200" rtl="0" algn="l">
              <a:spcBef>
                <a:spcPts val="500"/>
              </a:spcBef>
              <a:spcAft>
                <a:spcPts val="0"/>
              </a:spcAft>
              <a:buSzPts val="2400"/>
              <a:buChar char="●"/>
            </a:pPr>
            <a:r>
              <a:rPr lang="en" u="sng">
                <a:solidFill>
                  <a:schemeClr val="hlink"/>
                </a:solidFill>
                <a:hlinkClick r:id="rId3"/>
              </a:rPr>
              <a:t>https://sourceforge.net/projects/vcxsrv/</a:t>
            </a:r>
            <a:endParaRPr/>
          </a:p>
          <a:p>
            <a:pPr indent="-381000" lvl="0" marL="457200" rtl="0" algn="l">
              <a:spcBef>
                <a:spcPts val="0"/>
              </a:spcBef>
              <a:spcAft>
                <a:spcPts val="0"/>
              </a:spcAft>
              <a:buSzPts val="2400"/>
              <a:buChar char="●"/>
            </a:pPr>
            <a:r>
              <a:rPr lang="en" u="sng">
                <a:solidFill>
                  <a:schemeClr val="hlink"/>
                </a:solidFill>
                <a:hlinkClick r:id="rId4"/>
              </a:rPr>
              <a:t>https://mobaxterm.mobatek.net/</a:t>
            </a:r>
            <a:endParaRPr/>
          </a:p>
          <a:p>
            <a:pPr indent="-381000" lvl="0" marL="457200" rtl="0" algn="l">
              <a:spcBef>
                <a:spcPts val="0"/>
              </a:spcBef>
              <a:spcAft>
                <a:spcPts val="0"/>
              </a:spcAft>
              <a:buSzPts val="2400"/>
              <a:buChar char="●"/>
            </a:pPr>
            <a:r>
              <a:rPr lang="en" u="sng">
                <a:solidFill>
                  <a:schemeClr val="hlink"/>
                </a:solidFill>
                <a:hlinkClick r:id="rId5"/>
              </a:rPr>
              <a:t>https://opticos.github.io/gwsl/</a:t>
            </a:r>
            <a:endParaRPr/>
          </a:p>
          <a:p>
            <a:pPr indent="-381000" lvl="0" marL="457200" rtl="0" algn="l">
              <a:spcBef>
                <a:spcPts val="0"/>
              </a:spcBef>
              <a:spcAft>
                <a:spcPts val="0"/>
              </a:spcAft>
              <a:buSzPts val="2400"/>
              <a:buChar char="●"/>
            </a:pPr>
            <a:r>
              <a:rPr lang="en" u="sng">
                <a:solidFill>
                  <a:schemeClr val="hlink"/>
                </a:solidFill>
                <a:hlinkClick r:id="rId6"/>
              </a:rPr>
              <a:t>https://sourceforge.net/projects/xming/</a:t>
            </a:r>
            <a:endParaRPr/>
          </a:p>
          <a:p>
            <a:pPr indent="0" lvl="0" marL="0" rtl="0" algn="l">
              <a:spcBef>
                <a:spcPts val="500"/>
              </a:spcBef>
              <a:spcAft>
                <a:spcPts val="0"/>
              </a:spcAft>
              <a:buNone/>
            </a:pPr>
            <a:r>
              <a:t/>
            </a:r>
            <a:endParaRPr/>
          </a:p>
          <a:p>
            <a:pPr indent="-381000" lvl="0" marL="457200" rtl="0" algn="l">
              <a:spcBef>
                <a:spcPts val="500"/>
              </a:spcBef>
              <a:spcAft>
                <a:spcPts val="0"/>
              </a:spcAft>
              <a:buSzPts val="2400"/>
              <a:buChar char="●"/>
            </a:pPr>
            <a:r>
              <a:rPr lang="en" u="sng">
                <a:solidFill>
                  <a:schemeClr val="hlink"/>
                </a:solidFill>
                <a:hlinkClick r:id="rId7"/>
              </a:rPr>
              <a:t>https://docs.microsoft.com/en-us/windows/wsl/install-win10</a:t>
            </a:r>
            <a:endParaRPr/>
          </a:p>
          <a:p>
            <a:pPr indent="-381000" lvl="0" marL="457200" rtl="0" algn="l">
              <a:spcBef>
                <a:spcPts val="0"/>
              </a:spcBef>
              <a:spcAft>
                <a:spcPts val="0"/>
              </a:spcAft>
              <a:buSzPts val="2400"/>
              <a:buChar char="●"/>
            </a:pPr>
            <a:r>
              <a:rPr lang="en"/>
              <a:t>Don’t forget to update to wsl2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1459450" y="457200"/>
            <a:ext cx="7289100" cy="8574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Clr>
                <a:schemeClr val="dk1"/>
              </a:buClr>
              <a:buSzPts val="1100"/>
              <a:buFont typeface="Arial"/>
              <a:buNone/>
            </a:pPr>
            <a:r>
              <a:rPr b="1" lang="en" sz="3500">
                <a:solidFill>
                  <a:schemeClr val="dk1"/>
                </a:solidFill>
              </a:rPr>
              <a:t>X11-forwarding </a:t>
            </a:r>
            <a:br>
              <a:rPr b="1" lang="en" sz="3500">
                <a:solidFill>
                  <a:schemeClr val="dk1"/>
                </a:solidFill>
              </a:rPr>
            </a:br>
            <a:r>
              <a:rPr b="1" lang="en" sz="3500">
                <a:solidFill>
                  <a:schemeClr val="dk1"/>
                </a:solidFill>
              </a:rPr>
              <a:t>graphics from the command line</a:t>
            </a:r>
            <a:endParaRPr b="1" sz="4700"/>
          </a:p>
        </p:txBody>
      </p:sp>
      <p:sp>
        <p:nvSpPr>
          <p:cNvPr id="148" name="Google Shape;148;p29"/>
          <p:cNvSpPr txBox="1"/>
          <p:nvPr>
            <p:ph idx="1" type="body"/>
          </p:nvPr>
        </p:nvSpPr>
        <p:spPr>
          <a:xfrm>
            <a:off x="685750" y="1755125"/>
            <a:ext cx="8062800" cy="3785100"/>
          </a:xfrm>
          <a:prstGeom prst="rect">
            <a:avLst/>
          </a:prstGeom>
        </p:spPr>
        <p:txBody>
          <a:bodyPr anchorCtr="0" anchor="t" bIns="34275" lIns="68575" spcFirstLastPara="1" rIns="68575" wrap="square" tIns="34275">
            <a:noAutofit/>
          </a:bodyPr>
          <a:lstStyle/>
          <a:p>
            <a:pPr indent="-355600" lvl="0" marL="457200" rtl="0" algn="l">
              <a:spcBef>
                <a:spcPts val="500"/>
              </a:spcBef>
              <a:spcAft>
                <a:spcPts val="0"/>
              </a:spcAft>
              <a:buSzPts val="2000"/>
              <a:buChar char="●"/>
            </a:pPr>
            <a:r>
              <a:rPr lang="en" sz="2000"/>
              <a:t>Graphics can be sent through the SSH connection you’re using to connect</a:t>
            </a:r>
            <a:endParaRPr sz="2000"/>
          </a:p>
          <a:p>
            <a:pPr indent="-355600" lvl="0" marL="457200" rtl="0" algn="l">
              <a:spcBef>
                <a:spcPts val="0"/>
              </a:spcBef>
              <a:spcAft>
                <a:spcPts val="0"/>
              </a:spcAft>
              <a:buSzPts val="2000"/>
              <a:buChar char="-"/>
            </a:pPr>
            <a:r>
              <a:rPr lang="en" sz="2000"/>
              <a:t>Use ssh -Y or ssh -X</a:t>
            </a:r>
            <a:endParaRPr sz="2000"/>
          </a:p>
          <a:p>
            <a:pPr indent="-355600" lvl="0" marL="457200" rtl="0" algn="l">
              <a:spcBef>
                <a:spcPts val="0"/>
              </a:spcBef>
              <a:spcAft>
                <a:spcPts val="0"/>
              </a:spcAft>
              <a:buSzPts val="2000"/>
              <a:buChar char="●"/>
            </a:pPr>
            <a:r>
              <a:rPr lang="en" sz="2000"/>
              <a:t>MacOS users will need to install XQuartz.</a:t>
            </a:r>
            <a:endParaRPr sz="2000"/>
          </a:p>
          <a:p>
            <a:pPr indent="-355600" lvl="0" marL="457200" rtl="0" algn="l">
              <a:spcBef>
                <a:spcPts val="0"/>
              </a:spcBef>
              <a:spcAft>
                <a:spcPts val="0"/>
              </a:spcAft>
              <a:buSzPts val="2000"/>
              <a:buChar char="●"/>
            </a:pPr>
            <a:r>
              <a:rPr lang="en" sz="2000"/>
              <a:t>When starting a graphical program, a new window will open, but your terminal will be “locked”.</a:t>
            </a:r>
            <a:endParaRPr sz="2000"/>
          </a:p>
          <a:p>
            <a:pPr indent="-355600" lvl="0" marL="457200" rtl="0" algn="l">
              <a:spcBef>
                <a:spcPts val="0"/>
              </a:spcBef>
              <a:spcAft>
                <a:spcPts val="0"/>
              </a:spcAft>
              <a:buSzPts val="2000"/>
              <a:buChar char="-"/>
            </a:pPr>
            <a:r>
              <a:rPr lang="en" sz="2000"/>
              <a:t> Run using &amp; at the end to run it as a background proccess e.g. “gedit &amp;” </a:t>
            </a:r>
            <a:endParaRPr sz="2000"/>
          </a:p>
          <a:p>
            <a:pPr indent="-355600" lvl="0" marL="457200" rtl="0" algn="l">
              <a:spcBef>
                <a:spcPts val="0"/>
              </a:spcBef>
              <a:spcAft>
                <a:spcPts val="0"/>
              </a:spcAft>
              <a:buSzPts val="2000"/>
              <a:buChar char="-"/>
            </a:pPr>
            <a:r>
              <a:rPr lang="en" sz="2000"/>
              <a:t>Alternatively, use ctrl-z to put gedit to sleep and type bg %1 to make process number one run in background</a:t>
            </a:r>
            <a:endParaRPr sz="2000"/>
          </a:p>
          <a:p>
            <a:pPr indent="0" lvl="0" marL="0" rtl="0" algn="l">
              <a:spcBef>
                <a:spcPts val="500"/>
              </a:spcBef>
              <a:spcAft>
                <a:spcPts val="0"/>
              </a:spcAft>
              <a:buNone/>
            </a:pPr>
            <a:r>
              <a:t/>
            </a:r>
            <a:endParaRPr/>
          </a:p>
        </p:txBody>
      </p:sp>
      <p:pic>
        <p:nvPicPr>
          <p:cNvPr id="149" name="Google Shape;149;p29"/>
          <p:cNvPicPr preferRelativeResize="0"/>
          <p:nvPr/>
        </p:nvPicPr>
        <p:blipFill>
          <a:blip r:embed="rId3">
            <a:alphaModFix/>
          </a:blip>
          <a:stretch>
            <a:fillRect/>
          </a:stretch>
        </p:blipFill>
        <p:spPr>
          <a:xfrm>
            <a:off x="6291173" y="2215100"/>
            <a:ext cx="1984550" cy="81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1544475" y="457200"/>
            <a:ext cx="7204200" cy="857400"/>
          </a:xfrm>
          <a:prstGeom prst="rect">
            <a:avLst/>
          </a:prstGeom>
        </p:spPr>
        <p:txBody>
          <a:bodyPr anchorCtr="0" anchor="t" bIns="34275" lIns="68575" spcFirstLastPara="1" rIns="68575" wrap="square" tIns="34275">
            <a:noAutofit/>
          </a:bodyPr>
          <a:lstStyle/>
          <a:p>
            <a:pPr indent="0" lvl="0" marL="0" rtl="0" algn="ctr">
              <a:spcBef>
                <a:spcPts val="500"/>
              </a:spcBef>
              <a:spcAft>
                <a:spcPts val="0"/>
              </a:spcAft>
              <a:buClr>
                <a:schemeClr val="dk1"/>
              </a:buClr>
              <a:buSzPts val="1100"/>
              <a:buFont typeface="Arial"/>
              <a:buNone/>
            </a:pPr>
            <a:r>
              <a:rPr b="1" lang="en">
                <a:solidFill>
                  <a:schemeClr val="dk1"/>
                </a:solidFill>
              </a:rPr>
              <a:t>Command line with b</a:t>
            </a:r>
            <a:r>
              <a:rPr b="1" lang="en">
                <a:solidFill>
                  <a:schemeClr val="dk1"/>
                </a:solidFill>
              </a:rPr>
              <a:t>ash</a:t>
            </a:r>
            <a:r>
              <a:rPr lang="en">
                <a:solidFill>
                  <a:schemeClr val="dk1"/>
                </a:solidFill>
              </a:rPr>
              <a:t> </a:t>
            </a:r>
            <a:endParaRPr/>
          </a:p>
        </p:txBody>
      </p:sp>
      <p:sp>
        <p:nvSpPr>
          <p:cNvPr id="155" name="Google Shape;155;p30"/>
          <p:cNvSpPr txBox="1"/>
          <p:nvPr>
            <p:ph idx="1" type="body"/>
          </p:nvPr>
        </p:nvSpPr>
        <p:spPr>
          <a:xfrm>
            <a:off x="685800" y="1314600"/>
            <a:ext cx="8062800" cy="21840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 The command-line interface: the bash prompt </a:t>
            </a:r>
            <a:r>
              <a:rPr lang="en">
                <a:solidFill>
                  <a:srgbClr val="FFFFFF"/>
                </a:solidFill>
                <a:highlight>
                  <a:srgbClr val="980000"/>
                </a:highlight>
              </a:rPr>
              <a:t>$</a:t>
            </a:r>
            <a:endParaRPr>
              <a:solidFill>
                <a:srgbClr val="FFFFFF"/>
              </a:solidFill>
              <a:highlight>
                <a:srgbClr val="980000"/>
              </a:highlight>
            </a:endParaRPr>
          </a:p>
          <a:p>
            <a:pPr indent="0" lvl="0" marL="0" rtl="0" algn="l">
              <a:spcBef>
                <a:spcPts val="500"/>
              </a:spcBef>
              <a:spcAft>
                <a:spcPts val="0"/>
              </a:spcAft>
              <a:buClr>
                <a:schemeClr val="dk1"/>
              </a:buClr>
              <a:buSzPts val="1100"/>
              <a:buFont typeface="Arial"/>
              <a:buNone/>
            </a:pPr>
            <a:r>
              <a:rPr lang="en"/>
              <a:t>● </a:t>
            </a:r>
            <a:r>
              <a:rPr b="1" lang="en"/>
              <a:t>bash</a:t>
            </a:r>
            <a:r>
              <a:rPr lang="en"/>
              <a:t> is a program finds and runs other programs</a:t>
            </a:r>
            <a:endParaRPr/>
          </a:p>
          <a:p>
            <a:pPr indent="0" lvl="0" marL="0" rtl="0" algn="l">
              <a:spcBef>
                <a:spcPts val="500"/>
              </a:spcBef>
              <a:spcAft>
                <a:spcPts val="0"/>
              </a:spcAft>
              <a:buNone/>
            </a:pPr>
            <a:r>
              <a:rPr lang="en"/>
              <a:t>● </a:t>
            </a:r>
            <a:r>
              <a:rPr b="1" lang="en"/>
              <a:t>bash</a:t>
            </a:r>
            <a:r>
              <a:rPr lang="en"/>
              <a:t> is scripting language that is </a:t>
            </a:r>
            <a:r>
              <a:rPr lang="en"/>
              <a:t>referred</a:t>
            </a:r>
            <a:r>
              <a:rPr lang="en"/>
              <a:t> to as a shell</a:t>
            </a:r>
            <a:endParaRPr/>
          </a:p>
          <a:p>
            <a:pPr indent="0" lvl="0" marL="0" rtl="0" algn="l">
              <a:spcBef>
                <a:spcPts val="500"/>
              </a:spcBef>
              <a:spcAft>
                <a:spcPts val="0"/>
              </a:spcAft>
              <a:buClr>
                <a:schemeClr val="dk1"/>
              </a:buClr>
              <a:buSzPts val="1100"/>
              <a:buFont typeface="Arial"/>
              <a:buNone/>
            </a:pPr>
            <a:r>
              <a:rPr lang="en" sz="2000"/>
              <a:t>(</a:t>
            </a:r>
            <a:r>
              <a:rPr lang="en" sz="2000"/>
              <a:t>because</a:t>
            </a:r>
            <a:r>
              <a:rPr lang="en" sz="2000"/>
              <a:t> it sits around the kernel making it easy to interact with)</a:t>
            </a:r>
            <a:endParaRPr sz="2000"/>
          </a:p>
          <a:p>
            <a:pPr indent="0" lvl="0" marL="0" rtl="0" algn="l">
              <a:spcBef>
                <a:spcPts val="500"/>
              </a:spcBef>
              <a:spcAft>
                <a:spcPts val="0"/>
              </a:spcAft>
              <a:buNone/>
            </a:pPr>
            <a:r>
              <a:t/>
            </a:r>
            <a:endParaRPr/>
          </a:p>
        </p:txBody>
      </p:sp>
      <p:pic>
        <p:nvPicPr>
          <p:cNvPr id="156" name="Google Shape;156;p30"/>
          <p:cNvPicPr preferRelativeResize="0"/>
          <p:nvPr/>
        </p:nvPicPr>
        <p:blipFill>
          <a:blip r:embed="rId3">
            <a:alphaModFix/>
          </a:blip>
          <a:stretch>
            <a:fillRect/>
          </a:stretch>
        </p:blipFill>
        <p:spPr>
          <a:xfrm>
            <a:off x="3603762" y="3593675"/>
            <a:ext cx="1936474" cy="1365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1079540" y="428850"/>
            <a:ext cx="6984900" cy="857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The prompt</a:t>
            </a:r>
            <a:endParaRPr b="1"/>
          </a:p>
        </p:txBody>
      </p:sp>
      <p:sp>
        <p:nvSpPr>
          <p:cNvPr id="162" name="Google Shape;162;p31"/>
          <p:cNvSpPr txBox="1"/>
          <p:nvPr>
            <p:ph idx="1" type="body"/>
          </p:nvPr>
        </p:nvSpPr>
        <p:spPr>
          <a:xfrm>
            <a:off x="685801" y="1485900"/>
            <a:ext cx="8062800" cy="30861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lang="en">
                <a:solidFill>
                  <a:srgbClr val="FFFFFF"/>
                </a:solidFill>
                <a:highlight>
                  <a:srgbClr val="980000"/>
                </a:highlight>
              </a:rPr>
              <a:t>[info]$</a:t>
            </a:r>
            <a:r>
              <a:rPr lang="en"/>
              <a:t> </a:t>
            </a:r>
            <a:r>
              <a:rPr lang="en">
                <a:highlight>
                  <a:srgbClr val="FFFF00"/>
                </a:highlight>
              </a:rPr>
              <a:t>program</a:t>
            </a:r>
            <a:r>
              <a:rPr lang="en"/>
              <a:t> </a:t>
            </a:r>
            <a:r>
              <a:rPr lang="en">
                <a:highlight>
                  <a:srgbClr val="FFD966"/>
                </a:highlight>
              </a:rPr>
              <a:t>word1</a:t>
            </a:r>
            <a:r>
              <a:rPr lang="en"/>
              <a:t> </a:t>
            </a:r>
            <a:r>
              <a:rPr lang="en">
                <a:highlight>
                  <a:srgbClr val="BF9000"/>
                </a:highlight>
              </a:rPr>
              <a:t>word2</a:t>
            </a:r>
            <a:r>
              <a:rPr lang="en"/>
              <a:t> </a:t>
            </a:r>
            <a:r>
              <a:rPr lang="en">
                <a:solidFill>
                  <a:srgbClr val="000000"/>
                </a:solidFill>
                <a:highlight>
                  <a:srgbClr val="7F6000"/>
                </a:highlight>
              </a:rPr>
              <a:t>word3</a:t>
            </a:r>
            <a:endParaRPr>
              <a:solidFill>
                <a:srgbClr val="000000"/>
              </a:solidFill>
              <a:highlight>
                <a:srgbClr val="7F6000"/>
              </a:highlight>
            </a:endParaRPr>
          </a:p>
          <a:p>
            <a:pPr indent="0" lvl="0" marL="0" rtl="0" algn="l">
              <a:spcBef>
                <a:spcPts val="500"/>
              </a:spcBef>
              <a:spcAft>
                <a:spcPts val="0"/>
              </a:spcAft>
              <a:buNone/>
            </a:pPr>
            <a:r>
              <a:rPr lang="en"/>
              <a:t>● </a:t>
            </a:r>
            <a:r>
              <a:rPr lang="en">
                <a:solidFill>
                  <a:srgbClr val="FFFFFF"/>
                </a:solidFill>
                <a:highlight>
                  <a:srgbClr val="980000"/>
                </a:highlight>
              </a:rPr>
              <a:t>[info]</a:t>
            </a:r>
            <a:r>
              <a:rPr lang="en"/>
              <a:t> is configurable, and usually tells you who</a:t>
            </a:r>
            <a:endParaRPr/>
          </a:p>
          <a:p>
            <a:pPr indent="0" lvl="0" marL="0" rtl="0" algn="l">
              <a:spcBef>
                <a:spcPts val="500"/>
              </a:spcBef>
              <a:spcAft>
                <a:spcPts val="0"/>
              </a:spcAft>
              <a:buNone/>
            </a:pPr>
            <a:r>
              <a:rPr lang="en"/>
              <a:t>you are, on what system, and where in the file system</a:t>
            </a:r>
            <a:endParaRPr/>
          </a:p>
          <a:p>
            <a:pPr indent="0" lvl="0" marL="0" rtl="0" algn="l">
              <a:spcBef>
                <a:spcPts val="500"/>
              </a:spcBef>
              <a:spcAft>
                <a:spcPts val="0"/>
              </a:spcAft>
              <a:buNone/>
            </a:pPr>
            <a:r>
              <a:rPr lang="en"/>
              <a:t>● The </a:t>
            </a:r>
            <a:r>
              <a:rPr lang="en">
                <a:highlight>
                  <a:srgbClr val="FFFF00"/>
                </a:highlight>
              </a:rPr>
              <a:t>program</a:t>
            </a:r>
            <a:r>
              <a:rPr lang="en"/>
              <a:t> to run is the first word</a:t>
            </a:r>
            <a:endParaRPr/>
          </a:p>
          <a:p>
            <a:pPr indent="0" lvl="0" marL="0" rtl="0" algn="l">
              <a:spcBef>
                <a:spcPts val="500"/>
              </a:spcBef>
              <a:spcAft>
                <a:spcPts val="0"/>
              </a:spcAft>
              <a:buNone/>
            </a:pPr>
            <a:r>
              <a:rPr lang="en"/>
              <a:t>● All words are separated by spaces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versitetets mal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