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06"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3" r:id="rId41"/>
    <p:sldId id="296" r:id="rId42"/>
    <p:sldId id="297" r:id="rId43"/>
    <p:sldId id="298" r:id="rId44"/>
    <p:sldId id="299" r:id="rId45"/>
    <p:sldId id="304" r:id="rId46"/>
    <p:sldId id="300" r:id="rId47"/>
    <p:sldId id="301" r:id="rId48"/>
    <p:sldId id="302" r:id="rId49"/>
    <p:sldId id="303" r:id="rId5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68" d="100"/>
          <a:sy n="68" d="100"/>
        </p:scale>
        <p:origin x="86" y="389"/>
      </p:cViewPr>
      <p:guideLst/>
    </p:cSldViewPr>
  </p:slideViewPr>
  <p:notesTextViewPr>
    <p:cViewPr>
      <p:scale>
        <a:sx n="1" d="1"/>
        <a:sy n="1" d="1"/>
      </p:scale>
      <p:origin x="0" y="0"/>
    </p:cViewPr>
  </p:notesTextViewPr>
  <p:sorterViewPr>
    <p:cViewPr>
      <p:scale>
        <a:sx n="100" d="100"/>
        <a:sy n="100" d="100"/>
      </p:scale>
      <p:origin x="0" y="-1295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7fc55ca8bb74459" providerId="LiveId" clId="{D779DB14-4F40-4165-9B95-2AADCBBCBBB9}"/>
    <pc:docChg chg="undo custSel addSld delSld modSld sldOrd">
      <pc:chgData name="" userId="27fc55ca8bb74459" providerId="LiveId" clId="{D779DB14-4F40-4165-9B95-2AADCBBCBBB9}" dt="2021-08-13T17:48:13.334" v="1572" actId="20577"/>
      <pc:docMkLst>
        <pc:docMk/>
      </pc:docMkLst>
      <pc:sldChg chg="addSp delSp modSp">
        <pc:chgData name="" userId="27fc55ca8bb74459" providerId="LiveId" clId="{D779DB14-4F40-4165-9B95-2AADCBBCBBB9}" dt="2021-08-12T06:45:07.781" v="1469" actId="20577"/>
        <pc:sldMkLst>
          <pc:docMk/>
          <pc:sldMk cId="0" sldId="258"/>
        </pc:sldMkLst>
        <pc:spChg chg="add del">
          <ac:chgData name="" userId="27fc55ca8bb74459" providerId="LiveId" clId="{D779DB14-4F40-4165-9B95-2AADCBBCBBB9}" dt="2021-08-12T06:43:24.612" v="1438"/>
          <ac:spMkLst>
            <pc:docMk/>
            <pc:sldMk cId="0" sldId="258"/>
            <ac:spMk id="4" creationId="{F19C8769-28B4-4713-BF33-EFB096A15720}"/>
          </ac:spMkLst>
        </pc:spChg>
        <pc:spChg chg="add del">
          <ac:chgData name="" userId="27fc55ca8bb74459" providerId="LiveId" clId="{D779DB14-4F40-4165-9B95-2AADCBBCBBB9}" dt="2021-08-12T06:43:31.854" v="1440"/>
          <ac:spMkLst>
            <pc:docMk/>
            <pc:sldMk cId="0" sldId="258"/>
            <ac:spMk id="5" creationId="{96E62778-8F50-42AC-90A2-87FFE4FDE30A}"/>
          </ac:spMkLst>
        </pc:spChg>
        <pc:spChg chg="add del">
          <ac:chgData name="" userId="27fc55ca8bb74459" providerId="LiveId" clId="{D779DB14-4F40-4165-9B95-2AADCBBCBBB9}" dt="2021-08-12T06:44:00.577" v="1446"/>
          <ac:spMkLst>
            <pc:docMk/>
            <pc:sldMk cId="0" sldId="258"/>
            <ac:spMk id="6" creationId="{E2B51711-D46A-499A-AE24-431F0664F774}"/>
          </ac:spMkLst>
        </pc:spChg>
        <pc:spChg chg="mod">
          <ac:chgData name="" userId="27fc55ca8bb74459" providerId="LiveId" clId="{D779DB14-4F40-4165-9B95-2AADCBBCBBB9}" dt="2021-08-12T06:44:51.406" v="1451" actId="14100"/>
          <ac:spMkLst>
            <pc:docMk/>
            <pc:sldMk cId="0" sldId="258"/>
            <ac:spMk id="108" creationId="{00000000-0000-0000-0000-000000000000}"/>
          </ac:spMkLst>
        </pc:spChg>
        <pc:spChg chg="mod">
          <ac:chgData name="" userId="27fc55ca8bb74459" providerId="LiveId" clId="{D779DB14-4F40-4165-9B95-2AADCBBCBBB9}" dt="2021-08-12T06:45:07.781" v="1469" actId="20577"/>
          <ac:spMkLst>
            <pc:docMk/>
            <pc:sldMk cId="0" sldId="258"/>
            <ac:spMk id="109" creationId="{00000000-0000-0000-0000-000000000000}"/>
          </ac:spMkLst>
        </pc:spChg>
        <pc:graphicFrameChg chg="add del mod">
          <ac:chgData name="" userId="27fc55ca8bb74459" providerId="LiveId" clId="{D779DB14-4F40-4165-9B95-2AADCBBCBBB9}" dt="2021-08-12T06:44:00.577" v="1446"/>
          <ac:graphicFrameMkLst>
            <pc:docMk/>
            <pc:sldMk cId="0" sldId="258"/>
            <ac:graphicFrameMk id="7" creationId="{54B0F05A-8E9A-40C5-A999-1589B8F8515B}"/>
          </ac:graphicFrameMkLst>
        </pc:graphicFrameChg>
        <pc:graphicFrameChg chg="add del mod">
          <ac:chgData name="" userId="27fc55ca8bb74459" providerId="LiveId" clId="{D779DB14-4F40-4165-9B95-2AADCBBCBBB9}" dt="2021-08-12T06:44:00.577" v="1446"/>
          <ac:graphicFrameMkLst>
            <pc:docMk/>
            <pc:sldMk cId="0" sldId="258"/>
            <ac:graphicFrameMk id="8" creationId="{743F2CA5-8BF9-451C-B873-B880DEDE1783}"/>
          </ac:graphicFrameMkLst>
        </pc:graphicFrameChg>
        <pc:graphicFrameChg chg="add del mod">
          <ac:chgData name="" userId="27fc55ca8bb74459" providerId="LiveId" clId="{D779DB14-4F40-4165-9B95-2AADCBBCBBB9}" dt="2021-08-12T06:44:00.577" v="1446"/>
          <ac:graphicFrameMkLst>
            <pc:docMk/>
            <pc:sldMk cId="0" sldId="258"/>
            <ac:graphicFrameMk id="9" creationId="{CADC9ADF-3873-4CE3-A805-98428E7F059C}"/>
          </ac:graphicFrameMkLst>
        </pc:graphicFrameChg>
        <pc:graphicFrameChg chg="add del mod">
          <ac:chgData name="" userId="27fc55ca8bb74459" providerId="LiveId" clId="{D779DB14-4F40-4165-9B95-2AADCBBCBBB9}" dt="2021-08-12T06:44:00.577" v="1446"/>
          <ac:graphicFrameMkLst>
            <pc:docMk/>
            <pc:sldMk cId="0" sldId="258"/>
            <ac:graphicFrameMk id="10" creationId="{6996CA57-4AD2-4436-A0F0-E0C413B275CF}"/>
          </ac:graphicFrameMkLst>
        </pc:graphicFrameChg>
        <pc:picChg chg="add mod">
          <ac:chgData name="" userId="27fc55ca8bb74459" providerId="LiveId" clId="{D779DB14-4F40-4165-9B95-2AADCBBCBBB9}" dt="2021-08-11T13:47:25.055" v="2" actId="14100"/>
          <ac:picMkLst>
            <pc:docMk/>
            <pc:sldMk cId="0" sldId="258"/>
            <ac:picMk id="3" creationId="{AEB6B635-6F7E-4641-92FE-DAFC3E0A4E4C}"/>
          </ac:picMkLst>
        </pc:picChg>
        <pc:picChg chg="add del">
          <ac:chgData name="" userId="27fc55ca8bb74459" providerId="LiveId" clId="{D779DB14-4F40-4165-9B95-2AADCBBCBBB9}" dt="2021-08-12T06:44:00.577" v="1446"/>
          <ac:picMkLst>
            <pc:docMk/>
            <pc:sldMk cId="0" sldId="258"/>
            <ac:picMk id="1028" creationId="{CCC8421B-7900-4A26-8575-D9ED9CE45241}"/>
          </ac:picMkLst>
        </pc:picChg>
        <pc:picChg chg="add del">
          <ac:chgData name="" userId="27fc55ca8bb74459" providerId="LiveId" clId="{D779DB14-4F40-4165-9B95-2AADCBBCBBB9}" dt="2021-08-12T06:44:00.577" v="1446"/>
          <ac:picMkLst>
            <pc:docMk/>
            <pc:sldMk cId="0" sldId="258"/>
            <ac:picMk id="1029" creationId="{9A192965-0D27-4076-B2F7-FC6197B7486B}"/>
          </ac:picMkLst>
        </pc:picChg>
        <pc:picChg chg="add del">
          <ac:chgData name="" userId="27fc55ca8bb74459" providerId="LiveId" clId="{D779DB14-4F40-4165-9B95-2AADCBBCBBB9}" dt="2021-08-12T06:44:00.577" v="1446"/>
          <ac:picMkLst>
            <pc:docMk/>
            <pc:sldMk cId="0" sldId="258"/>
            <ac:picMk id="1030" creationId="{86AB0336-FC65-4578-AE1C-F36A714D5CAF}"/>
          </ac:picMkLst>
        </pc:picChg>
      </pc:sldChg>
      <pc:sldChg chg="addSp modSp">
        <pc:chgData name="" userId="27fc55ca8bb74459" providerId="LiveId" clId="{D779DB14-4F40-4165-9B95-2AADCBBCBBB9}" dt="2021-08-13T09:12:47.641" v="1560" actId="164"/>
        <pc:sldMkLst>
          <pc:docMk/>
          <pc:sldMk cId="0" sldId="259"/>
        </pc:sldMkLst>
        <pc:grpChg chg="add mod">
          <ac:chgData name="" userId="27fc55ca8bb74459" providerId="LiveId" clId="{D779DB14-4F40-4165-9B95-2AADCBBCBBB9}" dt="2021-08-13T09:12:47.641" v="1560" actId="164"/>
          <ac:grpSpMkLst>
            <pc:docMk/>
            <pc:sldMk cId="0" sldId="259"/>
            <ac:grpSpMk id="2" creationId="{8832E573-A83D-45E6-98A0-AB165E66DF40}"/>
          </ac:grpSpMkLst>
        </pc:grpChg>
        <pc:picChg chg="mod">
          <ac:chgData name="" userId="27fc55ca8bb74459" providerId="LiveId" clId="{D779DB14-4F40-4165-9B95-2AADCBBCBBB9}" dt="2021-08-13T09:12:47.641" v="1560" actId="164"/>
          <ac:picMkLst>
            <pc:docMk/>
            <pc:sldMk cId="0" sldId="259"/>
            <ac:picMk id="116" creationId="{00000000-0000-0000-0000-000000000000}"/>
          </ac:picMkLst>
        </pc:picChg>
        <pc:picChg chg="mod">
          <ac:chgData name="" userId="27fc55ca8bb74459" providerId="LiveId" clId="{D779DB14-4F40-4165-9B95-2AADCBBCBBB9}" dt="2021-08-13T09:12:47.641" v="1560" actId="164"/>
          <ac:picMkLst>
            <pc:docMk/>
            <pc:sldMk cId="0" sldId="259"/>
            <ac:picMk id="117" creationId="{00000000-0000-0000-0000-000000000000}"/>
          </ac:picMkLst>
        </pc:picChg>
        <pc:picChg chg="mod">
          <ac:chgData name="" userId="27fc55ca8bb74459" providerId="LiveId" clId="{D779DB14-4F40-4165-9B95-2AADCBBCBBB9}" dt="2021-08-13T09:12:47.641" v="1560" actId="164"/>
          <ac:picMkLst>
            <pc:docMk/>
            <pc:sldMk cId="0" sldId="259"/>
            <ac:picMk id="118" creationId="{00000000-0000-0000-0000-000000000000}"/>
          </ac:picMkLst>
        </pc:picChg>
        <pc:picChg chg="mod">
          <ac:chgData name="" userId="27fc55ca8bb74459" providerId="LiveId" clId="{D779DB14-4F40-4165-9B95-2AADCBBCBBB9}" dt="2021-08-13T09:12:47.641" v="1560" actId="164"/>
          <ac:picMkLst>
            <pc:docMk/>
            <pc:sldMk cId="0" sldId="259"/>
            <ac:picMk id="119" creationId="{00000000-0000-0000-0000-000000000000}"/>
          </ac:picMkLst>
        </pc:picChg>
        <pc:picChg chg="mod">
          <ac:chgData name="" userId="27fc55ca8bb74459" providerId="LiveId" clId="{D779DB14-4F40-4165-9B95-2AADCBBCBBB9}" dt="2021-08-13T09:12:47.641" v="1560" actId="164"/>
          <ac:picMkLst>
            <pc:docMk/>
            <pc:sldMk cId="0" sldId="259"/>
            <ac:picMk id="120" creationId="{00000000-0000-0000-0000-000000000000}"/>
          </ac:picMkLst>
        </pc:picChg>
        <pc:picChg chg="mod">
          <ac:chgData name="" userId="27fc55ca8bb74459" providerId="LiveId" clId="{D779DB14-4F40-4165-9B95-2AADCBBCBBB9}" dt="2021-08-13T09:12:47.641" v="1560" actId="164"/>
          <ac:picMkLst>
            <pc:docMk/>
            <pc:sldMk cId="0" sldId="259"/>
            <ac:picMk id="121" creationId="{00000000-0000-0000-0000-000000000000}"/>
          </ac:picMkLst>
        </pc:picChg>
        <pc:picChg chg="mod">
          <ac:chgData name="" userId="27fc55ca8bb74459" providerId="LiveId" clId="{D779DB14-4F40-4165-9B95-2AADCBBCBBB9}" dt="2021-08-13T09:12:47.641" v="1560" actId="164"/>
          <ac:picMkLst>
            <pc:docMk/>
            <pc:sldMk cId="0" sldId="259"/>
            <ac:picMk id="122" creationId="{00000000-0000-0000-0000-000000000000}"/>
          </ac:picMkLst>
        </pc:picChg>
        <pc:picChg chg="mod">
          <ac:chgData name="" userId="27fc55ca8bb74459" providerId="LiveId" clId="{D779DB14-4F40-4165-9B95-2AADCBBCBBB9}" dt="2021-08-13T09:12:47.641" v="1560" actId="164"/>
          <ac:picMkLst>
            <pc:docMk/>
            <pc:sldMk cId="0" sldId="259"/>
            <ac:picMk id="123" creationId="{00000000-0000-0000-0000-000000000000}"/>
          </ac:picMkLst>
        </pc:picChg>
      </pc:sldChg>
      <pc:sldChg chg="modSp">
        <pc:chgData name="" userId="27fc55ca8bb74459" providerId="LiveId" clId="{D779DB14-4F40-4165-9B95-2AADCBBCBBB9}" dt="2021-08-11T13:49:27.681" v="8" actId="20577"/>
        <pc:sldMkLst>
          <pc:docMk/>
          <pc:sldMk cId="0" sldId="264"/>
        </pc:sldMkLst>
        <pc:spChg chg="mod">
          <ac:chgData name="" userId="27fc55ca8bb74459" providerId="LiveId" clId="{D779DB14-4F40-4165-9B95-2AADCBBCBBB9}" dt="2021-08-11T13:49:09.178" v="3" actId="114"/>
          <ac:spMkLst>
            <pc:docMk/>
            <pc:sldMk cId="0" sldId="264"/>
            <ac:spMk id="154" creationId="{00000000-0000-0000-0000-000000000000}"/>
          </ac:spMkLst>
        </pc:spChg>
        <pc:spChg chg="mod">
          <ac:chgData name="" userId="27fc55ca8bb74459" providerId="LiveId" clId="{D779DB14-4F40-4165-9B95-2AADCBBCBBB9}" dt="2021-08-11T13:49:27.681" v="8" actId="20577"/>
          <ac:spMkLst>
            <pc:docMk/>
            <pc:sldMk cId="0" sldId="264"/>
            <ac:spMk id="155" creationId="{00000000-0000-0000-0000-000000000000}"/>
          </ac:spMkLst>
        </pc:spChg>
      </pc:sldChg>
      <pc:sldChg chg="modSp">
        <pc:chgData name="" userId="27fc55ca8bb74459" providerId="LiveId" clId="{D779DB14-4F40-4165-9B95-2AADCBBCBBB9}" dt="2021-08-11T13:50:04.072" v="22" actId="5793"/>
        <pc:sldMkLst>
          <pc:docMk/>
          <pc:sldMk cId="0" sldId="265"/>
        </pc:sldMkLst>
        <pc:spChg chg="mod">
          <ac:chgData name="" userId="27fc55ca8bb74459" providerId="LiveId" clId="{D779DB14-4F40-4165-9B95-2AADCBBCBBB9}" dt="2021-08-11T13:50:04.072" v="22" actId="5793"/>
          <ac:spMkLst>
            <pc:docMk/>
            <pc:sldMk cId="0" sldId="265"/>
            <ac:spMk id="162" creationId="{00000000-0000-0000-0000-000000000000}"/>
          </ac:spMkLst>
        </pc:spChg>
      </pc:sldChg>
      <pc:sldChg chg="modSp">
        <pc:chgData name="" userId="27fc55ca8bb74459" providerId="LiveId" clId="{D779DB14-4F40-4165-9B95-2AADCBBCBBB9}" dt="2021-08-11T13:52:11.308" v="55" actId="20577"/>
        <pc:sldMkLst>
          <pc:docMk/>
          <pc:sldMk cId="0" sldId="266"/>
        </pc:sldMkLst>
        <pc:spChg chg="mod">
          <ac:chgData name="" userId="27fc55ca8bb74459" providerId="LiveId" clId="{D779DB14-4F40-4165-9B95-2AADCBBCBBB9}" dt="2021-08-11T13:52:11.308" v="55" actId="20577"/>
          <ac:spMkLst>
            <pc:docMk/>
            <pc:sldMk cId="0" sldId="266"/>
            <ac:spMk id="168" creationId="{00000000-0000-0000-0000-000000000000}"/>
          </ac:spMkLst>
        </pc:spChg>
        <pc:picChg chg="mod">
          <ac:chgData name="" userId="27fc55ca8bb74459" providerId="LiveId" clId="{D779DB14-4F40-4165-9B95-2AADCBBCBBB9}" dt="2021-08-11T13:50:50.761" v="46" actId="1076"/>
          <ac:picMkLst>
            <pc:docMk/>
            <pc:sldMk cId="0" sldId="266"/>
            <ac:picMk id="169" creationId="{00000000-0000-0000-0000-000000000000}"/>
          </ac:picMkLst>
        </pc:picChg>
      </pc:sldChg>
      <pc:sldChg chg="addSp modSp">
        <pc:chgData name="" userId="27fc55ca8bb74459" providerId="LiveId" clId="{D779DB14-4F40-4165-9B95-2AADCBBCBBB9}" dt="2021-08-13T09:16:30.906" v="1562" actId="164"/>
        <pc:sldMkLst>
          <pc:docMk/>
          <pc:sldMk cId="0" sldId="267"/>
        </pc:sldMkLst>
        <pc:spChg chg="mod">
          <ac:chgData name="" userId="27fc55ca8bb74459" providerId="LiveId" clId="{D779DB14-4F40-4165-9B95-2AADCBBCBBB9}" dt="2021-08-12T09:21:57.014" v="1470" actId="1076"/>
          <ac:spMkLst>
            <pc:docMk/>
            <pc:sldMk cId="0" sldId="267"/>
            <ac:spMk id="175" creationId="{00000000-0000-0000-0000-000000000000}"/>
          </ac:spMkLst>
        </pc:spChg>
        <pc:spChg chg="mod">
          <ac:chgData name="" userId="27fc55ca8bb74459" providerId="LiveId" clId="{D779DB14-4F40-4165-9B95-2AADCBBCBBB9}" dt="2021-08-13T09:16:25.407" v="1561" actId="164"/>
          <ac:spMkLst>
            <pc:docMk/>
            <pc:sldMk cId="0" sldId="267"/>
            <ac:spMk id="177" creationId="{00000000-0000-0000-0000-000000000000}"/>
          </ac:spMkLst>
        </pc:spChg>
        <pc:spChg chg="mod">
          <ac:chgData name="" userId="27fc55ca8bb74459" providerId="LiveId" clId="{D779DB14-4F40-4165-9B95-2AADCBBCBBB9}" dt="2021-08-13T09:16:25.407" v="1561" actId="164"/>
          <ac:spMkLst>
            <pc:docMk/>
            <pc:sldMk cId="0" sldId="267"/>
            <ac:spMk id="178" creationId="{00000000-0000-0000-0000-000000000000}"/>
          </ac:spMkLst>
        </pc:spChg>
        <pc:spChg chg="mod">
          <ac:chgData name="" userId="27fc55ca8bb74459" providerId="LiveId" clId="{D779DB14-4F40-4165-9B95-2AADCBBCBBB9}" dt="2021-08-13T09:16:25.407" v="1561" actId="164"/>
          <ac:spMkLst>
            <pc:docMk/>
            <pc:sldMk cId="0" sldId="267"/>
            <ac:spMk id="179" creationId="{00000000-0000-0000-0000-000000000000}"/>
          </ac:spMkLst>
        </pc:spChg>
        <pc:spChg chg="mod">
          <ac:chgData name="" userId="27fc55ca8bb74459" providerId="LiveId" clId="{D779DB14-4F40-4165-9B95-2AADCBBCBBB9}" dt="2021-08-13T09:16:25.407" v="1561" actId="164"/>
          <ac:spMkLst>
            <pc:docMk/>
            <pc:sldMk cId="0" sldId="267"/>
            <ac:spMk id="180" creationId="{00000000-0000-0000-0000-000000000000}"/>
          </ac:spMkLst>
        </pc:spChg>
        <pc:spChg chg="mod">
          <ac:chgData name="" userId="27fc55ca8bb74459" providerId="LiveId" clId="{D779DB14-4F40-4165-9B95-2AADCBBCBBB9}" dt="2021-08-13T09:16:25.407" v="1561" actId="164"/>
          <ac:spMkLst>
            <pc:docMk/>
            <pc:sldMk cId="0" sldId="267"/>
            <ac:spMk id="181" creationId="{00000000-0000-0000-0000-000000000000}"/>
          </ac:spMkLst>
        </pc:spChg>
        <pc:spChg chg="mod">
          <ac:chgData name="" userId="27fc55ca8bb74459" providerId="LiveId" clId="{D779DB14-4F40-4165-9B95-2AADCBBCBBB9}" dt="2021-08-13T09:16:30.906" v="1562" actId="164"/>
          <ac:spMkLst>
            <pc:docMk/>
            <pc:sldMk cId="0" sldId="267"/>
            <ac:spMk id="182" creationId="{00000000-0000-0000-0000-000000000000}"/>
          </ac:spMkLst>
        </pc:spChg>
        <pc:spChg chg="mod">
          <ac:chgData name="" userId="27fc55ca8bb74459" providerId="LiveId" clId="{D779DB14-4F40-4165-9B95-2AADCBBCBBB9}" dt="2021-08-13T09:16:30.906" v="1562" actId="164"/>
          <ac:spMkLst>
            <pc:docMk/>
            <pc:sldMk cId="0" sldId="267"/>
            <ac:spMk id="183" creationId="{00000000-0000-0000-0000-000000000000}"/>
          </ac:spMkLst>
        </pc:spChg>
        <pc:spChg chg="mod">
          <ac:chgData name="" userId="27fc55ca8bb74459" providerId="LiveId" clId="{D779DB14-4F40-4165-9B95-2AADCBBCBBB9}" dt="2021-08-13T09:16:30.906" v="1562" actId="164"/>
          <ac:spMkLst>
            <pc:docMk/>
            <pc:sldMk cId="0" sldId="267"/>
            <ac:spMk id="184" creationId="{00000000-0000-0000-0000-000000000000}"/>
          </ac:spMkLst>
        </pc:spChg>
        <pc:spChg chg="mod">
          <ac:chgData name="" userId="27fc55ca8bb74459" providerId="LiveId" clId="{D779DB14-4F40-4165-9B95-2AADCBBCBBB9}" dt="2021-08-13T09:16:30.906" v="1562" actId="164"/>
          <ac:spMkLst>
            <pc:docMk/>
            <pc:sldMk cId="0" sldId="267"/>
            <ac:spMk id="185" creationId="{00000000-0000-0000-0000-000000000000}"/>
          </ac:spMkLst>
        </pc:spChg>
        <pc:spChg chg="mod">
          <ac:chgData name="" userId="27fc55ca8bb74459" providerId="LiveId" clId="{D779DB14-4F40-4165-9B95-2AADCBBCBBB9}" dt="2021-08-13T09:16:30.906" v="1562" actId="164"/>
          <ac:spMkLst>
            <pc:docMk/>
            <pc:sldMk cId="0" sldId="267"/>
            <ac:spMk id="186" creationId="{00000000-0000-0000-0000-000000000000}"/>
          </ac:spMkLst>
        </pc:spChg>
        <pc:grpChg chg="add mod">
          <ac:chgData name="" userId="27fc55ca8bb74459" providerId="LiveId" clId="{D779DB14-4F40-4165-9B95-2AADCBBCBBB9}" dt="2021-08-13T09:16:25.407" v="1561" actId="164"/>
          <ac:grpSpMkLst>
            <pc:docMk/>
            <pc:sldMk cId="0" sldId="267"/>
            <ac:grpSpMk id="2" creationId="{AF7FA4B8-2D45-4783-B4DB-E8585A8B81F3}"/>
          </ac:grpSpMkLst>
        </pc:grpChg>
        <pc:grpChg chg="add mod">
          <ac:chgData name="" userId="27fc55ca8bb74459" providerId="LiveId" clId="{D779DB14-4F40-4165-9B95-2AADCBBCBBB9}" dt="2021-08-13T09:16:30.906" v="1562" actId="164"/>
          <ac:grpSpMkLst>
            <pc:docMk/>
            <pc:sldMk cId="0" sldId="267"/>
            <ac:grpSpMk id="3" creationId="{BD1A8621-AABF-4DE8-8373-A88DADD1B4A8}"/>
          </ac:grpSpMkLst>
        </pc:grpChg>
      </pc:sldChg>
      <pc:sldChg chg="modSp">
        <pc:chgData name="" userId="27fc55ca8bb74459" providerId="LiveId" clId="{D779DB14-4F40-4165-9B95-2AADCBBCBBB9}" dt="2021-08-12T09:28:05.938" v="1523" actId="6549"/>
        <pc:sldMkLst>
          <pc:docMk/>
          <pc:sldMk cId="0" sldId="269"/>
        </pc:sldMkLst>
        <pc:spChg chg="mod">
          <ac:chgData name="" userId="27fc55ca8bb74459" providerId="LiveId" clId="{D779DB14-4F40-4165-9B95-2AADCBBCBBB9}" dt="2021-08-12T09:28:05.938" v="1523" actId="6549"/>
          <ac:spMkLst>
            <pc:docMk/>
            <pc:sldMk cId="0" sldId="269"/>
            <ac:spMk id="199" creationId="{00000000-0000-0000-0000-000000000000}"/>
          </ac:spMkLst>
        </pc:spChg>
      </pc:sldChg>
      <pc:sldChg chg="modSp">
        <pc:chgData name="" userId="27fc55ca8bb74459" providerId="LiveId" clId="{D779DB14-4F40-4165-9B95-2AADCBBCBBB9}" dt="2021-08-11T13:52:39.658" v="77" actId="14100"/>
        <pc:sldMkLst>
          <pc:docMk/>
          <pc:sldMk cId="0" sldId="270"/>
        </pc:sldMkLst>
        <pc:spChg chg="mod">
          <ac:chgData name="" userId="27fc55ca8bb74459" providerId="LiveId" clId="{D779DB14-4F40-4165-9B95-2AADCBBCBBB9}" dt="2021-08-11T13:52:39.658" v="77" actId="14100"/>
          <ac:spMkLst>
            <pc:docMk/>
            <pc:sldMk cId="0" sldId="270"/>
            <ac:spMk id="205" creationId="{00000000-0000-0000-0000-000000000000}"/>
          </ac:spMkLst>
        </pc:spChg>
      </pc:sldChg>
      <pc:sldChg chg="modSp">
        <pc:chgData name="" userId="27fc55ca8bb74459" providerId="LiveId" clId="{D779DB14-4F40-4165-9B95-2AADCBBCBBB9}" dt="2021-08-13T17:48:13.334" v="1572" actId="20577"/>
        <pc:sldMkLst>
          <pc:docMk/>
          <pc:sldMk cId="0" sldId="271"/>
        </pc:sldMkLst>
        <pc:spChg chg="mod">
          <ac:chgData name="" userId="27fc55ca8bb74459" providerId="LiveId" clId="{D779DB14-4F40-4165-9B95-2AADCBBCBBB9}" dt="2021-08-13T17:48:13.334" v="1572" actId="20577"/>
          <ac:spMkLst>
            <pc:docMk/>
            <pc:sldMk cId="0" sldId="271"/>
            <ac:spMk id="213" creationId="{00000000-0000-0000-0000-000000000000}"/>
          </ac:spMkLst>
        </pc:spChg>
      </pc:sldChg>
      <pc:sldChg chg="addSp delSp">
        <pc:chgData name="" userId="27fc55ca8bb74459" providerId="LiveId" clId="{D779DB14-4F40-4165-9B95-2AADCBBCBBB9}" dt="2021-08-12T10:19:01.429" v="1531"/>
        <pc:sldMkLst>
          <pc:docMk/>
          <pc:sldMk cId="0" sldId="272"/>
        </pc:sldMkLst>
        <pc:spChg chg="add del">
          <ac:chgData name="" userId="27fc55ca8bb74459" providerId="LiveId" clId="{D779DB14-4F40-4165-9B95-2AADCBBCBBB9}" dt="2021-08-12T10:18:47.954" v="1528"/>
          <ac:spMkLst>
            <pc:docMk/>
            <pc:sldMk cId="0" sldId="272"/>
            <ac:spMk id="2" creationId="{3209D789-178C-4D06-BB78-D69B8322197D}"/>
          </ac:spMkLst>
        </pc:spChg>
        <pc:spChg chg="add del">
          <ac:chgData name="" userId="27fc55ca8bb74459" providerId="LiveId" clId="{D779DB14-4F40-4165-9B95-2AADCBBCBBB9}" dt="2021-08-12T10:19:01.429" v="1531"/>
          <ac:spMkLst>
            <pc:docMk/>
            <pc:sldMk cId="0" sldId="272"/>
            <ac:spMk id="3" creationId="{27DFAB23-81E3-4C4B-8F92-A87E54E07D6F}"/>
          </ac:spMkLst>
        </pc:spChg>
      </pc:sldChg>
      <pc:sldChg chg="modSp">
        <pc:chgData name="" userId="27fc55ca8bb74459" providerId="LiveId" clId="{D779DB14-4F40-4165-9B95-2AADCBBCBBB9}" dt="2021-08-11T14:31:46.055" v="362" actId="115"/>
        <pc:sldMkLst>
          <pc:docMk/>
          <pc:sldMk cId="0" sldId="273"/>
        </pc:sldMkLst>
        <pc:spChg chg="mod">
          <ac:chgData name="" userId="27fc55ca8bb74459" providerId="LiveId" clId="{D779DB14-4F40-4165-9B95-2AADCBBCBBB9}" dt="2021-08-11T14:31:46.055" v="362" actId="115"/>
          <ac:spMkLst>
            <pc:docMk/>
            <pc:sldMk cId="0" sldId="273"/>
            <ac:spMk id="228" creationId="{00000000-0000-0000-0000-000000000000}"/>
          </ac:spMkLst>
        </pc:spChg>
      </pc:sldChg>
      <pc:sldChg chg="modSp">
        <pc:chgData name="" userId="27fc55ca8bb74459" providerId="LiveId" clId="{D779DB14-4F40-4165-9B95-2AADCBBCBBB9}" dt="2021-08-11T14:31:58.938" v="365" actId="115"/>
        <pc:sldMkLst>
          <pc:docMk/>
          <pc:sldMk cId="0" sldId="274"/>
        </pc:sldMkLst>
        <pc:spChg chg="mod">
          <ac:chgData name="" userId="27fc55ca8bb74459" providerId="LiveId" clId="{D779DB14-4F40-4165-9B95-2AADCBBCBBB9}" dt="2021-08-11T14:31:58.938" v="365" actId="115"/>
          <ac:spMkLst>
            <pc:docMk/>
            <pc:sldMk cId="0" sldId="274"/>
            <ac:spMk id="234" creationId="{00000000-0000-0000-0000-000000000000}"/>
          </ac:spMkLst>
        </pc:spChg>
      </pc:sldChg>
      <pc:sldChg chg="modSp">
        <pc:chgData name="" userId="27fc55ca8bb74459" providerId="LiveId" clId="{D779DB14-4F40-4165-9B95-2AADCBBCBBB9}" dt="2021-08-12T09:56:08.760" v="1524" actId="1076"/>
        <pc:sldMkLst>
          <pc:docMk/>
          <pc:sldMk cId="0" sldId="275"/>
        </pc:sldMkLst>
        <pc:spChg chg="mod">
          <ac:chgData name="" userId="27fc55ca8bb74459" providerId="LiveId" clId="{D779DB14-4F40-4165-9B95-2AADCBBCBBB9}" dt="2021-08-12T09:56:08.760" v="1524" actId="1076"/>
          <ac:spMkLst>
            <pc:docMk/>
            <pc:sldMk cId="0" sldId="275"/>
            <ac:spMk id="241" creationId="{00000000-0000-0000-0000-000000000000}"/>
          </ac:spMkLst>
        </pc:spChg>
      </pc:sldChg>
      <pc:sldChg chg="modSp">
        <pc:chgData name="" userId="27fc55ca8bb74459" providerId="LiveId" clId="{D779DB14-4F40-4165-9B95-2AADCBBCBBB9}" dt="2021-08-11T17:00:09.492" v="460" actId="20577"/>
        <pc:sldMkLst>
          <pc:docMk/>
          <pc:sldMk cId="0" sldId="277"/>
        </pc:sldMkLst>
        <pc:spChg chg="mod">
          <ac:chgData name="" userId="27fc55ca8bb74459" providerId="LiveId" clId="{D779DB14-4F40-4165-9B95-2AADCBBCBBB9}" dt="2021-08-11T17:00:09.492" v="460" actId="20577"/>
          <ac:spMkLst>
            <pc:docMk/>
            <pc:sldMk cId="0" sldId="277"/>
            <ac:spMk id="255" creationId="{00000000-0000-0000-0000-000000000000}"/>
          </ac:spMkLst>
        </pc:spChg>
      </pc:sldChg>
      <pc:sldChg chg="modSp">
        <pc:chgData name="" userId="27fc55ca8bb74459" providerId="LiveId" clId="{D779DB14-4F40-4165-9B95-2AADCBBCBBB9}" dt="2021-08-11T16:58:38.263" v="447" actId="20577"/>
        <pc:sldMkLst>
          <pc:docMk/>
          <pc:sldMk cId="0" sldId="278"/>
        </pc:sldMkLst>
        <pc:spChg chg="mod">
          <ac:chgData name="" userId="27fc55ca8bb74459" providerId="LiveId" clId="{D779DB14-4F40-4165-9B95-2AADCBBCBBB9}" dt="2021-08-11T16:58:38.263" v="447" actId="20577"/>
          <ac:spMkLst>
            <pc:docMk/>
            <pc:sldMk cId="0" sldId="278"/>
            <ac:spMk id="262" creationId="{00000000-0000-0000-0000-000000000000}"/>
          </ac:spMkLst>
        </pc:spChg>
      </pc:sldChg>
      <pc:sldChg chg="modSp">
        <pc:chgData name="" userId="27fc55ca8bb74459" providerId="LiveId" clId="{D779DB14-4F40-4165-9B95-2AADCBBCBBB9}" dt="2021-08-11T17:02:18.159" v="463" actId="20577"/>
        <pc:sldMkLst>
          <pc:docMk/>
          <pc:sldMk cId="0" sldId="279"/>
        </pc:sldMkLst>
        <pc:spChg chg="mod">
          <ac:chgData name="" userId="27fc55ca8bb74459" providerId="LiveId" clId="{D779DB14-4F40-4165-9B95-2AADCBBCBBB9}" dt="2021-08-11T17:02:18.159" v="463" actId="20577"/>
          <ac:spMkLst>
            <pc:docMk/>
            <pc:sldMk cId="0" sldId="279"/>
            <ac:spMk id="269" creationId="{00000000-0000-0000-0000-000000000000}"/>
          </ac:spMkLst>
        </pc:spChg>
      </pc:sldChg>
      <pc:sldChg chg="modSp">
        <pc:chgData name="" userId="27fc55ca8bb74459" providerId="LiveId" clId="{D779DB14-4F40-4165-9B95-2AADCBBCBBB9}" dt="2021-08-11T17:32:05.864" v="609" actId="13926"/>
        <pc:sldMkLst>
          <pc:docMk/>
          <pc:sldMk cId="0" sldId="280"/>
        </pc:sldMkLst>
        <pc:spChg chg="mod">
          <ac:chgData name="" userId="27fc55ca8bb74459" providerId="LiveId" clId="{D779DB14-4F40-4165-9B95-2AADCBBCBBB9}" dt="2021-08-11T17:32:05.864" v="609" actId="13926"/>
          <ac:spMkLst>
            <pc:docMk/>
            <pc:sldMk cId="0" sldId="280"/>
            <ac:spMk id="276" creationId="{00000000-0000-0000-0000-000000000000}"/>
          </ac:spMkLst>
        </pc:spChg>
      </pc:sldChg>
      <pc:sldChg chg="modSp">
        <pc:chgData name="" userId="27fc55ca8bb74459" providerId="LiveId" clId="{D779DB14-4F40-4165-9B95-2AADCBBCBBB9}" dt="2021-08-11T17:32:57.812" v="610" actId="20577"/>
        <pc:sldMkLst>
          <pc:docMk/>
          <pc:sldMk cId="0" sldId="282"/>
        </pc:sldMkLst>
        <pc:spChg chg="mod">
          <ac:chgData name="" userId="27fc55ca8bb74459" providerId="LiveId" clId="{D779DB14-4F40-4165-9B95-2AADCBBCBBB9}" dt="2021-08-11T17:32:57.812" v="610" actId="20577"/>
          <ac:spMkLst>
            <pc:docMk/>
            <pc:sldMk cId="0" sldId="282"/>
            <ac:spMk id="292" creationId="{00000000-0000-0000-0000-000000000000}"/>
          </ac:spMkLst>
        </pc:spChg>
      </pc:sldChg>
      <pc:sldChg chg="modSp">
        <pc:chgData name="" userId="27fc55ca8bb74459" providerId="LiveId" clId="{D779DB14-4F40-4165-9B95-2AADCBBCBBB9}" dt="2021-08-11T17:33:30.118" v="612" actId="20577"/>
        <pc:sldMkLst>
          <pc:docMk/>
          <pc:sldMk cId="0" sldId="283"/>
        </pc:sldMkLst>
        <pc:spChg chg="mod">
          <ac:chgData name="" userId="27fc55ca8bb74459" providerId="LiveId" clId="{D779DB14-4F40-4165-9B95-2AADCBBCBBB9}" dt="2021-08-11T17:33:24.618" v="611" actId="115"/>
          <ac:spMkLst>
            <pc:docMk/>
            <pc:sldMk cId="0" sldId="283"/>
            <ac:spMk id="297" creationId="{00000000-0000-0000-0000-000000000000}"/>
          </ac:spMkLst>
        </pc:spChg>
        <pc:spChg chg="mod">
          <ac:chgData name="" userId="27fc55ca8bb74459" providerId="LiveId" clId="{D779DB14-4F40-4165-9B95-2AADCBBCBBB9}" dt="2021-08-11T17:33:30.118" v="612" actId="20577"/>
          <ac:spMkLst>
            <pc:docMk/>
            <pc:sldMk cId="0" sldId="283"/>
            <ac:spMk id="299" creationId="{00000000-0000-0000-0000-000000000000}"/>
          </ac:spMkLst>
        </pc:spChg>
      </pc:sldChg>
      <pc:sldChg chg="modSp">
        <pc:chgData name="" userId="27fc55ca8bb74459" providerId="LiveId" clId="{D779DB14-4F40-4165-9B95-2AADCBBCBBB9}" dt="2021-08-11T17:33:36.798" v="613" actId="20577"/>
        <pc:sldMkLst>
          <pc:docMk/>
          <pc:sldMk cId="0" sldId="284"/>
        </pc:sldMkLst>
        <pc:spChg chg="mod">
          <ac:chgData name="" userId="27fc55ca8bb74459" providerId="LiveId" clId="{D779DB14-4F40-4165-9B95-2AADCBBCBBB9}" dt="2021-08-11T17:33:36.798" v="613" actId="20577"/>
          <ac:spMkLst>
            <pc:docMk/>
            <pc:sldMk cId="0" sldId="284"/>
            <ac:spMk id="306" creationId="{00000000-0000-0000-0000-000000000000}"/>
          </ac:spMkLst>
        </pc:spChg>
      </pc:sldChg>
      <pc:sldChg chg="modSp">
        <pc:chgData name="" userId="27fc55ca8bb74459" providerId="LiveId" clId="{D779DB14-4F40-4165-9B95-2AADCBBCBBB9}" dt="2021-08-12T10:00:13.552" v="1525" actId="20577"/>
        <pc:sldMkLst>
          <pc:docMk/>
          <pc:sldMk cId="0" sldId="285"/>
        </pc:sldMkLst>
        <pc:spChg chg="mod">
          <ac:chgData name="" userId="27fc55ca8bb74459" providerId="LiveId" clId="{D779DB14-4F40-4165-9B95-2AADCBBCBBB9}" dt="2021-08-12T10:00:13.552" v="1525" actId="20577"/>
          <ac:spMkLst>
            <pc:docMk/>
            <pc:sldMk cId="0" sldId="285"/>
            <ac:spMk id="313" creationId="{00000000-0000-0000-0000-000000000000}"/>
          </ac:spMkLst>
        </pc:spChg>
      </pc:sldChg>
      <pc:sldChg chg="modSp">
        <pc:chgData name="" userId="27fc55ca8bb74459" providerId="LiveId" clId="{D779DB14-4F40-4165-9B95-2AADCBBCBBB9}" dt="2021-08-11T17:35:18.499" v="619" actId="20577"/>
        <pc:sldMkLst>
          <pc:docMk/>
          <pc:sldMk cId="0" sldId="286"/>
        </pc:sldMkLst>
        <pc:spChg chg="mod">
          <ac:chgData name="" userId="27fc55ca8bb74459" providerId="LiveId" clId="{D779DB14-4F40-4165-9B95-2AADCBBCBBB9}" dt="2021-08-11T17:35:18.499" v="619" actId="20577"/>
          <ac:spMkLst>
            <pc:docMk/>
            <pc:sldMk cId="0" sldId="286"/>
            <ac:spMk id="318" creationId="{00000000-0000-0000-0000-000000000000}"/>
          </ac:spMkLst>
        </pc:spChg>
      </pc:sldChg>
      <pc:sldChg chg="modSp">
        <pc:chgData name="" userId="27fc55ca8bb74459" providerId="LiveId" clId="{D779DB14-4F40-4165-9B95-2AADCBBCBBB9}" dt="2021-08-11T17:39:32.137" v="620" actId="20577"/>
        <pc:sldMkLst>
          <pc:docMk/>
          <pc:sldMk cId="0" sldId="288"/>
        </pc:sldMkLst>
        <pc:spChg chg="mod">
          <ac:chgData name="" userId="27fc55ca8bb74459" providerId="LiveId" clId="{D779DB14-4F40-4165-9B95-2AADCBBCBBB9}" dt="2021-08-11T17:39:32.137" v="620" actId="20577"/>
          <ac:spMkLst>
            <pc:docMk/>
            <pc:sldMk cId="0" sldId="288"/>
            <ac:spMk id="334" creationId="{00000000-0000-0000-0000-000000000000}"/>
          </ac:spMkLst>
        </pc:spChg>
      </pc:sldChg>
      <pc:sldChg chg="addSp modSp">
        <pc:chgData name="" userId="27fc55ca8bb74459" providerId="LiveId" clId="{D779DB14-4F40-4165-9B95-2AADCBBCBBB9}" dt="2021-08-13T12:19:21.008" v="1571" actId="1076"/>
        <pc:sldMkLst>
          <pc:docMk/>
          <pc:sldMk cId="0" sldId="290"/>
        </pc:sldMkLst>
        <pc:picChg chg="add mod modCrop">
          <ac:chgData name="" userId="27fc55ca8bb74459" providerId="LiveId" clId="{D779DB14-4F40-4165-9B95-2AADCBBCBBB9}" dt="2021-08-13T12:19:21.008" v="1571" actId="1076"/>
          <ac:picMkLst>
            <pc:docMk/>
            <pc:sldMk cId="0" sldId="290"/>
            <ac:picMk id="5" creationId="{0A9C5C26-CE32-4F3B-82CC-66EF9B224646}"/>
          </ac:picMkLst>
        </pc:picChg>
        <pc:picChg chg="add mod modCrop">
          <ac:chgData name="" userId="27fc55ca8bb74459" providerId="LiveId" clId="{D779DB14-4F40-4165-9B95-2AADCBBCBBB9}" dt="2021-08-13T12:19:15.481" v="1570" actId="1076"/>
          <ac:picMkLst>
            <pc:docMk/>
            <pc:sldMk cId="0" sldId="290"/>
            <ac:picMk id="6" creationId="{E683B955-7523-45FF-9974-835ED3376771}"/>
          </ac:picMkLst>
        </pc:picChg>
      </pc:sldChg>
      <pc:sldChg chg="modSp ord">
        <pc:chgData name="" userId="27fc55ca8bb74459" providerId="LiveId" clId="{D779DB14-4F40-4165-9B95-2AADCBBCBBB9}" dt="2021-08-12T10:12:29.021" v="1526"/>
        <pc:sldMkLst>
          <pc:docMk/>
          <pc:sldMk cId="0" sldId="293"/>
        </pc:sldMkLst>
        <pc:spChg chg="mod">
          <ac:chgData name="" userId="27fc55ca8bb74459" providerId="LiveId" clId="{D779DB14-4F40-4165-9B95-2AADCBBCBBB9}" dt="2021-08-12T10:12:29.021" v="1526"/>
          <ac:spMkLst>
            <pc:docMk/>
            <pc:sldMk cId="0" sldId="293"/>
            <ac:spMk id="371" creationId="{00000000-0000-0000-0000-000000000000}"/>
          </ac:spMkLst>
        </pc:spChg>
      </pc:sldChg>
      <pc:sldChg chg="modSp">
        <pc:chgData name="" userId="27fc55ca8bb74459" providerId="LiveId" clId="{D779DB14-4F40-4165-9B95-2AADCBBCBBB9}" dt="2021-08-11T18:36:54.423" v="699" actId="115"/>
        <pc:sldMkLst>
          <pc:docMk/>
          <pc:sldMk cId="0" sldId="296"/>
        </pc:sldMkLst>
        <pc:spChg chg="mod">
          <ac:chgData name="" userId="27fc55ca8bb74459" providerId="LiveId" clId="{D779DB14-4F40-4165-9B95-2AADCBBCBBB9}" dt="2021-08-11T18:36:54.423" v="699" actId="115"/>
          <ac:spMkLst>
            <pc:docMk/>
            <pc:sldMk cId="0" sldId="296"/>
            <ac:spMk id="392" creationId="{00000000-0000-0000-0000-000000000000}"/>
          </ac:spMkLst>
        </pc:spChg>
      </pc:sldChg>
      <pc:sldChg chg="modSp">
        <pc:chgData name="" userId="27fc55ca8bb74459" providerId="LiveId" clId="{D779DB14-4F40-4165-9B95-2AADCBBCBBB9}" dt="2021-08-11T18:34:59.245" v="694" actId="790"/>
        <pc:sldMkLst>
          <pc:docMk/>
          <pc:sldMk cId="0" sldId="297"/>
        </pc:sldMkLst>
        <pc:spChg chg="mod">
          <ac:chgData name="" userId="27fc55ca8bb74459" providerId="LiveId" clId="{D779DB14-4F40-4165-9B95-2AADCBBCBBB9}" dt="2021-08-11T18:34:59.245" v="694" actId="790"/>
          <ac:spMkLst>
            <pc:docMk/>
            <pc:sldMk cId="0" sldId="297"/>
            <ac:spMk id="399" creationId="{00000000-0000-0000-0000-000000000000}"/>
          </ac:spMkLst>
        </pc:spChg>
      </pc:sldChg>
      <pc:sldChg chg="modSp">
        <pc:chgData name="" userId="27fc55ca8bb74459" providerId="LiveId" clId="{D779DB14-4F40-4165-9B95-2AADCBBCBBB9}" dt="2021-08-11T18:39:05.124" v="730" actId="113"/>
        <pc:sldMkLst>
          <pc:docMk/>
          <pc:sldMk cId="0" sldId="298"/>
        </pc:sldMkLst>
        <pc:spChg chg="mod">
          <ac:chgData name="" userId="27fc55ca8bb74459" providerId="LiveId" clId="{D779DB14-4F40-4165-9B95-2AADCBBCBBB9}" dt="2021-08-11T18:39:05.124" v="730" actId="113"/>
          <ac:spMkLst>
            <pc:docMk/>
            <pc:sldMk cId="0" sldId="298"/>
            <ac:spMk id="406" creationId="{00000000-0000-0000-0000-000000000000}"/>
          </ac:spMkLst>
        </pc:spChg>
      </pc:sldChg>
      <pc:sldChg chg="ord">
        <pc:chgData name="" userId="27fc55ca8bb74459" providerId="LiveId" clId="{D779DB14-4F40-4165-9B95-2AADCBBCBBB9}" dt="2021-08-12T10:24:00.035" v="1558"/>
        <pc:sldMkLst>
          <pc:docMk/>
          <pc:sldMk cId="0" sldId="300"/>
        </pc:sldMkLst>
      </pc:sldChg>
      <pc:sldChg chg="addSp modSp add">
        <pc:chgData name="" userId="27fc55ca8bb74459" providerId="LiveId" clId="{D779DB14-4F40-4165-9B95-2AADCBBCBBB9}" dt="2021-08-12T11:41:32.495" v="1559" actId="20577"/>
        <pc:sldMkLst>
          <pc:docMk/>
          <pc:sldMk cId="837607920" sldId="304"/>
        </pc:sldMkLst>
        <pc:spChg chg="mod">
          <ac:chgData name="" userId="27fc55ca8bb74459" providerId="LiveId" clId="{D779DB14-4F40-4165-9B95-2AADCBBCBBB9}" dt="2021-08-11T18:40:29.569" v="754" actId="20577"/>
          <ac:spMkLst>
            <pc:docMk/>
            <pc:sldMk cId="837607920" sldId="304"/>
            <ac:spMk id="2" creationId="{D568CD0D-8768-4D1C-A8AE-2F36FF0F0622}"/>
          </ac:spMkLst>
        </pc:spChg>
        <pc:spChg chg="mod">
          <ac:chgData name="" userId="27fc55ca8bb74459" providerId="LiveId" clId="{D779DB14-4F40-4165-9B95-2AADCBBCBBB9}" dt="2021-08-11T19:08:07.132" v="1435" actId="27636"/>
          <ac:spMkLst>
            <pc:docMk/>
            <pc:sldMk cId="837607920" sldId="304"/>
            <ac:spMk id="3" creationId="{E0EDBFEB-70F3-4AD4-A701-2AE3C9F217AC}"/>
          </ac:spMkLst>
        </pc:spChg>
        <pc:spChg chg="add mod">
          <ac:chgData name="" userId="27fc55ca8bb74459" providerId="LiveId" clId="{D779DB14-4F40-4165-9B95-2AADCBBCBBB9}" dt="2021-08-12T11:41:32.495" v="1559" actId="20577"/>
          <ac:spMkLst>
            <pc:docMk/>
            <pc:sldMk cId="837607920" sldId="304"/>
            <ac:spMk id="4" creationId="{073B5D5C-3449-4CF5-AE29-7D896CFC5DF0}"/>
          </ac:spMkLst>
        </pc:spChg>
      </pc:sldChg>
      <pc:sldChg chg="add del">
        <pc:chgData name="" userId="27fc55ca8bb74459" providerId="LiveId" clId="{D779DB14-4F40-4165-9B95-2AADCBBCBBB9}" dt="2021-08-12T10:19:21.753" v="1533" actId="2696"/>
        <pc:sldMkLst>
          <pc:docMk/>
          <pc:sldMk cId="2918864203" sldId="305"/>
        </pc:sldMkLst>
      </pc:sldChg>
      <pc:sldChg chg="modSp add">
        <pc:chgData name="" userId="27fc55ca8bb74459" providerId="LiveId" clId="{D779DB14-4F40-4165-9B95-2AADCBBCBBB9}" dt="2021-08-12T10:19:43.181" v="1556" actId="20577"/>
        <pc:sldMkLst>
          <pc:docMk/>
          <pc:sldMk cId="898330967" sldId="306"/>
        </pc:sldMkLst>
        <pc:spChg chg="mod">
          <ac:chgData name="" userId="27fc55ca8bb74459" providerId="LiveId" clId="{D779DB14-4F40-4165-9B95-2AADCBBCBBB9}" dt="2021-08-12T10:19:43.181" v="1556" actId="20577"/>
          <ac:spMkLst>
            <pc:docMk/>
            <pc:sldMk cId="898330967" sldId="306"/>
            <ac:spMk id="2" creationId="{D568CD0D-8768-4D1C-A8AE-2F36FF0F06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5F735-B9BB-481F-ACDC-AB5F1855EBC4}" type="datetimeFigureOut">
              <a:rPr lang="sv-SE" smtClean="0"/>
              <a:t>2021-08-11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DC2B2-F295-4FAF-9B47-20A4E76A441A}" type="slidenum">
              <a:rPr lang="sv-SE" smtClean="0"/>
              <a:t>‹#›</a:t>
            </a:fld>
            <a:endParaRPr lang="sv-SE"/>
          </a:p>
        </p:txBody>
      </p:sp>
    </p:spTree>
    <p:extLst>
      <p:ext uri="{BB962C8B-B14F-4D97-AF65-F5344CB8AC3E}">
        <p14:creationId xmlns:p14="http://schemas.microsoft.com/office/powerpoint/2010/main" val="403737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e1a0dfcae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e1a0dfcae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000">
                <a:solidFill>
                  <a:schemeClr val="dk1"/>
                </a:solidFill>
              </a:rPr>
              <a:t>-Flags e.g. ‘-i’ to ignore case or ‘-n 10’ to set a number to 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e1a0dfcae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e1a0dfcae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How does Bash know what is what on the command 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e1a0dfcae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e1a0dfca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e1a0dfca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e1a0dfca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e1a0dfcae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e1a0dfcae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e1a0dfcae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e1a0dfcae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e1a0dfca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e1a0dfca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e1a0dfcae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e1a0dfca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e1a0dfcae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e1a0dfcae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e1a0dfca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e1a0dfca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e1a0dfca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e1a0dfca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400">
                <a:solidFill>
                  <a:schemeClr val="dk1"/>
                </a:solidFill>
              </a:rPr>
              <a:t>I was created separately from the GNU initiative by Linus Torvalds to generate a free operating system that was compatible with Unix in 1991.</a:t>
            </a:r>
            <a:endParaRPr sz="2400">
              <a:solidFill>
                <a:schemeClr val="dk1"/>
              </a:solidFill>
            </a:endParaRPr>
          </a:p>
          <a:p>
            <a:pPr marL="0" lvl="0" indent="0" algn="l" rtl="0">
              <a:spcBef>
                <a:spcPts val="500"/>
              </a:spcBef>
              <a:spcAft>
                <a:spcPts val="0"/>
              </a:spcAft>
              <a:buNone/>
            </a:pPr>
            <a:r>
              <a:rPr lang="en" sz="2400">
                <a:solidFill>
                  <a:schemeClr val="dk1"/>
                </a:solidFill>
              </a:rPr>
              <a:t>Linux is:</a:t>
            </a:r>
            <a:endParaRPr sz="2400">
              <a:solidFill>
                <a:schemeClr val="dk1"/>
              </a:solidFill>
            </a:endParaRPr>
          </a:p>
          <a:p>
            <a:pPr marL="0" lvl="0" indent="0" algn="l" rtl="0">
              <a:spcBef>
                <a:spcPts val="500"/>
              </a:spcBef>
              <a:spcAft>
                <a:spcPts val="0"/>
              </a:spcAft>
              <a:buNone/>
            </a:pPr>
            <a:r>
              <a:rPr lang="en" sz="2400">
                <a:solidFill>
                  <a:schemeClr val="dk1"/>
                </a:solidFill>
              </a:rPr>
              <a:t>– an operating system</a:t>
            </a:r>
            <a:endParaRPr sz="2400">
              <a:solidFill>
                <a:schemeClr val="dk1"/>
              </a:solidFill>
            </a:endParaRPr>
          </a:p>
          <a:p>
            <a:pPr marL="0" lvl="0" indent="0" algn="l" rtl="0">
              <a:spcBef>
                <a:spcPts val="500"/>
              </a:spcBef>
              <a:spcAft>
                <a:spcPts val="0"/>
              </a:spcAft>
              <a:buNone/>
            </a:pPr>
            <a:r>
              <a:rPr lang="en" sz="2400">
                <a:solidFill>
                  <a:schemeClr val="dk1"/>
                </a:solidFill>
              </a:rPr>
              <a:t>– made of many composable small (and large) bits and pieces</a:t>
            </a:r>
            <a:endParaRPr sz="2400">
              <a:solidFill>
                <a:schemeClr val="dk1"/>
              </a:solidFill>
            </a:endParaRPr>
          </a:p>
          <a:p>
            <a:pPr marL="0" lvl="0" indent="0" algn="l" rtl="0">
              <a:spcBef>
                <a:spcPts val="500"/>
              </a:spcBef>
              <a:spcAft>
                <a:spcPts val="0"/>
              </a:spcAft>
              <a:buNone/>
            </a:pPr>
            <a:r>
              <a:rPr lang="en" sz="2400">
                <a:solidFill>
                  <a:schemeClr val="dk1"/>
                </a:solidFill>
              </a:rPr>
              <a:t>– a multi-user environment</a:t>
            </a:r>
            <a:endParaRPr sz="2400">
              <a:solidFill>
                <a:schemeClr val="dk1"/>
              </a:solidFill>
            </a:endParaRPr>
          </a:p>
          <a:p>
            <a:pPr marL="0" lvl="0" indent="0" algn="l" rtl="0">
              <a:spcBef>
                <a:spcPts val="500"/>
              </a:spcBef>
              <a:spcAft>
                <a:spcPts val="0"/>
              </a:spcAft>
              <a:buNone/>
            </a:pPr>
            <a:r>
              <a:rPr lang="en" sz="2400">
                <a:solidFill>
                  <a:schemeClr val="dk1"/>
                </a:solidFill>
              </a:rPr>
              <a:t>● Easy to share, easy to care, easy to dare</a:t>
            </a:r>
            <a:endParaRPr sz="2400">
              <a:solidFill>
                <a:schemeClr val="dk1"/>
              </a:solidFill>
            </a:endParaRPr>
          </a:p>
          <a:p>
            <a:pPr marL="0" lvl="0" indent="0" algn="l" rtl="0">
              <a:spcBef>
                <a:spcPts val="500"/>
              </a:spcBef>
              <a:spcAft>
                <a:spcPts val="0"/>
              </a:spcAft>
              <a:buNone/>
            </a:pPr>
            <a:r>
              <a:rPr lang="en" sz="2400">
                <a:solidFill>
                  <a:schemeClr val="dk1"/>
                </a:solidFill>
              </a:rPr>
              <a:t>– the industry standard</a:t>
            </a:r>
            <a:endParaRPr sz="2400">
              <a:solidFill>
                <a:schemeClr val="dk1"/>
              </a:solidFill>
            </a:endParaRPr>
          </a:p>
          <a:p>
            <a:pPr marL="0" lvl="0" indent="0" algn="l" rtl="0">
              <a:spcBef>
                <a:spcPts val="500"/>
              </a:spcBef>
              <a:spcAft>
                <a:spcPts val="0"/>
              </a:spcAft>
              <a:buNone/>
            </a:pPr>
            <a:r>
              <a:rPr lang="en" sz="2400">
                <a:solidFill>
                  <a:schemeClr val="dk1"/>
                </a:solidFill>
              </a:rPr>
              <a:t>– reliant on the command line</a:t>
            </a:r>
            <a:endParaRPr sz="2400">
              <a:solidFill>
                <a:schemeClr val="dk1"/>
              </a:solidFill>
            </a:endParaRPr>
          </a:p>
          <a:p>
            <a:pPr marL="0" lvl="0" indent="0" algn="l" rtl="0">
              <a:spcBef>
                <a:spcPts val="500"/>
              </a:spcBef>
              <a:spcAft>
                <a:spcPts val="0"/>
              </a:spcAft>
              <a:buClr>
                <a:schemeClr val="dk1"/>
              </a:buClr>
              <a:buSzPts val="1100"/>
              <a:buFont typeface="Arial"/>
              <a:buNone/>
            </a:pPr>
            <a:endParaRPr sz="2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e1a0dfcae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e1a0dfca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e1a0dfca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e1a0dfc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e1a0dfca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e1a0dfc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e1a0dfca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e1a0dfca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e1a0dfcae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e1a0dfcae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e1a0dfcae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e1a0dfcae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e1a0dfca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e1a0dfca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e1a0dfcae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e1a0dfcae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ae1a0dfcae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ae1a0dfcae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e1a0dfcae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e1a0dfcae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e1a0dfca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e1a0dfca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many Flavours exist with slightly different but essentially all the scripts and programs will work on any of them  We use CentOS at UPPMAX</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e1a0dfca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e1a0dfca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e1a0dfcae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e1a0dfcae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ae1a0dfcae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ae1a0dfcae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e1a0dfcae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e1a0dfcae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e1a0dfcae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e1a0dfcae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e1a0dfcae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e1a0dfcae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ae1a0dfcae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ae1a0dfcae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e1a0dfcae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e1a0dfcae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e1a0dfcae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e1a0dfcae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e1a0dfcae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e1a0dfcae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e1a0dfca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e1a0dfca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2400">
                <a:solidFill>
                  <a:schemeClr val="dk1"/>
                </a:solidFill>
              </a:rPr>
              <a:t> Is everyone connected?</a:t>
            </a:r>
            <a:endParaRPr sz="2400">
              <a:solidFill>
                <a:schemeClr val="dk1"/>
              </a:solidFill>
            </a:endParaRPr>
          </a:p>
          <a:p>
            <a:pPr marL="0" lvl="0" indent="0" algn="l" rtl="0">
              <a:spcBef>
                <a:spcPts val="500"/>
              </a:spcBef>
              <a:spcAft>
                <a:spcPts val="0"/>
              </a:spcAft>
              <a:buNone/>
            </a:pPr>
            <a:r>
              <a:rPr lang="en" sz="2400">
                <a:solidFill>
                  <a:schemeClr val="dk1"/>
                </a:solidFill>
              </a:rPr>
              <a:t>● Take time now to connect</a:t>
            </a:r>
            <a:endParaRPr sz="2400">
              <a:solidFill>
                <a:schemeClr val="dk1"/>
              </a:solidFill>
            </a:endParaRPr>
          </a:p>
          <a:p>
            <a:pPr marL="0" lvl="0" indent="0" algn="l" rtl="0">
              <a:spcBef>
                <a:spcPts val="500"/>
              </a:spcBef>
              <a:spcAft>
                <a:spcPts val="0"/>
              </a:spcAft>
              <a:buNone/>
            </a:pPr>
            <a:r>
              <a:rPr lang="en" sz="2400">
                <a:solidFill>
                  <a:schemeClr val="dk1"/>
                </a:solidFill>
              </a:rPr>
              <a:t>● Consider connecting a second time with a new</a:t>
            </a:r>
            <a:endParaRPr sz="2400">
              <a:solidFill>
                <a:schemeClr val="dk1"/>
              </a:solidFill>
            </a:endParaRPr>
          </a:p>
          <a:p>
            <a:pPr marL="0" lvl="0" indent="0" algn="l" rtl="0">
              <a:spcBef>
                <a:spcPts val="500"/>
              </a:spcBef>
              <a:spcAft>
                <a:spcPts val="0"/>
              </a:spcAft>
              <a:buNone/>
            </a:pPr>
            <a:r>
              <a:rPr lang="en" sz="2400">
                <a:solidFill>
                  <a:schemeClr val="dk1"/>
                </a:solidFill>
              </a:rPr>
              <a:t>window</a:t>
            </a:r>
            <a:endParaRPr sz="2400">
              <a:solidFill>
                <a:schemeClr val="dk1"/>
              </a:solidFill>
            </a:endParaRPr>
          </a:p>
          <a:p>
            <a:pPr marL="0" lvl="0" indent="0" algn="l" rtl="0">
              <a:spcBef>
                <a:spcPts val="500"/>
              </a:spcBef>
              <a:spcAft>
                <a:spcPts val="0"/>
              </a:spcAft>
              <a:buNone/>
            </a:pPr>
            <a:r>
              <a:rPr lang="en" sz="2400">
                <a:solidFill>
                  <a:schemeClr val="dk1"/>
                </a:solidFill>
              </a:rPr>
              <a:t>● Organise your windows so you can watch Zoom and</a:t>
            </a:r>
            <a:endParaRPr sz="2400">
              <a:solidFill>
                <a:schemeClr val="dk1"/>
              </a:solidFill>
            </a:endParaRPr>
          </a:p>
          <a:p>
            <a:pPr marL="0" lvl="0" indent="0" algn="l" rtl="0">
              <a:spcBef>
                <a:spcPts val="500"/>
              </a:spcBef>
              <a:spcAft>
                <a:spcPts val="0"/>
              </a:spcAft>
              <a:buNone/>
            </a:pPr>
            <a:r>
              <a:rPr lang="en" sz="2400">
                <a:solidFill>
                  <a:schemeClr val="dk1"/>
                </a:solidFill>
              </a:rPr>
              <a:t>work in your terminal. If you have screen space,</a:t>
            </a:r>
            <a:endParaRPr sz="2400">
              <a:solidFill>
                <a:schemeClr val="dk1"/>
              </a:solidFill>
            </a:endParaRPr>
          </a:p>
          <a:p>
            <a:pPr marL="0" lvl="0" indent="0" algn="l" rtl="0">
              <a:spcBef>
                <a:spcPts val="500"/>
              </a:spcBef>
              <a:spcAft>
                <a:spcPts val="0"/>
              </a:spcAft>
              <a:buNone/>
            </a:pPr>
            <a:r>
              <a:rPr lang="en" sz="2400">
                <a:solidFill>
                  <a:schemeClr val="dk1"/>
                </a:solidFill>
              </a:rPr>
              <a:t>keep the presentation open locally and an eye on</a:t>
            </a:r>
            <a:endParaRPr sz="2400">
              <a:solidFill>
                <a:schemeClr val="dk1"/>
              </a:solidFill>
            </a:endParaRPr>
          </a:p>
          <a:p>
            <a:pPr marL="0" lvl="0" indent="0" algn="l" rtl="0">
              <a:spcBef>
                <a:spcPts val="500"/>
              </a:spcBef>
              <a:spcAft>
                <a:spcPts val="0"/>
              </a:spcAft>
              <a:buNone/>
            </a:pPr>
            <a:r>
              <a:rPr lang="en" sz="2400">
                <a:solidFill>
                  <a:schemeClr val="dk1"/>
                </a:solidFill>
              </a:rPr>
              <a:t>the Zoom chat.</a:t>
            </a:r>
            <a:endParaRPr sz="2400">
              <a:solidFill>
                <a:schemeClr val="dk1"/>
              </a:solidFill>
            </a:endParaRPr>
          </a:p>
          <a:p>
            <a:pPr marL="0" lvl="0" indent="0" algn="l" rtl="0">
              <a:spcBef>
                <a:spcPts val="500"/>
              </a:spcBef>
              <a:spcAft>
                <a:spcPts val="0"/>
              </a:spcAft>
              <a:buClr>
                <a:schemeClr val="dk1"/>
              </a:buClr>
              <a:buSzPts val="1100"/>
              <a:buFont typeface="Arial"/>
              <a:buNone/>
            </a:pPr>
            <a:r>
              <a:rPr lang="en" sz="2400">
                <a:solidFill>
                  <a:schemeClr val="dk1"/>
                </a:solidFill>
              </a:rPr>
              <a:t>I assume you have done this already at least once before the main lectures started but if there are any problems dont hesitate to ask in chat some one will help you with your problem.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e1a0dfcae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e1a0dfcae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e1a0dfcae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e1a0dfca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e1a0dfcae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e1a0dfcae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e1a0dfcae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e1a0dfcae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e1a0dfcae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ae1a0dfcae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e1a0dfcae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e1a0dfcae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ae1a0dfcae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ae1a0dfcae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e1a0dfcae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e1a0dfcae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e1a0dfca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e1a0dfca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e1a0dfca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e1a0dfca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e1a0dfcae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e1a0dfcae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e1a0dfcae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e1a0dfcae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e1a0dfcae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e1a0dfcae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1F7813A-603F-4906-9282-4848B20F17CF}"/>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966328C5-C1B3-4FA2-95B3-18F98CBF6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F25264E4-1F9E-47FC-8568-1DF1E141D637}"/>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5" name="Platshållare för sidfot 4">
            <a:extLst>
              <a:ext uri="{FF2B5EF4-FFF2-40B4-BE49-F238E27FC236}">
                <a16:creationId xmlns:a16="http://schemas.microsoft.com/office/drawing/2014/main" id="{DE14ECAE-3FA5-4A0C-8C75-87BB50B38675}"/>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8D55507-00F7-48C5-B900-7EB6A2389A1F}"/>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242833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C4D3F54-404E-4349-9E63-A45F8AAA282C}"/>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10FA09AF-BFF0-4ADF-A04F-CCF2C7CCA45C}"/>
              </a:ext>
            </a:extLst>
          </p:cNvPr>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A76F3C96-86D8-4E02-AF41-A38960EDD0AD}"/>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5" name="Platshållare för sidfot 4">
            <a:extLst>
              <a:ext uri="{FF2B5EF4-FFF2-40B4-BE49-F238E27FC236}">
                <a16:creationId xmlns:a16="http://schemas.microsoft.com/office/drawing/2014/main" id="{A6CBB2BB-655A-42D5-BA1D-B48CF8015F55}"/>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66CC64A-58DF-41D5-B243-2BB820197720}"/>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1586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B8966D0F-245D-4C4F-8E9F-9DE517AAF392}"/>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718100B5-EA95-4C53-983A-04A1A46DC82B}"/>
              </a:ext>
            </a:extLst>
          </p:cNvPr>
          <p:cNvSpPr>
            <a:spLocks noGrp="1"/>
          </p:cNvSpPr>
          <p:nvPr>
            <p:ph type="body" orient="vert" idx="1"/>
          </p:nvPr>
        </p:nvSpPr>
        <p:spPr>
          <a:xfrm>
            <a:off x="838200" y="365125"/>
            <a:ext cx="7734300" cy="5811838"/>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22E8A14-EEF0-44EA-93DC-9736D3B9CA69}"/>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5" name="Platshållare för sidfot 4">
            <a:extLst>
              <a:ext uri="{FF2B5EF4-FFF2-40B4-BE49-F238E27FC236}">
                <a16:creationId xmlns:a16="http://schemas.microsoft.com/office/drawing/2014/main" id="{2D9E6C6D-A44C-4547-891D-0886807EB9C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422DCE1-2ABB-4446-956F-B8817D256DA9}"/>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254172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45437C-AD25-40C2-BD6C-47DF174965AC}"/>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51FE9B6-C1DE-40FC-B732-AF20DF0FC451}"/>
              </a:ext>
            </a:extLst>
          </p:cNvPr>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2A0CE44-68E2-40C1-9ED9-DAC67675F6C2}"/>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5" name="Platshållare för sidfot 4">
            <a:extLst>
              <a:ext uri="{FF2B5EF4-FFF2-40B4-BE49-F238E27FC236}">
                <a16:creationId xmlns:a16="http://schemas.microsoft.com/office/drawing/2014/main" id="{44D3FCDB-9A6C-416F-9838-5F00AE904E0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7B9C6CD-9445-4949-9DBC-174E8F3C8C48}"/>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155989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DEA2005-5B53-4956-8CD0-9C07FDB7D02F}"/>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71EDB05E-DAE3-453A-AA66-34B7E5389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Platshållare för datum 3">
            <a:extLst>
              <a:ext uri="{FF2B5EF4-FFF2-40B4-BE49-F238E27FC236}">
                <a16:creationId xmlns:a16="http://schemas.microsoft.com/office/drawing/2014/main" id="{AA20CCFC-3BA6-4D60-804C-1186D08D47BB}"/>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5" name="Platshållare för sidfot 4">
            <a:extLst>
              <a:ext uri="{FF2B5EF4-FFF2-40B4-BE49-F238E27FC236}">
                <a16:creationId xmlns:a16="http://schemas.microsoft.com/office/drawing/2014/main" id="{934E41DB-4271-48D5-8BAD-CB18280BB65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7E50189-E724-40A4-97FC-93CEC61AF10A}"/>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165060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9D5A641-A09C-4CCE-8E19-2163D3952D6F}"/>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2B242C92-4C47-400D-AD40-8A24D5A5FDE8}"/>
              </a:ext>
            </a:extLst>
          </p:cNvPr>
          <p:cNvSpPr>
            <a:spLocks noGrp="1"/>
          </p:cNvSpPr>
          <p:nvPr>
            <p:ph sz="half" idx="1"/>
          </p:nvPr>
        </p:nvSpPr>
        <p:spPr>
          <a:xfrm>
            <a:off x="838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FF3195C4-4703-4D2D-A47B-8D7636BB9EA0}"/>
              </a:ext>
            </a:extLst>
          </p:cNvPr>
          <p:cNvSpPr>
            <a:spLocks noGrp="1"/>
          </p:cNvSpPr>
          <p:nvPr>
            <p:ph sz="half" idx="2"/>
          </p:nvPr>
        </p:nvSpPr>
        <p:spPr>
          <a:xfrm>
            <a:off x="6172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B47BC0E6-549E-4DC6-A1BB-2E5A64A31FD5}"/>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6" name="Platshållare för sidfot 5">
            <a:extLst>
              <a:ext uri="{FF2B5EF4-FFF2-40B4-BE49-F238E27FC236}">
                <a16:creationId xmlns:a16="http://schemas.microsoft.com/office/drawing/2014/main" id="{992D30A1-AE4C-4BF4-BE55-1D40CF44400A}"/>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00FD842-3F2F-4027-814C-C480363F3D25}"/>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309805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1497071-2AB1-4CCB-95E6-63AEB8DD5F9A}"/>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A9371DC-458D-4775-B09A-8CBDBA617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a:extLst>
              <a:ext uri="{FF2B5EF4-FFF2-40B4-BE49-F238E27FC236}">
                <a16:creationId xmlns:a16="http://schemas.microsoft.com/office/drawing/2014/main" id="{49B147DC-0E86-4D68-BDE6-AC04518764A3}"/>
              </a:ext>
            </a:extLst>
          </p:cNvPr>
          <p:cNvSpPr>
            <a:spLocks noGrp="1"/>
          </p:cNvSpPr>
          <p:nvPr>
            <p:ph sz="half" idx="2"/>
          </p:nvPr>
        </p:nvSpPr>
        <p:spPr>
          <a:xfrm>
            <a:off x="839788" y="2505075"/>
            <a:ext cx="5157787"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43868B5E-C5CB-4E40-854E-5BCF5E78C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a:extLst>
              <a:ext uri="{FF2B5EF4-FFF2-40B4-BE49-F238E27FC236}">
                <a16:creationId xmlns:a16="http://schemas.microsoft.com/office/drawing/2014/main" id="{1597A11C-1A9C-46B2-B278-180FB74448A9}"/>
              </a:ext>
            </a:extLst>
          </p:cNvPr>
          <p:cNvSpPr>
            <a:spLocks noGrp="1"/>
          </p:cNvSpPr>
          <p:nvPr>
            <p:ph sz="quarter" idx="4"/>
          </p:nvPr>
        </p:nvSpPr>
        <p:spPr>
          <a:xfrm>
            <a:off x="6172200" y="2505075"/>
            <a:ext cx="5183188"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31EC2479-E688-40B8-9CE5-C63CD43EAAE0}"/>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8" name="Platshållare för sidfot 7">
            <a:extLst>
              <a:ext uri="{FF2B5EF4-FFF2-40B4-BE49-F238E27FC236}">
                <a16:creationId xmlns:a16="http://schemas.microsoft.com/office/drawing/2014/main" id="{997B07E8-815C-428E-8326-20963259E658}"/>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9088D182-E5BC-4BC7-9B78-C29DA40FDEBF}"/>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157040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DC6749-BA54-4FC9-94FD-351310DDF97E}"/>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75AA68D4-4B65-4464-8B90-3E09C51AEBFB}"/>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4" name="Platshållare för sidfot 3">
            <a:extLst>
              <a:ext uri="{FF2B5EF4-FFF2-40B4-BE49-F238E27FC236}">
                <a16:creationId xmlns:a16="http://schemas.microsoft.com/office/drawing/2014/main" id="{5AE456E0-9BB3-4E07-876E-B528E43F9E16}"/>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48D8C701-57AD-4FC8-A0DE-C0DD26ED2D22}"/>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45337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D4B6C7E2-A58A-4AB1-B774-6332E3C0192A}"/>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3" name="Platshållare för sidfot 2">
            <a:extLst>
              <a:ext uri="{FF2B5EF4-FFF2-40B4-BE49-F238E27FC236}">
                <a16:creationId xmlns:a16="http://schemas.microsoft.com/office/drawing/2014/main" id="{390B034F-8A21-48B6-96B5-A593FFADF4DA}"/>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AB87254D-8B22-4B43-8CD8-8AB403E0662E}"/>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145186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6564535-3358-40EC-8358-801C3CC58184}"/>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617C719F-09DB-4ADA-AD82-F2731968A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2572A815-1B81-4CDE-BFAA-1635E30B9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46FF8469-36B8-4524-928E-6017B66E3837}"/>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6" name="Platshållare för sidfot 5">
            <a:extLst>
              <a:ext uri="{FF2B5EF4-FFF2-40B4-BE49-F238E27FC236}">
                <a16:creationId xmlns:a16="http://schemas.microsoft.com/office/drawing/2014/main" id="{4BBD2B63-3F7D-4FF9-B4A9-BB52952A8DDF}"/>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E4528EE0-CBBD-4D74-832B-B6C8DD4EE07A}"/>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389575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C426690-6B02-472E-8FD2-4D6CE088147D}"/>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58D3C215-6D02-4A9D-A95E-EF245AE1C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26BF03A7-EB1E-42CF-B061-A6DFDE9C6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D7DB1B0A-964B-4FE5-9635-5B1AA54C2578}"/>
              </a:ext>
            </a:extLst>
          </p:cNvPr>
          <p:cNvSpPr>
            <a:spLocks noGrp="1"/>
          </p:cNvSpPr>
          <p:nvPr>
            <p:ph type="dt" sz="half" idx="10"/>
          </p:nvPr>
        </p:nvSpPr>
        <p:spPr/>
        <p:txBody>
          <a:bodyPr/>
          <a:lstStyle/>
          <a:p>
            <a:fld id="{D5532973-AC6C-4232-8127-C57A0F3A983F}" type="datetimeFigureOut">
              <a:rPr lang="sv-SE" smtClean="0"/>
              <a:t>2021-08-11</a:t>
            </a:fld>
            <a:endParaRPr lang="sv-SE"/>
          </a:p>
        </p:txBody>
      </p:sp>
      <p:sp>
        <p:nvSpPr>
          <p:cNvPr id="6" name="Platshållare för sidfot 5">
            <a:extLst>
              <a:ext uri="{FF2B5EF4-FFF2-40B4-BE49-F238E27FC236}">
                <a16:creationId xmlns:a16="http://schemas.microsoft.com/office/drawing/2014/main" id="{4057D66D-4BCE-4885-B4B9-2CD366BFD796}"/>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77259D3-A7DB-47E2-BAE6-82FFA2D8CCAA}"/>
              </a:ext>
            </a:extLst>
          </p:cNvPr>
          <p:cNvSpPr>
            <a:spLocks noGrp="1"/>
          </p:cNvSpPr>
          <p:nvPr>
            <p:ph type="sldNum" sz="quarter" idx="12"/>
          </p:nvPr>
        </p:nvSpPr>
        <p:spPr/>
        <p:txBody>
          <a:bodyPr/>
          <a:lstStyle/>
          <a:p>
            <a:fld id="{FD88190D-4976-41AD-B8B2-1468283944F5}" type="slidenum">
              <a:rPr lang="sv-SE" smtClean="0"/>
              <a:t>‹#›</a:t>
            </a:fld>
            <a:endParaRPr lang="sv-SE"/>
          </a:p>
        </p:txBody>
      </p:sp>
    </p:spTree>
    <p:extLst>
      <p:ext uri="{BB962C8B-B14F-4D97-AF65-F5344CB8AC3E}">
        <p14:creationId xmlns:p14="http://schemas.microsoft.com/office/powerpoint/2010/main" val="174483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37BA4CC3-7E37-42E9-B5F6-C711AA5F3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85B2553A-7EDE-4D48-B0D6-F7B7B3E37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D54BD7A-745E-4CF2-A7E0-178E6213A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32973-AC6C-4232-8127-C57A0F3A983F}" type="datetimeFigureOut">
              <a:rPr lang="sv-SE" smtClean="0"/>
              <a:t>2021-08-11</a:t>
            </a:fld>
            <a:endParaRPr lang="sv-SE"/>
          </a:p>
        </p:txBody>
      </p:sp>
      <p:sp>
        <p:nvSpPr>
          <p:cNvPr id="5" name="Platshållare för sidfot 4">
            <a:extLst>
              <a:ext uri="{FF2B5EF4-FFF2-40B4-BE49-F238E27FC236}">
                <a16:creationId xmlns:a16="http://schemas.microsoft.com/office/drawing/2014/main" id="{35B540A9-FCA8-472D-BC6A-9C9EC485F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E0351158-533D-48B3-AD13-C24FC7007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8190D-4976-41AD-B8B2-1468283944F5}" type="slidenum">
              <a:rPr lang="sv-SE" smtClean="0"/>
              <a:t>‹#›</a:t>
            </a:fld>
            <a:endParaRPr lang="sv-SE"/>
          </a:p>
        </p:txBody>
      </p:sp>
    </p:spTree>
    <p:extLst>
      <p:ext uri="{BB962C8B-B14F-4D97-AF65-F5344CB8AC3E}">
        <p14:creationId xmlns:p14="http://schemas.microsoft.com/office/powerpoint/2010/main" val="150832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bob@rackham.uppmax.uu.s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mailto:bob@rackham.uppmax.uu.s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forge.net/projects/vcxsrv/" TargetMode="External"/><Relationship Id="rId7" Type="http://schemas.openxmlformats.org/officeDocument/2006/relationships/hyperlink" Target="https://docs.microsoft.com/en-us/windows/wsl/install-win1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ourceforge.net/projects/xming/" TargetMode="External"/><Relationship Id="rId5" Type="http://schemas.openxmlformats.org/officeDocument/2006/relationships/hyperlink" Target="https://opticos.github.io/gwsl/" TargetMode="External"/><Relationship Id="rId4" Type="http://schemas.openxmlformats.org/officeDocument/2006/relationships/hyperlink" Target="https://mobaxterm.mobatek.ne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ctrTitle"/>
          </p:nvPr>
        </p:nvSpPr>
        <p:spPr>
          <a:xfrm>
            <a:off x="340033" y="264500"/>
            <a:ext cx="11360800" cy="1349200"/>
          </a:xfrm>
          <a:prstGeom prst="rect">
            <a:avLst/>
          </a:prstGeom>
        </p:spPr>
        <p:txBody>
          <a:bodyPr spcFirstLastPara="1" vert="horz" wrap="square" lIns="121900" tIns="121900" rIns="121900" bIns="121900" rtlCol="0" anchor="b" anchorCtr="0">
            <a:noAutofit/>
          </a:bodyPr>
          <a:lstStyle/>
          <a:p>
            <a:pPr>
              <a:spcBef>
                <a:spcPts val="0"/>
              </a:spcBef>
            </a:pPr>
            <a:r>
              <a:rPr lang="en" sz="4800" b="1"/>
              <a:t>Introduction to Linux</a:t>
            </a:r>
            <a:endParaRPr sz="4800" b="1"/>
          </a:p>
        </p:txBody>
      </p:sp>
      <p:sp>
        <p:nvSpPr>
          <p:cNvPr id="102" name="Google Shape;102;p23"/>
          <p:cNvSpPr txBox="1">
            <a:spLocks noGrp="1"/>
          </p:cNvSpPr>
          <p:nvPr>
            <p:ph type="subTitle" idx="1"/>
          </p:nvPr>
        </p:nvSpPr>
        <p:spPr>
          <a:xfrm>
            <a:off x="365233" y="1613700"/>
            <a:ext cx="11360800" cy="1056800"/>
          </a:xfrm>
          <a:prstGeom prst="rect">
            <a:avLst/>
          </a:prstGeom>
        </p:spPr>
        <p:txBody>
          <a:bodyPr spcFirstLastPara="1" vert="horz" wrap="square" lIns="121900" tIns="121900" rIns="121900" bIns="121900" rtlCol="0" anchor="ctr" anchorCtr="0">
            <a:noAutofit/>
          </a:bodyPr>
          <a:lstStyle/>
          <a:p>
            <a:pPr>
              <a:spcBef>
                <a:spcPts val="0"/>
              </a:spcBef>
            </a:pPr>
            <a:r>
              <a:rPr lang="en" sz="2800" dirty="0"/>
              <a:t>By </a:t>
            </a:r>
            <a:r>
              <a:rPr lang="sv-SE" sz="2800" dirty="0"/>
              <a:t>Björn Claremar</a:t>
            </a:r>
            <a:endParaRPr sz="2800" dirty="0"/>
          </a:p>
          <a:p>
            <a:pPr>
              <a:spcBef>
                <a:spcPts val="0"/>
              </a:spcBef>
            </a:pPr>
            <a:r>
              <a:rPr lang="en" sz="2800" dirty="0"/>
              <a:t>Based on work by Marcus Lundberg &amp; </a:t>
            </a:r>
            <a:r>
              <a:rPr lang="sv-SE" sz="2800" dirty="0"/>
              <a:t>Lars Eklund</a:t>
            </a:r>
            <a:endParaRPr sz="2800" dirty="0"/>
          </a:p>
        </p:txBody>
      </p:sp>
      <p:sp>
        <p:nvSpPr>
          <p:cNvPr id="103" name="Google Shape;103;p23"/>
          <p:cNvSpPr txBox="1"/>
          <p:nvPr/>
        </p:nvSpPr>
        <p:spPr>
          <a:xfrm>
            <a:off x="2424567" y="2920067"/>
            <a:ext cx="8136400" cy="2790211"/>
          </a:xfrm>
          <a:prstGeom prst="rect">
            <a:avLst/>
          </a:prstGeom>
          <a:noFill/>
          <a:ln>
            <a:noFill/>
          </a:ln>
        </p:spPr>
        <p:txBody>
          <a:bodyPr spcFirstLastPara="1" wrap="square" lIns="121900" tIns="121900" rIns="121900" bIns="121900" anchor="t" anchorCtr="0">
            <a:spAutoFit/>
          </a:bodyPr>
          <a:lstStyle/>
          <a:p>
            <a:pPr marL="609585" indent="-567252">
              <a:buSzPts val="3100"/>
              <a:buChar char="●"/>
            </a:pPr>
            <a:r>
              <a:rPr lang="en" sz="4133"/>
              <a:t>What is Linux</a:t>
            </a:r>
            <a:endParaRPr sz="4133"/>
          </a:p>
          <a:p>
            <a:pPr marL="609585" indent="-567252">
              <a:buSzPts val="3100"/>
              <a:buChar char="●"/>
            </a:pPr>
            <a:r>
              <a:rPr lang="en" sz="4133"/>
              <a:t>Logging in to UPPMAX</a:t>
            </a:r>
            <a:endParaRPr sz="4133"/>
          </a:p>
          <a:p>
            <a:pPr marL="609585" indent="-567252">
              <a:buSzPts val="3100"/>
              <a:buChar char="●"/>
            </a:pPr>
            <a:r>
              <a:rPr lang="en" sz="4133"/>
              <a:t>Navigate the file system</a:t>
            </a:r>
            <a:endParaRPr sz="4133"/>
          </a:p>
          <a:p>
            <a:pPr marL="609585" indent="-567252">
              <a:buSzPts val="3100"/>
              <a:buChar char="●"/>
            </a:pPr>
            <a:r>
              <a:rPr lang="en" sz="4133"/>
              <a:t>“Basic toolkit”</a:t>
            </a:r>
            <a:endParaRPr sz="4133"/>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lgn="ctr">
              <a:spcBef>
                <a:spcPts val="667"/>
              </a:spcBef>
              <a:buClr>
                <a:schemeClr val="dk1"/>
              </a:buClr>
              <a:buSzPts val="1100"/>
            </a:pPr>
            <a:r>
              <a:rPr lang="en" b="1" dirty="0">
                <a:solidFill>
                  <a:schemeClr val="dk1"/>
                </a:solidFill>
              </a:rPr>
              <a:t>Program, flags, and files</a:t>
            </a:r>
            <a:endParaRPr b="1" dirty="0"/>
          </a:p>
        </p:txBody>
      </p:sp>
      <p:sp>
        <p:nvSpPr>
          <p:cNvPr id="168" name="Google Shape;168;p32"/>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US" sz="2667" dirty="0"/>
              <a:t>● Input:</a:t>
            </a:r>
          </a:p>
          <a:p>
            <a:pPr marL="609585" indent="-474121">
              <a:spcBef>
                <a:spcPts val="667"/>
              </a:spcBef>
              <a:buSzPts val="2000"/>
              <a:buChar char="-"/>
            </a:pPr>
            <a:r>
              <a:rPr lang="en-US" sz="2667" dirty="0"/>
              <a:t>Flags: specific single letters or words.</a:t>
            </a:r>
            <a:br>
              <a:rPr lang="en-US" sz="2667" dirty="0"/>
            </a:br>
            <a:r>
              <a:rPr lang="en-US" sz="2667" dirty="0"/>
              <a:t>that change the </a:t>
            </a:r>
            <a:r>
              <a:rPr lang="en-US" sz="2667" dirty="0" err="1"/>
              <a:t>behaviour</a:t>
            </a:r>
            <a:r>
              <a:rPr lang="en-US" sz="2667" dirty="0"/>
              <a:t> of a program.</a:t>
            </a:r>
          </a:p>
          <a:p>
            <a:pPr marL="609585" indent="-474121">
              <a:spcBef>
                <a:spcPts val="0"/>
              </a:spcBef>
              <a:buSzPts val="2000"/>
              <a:buChar char="-"/>
            </a:pPr>
            <a:r>
              <a:rPr lang="en-US" sz="2667" dirty="0"/>
              <a:t>Arguments: text given to the program when started, e.g. file names.</a:t>
            </a:r>
          </a:p>
          <a:p>
            <a:pPr marL="609585" indent="-474121">
              <a:spcBef>
                <a:spcPts val="0"/>
              </a:spcBef>
              <a:buSzPts val="2000"/>
              <a:buChar char="-"/>
            </a:pPr>
            <a:r>
              <a:rPr lang="en-US" sz="2667" dirty="0"/>
              <a:t>Terminal input: text given to the program while it runs.</a:t>
            </a:r>
          </a:p>
          <a:p>
            <a:pPr marL="0" indent="0">
              <a:spcBef>
                <a:spcPts val="667"/>
              </a:spcBef>
              <a:buClr>
                <a:schemeClr val="dk1"/>
              </a:buClr>
              <a:buSzPts val="1100"/>
              <a:buNone/>
            </a:pPr>
            <a:r>
              <a:rPr lang="en" sz="2667" dirty="0"/>
              <a:t>● Output:</a:t>
            </a:r>
            <a:endParaRPr sz="2667" dirty="0"/>
          </a:p>
          <a:p>
            <a:pPr marL="609585" indent="-474121">
              <a:spcBef>
                <a:spcPts val="667"/>
              </a:spcBef>
              <a:buSzPts val="2000"/>
              <a:buChar char="-"/>
            </a:pPr>
            <a:r>
              <a:rPr lang="en" sz="2667" dirty="0"/>
              <a:t> Most Linux programs output to the terminal.</a:t>
            </a:r>
            <a:endParaRPr sz="2667" dirty="0"/>
          </a:p>
          <a:p>
            <a:pPr marL="609585" indent="-474121">
              <a:spcBef>
                <a:spcPts val="0"/>
              </a:spcBef>
              <a:buSzPts val="2000"/>
              <a:buChar char="-"/>
            </a:pPr>
            <a:r>
              <a:rPr lang="en" sz="2667" dirty="0"/>
              <a:t> Some also write to files.</a:t>
            </a:r>
            <a:endParaRPr sz="2667" dirty="0"/>
          </a:p>
          <a:p>
            <a:pPr marL="0" indent="0">
              <a:spcBef>
                <a:spcPts val="667"/>
              </a:spcBef>
              <a:buNone/>
            </a:pPr>
            <a:endParaRPr dirty="0"/>
          </a:p>
        </p:txBody>
      </p:sp>
      <p:pic>
        <p:nvPicPr>
          <p:cNvPr id="169" name="Google Shape;169;p32"/>
          <p:cNvPicPr preferRelativeResize="0"/>
          <p:nvPr/>
        </p:nvPicPr>
        <p:blipFill>
          <a:blip r:embed="rId3">
            <a:alphaModFix/>
          </a:blip>
          <a:stretch>
            <a:fillRect/>
          </a:stretch>
        </p:blipFill>
        <p:spPr>
          <a:xfrm>
            <a:off x="8785452" y="4255153"/>
            <a:ext cx="2879335" cy="2363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lgn="ctr">
              <a:spcBef>
                <a:spcPts val="0"/>
              </a:spcBef>
            </a:pPr>
            <a:r>
              <a:rPr lang="en" b="1" dirty="0"/>
              <a:t>Example bash command</a:t>
            </a:r>
            <a:endParaRPr b="1" dirty="0"/>
          </a:p>
        </p:txBody>
      </p:sp>
      <p:sp>
        <p:nvSpPr>
          <p:cNvPr id="175" name="Google Shape;175;p33"/>
          <p:cNvSpPr txBox="1">
            <a:spLocks noGrp="1"/>
          </p:cNvSpPr>
          <p:nvPr>
            <p:ph type="body" idx="1"/>
          </p:nvPr>
        </p:nvSpPr>
        <p:spPr>
          <a:xfrm>
            <a:off x="1584366" y="3596130"/>
            <a:ext cx="7278800" cy="2260800"/>
          </a:xfrm>
          <a:prstGeom prst="rect">
            <a:avLst/>
          </a:prstGeom>
          <a:solidFill>
            <a:srgbClr val="4A86E8"/>
          </a:solidFill>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dirty="0"/>
              <a:t>‘inbox/data1.dat’ -&gt; ‘outbox/data1.dat’</a:t>
            </a:r>
            <a:endParaRPr dirty="0"/>
          </a:p>
          <a:p>
            <a:pPr marL="0" indent="0">
              <a:spcBef>
                <a:spcPts val="667"/>
              </a:spcBef>
              <a:buClr>
                <a:schemeClr val="dk1"/>
              </a:buClr>
              <a:buSzPts val="1100"/>
              <a:buNone/>
            </a:pPr>
            <a:r>
              <a:rPr lang="en" dirty="0"/>
              <a:t>‘inbox/data2.dat’ -&gt; ‘outbox/data2.dat’</a:t>
            </a:r>
            <a:endParaRPr dirty="0"/>
          </a:p>
          <a:p>
            <a:pPr marL="0" indent="0">
              <a:spcBef>
                <a:spcPts val="667"/>
              </a:spcBef>
              <a:buClr>
                <a:schemeClr val="dk1"/>
              </a:buClr>
              <a:buSzPts val="1100"/>
              <a:buNone/>
            </a:pPr>
            <a:r>
              <a:rPr lang="en" dirty="0"/>
              <a:t>‘inbox/data3.dat’ -&gt; ‘outbox/data3.dat’</a:t>
            </a:r>
            <a:endParaRPr dirty="0"/>
          </a:p>
          <a:p>
            <a:pPr marL="0" indent="0">
              <a:spcBef>
                <a:spcPts val="667"/>
              </a:spcBef>
              <a:buClr>
                <a:schemeClr val="dk1"/>
              </a:buClr>
              <a:buSzPts val="1100"/>
              <a:buNone/>
            </a:pPr>
            <a:endParaRPr dirty="0"/>
          </a:p>
          <a:p>
            <a:pPr marL="0" indent="0">
              <a:spcBef>
                <a:spcPts val="667"/>
              </a:spcBef>
              <a:buNone/>
            </a:pPr>
            <a:endParaRPr dirty="0"/>
          </a:p>
        </p:txBody>
      </p:sp>
      <p:sp>
        <p:nvSpPr>
          <p:cNvPr id="176" name="Google Shape;176;p33"/>
          <p:cNvSpPr txBox="1"/>
          <p:nvPr/>
        </p:nvSpPr>
        <p:spPr>
          <a:xfrm>
            <a:off x="1467300" y="1622400"/>
            <a:ext cx="793600" cy="615513"/>
          </a:xfrm>
          <a:prstGeom prst="rect">
            <a:avLst/>
          </a:prstGeom>
          <a:noFill/>
          <a:ln>
            <a:noFill/>
          </a:ln>
        </p:spPr>
        <p:txBody>
          <a:bodyPr spcFirstLastPara="1" wrap="square" lIns="121900" tIns="121900" rIns="121900" bIns="121900" anchor="t" anchorCtr="0">
            <a:spAutoFit/>
          </a:bodyPr>
          <a:lstStyle/>
          <a:p>
            <a:endParaRPr sz="2400"/>
          </a:p>
        </p:txBody>
      </p:sp>
      <p:grpSp>
        <p:nvGrpSpPr>
          <p:cNvPr id="2" name="Grupp 1">
            <a:extLst>
              <a:ext uri="{FF2B5EF4-FFF2-40B4-BE49-F238E27FC236}">
                <a16:creationId xmlns:a16="http://schemas.microsoft.com/office/drawing/2014/main" id="{AF7FA4B8-2D45-4783-B4DB-E8585A8B81F3}"/>
              </a:ext>
            </a:extLst>
          </p:cNvPr>
          <p:cNvGrpSpPr/>
          <p:nvPr/>
        </p:nvGrpSpPr>
        <p:grpSpPr>
          <a:xfrm>
            <a:off x="1542900" y="2078166"/>
            <a:ext cx="4287789" cy="615515"/>
            <a:chOff x="1542900" y="2078166"/>
            <a:chExt cx="4287789" cy="615515"/>
          </a:xfrm>
        </p:grpSpPr>
        <p:sp>
          <p:nvSpPr>
            <p:cNvPr id="177" name="Google Shape;177;p33"/>
            <p:cNvSpPr txBox="1"/>
            <p:nvPr/>
          </p:nvSpPr>
          <p:spPr>
            <a:xfrm>
              <a:off x="1542900" y="2078167"/>
              <a:ext cx="374400" cy="615513"/>
            </a:xfrm>
            <a:prstGeom prst="rect">
              <a:avLst/>
            </a:prstGeom>
            <a:solidFill>
              <a:srgbClr val="980000"/>
            </a:solidFill>
            <a:ln>
              <a:noFill/>
            </a:ln>
          </p:spPr>
          <p:txBody>
            <a:bodyPr spcFirstLastPara="1" wrap="square" lIns="121900" tIns="121900" rIns="121900" bIns="121900" anchor="t" anchorCtr="0">
              <a:spAutoFit/>
            </a:bodyPr>
            <a:lstStyle/>
            <a:p>
              <a:r>
                <a:rPr lang="en" sz="2400" dirty="0">
                  <a:solidFill>
                    <a:srgbClr val="FFFFFF"/>
                  </a:solidFill>
                </a:rPr>
                <a:t>$</a:t>
              </a:r>
              <a:endParaRPr sz="2400" dirty="0">
                <a:solidFill>
                  <a:srgbClr val="FFFFFF"/>
                </a:solidFill>
              </a:endParaRPr>
            </a:p>
          </p:txBody>
        </p:sp>
        <p:sp>
          <p:nvSpPr>
            <p:cNvPr id="178" name="Google Shape;178;p33"/>
            <p:cNvSpPr txBox="1"/>
            <p:nvPr/>
          </p:nvSpPr>
          <p:spPr>
            <a:xfrm>
              <a:off x="1917200" y="2078167"/>
              <a:ext cx="793600" cy="615513"/>
            </a:xfrm>
            <a:prstGeom prst="rect">
              <a:avLst/>
            </a:prstGeom>
            <a:solidFill>
              <a:srgbClr val="FFFF00"/>
            </a:solidFill>
            <a:ln>
              <a:noFill/>
            </a:ln>
          </p:spPr>
          <p:txBody>
            <a:bodyPr spcFirstLastPara="1" wrap="square" lIns="121900" tIns="121900" rIns="121900" bIns="121900" anchor="t" anchorCtr="0">
              <a:spAutoFit/>
            </a:bodyPr>
            <a:lstStyle/>
            <a:p>
              <a:r>
                <a:rPr lang="en" sz="2400" dirty="0"/>
                <a:t>mv</a:t>
              </a:r>
              <a:endParaRPr sz="2400" dirty="0"/>
            </a:p>
          </p:txBody>
        </p:sp>
        <p:sp>
          <p:nvSpPr>
            <p:cNvPr id="179" name="Google Shape;179;p33"/>
            <p:cNvSpPr txBox="1"/>
            <p:nvPr/>
          </p:nvSpPr>
          <p:spPr>
            <a:xfrm>
              <a:off x="2632467" y="2078167"/>
              <a:ext cx="560400" cy="615513"/>
            </a:xfrm>
            <a:prstGeom prst="rect">
              <a:avLst/>
            </a:prstGeom>
            <a:solidFill>
              <a:srgbClr val="00FF00"/>
            </a:solidFill>
            <a:ln>
              <a:noFill/>
            </a:ln>
          </p:spPr>
          <p:txBody>
            <a:bodyPr spcFirstLastPara="1" wrap="square" lIns="121900" tIns="121900" rIns="121900" bIns="121900" anchor="t" anchorCtr="0">
              <a:spAutoFit/>
            </a:bodyPr>
            <a:lstStyle/>
            <a:p>
              <a:r>
                <a:rPr lang="en" sz="2400" dirty="0"/>
                <a:t>-v</a:t>
              </a:r>
              <a:endParaRPr sz="2400" dirty="0"/>
            </a:p>
          </p:txBody>
        </p:sp>
        <p:sp>
          <p:nvSpPr>
            <p:cNvPr id="180" name="Google Shape;180;p33"/>
            <p:cNvSpPr txBox="1"/>
            <p:nvPr/>
          </p:nvSpPr>
          <p:spPr>
            <a:xfrm>
              <a:off x="3079500" y="2078168"/>
              <a:ext cx="1229200" cy="615513"/>
            </a:xfrm>
            <a:prstGeom prst="rect">
              <a:avLst/>
            </a:prstGeom>
            <a:solidFill>
              <a:srgbClr val="FFD966"/>
            </a:solidFill>
            <a:ln>
              <a:noFill/>
            </a:ln>
          </p:spPr>
          <p:txBody>
            <a:bodyPr spcFirstLastPara="1" wrap="square" lIns="121900" tIns="121900" rIns="121900" bIns="121900" anchor="t" anchorCtr="0">
              <a:spAutoFit/>
            </a:bodyPr>
            <a:lstStyle/>
            <a:p>
              <a:r>
                <a:rPr lang="en" sz="2400"/>
                <a:t>inbox/*</a:t>
              </a:r>
              <a:endParaRPr sz="2400"/>
            </a:p>
          </p:txBody>
        </p:sp>
        <p:sp>
          <p:nvSpPr>
            <p:cNvPr id="181" name="Google Shape;181;p33"/>
            <p:cNvSpPr txBox="1"/>
            <p:nvPr/>
          </p:nvSpPr>
          <p:spPr>
            <a:xfrm>
              <a:off x="4308700" y="2078166"/>
              <a:ext cx="1521989" cy="615513"/>
            </a:xfrm>
            <a:prstGeom prst="rect">
              <a:avLst/>
            </a:prstGeom>
            <a:solidFill>
              <a:srgbClr val="BF9000"/>
            </a:solidFill>
            <a:ln>
              <a:noFill/>
            </a:ln>
          </p:spPr>
          <p:txBody>
            <a:bodyPr spcFirstLastPara="1" wrap="square" lIns="121900" tIns="121900" rIns="121900" bIns="121900" anchor="t" anchorCtr="0">
              <a:spAutoFit/>
            </a:bodyPr>
            <a:lstStyle/>
            <a:p>
              <a:r>
                <a:rPr lang="en" sz="2400" dirty="0"/>
                <a:t>outbox/</a:t>
              </a:r>
              <a:endParaRPr sz="2400" dirty="0"/>
            </a:p>
          </p:txBody>
        </p:sp>
      </p:grpSp>
      <p:grpSp>
        <p:nvGrpSpPr>
          <p:cNvPr id="3" name="Grupp 2">
            <a:extLst>
              <a:ext uri="{FF2B5EF4-FFF2-40B4-BE49-F238E27FC236}">
                <a16:creationId xmlns:a16="http://schemas.microsoft.com/office/drawing/2014/main" id="{BD1A8621-AABF-4DE8-8373-A88DADD1B4A8}"/>
              </a:ext>
            </a:extLst>
          </p:cNvPr>
          <p:cNvGrpSpPr/>
          <p:nvPr/>
        </p:nvGrpSpPr>
        <p:grpSpPr>
          <a:xfrm>
            <a:off x="8734667" y="2537900"/>
            <a:ext cx="2569200" cy="3593759"/>
            <a:chOff x="8734667" y="2537900"/>
            <a:chExt cx="2569200" cy="3593759"/>
          </a:xfrm>
        </p:grpSpPr>
        <p:sp>
          <p:nvSpPr>
            <p:cNvPr id="182" name="Google Shape;182;p33"/>
            <p:cNvSpPr txBox="1"/>
            <p:nvPr/>
          </p:nvSpPr>
          <p:spPr>
            <a:xfrm>
              <a:off x="8734667" y="2537900"/>
              <a:ext cx="2254400" cy="828392"/>
            </a:xfrm>
            <a:prstGeom prst="rect">
              <a:avLst/>
            </a:prstGeom>
            <a:solidFill>
              <a:srgbClr val="FFFF00"/>
            </a:solidFill>
            <a:ln>
              <a:noFill/>
            </a:ln>
          </p:spPr>
          <p:txBody>
            <a:bodyPr spcFirstLastPara="1" wrap="square" lIns="121900" tIns="121900" rIns="121900" bIns="121900" anchor="t" anchorCtr="0">
              <a:spAutoFit/>
            </a:bodyPr>
            <a:lstStyle/>
            <a:p>
              <a:pPr>
                <a:spcBef>
                  <a:spcPts val="667"/>
                </a:spcBef>
                <a:buClr>
                  <a:schemeClr val="dk1"/>
                </a:buClr>
                <a:buSzPts val="1100"/>
              </a:pPr>
              <a:r>
                <a:rPr lang="en" sz="3200">
                  <a:solidFill>
                    <a:schemeClr val="dk1"/>
                  </a:solidFill>
                </a:rPr>
                <a:t>Program</a:t>
              </a:r>
              <a:endParaRPr sz="2400"/>
            </a:p>
          </p:txBody>
        </p:sp>
        <p:sp>
          <p:nvSpPr>
            <p:cNvPr id="183" name="Google Shape;183;p33"/>
            <p:cNvSpPr txBox="1"/>
            <p:nvPr/>
          </p:nvSpPr>
          <p:spPr>
            <a:xfrm>
              <a:off x="8734667" y="3181934"/>
              <a:ext cx="2254400" cy="828392"/>
            </a:xfrm>
            <a:prstGeom prst="rect">
              <a:avLst/>
            </a:prstGeom>
            <a:solidFill>
              <a:srgbClr val="00FF00"/>
            </a:solidFill>
            <a:ln>
              <a:noFill/>
            </a:ln>
          </p:spPr>
          <p:txBody>
            <a:bodyPr spcFirstLastPara="1" wrap="square" lIns="121900" tIns="121900" rIns="121900" bIns="121900" anchor="t" anchorCtr="0">
              <a:spAutoFit/>
            </a:bodyPr>
            <a:lstStyle/>
            <a:p>
              <a:pPr>
                <a:spcBef>
                  <a:spcPts val="667"/>
                </a:spcBef>
              </a:pPr>
              <a:r>
                <a:rPr lang="en" sz="3200">
                  <a:solidFill>
                    <a:schemeClr val="dk1"/>
                  </a:solidFill>
                </a:rPr>
                <a:t>Flags</a:t>
              </a:r>
              <a:endParaRPr sz="2400"/>
            </a:p>
          </p:txBody>
        </p:sp>
        <p:sp>
          <p:nvSpPr>
            <p:cNvPr id="184" name="Google Shape;184;p33"/>
            <p:cNvSpPr txBox="1"/>
            <p:nvPr/>
          </p:nvSpPr>
          <p:spPr>
            <a:xfrm>
              <a:off x="8734667" y="3863767"/>
              <a:ext cx="2569200" cy="828392"/>
            </a:xfrm>
            <a:prstGeom prst="rect">
              <a:avLst/>
            </a:prstGeom>
            <a:solidFill>
              <a:srgbClr val="FFD966"/>
            </a:solidFill>
            <a:ln>
              <a:noFill/>
            </a:ln>
          </p:spPr>
          <p:txBody>
            <a:bodyPr spcFirstLastPara="1" wrap="square" lIns="121900" tIns="121900" rIns="121900" bIns="121900" anchor="t" anchorCtr="0">
              <a:spAutoFit/>
            </a:bodyPr>
            <a:lstStyle/>
            <a:p>
              <a:pPr>
                <a:spcBef>
                  <a:spcPts val="667"/>
                </a:spcBef>
              </a:pPr>
              <a:r>
                <a:rPr lang="en" sz="3200" dirty="0">
                  <a:solidFill>
                    <a:schemeClr val="dk1"/>
                  </a:solidFill>
                </a:rPr>
                <a:t>Argument 1</a:t>
              </a:r>
              <a:endParaRPr sz="2400" dirty="0"/>
            </a:p>
          </p:txBody>
        </p:sp>
        <p:sp>
          <p:nvSpPr>
            <p:cNvPr id="185" name="Google Shape;185;p33"/>
            <p:cNvSpPr txBox="1"/>
            <p:nvPr/>
          </p:nvSpPr>
          <p:spPr>
            <a:xfrm>
              <a:off x="8734667" y="4564467"/>
              <a:ext cx="2569200" cy="828392"/>
            </a:xfrm>
            <a:prstGeom prst="rect">
              <a:avLst/>
            </a:prstGeom>
            <a:solidFill>
              <a:srgbClr val="BF9000"/>
            </a:solidFill>
            <a:ln>
              <a:noFill/>
            </a:ln>
          </p:spPr>
          <p:txBody>
            <a:bodyPr spcFirstLastPara="1" wrap="square" lIns="121900" tIns="121900" rIns="121900" bIns="121900" anchor="t" anchorCtr="0">
              <a:spAutoFit/>
            </a:bodyPr>
            <a:lstStyle/>
            <a:p>
              <a:pPr>
                <a:spcBef>
                  <a:spcPts val="667"/>
                </a:spcBef>
              </a:pPr>
              <a:r>
                <a:rPr lang="en" sz="3200">
                  <a:solidFill>
                    <a:schemeClr val="dk1"/>
                  </a:solidFill>
                </a:rPr>
                <a:t>Argument 2</a:t>
              </a:r>
              <a:endParaRPr sz="2400"/>
            </a:p>
          </p:txBody>
        </p:sp>
        <p:sp>
          <p:nvSpPr>
            <p:cNvPr id="186" name="Google Shape;186;p33"/>
            <p:cNvSpPr txBox="1"/>
            <p:nvPr/>
          </p:nvSpPr>
          <p:spPr>
            <a:xfrm>
              <a:off x="8734667" y="5303267"/>
              <a:ext cx="2569200" cy="828392"/>
            </a:xfrm>
            <a:prstGeom prst="rect">
              <a:avLst/>
            </a:prstGeom>
            <a:solidFill>
              <a:srgbClr val="4A86E8"/>
            </a:solidFill>
            <a:ln>
              <a:noFill/>
            </a:ln>
          </p:spPr>
          <p:txBody>
            <a:bodyPr spcFirstLastPara="1" wrap="square" lIns="121900" tIns="121900" rIns="121900" bIns="121900" anchor="t" anchorCtr="0">
              <a:spAutoFit/>
            </a:bodyPr>
            <a:lstStyle/>
            <a:p>
              <a:pPr>
                <a:spcBef>
                  <a:spcPts val="667"/>
                </a:spcBef>
              </a:pPr>
              <a:r>
                <a:rPr lang="en" sz="3200">
                  <a:solidFill>
                    <a:schemeClr val="dk1"/>
                  </a:solidFill>
                </a:rPr>
                <a:t>Output</a:t>
              </a:r>
              <a:endParaRPr sz="24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2376787" y="597000"/>
            <a:ext cx="9313200" cy="1143200"/>
          </a:xfrm>
          <a:prstGeom prst="rect">
            <a:avLst/>
          </a:prstGeom>
        </p:spPr>
        <p:txBody>
          <a:bodyPr spcFirstLastPara="1" vert="horz" wrap="square" lIns="91433" tIns="45700" rIns="91433" bIns="45700" rtlCol="0" anchor="t" anchorCtr="0">
            <a:noAutofit/>
          </a:bodyPr>
          <a:lstStyle/>
          <a:p>
            <a:pPr marL="1219170" indent="609585">
              <a:spcBef>
                <a:spcPts val="667"/>
              </a:spcBef>
              <a:buClr>
                <a:schemeClr val="dk1"/>
              </a:buClr>
              <a:buSzPts val="1100"/>
            </a:pPr>
            <a:r>
              <a:rPr lang="en" b="1" dirty="0">
                <a:solidFill>
                  <a:schemeClr val="dk1"/>
                </a:solidFill>
              </a:rPr>
              <a:t>Tab Completion</a:t>
            </a:r>
            <a:endParaRPr b="1" dirty="0"/>
          </a:p>
        </p:txBody>
      </p:sp>
      <p:sp>
        <p:nvSpPr>
          <p:cNvPr id="192" name="Google Shape;192;p34"/>
          <p:cNvSpPr txBox="1">
            <a:spLocks noGrp="1"/>
          </p:cNvSpPr>
          <p:nvPr>
            <p:ph type="body" idx="1"/>
          </p:nvPr>
        </p:nvSpPr>
        <p:spPr>
          <a:xfrm>
            <a:off x="914400" y="1981200"/>
            <a:ext cx="10750400" cy="3138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endParaRPr dirty="0"/>
          </a:p>
          <a:p>
            <a:pPr marL="609585" indent="-507987">
              <a:spcBef>
                <a:spcPts val="667"/>
              </a:spcBef>
              <a:buSzPts val="2400"/>
              <a:buChar char="●"/>
            </a:pPr>
            <a:r>
              <a:rPr lang="en" dirty="0"/>
              <a:t>Whenever you’re writing a path or filename on</a:t>
            </a:r>
            <a:br>
              <a:rPr lang="en" dirty="0"/>
            </a:br>
            <a:r>
              <a:rPr lang="en" dirty="0"/>
              <a:t>the bash prompt, you can strike the ‘tab’ key to</a:t>
            </a:r>
            <a:br>
              <a:rPr lang="en" dirty="0"/>
            </a:br>
            <a:r>
              <a:rPr lang="en" dirty="0"/>
              <a:t>ask Bash to complete what you’re writing</a:t>
            </a:r>
            <a:endParaRPr dirty="0"/>
          </a:p>
          <a:p>
            <a:pPr marL="609585" indent="-507987">
              <a:spcBef>
                <a:spcPts val="0"/>
              </a:spcBef>
              <a:buSzPts val="2400"/>
              <a:buChar char="●"/>
            </a:pPr>
            <a:r>
              <a:rPr lang="en" dirty="0"/>
              <a:t>Get in the habit of this — it will save you many hours</a:t>
            </a:r>
            <a:endParaRPr dirty="0"/>
          </a:p>
          <a:p>
            <a:pPr marL="0" indent="0">
              <a:spcBef>
                <a:spcPts val="667"/>
              </a:spcBef>
              <a:buNone/>
            </a:pPr>
            <a:endParaRPr dirty="0"/>
          </a:p>
        </p:txBody>
      </p:sp>
      <p:pic>
        <p:nvPicPr>
          <p:cNvPr id="193" name="Google Shape;193;p34"/>
          <p:cNvPicPr preferRelativeResize="0"/>
          <p:nvPr/>
        </p:nvPicPr>
        <p:blipFill>
          <a:blip r:embed="rId3">
            <a:alphaModFix/>
          </a:blip>
          <a:stretch>
            <a:fillRect/>
          </a:stretch>
        </p:blipFill>
        <p:spPr>
          <a:xfrm>
            <a:off x="4771634" y="4641234"/>
            <a:ext cx="3417101" cy="179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lgn="ctr">
              <a:spcBef>
                <a:spcPts val="667"/>
              </a:spcBef>
              <a:buClr>
                <a:schemeClr val="dk1"/>
              </a:buClr>
              <a:buSzPts val="1100"/>
            </a:pPr>
            <a:r>
              <a:rPr lang="en" b="1" dirty="0">
                <a:solidFill>
                  <a:schemeClr val="dk1"/>
                </a:solidFill>
              </a:rPr>
              <a:t>Editing files</a:t>
            </a:r>
            <a:endParaRPr sz="6933" b="1" dirty="0"/>
          </a:p>
        </p:txBody>
      </p:sp>
      <p:sp>
        <p:nvSpPr>
          <p:cNvPr id="199" name="Google Shape;199;p35"/>
          <p:cNvSpPr txBox="1">
            <a:spLocks noGrp="1"/>
          </p:cNvSpPr>
          <p:nvPr>
            <p:ph type="body" idx="1"/>
          </p:nvPr>
        </p:nvSpPr>
        <p:spPr>
          <a:xfrm>
            <a:off x="914400" y="1981200"/>
            <a:ext cx="10750400" cy="44612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sz="2667" dirty="0"/>
              <a:t>● File/text editors :</a:t>
            </a:r>
            <a:endParaRPr sz="2667" dirty="0"/>
          </a:p>
          <a:p>
            <a:pPr marL="609585" indent="-474121">
              <a:spcBef>
                <a:spcPts val="667"/>
              </a:spcBef>
              <a:buSzPts val="2000"/>
              <a:buChar char="-"/>
            </a:pPr>
            <a:r>
              <a:rPr lang="en" sz="2667" b="1" dirty="0"/>
              <a:t>nano</a:t>
            </a:r>
            <a:r>
              <a:rPr lang="en" sz="2667" dirty="0"/>
              <a:t> (keyboard shortcuts shown on-screen)</a:t>
            </a:r>
            <a:endParaRPr sz="2667" dirty="0"/>
          </a:p>
          <a:p>
            <a:pPr marL="609585" indent="-474121">
              <a:spcBef>
                <a:spcPts val="0"/>
              </a:spcBef>
              <a:buSzPts val="2000"/>
              <a:buChar char="-"/>
            </a:pPr>
            <a:r>
              <a:rPr lang="en" sz="2667" b="1" dirty="0"/>
              <a:t>gedit</a:t>
            </a:r>
            <a:r>
              <a:rPr lang="en" sz="2667" dirty="0"/>
              <a:t> (graphical, needs X11)</a:t>
            </a:r>
            <a:endParaRPr sz="2667" dirty="0"/>
          </a:p>
          <a:p>
            <a:pPr marL="609585" indent="-474121">
              <a:spcBef>
                <a:spcPts val="0"/>
              </a:spcBef>
              <a:buSzPts val="2000"/>
              <a:buChar char="-"/>
            </a:pPr>
            <a:r>
              <a:rPr lang="en" sz="2667" b="1" dirty="0"/>
              <a:t>vim</a:t>
            </a:r>
            <a:r>
              <a:rPr lang="en" sz="2667" dirty="0"/>
              <a:t> (fast and powerful, once you learn it)</a:t>
            </a:r>
            <a:endParaRPr sz="2667" dirty="0"/>
          </a:p>
          <a:p>
            <a:pPr marL="609585" indent="-474121">
              <a:spcBef>
                <a:spcPts val="0"/>
              </a:spcBef>
              <a:buSzPts val="2000"/>
              <a:buChar char="-"/>
            </a:pPr>
            <a:r>
              <a:rPr lang="en" sz="2667" b="1" dirty="0"/>
              <a:t>gvim</a:t>
            </a:r>
            <a:r>
              <a:rPr lang="en" sz="2667" dirty="0"/>
              <a:t> vim with a GUI, lots of features very Fast</a:t>
            </a:r>
            <a:endParaRPr sz="2667" dirty="0"/>
          </a:p>
          <a:p>
            <a:pPr marL="609585" indent="-474121">
              <a:spcBef>
                <a:spcPts val="0"/>
              </a:spcBef>
              <a:buSzPts val="2000"/>
              <a:buChar char="-"/>
            </a:pPr>
            <a:r>
              <a:rPr lang="en" sz="2667" b="1" dirty="0"/>
              <a:t>emacs</a:t>
            </a:r>
            <a:r>
              <a:rPr lang="en" sz="2667" dirty="0"/>
              <a:t> (fast and powerful, once you learn it)</a:t>
            </a:r>
          </a:p>
          <a:p>
            <a:pPr marL="1066785" lvl="1" indent="-474121">
              <a:spcBef>
                <a:spcPts val="0"/>
              </a:spcBef>
              <a:buSzPts val="2000"/>
              <a:buChar char="-"/>
            </a:pPr>
            <a:r>
              <a:rPr lang="sv-SE" sz="2267" dirty="0"/>
              <a:t>W</a:t>
            </a:r>
            <a:r>
              <a:rPr lang="en" sz="2267" dirty="0"/>
              <a:t>ith GUI</a:t>
            </a:r>
          </a:p>
          <a:p>
            <a:pPr marL="1066785" lvl="1" indent="-474121">
              <a:spcBef>
                <a:spcPts val="0"/>
              </a:spcBef>
              <a:buSzPts val="2000"/>
              <a:buChar char="-"/>
            </a:pPr>
            <a:r>
              <a:rPr lang="en" sz="2267" dirty="0"/>
              <a:t>$ </a:t>
            </a:r>
            <a:r>
              <a:rPr lang="sv-SE" dirty="0"/>
              <a:t>emacs –</a:t>
            </a:r>
            <a:r>
              <a:rPr lang="sv-SE" dirty="0" err="1"/>
              <a:t>nw</a:t>
            </a:r>
            <a:r>
              <a:rPr lang="sv-SE" dirty="0"/>
              <a:t> </a:t>
            </a:r>
            <a:r>
              <a:rPr lang="en" sz="2267" dirty="0"/>
              <a:t>keeps you in terminal window.</a:t>
            </a:r>
            <a:endParaRPr sz="2267" dirty="0"/>
          </a:p>
          <a:p>
            <a:pPr marL="0" indent="0">
              <a:spcBef>
                <a:spcPts val="667"/>
              </a:spcBef>
              <a:buClr>
                <a:schemeClr val="dk1"/>
              </a:buClr>
              <a:buSzPts val="1100"/>
              <a:buNone/>
            </a:pPr>
            <a:r>
              <a:rPr lang="en" sz="2667" dirty="0"/>
              <a:t>● Try them out and pick one.</a:t>
            </a:r>
            <a:endParaRPr sz="2667" dirty="0"/>
          </a:p>
          <a:p>
            <a:pPr marL="0" indent="0">
              <a:spcBef>
                <a:spcPts val="667"/>
              </a:spcBef>
              <a:buNone/>
            </a:pPr>
            <a:endParaRPr dirty="0"/>
          </a:p>
        </p:txBody>
      </p:sp>
      <p:pic>
        <p:nvPicPr>
          <p:cNvPr id="200" name="Google Shape;200;p35"/>
          <p:cNvPicPr preferRelativeResize="0"/>
          <p:nvPr/>
        </p:nvPicPr>
        <p:blipFill>
          <a:blip r:embed="rId3">
            <a:alphaModFix/>
          </a:blip>
          <a:stretch>
            <a:fillRect/>
          </a:stretch>
        </p:blipFill>
        <p:spPr>
          <a:xfrm>
            <a:off x="9599201" y="459700"/>
            <a:ext cx="1888764" cy="19396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1027289" y="609600"/>
            <a:ext cx="10637498" cy="1143200"/>
          </a:xfrm>
          <a:prstGeom prst="rect">
            <a:avLst/>
          </a:prstGeom>
        </p:spPr>
        <p:txBody>
          <a:bodyPr spcFirstLastPara="1" vert="horz" wrap="square" lIns="91433" tIns="45700" rIns="91433" bIns="45700" rtlCol="0" anchor="t" anchorCtr="0">
            <a:noAutofit/>
          </a:bodyPr>
          <a:lstStyle/>
          <a:p>
            <a:pPr marL="1219170" indent="609585">
              <a:spcBef>
                <a:spcPts val="667"/>
              </a:spcBef>
              <a:buClr>
                <a:schemeClr val="dk1"/>
              </a:buClr>
              <a:buSzPts val="1100"/>
            </a:pPr>
            <a:r>
              <a:rPr lang="sv-SE" b="1" dirty="0" err="1">
                <a:solidFill>
                  <a:schemeClr val="dk1"/>
                </a:solidFill>
              </a:rPr>
              <a:t>Typical</a:t>
            </a:r>
            <a:r>
              <a:rPr lang="sv-SE" b="1" dirty="0">
                <a:solidFill>
                  <a:schemeClr val="dk1"/>
                </a:solidFill>
              </a:rPr>
              <a:t> s</a:t>
            </a:r>
            <a:r>
              <a:rPr lang="en" b="1" dirty="0">
                <a:solidFill>
                  <a:schemeClr val="dk1"/>
                </a:solidFill>
              </a:rPr>
              <a:t>ources of error</a:t>
            </a:r>
            <a:endParaRPr sz="6400" b="1" dirty="0"/>
          </a:p>
        </p:txBody>
      </p:sp>
      <p:sp>
        <p:nvSpPr>
          <p:cNvPr id="206" name="Google Shape;206;p36"/>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b="1" dirty="0"/>
              <a:t>Capitalisation</a:t>
            </a:r>
            <a:r>
              <a:rPr lang="en" dirty="0"/>
              <a:t> matters in file names and</a:t>
            </a:r>
            <a:endParaRPr dirty="0"/>
          </a:p>
          <a:p>
            <a:pPr marL="0" indent="609585">
              <a:spcBef>
                <a:spcPts val="667"/>
              </a:spcBef>
              <a:buNone/>
            </a:pPr>
            <a:r>
              <a:rPr lang="en" dirty="0"/>
              <a:t>program names</a:t>
            </a:r>
            <a:endParaRPr dirty="0"/>
          </a:p>
          <a:p>
            <a:pPr marL="609585" indent="-507987">
              <a:spcBef>
                <a:spcPts val="667"/>
              </a:spcBef>
              <a:buSzPts val="2400"/>
              <a:buChar char="●"/>
            </a:pPr>
            <a:r>
              <a:rPr lang="en" b="1" dirty="0"/>
              <a:t>Spaces</a:t>
            </a:r>
            <a:r>
              <a:rPr lang="en" dirty="0"/>
              <a:t> matter. Always have a space after the</a:t>
            </a:r>
            <a:br>
              <a:rPr lang="en" dirty="0"/>
            </a:br>
            <a:r>
              <a:rPr lang="en" dirty="0"/>
              <a:t>program name. Don’t add spaces in file names.</a:t>
            </a:r>
            <a:endParaRPr dirty="0"/>
          </a:p>
          <a:p>
            <a:pPr marL="609585" indent="-507987">
              <a:spcBef>
                <a:spcPts val="0"/>
              </a:spcBef>
              <a:buSzPts val="2400"/>
              <a:buChar char="●"/>
            </a:pPr>
            <a:r>
              <a:rPr lang="en" dirty="0"/>
              <a:t>Check that you are in the </a:t>
            </a:r>
            <a:r>
              <a:rPr lang="en" b="1" dirty="0"/>
              <a:t>right place</a:t>
            </a:r>
            <a:r>
              <a:rPr lang="en" dirty="0"/>
              <a:t> in the file system.</a:t>
            </a:r>
            <a:endParaRPr dirty="0"/>
          </a:p>
          <a:p>
            <a:pPr marL="609585" indent="-507987">
              <a:spcBef>
                <a:spcPts val="0"/>
              </a:spcBef>
              <a:buSzPts val="2400"/>
              <a:buChar char="●"/>
            </a:pPr>
            <a:r>
              <a:rPr lang="en" b="1" dirty="0"/>
              <a:t>File permissions. </a:t>
            </a:r>
            <a:r>
              <a:rPr lang="en" dirty="0"/>
              <a:t>Check that the rigth </a:t>
            </a:r>
            <a:r>
              <a:rPr lang="en" b="1" dirty="0"/>
              <a:t>r</a:t>
            </a:r>
            <a:r>
              <a:rPr lang="en" dirty="0"/>
              <a:t>ead,</a:t>
            </a:r>
            <a:r>
              <a:rPr lang="en" b="1" dirty="0"/>
              <a:t>w</a:t>
            </a:r>
            <a:r>
              <a:rPr lang="en" dirty="0"/>
              <a:t>rite and e</a:t>
            </a:r>
            <a:r>
              <a:rPr lang="en" b="1" dirty="0"/>
              <a:t>x</a:t>
            </a:r>
            <a:r>
              <a:rPr lang="en" dirty="0"/>
              <a:t>ecute permission are set</a:t>
            </a:r>
            <a:endParaRPr dirty="0"/>
          </a:p>
        </p:txBody>
      </p:sp>
      <p:pic>
        <p:nvPicPr>
          <p:cNvPr id="207" name="Google Shape;207;p36"/>
          <p:cNvPicPr preferRelativeResize="0"/>
          <p:nvPr/>
        </p:nvPicPr>
        <p:blipFill>
          <a:blip r:embed="rId3">
            <a:alphaModFix/>
          </a:blip>
          <a:stretch>
            <a:fillRect/>
          </a:stretch>
        </p:blipFill>
        <p:spPr>
          <a:xfrm>
            <a:off x="9263667" y="179501"/>
            <a:ext cx="2855900" cy="285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lgn="ctr">
              <a:spcBef>
                <a:spcPts val="667"/>
              </a:spcBef>
              <a:buClr>
                <a:schemeClr val="dk1"/>
              </a:buClr>
              <a:buSzPts val="1100"/>
            </a:pPr>
            <a:r>
              <a:rPr lang="en" sz="6267" b="1" dirty="0">
                <a:solidFill>
                  <a:schemeClr val="dk1"/>
                </a:solidFill>
              </a:rPr>
              <a:t>Caution!!</a:t>
            </a:r>
            <a:endParaRPr sz="7866" b="1" dirty="0"/>
          </a:p>
        </p:txBody>
      </p:sp>
      <p:sp>
        <p:nvSpPr>
          <p:cNvPr id="213" name="Google Shape;213;p37"/>
          <p:cNvSpPr txBox="1">
            <a:spLocks noGrp="1"/>
          </p:cNvSpPr>
          <p:nvPr>
            <p:ph type="body" idx="1"/>
          </p:nvPr>
        </p:nvSpPr>
        <p:spPr>
          <a:xfrm>
            <a:off x="857735" y="22331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Some words of warning:</a:t>
            </a:r>
          </a:p>
          <a:p>
            <a:pPr marL="609585" indent="-507987">
              <a:spcBef>
                <a:spcPts val="0"/>
              </a:spcBef>
              <a:buSzPts val="2400"/>
              <a:buChar char="-"/>
            </a:pPr>
            <a:r>
              <a:rPr lang="en" dirty="0"/>
              <a:t>There is </a:t>
            </a:r>
            <a:r>
              <a:rPr lang="en" b="1" dirty="0"/>
              <a:t>no undo</a:t>
            </a:r>
            <a:r>
              <a:rPr lang="en" dirty="0"/>
              <a:t> for cp, mv, and rm.</a:t>
            </a:r>
            <a:endParaRPr dirty="0"/>
          </a:p>
          <a:p>
            <a:pPr marL="609585" indent="-507987">
              <a:spcBef>
                <a:spcPts val="0"/>
              </a:spcBef>
              <a:buSzPts val="2400"/>
              <a:buChar char="-"/>
            </a:pPr>
            <a:r>
              <a:rPr lang="en" b="1" dirty="0"/>
              <a:t>Beware</a:t>
            </a:r>
            <a:r>
              <a:rPr lang="en" dirty="0"/>
              <a:t> of overwriting (clobbering) files and deleting the wrong ones.</a:t>
            </a:r>
          </a:p>
          <a:p>
            <a:pPr marL="558798" indent="-457200">
              <a:spcBef>
                <a:spcPts val="0"/>
              </a:spcBef>
              <a:buSzPts val="2400"/>
            </a:pPr>
            <a:r>
              <a:rPr lang="sv-SE" b="1"/>
              <a:t>Tip</a:t>
            </a:r>
            <a:endParaRPr lang="en" b="1" dirty="0"/>
          </a:p>
          <a:p>
            <a:pPr marL="609585" indent="-507987">
              <a:spcBef>
                <a:spcPts val="0"/>
              </a:spcBef>
              <a:buSzPts val="2400"/>
              <a:buChar char="-"/>
            </a:pPr>
            <a:r>
              <a:rPr lang="sv-SE" dirty="0"/>
              <a:t>a</a:t>
            </a:r>
            <a:r>
              <a:rPr lang="en" dirty="0"/>
              <a:t>lias rm=‘</a:t>
            </a:r>
            <a:r>
              <a:rPr lang="sv-SE" dirty="0" err="1"/>
              <a:t>rm</a:t>
            </a:r>
            <a:r>
              <a:rPr lang="sv-SE" dirty="0"/>
              <a:t> -i</a:t>
            </a:r>
            <a:r>
              <a:rPr lang="en" dirty="0"/>
              <a:t>’</a:t>
            </a:r>
          </a:p>
          <a:p>
            <a:pPr marL="609585" indent="-507987">
              <a:spcBef>
                <a:spcPts val="0"/>
              </a:spcBef>
              <a:buSzPts val="2400"/>
              <a:buChar char="-"/>
            </a:pPr>
            <a:r>
              <a:rPr lang="sv-SE" dirty="0"/>
              <a:t>T</a:t>
            </a:r>
            <a:r>
              <a:rPr lang="en" dirty="0"/>
              <a:t>his asks you if your are sure</a:t>
            </a:r>
          </a:p>
          <a:p>
            <a:pPr marL="609585" indent="-507987">
              <a:spcBef>
                <a:spcPts val="0"/>
              </a:spcBef>
              <a:buSzPts val="2400"/>
              <a:buChar char="-"/>
            </a:pPr>
            <a:r>
              <a:rPr lang="sv-SE" dirty="0"/>
              <a:t>O</a:t>
            </a:r>
            <a:r>
              <a:rPr lang="en" dirty="0"/>
              <a:t>verride with “rm –f &lt;&gt;”</a:t>
            </a:r>
            <a:endParaRPr dirty="0"/>
          </a:p>
          <a:p>
            <a:pPr marL="609585" indent="-507987">
              <a:spcBef>
                <a:spcPts val="0"/>
              </a:spcBef>
              <a:buSzPts val="2400"/>
              <a:buChar char="●"/>
            </a:pPr>
            <a:r>
              <a:rPr lang="en" dirty="0"/>
              <a:t>If you do destroy your data, email UPPMAX support, we </a:t>
            </a:r>
            <a:r>
              <a:rPr lang="en" b="1" dirty="0"/>
              <a:t>may</a:t>
            </a:r>
            <a:r>
              <a:rPr lang="en" dirty="0"/>
              <a:t> be able to help</a:t>
            </a:r>
            <a:endParaRPr dirty="0"/>
          </a:p>
          <a:p>
            <a:pPr marL="0" indent="0">
              <a:spcBef>
                <a:spcPts val="667"/>
              </a:spcBef>
              <a:buNone/>
            </a:pPr>
            <a:endParaRPr dirty="0"/>
          </a:p>
        </p:txBody>
      </p:sp>
      <p:pic>
        <p:nvPicPr>
          <p:cNvPr id="214" name="Google Shape;214;p37"/>
          <p:cNvPicPr preferRelativeResize="0"/>
          <p:nvPr/>
        </p:nvPicPr>
        <p:blipFill>
          <a:blip r:embed="rId3">
            <a:alphaModFix/>
          </a:blip>
          <a:stretch>
            <a:fillRect/>
          </a:stretch>
        </p:blipFill>
        <p:spPr>
          <a:xfrm>
            <a:off x="9584467" y="282217"/>
            <a:ext cx="1860101" cy="1797968"/>
          </a:xfrm>
          <a:prstGeom prst="rect">
            <a:avLst/>
          </a:prstGeom>
          <a:noFill/>
          <a:ln>
            <a:noFill/>
          </a:ln>
        </p:spPr>
      </p:pic>
      <p:pic>
        <p:nvPicPr>
          <p:cNvPr id="215" name="Google Shape;215;p37"/>
          <p:cNvPicPr preferRelativeResize="0"/>
          <p:nvPr/>
        </p:nvPicPr>
        <p:blipFill>
          <a:blip r:embed="rId3">
            <a:alphaModFix/>
          </a:blip>
          <a:stretch>
            <a:fillRect/>
          </a:stretch>
        </p:blipFill>
        <p:spPr>
          <a:xfrm>
            <a:off x="2186534" y="210933"/>
            <a:ext cx="1860101" cy="17979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lgn="ctr">
              <a:spcBef>
                <a:spcPts val="0"/>
              </a:spcBef>
            </a:pPr>
            <a:r>
              <a:rPr lang="en" b="1"/>
              <a:t>Thank You for Your attention</a:t>
            </a:r>
            <a:r>
              <a:rPr lang="en"/>
              <a:t> </a:t>
            </a:r>
            <a:endParaRPr/>
          </a:p>
        </p:txBody>
      </p:sp>
      <p:sp>
        <p:nvSpPr>
          <p:cNvPr id="221" name="Google Shape;221;p38"/>
          <p:cNvSpPr txBox="1">
            <a:spLocks noGrp="1"/>
          </p:cNvSpPr>
          <p:nvPr>
            <p:ph type="body" idx="1"/>
          </p:nvPr>
        </p:nvSpPr>
        <p:spPr>
          <a:xfrm>
            <a:off x="872000" y="1962300"/>
            <a:ext cx="10792800" cy="4064400"/>
          </a:xfrm>
          <a:prstGeom prst="rect">
            <a:avLst/>
          </a:prstGeom>
        </p:spPr>
        <p:txBody>
          <a:bodyPr spcFirstLastPara="1" vert="horz" wrap="square" lIns="91433" tIns="45700" rIns="91433" bIns="45700" rtlCol="0" anchor="t" anchorCtr="0">
            <a:noAutofit/>
          </a:bodyPr>
          <a:lstStyle/>
          <a:p>
            <a:pPr marL="0" indent="0" algn="ctr">
              <a:spcBef>
                <a:spcPts val="667"/>
              </a:spcBef>
              <a:buNone/>
            </a:pPr>
            <a:r>
              <a:rPr lang="en"/>
              <a:t>NOW STARTS THE CODE ALONG</a:t>
            </a:r>
            <a:endParaRPr/>
          </a:p>
          <a:p>
            <a:pPr marL="0" indent="0" algn="ctr">
              <a:spcBef>
                <a:spcPts val="667"/>
              </a:spcBef>
              <a:buNone/>
            </a:pPr>
            <a:r>
              <a:rPr lang="en"/>
              <a:t>Remember: </a:t>
            </a:r>
            <a:r>
              <a:rPr lang="en" b="1"/>
              <a:t>Capitalisation</a:t>
            </a:r>
            <a:r>
              <a:rPr lang="en"/>
              <a:t> matters and so do </a:t>
            </a:r>
            <a:r>
              <a:rPr lang="en" b="1"/>
              <a:t>SPACES</a:t>
            </a:r>
            <a:r>
              <a:rPr lang="en"/>
              <a:t> “ “</a:t>
            </a:r>
            <a:endParaRPr/>
          </a:p>
          <a:p>
            <a:pPr marL="0" indent="0" algn="ctr">
              <a:spcBef>
                <a:spcPts val="667"/>
              </a:spcBef>
              <a:buNone/>
            </a:pPr>
            <a:r>
              <a:rPr lang="en"/>
              <a:t>and there are </a:t>
            </a:r>
            <a:r>
              <a:rPr lang="en" b="1"/>
              <a:t>NO</a:t>
            </a:r>
            <a:r>
              <a:rPr lang="en"/>
              <a:t> do-overs</a:t>
            </a:r>
            <a:endParaRPr/>
          </a:p>
          <a:p>
            <a:pPr marL="0" indent="609585" algn="ctr">
              <a:spcBef>
                <a:spcPts val="667"/>
              </a:spcBef>
              <a:buNone/>
            </a:pPr>
            <a:endParaRPr/>
          </a:p>
          <a:p>
            <a:pPr marL="0" indent="0" algn="ctr">
              <a:spcBef>
                <a:spcPts val="667"/>
              </a:spcBef>
              <a:buNone/>
            </a:pPr>
            <a:r>
              <a:rPr lang="en" sz="2667"/>
              <a:t>Therefore it is good practices to work on copies of your data and keep your data write protected which we will teach you how to do</a:t>
            </a:r>
            <a:endParaRPr sz="2667"/>
          </a:p>
        </p:txBody>
      </p:sp>
      <p:pic>
        <p:nvPicPr>
          <p:cNvPr id="222" name="Google Shape;222;p38"/>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68CD0D-8768-4D1C-A8AE-2F36FF0F0622}"/>
              </a:ext>
            </a:extLst>
          </p:cNvPr>
          <p:cNvSpPr>
            <a:spLocks noGrp="1"/>
          </p:cNvSpPr>
          <p:nvPr>
            <p:ph type="title"/>
          </p:nvPr>
        </p:nvSpPr>
        <p:spPr/>
        <p:txBody>
          <a:bodyPr/>
          <a:lstStyle/>
          <a:p>
            <a:r>
              <a:rPr lang="en-GB" dirty="0"/>
              <a:t>We will cover these commands</a:t>
            </a:r>
          </a:p>
        </p:txBody>
      </p:sp>
      <p:sp>
        <p:nvSpPr>
          <p:cNvPr id="3" name="Platshållare för innehåll 2">
            <a:extLst>
              <a:ext uri="{FF2B5EF4-FFF2-40B4-BE49-F238E27FC236}">
                <a16:creationId xmlns:a16="http://schemas.microsoft.com/office/drawing/2014/main" id="{E0EDBFEB-70F3-4AD4-A701-2AE3C9F217AC}"/>
              </a:ext>
            </a:extLst>
          </p:cNvPr>
          <p:cNvSpPr>
            <a:spLocks noGrp="1"/>
          </p:cNvSpPr>
          <p:nvPr>
            <p:ph sz="half" idx="1"/>
          </p:nvPr>
        </p:nvSpPr>
        <p:spPr>
          <a:xfrm>
            <a:off x="654756" y="1825625"/>
            <a:ext cx="5365044" cy="4351338"/>
          </a:xfrm>
        </p:spPr>
        <p:txBody>
          <a:bodyPr>
            <a:normAutofit fontScale="92500" lnSpcReduction="20000"/>
          </a:bodyPr>
          <a:lstStyle/>
          <a:p>
            <a:pPr marL="0" indent="0">
              <a:buNone/>
            </a:pPr>
            <a:r>
              <a:rPr lang="en-GB" b="1" u="sng" dirty="0"/>
              <a:t>Navigation and file management</a:t>
            </a:r>
          </a:p>
          <a:p>
            <a:pPr marL="514350" indent="-514350">
              <a:buFont typeface="+mj-lt"/>
              <a:buAutoNum type="arabicPeriod"/>
            </a:pPr>
            <a:r>
              <a:rPr lang="en-GB" dirty="0" err="1"/>
              <a:t>pwd</a:t>
            </a:r>
            <a:r>
              <a:rPr lang="en-GB" dirty="0"/>
              <a:t>	present directory</a:t>
            </a:r>
          </a:p>
          <a:p>
            <a:pPr marL="514350" indent="-514350">
              <a:buFont typeface="+mj-lt"/>
              <a:buAutoNum type="arabicPeriod"/>
            </a:pPr>
            <a:r>
              <a:rPr lang="en-GB" dirty="0"/>
              <a:t>ls		list content</a:t>
            </a:r>
          </a:p>
          <a:p>
            <a:pPr marL="514350" indent="-514350">
              <a:buFont typeface="+mj-lt"/>
              <a:buAutoNum type="arabicPeriod"/>
            </a:pPr>
            <a:r>
              <a:rPr lang="en-GB" dirty="0"/>
              <a:t>cd		change directory</a:t>
            </a:r>
          </a:p>
          <a:p>
            <a:pPr marL="514350" indent="-514350">
              <a:buFont typeface="+mj-lt"/>
              <a:buAutoNum type="arabicPeriod"/>
            </a:pPr>
            <a:r>
              <a:rPr lang="en-GB" dirty="0" err="1"/>
              <a:t>mkdir</a:t>
            </a:r>
            <a:r>
              <a:rPr lang="en-GB" dirty="0"/>
              <a:t>	make directory</a:t>
            </a:r>
          </a:p>
          <a:p>
            <a:pPr marL="514350" indent="-514350">
              <a:buFont typeface="+mj-lt"/>
              <a:buAutoNum type="arabicPeriod"/>
            </a:pPr>
            <a:r>
              <a:rPr lang="en-GB" dirty="0"/>
              <a:t>cp		copy</a:t>
            </a:r>
          </a:p>
          <a:p>
            <a:pPr marL="514350" indent="-514350">
              <a:buFont typeface="+mj-lt"/>
              <a:buAutoNum type="arabicPeriod"/>
            </a:pPr>
            <a:r>
              <a:rPr lang="en-GB" dirty="0" err="1"/>
              <a:t>scp</a:t>
            </a:r>
            <a:r>
              <a:rPr lang="en-GB" dirty="0"/>
              <a:t>	remotely copy</a:t>
            </a:r>
          </a:p>
          <a:p>
            <a:pPr marL="514350" indent="-514350">
              <a:buFont typeface="+mj-lt"/>
              <a:buAutoNum type="arabicPeriod"/>
            </a:pPr>
            <a:r>
              <a:rPr lang="en-GB" dirty="0"/>
              <a:t>mv	move</a:t>
            </a:r>
          </a:p>
          <a:p>
            <a:pPr marL="514350" indent="-514350">
              <a:buFont typeface="+mj-lt"/>
              <a:buAutoNum type="arabicPeriod"/>
            </a:pPr>
            <a:r>
              <a:rPr lang="en-GB" dirty="0"/>
              <a:t>rm		remove</a:t>
            </a:r>
          </a:p>
          <a:p>
            <a:pPr marL="514350" indent="-514350">
              <a:buFont typeface="+mj-lt"/>
              <a:buAutoNum type="arabicPeriod"/>
            </a:pPr>
            <a:r>
              <a:rPr lang="en-GB" dirty="0" err="1"/>
              <a:t>rmdir</a:t>
            </a:r>
            <a:r>
              <a:rPr lang="en-GB" dirty="0"/>
              <a:t>	remove empty directory</a:t>
            </a:r>
          </a:p>
          <a:p>
            <a:endParaRPr lang="en-GB" dirty="0"/>
          </a:p>
        </p:txBody>
      </p:sp>
      <p:sp>
        <p:nvSpPr>
          <p:cNvPr id="4" name="Platshållare för innehåll 3">
            <a:extLst>
              <a:ext uri="{FF2B5EF4-FFF2-40B4-BE49-F238E27FC236}">
                <a16:creationId xmlns:a16="http://schemas.microsoft.com/office/drawing/2014/main" id="{073B5D5C-3449-4CF5-AE29-7D896CFC5DF0}"/>
              </a:ext>
            </a:extLst>
          </p:cNvPr>
          <p:cNvSpPr>
            <a:spLocks noGrp="1"/>
          </p:cNvSpPr>
          <p:nvPr>
            <p:ph sz="half" idx="2"/>
          </p:nvPr>
        </p:nvSpPr>
        <p:spPr>
          <a:xfrm>
            <a:off x="6172200" y="1825625"/>
            <a:ext cx="5669844" cy="4351338"/>
          </a:xfrm>
        </p:spPr>
        <p:txBody>
          <a:bodyPr>
            <a:normAutofit fontScale="92500" lnSpcReduction="20000"/>
          </a:bodyPr>
          <a:lstStyle/>
          <a:p>
            <a:pPr marL="0" indent="0">
              <a:buNone/>
            </a:pPr>
            <a:r>
              <a:rPr lang="en-GB" b="1" u="sng" dirty="0"/>
              <a:t>Read files and change file properties</a:t>
            </a:r>
          </a:p>
          <a:p>
            <a:pPr marL="514350" indent="-514350">
              <a:buFont typeface="+mj-lt"/>
              <a:buAutoNum type="arabicPeriod" startAt="10"/>
            </a:pPr>
            <a:r>
              <a:rPr lang="en-GB" dirty="0"/>
              <a:t>cat		print content on screen</a:t>
            </a:r>
          </a:p>
          <a:p>
            <a:pPr marL="514350" indent="-514350">
              <a:buFont typeface="+mj-lt"/>
              <a:buAutoNum type="arabicPeriod" startAt="10"/>
            </a:pPr>
            <a:r>
              <a:rPr lang="en-GB" dirty="0"/>
              <a:t>head	print first part </a:t>
            </a:r>
          </a:p>
          <a:p>
            <a:pPr marL="514350" indent="-514350">
              <a:buFont typeface="+mj-lt"/>
              <a:buAutoNum type="arabicPeriod" startAt="10"/>
            </a:pPr>
            <a:r>
              <a:rPr lang="en-GB" dirty="0"/>
              <a:t>tail		print last part</a:t>
            </a:r>
          </a:p>
          <a:p>
            <a:pPr marL="514350" indent="-514350">
              <a:buFont typeface="+mj-lt"/>
              <a:buAutoNum type="arabicPeriod" startAt="10"/>
            </a:pPr>
            <a:r>
              <a:rPr lang="en-GB" dirty="0"/>
              <a:t>less	browse content </a:t>
            </a:r>
          </a:p>
          <a:p>
            <a:pPr marL="514350" indent="-514350">
              <a:buFont typeface="+mj-lt"/>
              <a:buAutoNum type="arabicPeriod" startAt="10"/>
            </a:pPr>
            <a:endParaRPr lang="en-GB" dirty="0"/>
          </a:p>
          <a:p>
            <a:pPr marL="514350" indent="-514350">
              <a:buFont typeface="+mj-lt"/>
              <a:buAutoNum type="arabicPeriod" startAt="10"/>
            </a:pPr>
            <a:r>
              <a:rPr lang="en-GB" dirty="0"/>
              <a:t>tar		compress or extract file</a:t>
            </a:r>
          </a:p>
          <a:p>
            <a:pPr marL="514350" indent="-514350">
              <a:buFont typeface="+mj-lt"/>
              <a:buAutoNum type="arabicPeriod" startAt="10"/>
            </a:pPr>
            <a:r>
              <a:rPr lang="en-GB" dirty="0" err="1"/>
              <a:t>chmod</a:t>
            </a:r>
            <a:r>
              <a:rPr lang="en-GB" dirty="0"/>
              <a:t>	change file permissions</a:t>
            </a:r>
          </a:p>
          <a:p>
            <a:pPr marL="514350" indent="-514350">
              <a:buFont typeface="+mj-lt"/>
              <a:buAutoNum type="arabicPeriod" startAt="10"/>
            </a:pPr>
            <a:endParaRPr lang="en-GB" dirty="0"/>
          </a:p>
          <a:p>
            <a:pPr marL="514350" indent="-514350">
              <a:buFont typeface="+mj-lt"/>
              <a:buAutoNum type="arabicPeriod" startAt="10"/>
            </a:pPr>
            <a:r>
              <a:rPr lang="en-GB" dirty="0"/>
              <a:t>man	 info about a 	command</a:t>
            </a:r>
          </a:p>
          <a:p>
            <a:pPr marL="514350" indent="-514350">
              <a:buFont typeface="+mj-lt"/>
              <a:buAutoNum type="arabicPeriod" startAt="10"/>
            </a:pPr>
            <a:endParaRPr lang="en-GB" dirty="0"/>
          </a:p>
        </p:txBody>
      </p:sp>
    </p:spTree>
    <p:extLst>
      <p:ext uri="{BB962C8B-B14F-4D97-AF65-F5344CB8AC3E}">
        <p14:creationId xmlns:p14="http://schemas.microsoft.com/office/powerpoint/2010/main" val="89833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0"/>
              </a:spcBef>
            </a:pPr>
            <a:r>
              <a:rPr lang="en" b="1" dirty="0"/>
              <a:t>File system Navigation</a:t>
            </a:r>
            <a:endParaRPr b="1" dirty="0"/>
          </a:p>
        </p:txBody>
      </p:sp>
      <p:sp>
        <p:nvSpPr>
          <p:cNvPr id="228" name="Google Shape;228;p39"/>
          <p:cNvSpPr txBox="1">
            <a:spLocks noGrp="1"/>
          </p:cNvSpPr>
          <p:nvPr>
            <p:ph type="body" idx="1"/>
          </p:nvPr>
        </p:nvSpPr>
        <p:spPr>
          <a:xfrm>
            <a:off x="914401" y="19749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None/>
            </a:pPr>
            <a:r>
              <a:rPr lang="en" b="1" dirty="0"/>
              <a:t>pwd</a:t>
            </a:r>
            <a:r>
              <a:rPr lang="en" dirty="0"/>
              <a:t> — where are you now? “</a:t>
            </a:r>
            <a:r>
              <a:rPr lang="en-US" u="sng" dirty="0"/>
              <a:t>P</a:t>
            </a:r>
            <a:r>
              <a:rPr lang="en-US" dirty="0"/>
              <a:t>rint name of current/</a:t>
            </a:r>
            <a:r>
              <a:rPr lang="en-US" u="sng" dirty="0"/>
              <a:t>W</a:t>
            </a:r>
            <a:r>
              <a:rPr lang="en-US" dirty="0"/>
              <a:t>orking </a:t>
            </a:r>
            <a:r>
              <a:rPr lang="en-US" u="sng" dirty="0"/>
              <a:t>D</a:t>
            </a:r>
            <a:r>
              <a:rPr lang="en-US" dirty="0"/>
              <a:t>irectory”</a:t>
            </a:r>
            <a:endParaRPr dirty="0"/>
          </a:p>
          <a:p>
            <a:pPr marL="0" indent="0">
              <a:spcBef>
                <a:spcPts val="667"/>
              </a:spcBef>
              <a:buClr>
                <a:schemeClr val="dk1"/>
              </a:buClr>
              <a:buSzPts val="1100"/>
              <a:buNone/>
            </a:pPr>
            <a:r>
              <a:rPr lang="en" dirty="0">
                <a:highlight>
                  <a:srgbClr val="980000"/>
                </a:highlight>
              </a:rPr>
              <a:t>$</a:t>
            </a:r>
            <a:r>
              <a:rPr lang="en" dirty="0"/>
              <a:t> pwd</a:t>
            </a:r>
            <a:endParaRPr dirty="0"/>
          </a:p>
          <a:p>
            <a:pPr marL="0" indent="0">
              <a:spcBef>
                <a:spcPts val="667"/>
              </a:spcBef>
              <a:buNone/>
            </a:pPr>
            <a:endParaRPr dirty="0"/>
          </a:p>
          <a:p>
            <a:pPr marL="0" indent="0">
              <a:spcBef>
                <a:spcPts val="667"/>
              </a:spcBef>
              <a:buClr>
                <a:schemeClr val="dk1"/>
              </a:buClr>
              <a:buSzPts val="1100"/>
              <a:buNone/>
            </a:pPr>
            <a:r>
              <a:rPr lang="en" dirty="0">
                <a:highlight>
                  <a:srgbClr val="980000"/>
                </a:highlight>
              </a:rPr>
              <a:t>$</a:t>
            </a:r>
            <a:r>
              <a:rPr lang="en" dirty="0"/>
              <a:t> pwd -P gives you the physical path</a:t>
            </a:r>
            <a:endParaRPr dirty="0"/>
          </a:p>
          <a:p>
            <a:pPr marL="609585" indent="-507987">
              <a:spcBef>
                <a:spcPts val="667"/>
              </a:spcBef>
              <a:buSzPts val="2400"/>
              <a:buChar char="-"/>
            </a:pPr>
            <a:r>
              <a:rPr lang="en" dirty="0"/>
              <a:t>(ignores how you got there)</a:t>
            </a:r>
            <a:endParaRPr dirty="0"/>
          </a:p>
          <a:p>
            <a:pPr marL="0" indent="0">
              <a:spcBef>
                <a:spcPts val="667"/>
              </a:spcBef>
              <a:buNone/>
            </a:pPr>
            <a:endParaRPr dirty="0"/>
          </a:p>
        </p:txBody>
      </p:sp>
      <p:pic>
        <p:nvPicPr>
          <p:cNvPr id="229" name="Google Shape;229;p39"/>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ls</a:t>
            </a:r>
            <a:r>
              <a:rPr lang="en" dirty="0"/>
              <a:t> —</a:t>
            </a:r>
            <a:r>
              <a:rPr lang="sv-SE" u="sng" dirty="0"/>
              <a:t>l</a:t>
            </a:r>
            <a:r>
              <a:rPr lang="sv-SE" dirty="0"/>
              <a:t>i</a:t>
            </a:r>
            <a:r>
              <a:rPr lang="sv-SE" u="sng" dirty="0"/>
              <a:t>s</a:t>
            </a:r>
            <a:r>
              <a:rPr lang="sv-SE" dirty="0"/>
              <a:t>t directory </a:t>
            </a:r>
            <a:r>
              <a:rPr lang="sv-SE" dirty="0" err="1"/>
              <a:t>contents</a:t>
            </a:r>
            <a:endParaRPr dirty="0"/>
          </a:p>
          <a:p>
            <a:pPr marL="609585" indent="-507987">
              <a:spcBef>
                <a:spcPts val="667"/>
              </a:spcBef>
              <a:buSzPts val="2400"/>
              <a:buChar char="●"/>
            </a:pPr>
            <a:r>
              <a:rPr lang="en" dirty="0"/>
              <a:t>Type </a:t>
            </a:r>
            <a:r>
              <a:rPr lang="en" b="1" dirty="0"/>
              <a:t>ls</a:t>
            </a:r>
            <a:r>
              <a:rPr lang="en" dirty="0"/>
              <a:t> to display the contents of the current directory.</a:t>
            </a:r>
            <a:endParaRPr dirty="0"/>
          </a:p>
          <a:p>
            <a:pPr marL="609585" indent="-507987">
              <a:spcBef>
                <a:spcPts val="0"/>
              </a:spcBef>
              <a:buSzPts val="2400"/>
              <a:buChar char="-"/>
            </a:pPr>
            <a:r>
              <a:rPr lang="en" dirty="0">
                <a:highlight>
                  <a:srgbClr val="980000"/>
                </a:highlight>
              </a:rPr>
              <a:t>$</a:t>
            </a:r>
            <a:r>
              <a:rPr lang="en" dirty="0"/>
              <a:t> </a:t>
            </a:r>
            <a:r>
              <a:rPr lang="en" b="1" dirty="0"/>
              <a:t>ls -a</a:t>
            </a:r>
            <a:r>
              <a:rPr lang="en" dirty="0"/>
              <a:t>   also shows hidden files and directories</a:t>
            </a:r>
            <a:endParaRPr dirty="0"/>
          </a:p>
          <a:p>
            <a:pPr marL="609585" indent="-507987">
              <a:spcBef>
                <a:spcPts val="0"/>
              </a:spcBef>
              <a:buSzPts val="2400"/>
              <a:buChar char="-"/>
            </a:pPr>
            <a:r>
              <a:rPr lang="en" dirty="0">
                <a:highlight>
                  <a:srgbClr val="980000"/>
                </a:highlight>
              </a:rPr>
              <a:t>$</a:t>
            </a:r>
            <a:r>
              <a:rPr lang="en" dirty="0"/>
              <a:t> </a:t>
            </a:r>
            <a:r>
              <a:rPr lang="en" b="1" dirty="0"/>
              <a:t>ls -l</a:t>
            </a:r>
            <a:r>
              <a:rPr lang="en" dirty="0"/>
              <a:t>    gives you detailed information</a:t>
            </a:r>
            <a:endParaRPr dirty="0"/>
          </a:p>
          <a:p>
            <a:pPr marL="609585" indent="-507987">
              <a:spcBef>
                <a:spcPts val="0"/>
              </a:spcBef>
              <a:buSzPts val="2400"/>
              <a:buChar char="-"/>
            </a:pPr>
            <a:r>
              <a:rPr lang="en" dirty="0">
                <a:highlight>
                  <a:srgbClr val="980000"/>
                </a:highlight>
              </a:rPr>
              <a:t>$</a:t>
            </a:r>
            <a:r>
              <a:rPr lang="en" dirty="0"/>
              <a:t> </a:t>
            </a:r>
            <a:r>
              <a:rPr lang="en" b="1" dirty="0"/>
              <a:t>ls -lt</a:t>
            </a:r>
            <a:r>
              <a:rPr lang="en" dirty="0"/>
              <a:t>   sorts things by time modified</a:t>
            </a:r>
          </a:p>
          <a:p>
            <a:pPr marL="609585" indent="-507987">
              <a:spcBef>
                <a:spcPts val="0"/>
              </a:spcBef>
              <a:buSzPts val="2400"/>
              <a:buChar char="-"/>
            </a:pPr>
            <a:r>
              <a:rPr lang="en" dirty="0">
                <a:highlight>
                  <a:srgbClr val="980000"/>
                </a:highlight>
              </a:rPr>
              <a:t>$</a:t>
            </a:r>
            <a:r>
              <a:rPr lang="en" dirty="0"/>
              <a:t> </a:t>
            </a:r>
            <a:r>
              <a:rPr lang="en" b="1" dirty="0"/>
              <a:t>ls –l</a:t>
            </a:r>
            <a:r>
              <a:rPr lang="sv-SE" b="1" dirty="0"/>
              <a:t>r</a:t>
            </a:r>
            <a:r>
              <a:rPr lang="en" b="1" dirty="0"/>
              <a:t>t</a:t>
            </a:r>
            <a:r>
              <a:rPr lang="en" dirty="0"/>
              <a:t> </a:t>
            </a:r>
            <a:r>
              <a:rPr lang="sv-SE" dirty="0" err="1"/>
              <a:t>reversed</a:t>
            </a:r>
            <a:r>
              <a:rPr lang="sv-SE" dirty="0"/>
              <a:t> order</a:t>
            </a:r>
          </a:p>
          <a:p>
            <a:pPr marL="609585" indent="-507987">
              <a:spcBef>
                <a:spcPts val="0"/>
              </a:spcBef>
              <a:buSzPts val="2400"/>
              <a:buChar char="-"/>
            </a:pPr>
            <a:endParaRPr lang="sv-SE" dirty="0"/>
          </a:p>
          <a:p>
            <a:pPr marL="609585" indent="-507987">
              <a:spcBef>
                <a:spcPts val="0"/>
              </a:spcBef>
              <a:buSzPts val="2400"/>
              <a:buChar char="-"/>
            </a:pPr>
            <a:r>
              <a:rPr lang="en" dirty="0">
                <a:highlight>
                  <a:srgbClr val="980000"/>
                </a:highlight>
              </a:rPr>
              <a:t>$</a:t>
            </a:r>
            <a:r>
              <a:rPr lang="en" dirty="0"/>
              <a:t> </a:t>
            </a:r>
            <a:r>
              <a:rPr lang="sv-SE" b="1" dirty="0"/>
              <a:t>man </a:t>
            </a:r>
            <a:r>
              <a:rPr lang="sv-SE" b="1" dirty="0" err="1"/>
              <a:t>ls</a:t>
            </a:r>
            <a:r>
              <a:rPr lang="sv-SE" dirty="0"/>
              <a:t> for </a:t>
            </a:r>
            <a:r>
              <a:rPr lang="sv-SE" dirty="0" err="1"/>
              <a:t>complete</a:t>
            </a:r>
            <a:r>
              <a:rPr lang="sv-SE" dirty="0"/>
              <a:t> information</a:t>
            </a:r>
          </a:p>
          <a:p>
            <a:pPr marL="558798" indent="-457200">
              <a:spcBef>
                <a:spcPts val="0"/>
              </a:spcBef>
              <a:buSzPts val="2400"/>
              <a:buFont typeface="Wingdings" panose="05000000000000000000" pitchFamily="2" charset="2"/>
              <a:buChar char="q"/>
            </a:pPr>
            <a:r>
              <a:rPr lang="sv-SE" b="1" dirty="0"/>
              <a:t>TIP</a:t>
            </a:r>
          </a:p>
          <a:p>
            <a:pPr marL="609585" indent="-507987">
              <a:spcBef>
                <a:spcPts val="0"/>
              </a:spcBef>
              <a:buSzPts val="2400"/>
              <a:buChar char="-"/>
            </a:pPr>
            <a:r>
              <a:rPr lang="en" dirty="0">
                <a:highlight>
                  <a:srgbClr val="980000"/>
                </a:highlight>
              </a:rPr>
              <a:t>$</a:t>
            </a:r>
            <a:r>
              <a:rPr lang="en" dirty="0"/>
              <a:t> </a:t>
            </a:r>
            <a:r>
              <a:rPr lang="sv-SE" b="1" dirty="0"/>
              <a:t>man &lt;</a:t>
            </a:r>
            <a:r>
              <a:rPr lang="sv-SE" b="1" dirty="0" err="1"/>
              <a:t>command</a:t>
            </a:r>
            <a:r>
              <a:rPr lang="sv-SE" b="1" dirty="0"/>
              <a:t>&gt;</a:t>
            </a:r>
            <a:r>
              <a:rPr lang="sv-SE" dirty="0"/>
              <a:t> </a:t>
            </a:r>
            <a:r>
              <a:rPr lang="sv-SE" dirty="0" err="1"/>
              <a:t>works</a:t>
            </a:r>
            <a:r>
              <a:rPr lang="sv-SE" dirty="0"/>
              <a:t> for </a:t>
            </a:r>
            <a:r>
              <a:rPr lang="sv-SE" dirty="0" err="1"/>
              <a:t>any</a:t>
            </a:r>
            <a:r>
              <a:rPr lang="sv-SE" dirty="0"/>
              <a:t> </a:t>
            </a:r>
            <a:r>
              <a:rPr lang="sv-SE" dirty="0" err="1"/>
              <a:t>command</a:t>
            </a:r>
            <a:r>
              <a:rPr lang="sv-SE" dirty="0"/>
              <a:t>!</a:t>
            </a:r>
            <a:endParaRPr dirty="0"/>
          </a:p>
          <a:p>
            <a:pPr marL="0" indent="0">
              <a:spcBef>
                <a:spcPts val="667"/>
              </a:spcBef>
              <a:buNone/>
            </a:pPr>
            <a:endParaRPr dirty="0"/>
          </a:p>
        </p:txBody>
      </p:sp>
      <p:pic>
        <p:nvPicPr>
          <p:cNvPr id="235" name="Google Shape;235;p40"/>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36" name="Google Shape;236;p40"/>
          <p:cNvSpPr txBox="1"/>
          <p:nvPr/>
        </p:nvSpPr>
        <p:spPr>
          <a:xfrm>
            <a:off x="2348967" y="560467"/>
            <a:ext cx="8539600" cy="135417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4800" b="1">
                <a:solidFill>
                  <a:schemeClr val="dk1"/>
                </a:solidFill>
              </a:rPr>
              <a:t>File system Navigation</a:t>
            </a:r>
            <a:endParaRPr sz="4800" b="1">
              <a:solidFill>
                <a:schemeClr val="dk1"/>
              </a:solidFill>
            </a:endParaRPr>
          </a:p>
          <a:p>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559275" y="144833"/>
            <a:ext cx="9313200" cy="735700"/>
          </a:xfrm>
          <a:prstGeom prst="rect">
            <a:avLst/>
          </a:prstGeom>
        </p:spPr>
        <p:txBody>
          <a:bodyPr spcFirstLastPara="1" vert="horz" wrap="square" lIns="91433" tIns="45700" rIns="91433" bIns="45700" rtlCol="0" anchor="t" anchorCtr="0">
            <a:noAutofit/>
          </a:bodyPr>
          <a:lstStyle/>
          <a:p>
            <a:pPr algn="ctr">
              <a:spcBef>
                <a:spcPts val="0"/>
              </a:spcBef>
            </a:pPr>
            <a:r>
              <a:rPr lang="en" b="1" dirty="0"/>
              <a:t>What is Linux</a:t>
            </a:r>
            <a:endParaRPr b="1" dirty="0"/>
          </a:p>
        </p:txBody>
      </p:sp>
      <p:sp>
        <p:nvSpPr>
          <p:cNvPr id="109" name="Google Shape;109;p24"/>
          <p:cNvSpPr txBox="1">
            <a:spLocks noGrp="1"/>
          </p:cNvSpPr>
          <p:nvPr>
            <p:ph type="body" idx="1"/>
          </p:nvPr>
        </p:nvSpPr>
        <p:spPr>
          <a:xfrm>
            <a:off x="259646" y="13716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The Linux Operating system is a UNIX like UNIX compatible Operating system.</a:t>
            </a:r>
            <a:endParaRPr dirty="0"/>
          </a:p>
          <a:p>
            <a:pPr marL="609585" indent="-507987">
              <a:spcBef>
                <a:spcPts val="0"/>
              </a:spcBef>
              <a:buSzPts val="2400"/>
              <a:buChar char="●"/>
            </a:pPr>
            <a:r>
              <a:rPr lang="en" dirty="0"/>
              <a:t>Linux is a Kernel on which many different programs can run. The shell(bash, sh, ksh, csh, tcsh and many more) is one such program  </a:t>
            </a:r>
            <a:endParaRPr dirty="0"/>
          </a:p>
          <a:p>
            <a:pPr marL="609585" indent="-507987">
              <a:spcBef>
                <a:spcPts val="0"/>
              </a:spcBef>
              <a:buSzPts val="2400"/>
              <a:buChar char="●"/>
            </a:pPr>
            <a:r>
              <a:rPr lang="en-US" dirty="0"/>
              <a:t>Actually, for it to be an OS, it is supplied with GNU software and other additions giving us the name GNU/Linux</a:t>
            </a:r>
          </a:p>
          <a:p>
            <a:pPr marL="609585" indent="-507987">
              <a:spcBef>
                <a:spcPts val="0"/>
              </a:spcBef>
              <a:buSzPts val="2400"/>
              <a:buChar char="●"/>
            </a:pPr>
            <a:r>
              <a:rPr lang="en" dirty="0"/>
              <a:t>Linux has a multiuser platform at its base which means permissions and security comes easy.</a:t>
            </a:r>
            <a:endParaRPr dirty="0"/>
          </a:p>
          <a:p>
            <a:pPr marL="609585" indent="0">
              <a:spcBef>
                <a:spcPts val="667"/>
              </a:spcBef>
              <a:buNone/>
            </a:pPr>
            <a:endParaRPr dirty="0"/>
          </a:p>
        </p:txBody>
      </p:sp>
      <p:pic>
        <p:nvPicPr>
          <p:cNvPr id="110" name="Google Shape;110;p24"/>
          <p:cNvPicPr preferRelativeResize="0"/>
          <p:nvPr/>
        </p:nvPicPr>
        <p:blipFill>
          <a:blip r:embed="rId3">
            <a:alphaModFix/>
          </a:blip>
          <a:stretch>
            <a:fillRect/>
          </a:stretch>
        </p:blipFill>
        <p:spPr>
          <a:xfrm>
            <a:off x="9499800" y="144833"/>
            <a:ext cx="1719235" cy="1719235"/>
          </a:xfrm>
          <a:prstGeom prst="rect">
            <a:avLst/>
          </a:prstGeom>
          <a:noFill/>
          <a:ln>
            <a:noFill/>
          </a:ln>
        </p:spPr>
      </p:pic>
      <p:pic>
        <p:nvPicPr>
          <p:cNvPr id="3" name="Bildobjekt 2">
            <a:extLst>
              <a:ext uri="{FF2B5EF4-FFF2-40B4-BE49-F238E27FC236}">
                <a16:creationId xmlns:a16="http://schemas.microsoft.com/office/drawing/2014/main" id="{AEB6B635-6F7E-4641-92FE-DAFC3E0A4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3488" y="4075288"/>
            <a:ext cx="2782711" cy="278271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body" idx="1"/>
          </p:nvPr>
        </p:nvSpPr>
        <p:spPr>
          <a:xfrm>
            <a:off x="720800" y="1893255"/>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cd </a:t>
            </a:r>
            <a:r>
              <a:rPr lang="en" dirty="0"/>
              <a:t>— moving around</a:t>
            </a:r>
            <a:endParaRPr dirty="0"/>
          </a:p>
          <a:p>
            <a:pPr marL="609585" indent="-507987">
              <a:spcBef>
                <a:spcPts val="667"/>
              </a:spcBef>
              <a:buSzPts val="2400"/>
              <a:buChar char="●"/>
            </a:pPr>
            <a:r>
              <a:rPr lang="en" dirty="0"/>
              <a:t>To change directory, use </a:t>
            </a:r>
            <a:r>
              <a:rPr lang="en" b="1" dirty="0"/>
              <a:t>cd &lt;target&gt;</a:t>
            </a:r>
            <a:endParaRPr b="1" dirty="0"/>
          </a:p>
          <a:p>
            <a:pPr marL="609585" indent="-507987">
              <a:spcBef>
                <a:spcPts val="0"/>
              </a:spcBef>
              <a:buSzPts val="2400"/>
              <a:buChar char="-"/>
            </a:pPr>
            <a:r>
              <a:rPr lang="en" dirty="0">
                <a:highlight>
                  <a:srgbClr val="980000"/>
                </a:highlight>
              </a:rPr>
              <a:t>$</a:t>
            </a:r>
            <a:r>
              <a:rPr lang="en" dirty="0"/>
              <a:t> cd /proj</a:t>
            </a:r>
            <a:r>
              <a:rPr lang="sv-SE" dirty="0"/>
              <a:t>/</a:t>
            </a:r>
            <a:r>
              <a:rPr lang="sv-SE" dirty="0" err="1"/>
              <a:t>introtouppmax</a:t>
            </a:r>
            <a:endParaRPr dirty="0"/>
          </a:p>
          <a:p>
            <a:pPr marL="609585" indent="-507987">
              <a:spcBef>
                <a:spcPts val="0"/>
              </a:spcBef>
              <a:buSzPts val="2400"/>
              <a:buChar char="-"/>
            </a:pPr>
            <a:r>
              <a:rPr lang="en" dirty="0">
                <a:highlight>
                  <a:srgbClr val="980000"/>
                </a:highlight>
              </a:rPr>
              <a:t>$</a:t>
            </a:r>
            <a:r>
              <a:rPr lang="en" dirty="0"/>
              <a:t> pwd</a:t>
            </a:r>
            <a:endParaRPr dirty="0"/>
          </a:p>
          <a:p>
            <a:pPr marL="609585" indent="-507987">
              <a:spcBef>
                <a:spcPts val="0"/>
              </a:spcBef>
              <a:buSzPts val="2400"/>
              <a:buChar char="-"/>
            </a:pPr>
            <a:r>
              <a:rPr lang="en" dirty="0">
                <a:highlight>
                  <a:srgbClr val="980000"/>
                </a:highlight>
              </a:rPr>
              <a:t>$</a:t>
            </a:r>
            <a:r>
              <a:rPr lang="en" dirty="0"/>
              <a:t> ls</a:t>
            </a:r>
            <a:endParaRPr dirty="0"/>
          </a:p>
          <a:p>
            <a:pPr marL="609585" indent="-507987">
              <a:spcBef>
                <a:spcPts val="0"/>
              </a:spcBef>
              <a:buSzPts val="2400"/>
              <a:buChar char="-"/>
            </a:pPr>
            <a:r>
              <a:rPr lang="en" dirty="0">
                <a:highlight>
                  <a:srgbClr val="980000"/>
                </a:highlight>
              </a:rPr>
              <a:t>$</a:t>
            </a:r>
            <a:r>
              <a:rPr lang="en" dirty="0"/>
              <a:t> cd labs</a:t>
            </a:r>
            <a:endParaRPr dirty="0"/>
          </a:p>
          <a:p>
            <a:pPr marL="609585" indent="-507987">
              <a:spcBef>
                <a:spcPts val="0"/>
              </a:spcBef>
              <a:buSzPts val="2400"/>
              <a:buChar char="-"/>
            </a:pPr>
            <a:r>
              <a:rPr lang="en" dirty="0">
                <a:highlight>
                  <a:srgbClr val="980000"/>
                </a:highlight>
              </a:rPr>
              <a:t>$</a:t>
            </a:r>
            <a:r>
              <a:rPr lang="en" dirty="0"/>
              <a:t> pwd</a:t>
            </a:r>
            <a:endParaRPr dirty="0"/>
          </a:p>
          <a:p>
            <a:pPr marL="0" indent="0">
              <a:spcBef>
                <a:spcPts val="667"/>
              </a:spcBef>
              <a:buNone/>
            </a:pPr>
            <a:endParaRPr dirty="0"/>
          </a:p>
        </p:txBody>
      </p:sp>
      <p:pic>
        <p:nvPicPr>
          <p:cNvPr id="242" name="Google Shape;242;p41"/>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43" name="Google Shape;243;p41"/>
          <p:cNvSpPr txBox="1"/>
          <p:nvPr/>
        </p:nvSpPr>
        <p:spPr>
          <a:xfrm>
            <a:off x="1958533" y="346367"/>
            <a:ext cx="7960000" cy="135417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4800" b="1">
                <a:solidFill>
                  <a:schemeClr val="dk1"/>
                </a:solidFill>
              </a:rPr>
              <a:t>File system Navigation</a:t>
            </a:r>
            <a:endParaRPr sz="4800" b="1">
              <a:solidFill>
                <a:schemeClr val="dk1"/>
              </a:solidFill>
            </a:endParaRPr>
          </a:p>
          <a:p>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body" idx="1"/>
          </p:nvPr>
        </p:nvSpPr>
        <p:spPr>
          <a:xfrm>
            <a:off x="1127267" y="1788500"/>
            <a:ext cx="9700000" cy="44144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sz="2667" b="1" dirty="0"/>
              <a:t>cd</a:t>
            </a:r>
            <a:endParaRPr sz="2667" b="1" dirty="0"/>
          </a:p>
          <a:p>
            <a:pPr marL="609585" indent="-474121">
              <a:spcBef>
                <a:spcPts val="667"/>
              </a:spcBef>
              <a:buSzPts val="2000"/>
              <a:buChar char="●"/>
            </a:pPr>
            <a:r>
              <a:rPr lang="en" sz="2667" dirty="0"/>
              <a:t>Experiment with cd. Try adding spaces or extra / in various places</a:t>
            </a:r>
            <a:endParaRPr sz="2667" dirty="0"/>
          </a:p>
          <a:p>
            <a:pPr marL="609585" indent="-474121">
              <a:spcBef>
                <a:spcPts val="0"/>
              </a:spcBef>
              <a:buSzPts val="2000"/>
              <a:buChar char="●"/>
            </a:pPr>
            <a:r>
              <a:rPr lang="en" sz="2667" dirty="0"/>
              <a:t>Use tab completion to avoid typos and typing “ls” a lot.</a:t>
            </a:r>
            <a:endParaRPr sz="2667" dirty="0"/>
          </a:p>
          <a:p>
            <a:pPr marL="609585" indent="-474121">
              <a:spcBef>
                <a:spcPts val="0"/>
              </a:spcBef>
              <a:buSzPts val="2000"/>
              <a:buChar char="●"/>
            </a:pPr>
            <a:r>
              <a:rPr lang="en" sz="2667" dirty="0"/>
              <a:t>Figure out the use of the following:</a:t>
            </a:r>
            <a:endParaRPr sz="2667" dirty="0"/>
          </a:p>
          <a:p>
            <a:pPr marL="609585" indent="-474121">
              <a:spcBef>
                <a:spcPts val="0"/>
              </a:spcBef>
              <a:buSzPts val="2000"/>
              <a:buChar char="-"/>
            </a:pPr>
            <a:r>
              <a:rPr lang="en" sz="2667" dirty="0">
                <a:highlight>
                  <a:srgbClr val="980000"/>
                </a:highlight>
              </a:rPr>
              <a:t>$</a:t>
            </a:r>
            <a:r>
              <a:rPr lang="en" sz="2667" dirty="0"/>
              <a:t> cd -</a:t>
            </a:r>
            <a:endParaRPr sz="2667" dirty="0"/>
          </a:p>
          <a:p>
            <a:pPr marL="609585" indent="-474121">
              <a:spcBef>
                <a:spcPts val="0"/>
              </a:spcBef>
              <a:buSzPts val="2000"/>
              <a:buChar char="-"/>
            </a:pPr>
            <a:r>
              <a:rPr lang="en" sz="2667" dirty="0">
                <a:highlight>
                  <a:srgbClr val="980000"/>
                </a:highlight>
              </a:rPr>
              <a:t>$</a:t>
            </a:r>
            <a:r>
              <a:rPr lang="en" sz="2667" dirty="0"/>
              <a:t> cd ..</a:t>
            </a:r>
            <a:endParaRPr sz="2667" dirty="0"/>
          </a:p>
          <a:p>
            <a:pPr marL="609585" indent="-474121">
              <a:spcBef>
                <a:spcPts val="0"/>
              </a:spcBef>
              <a:buSzPts val="2000"/>
              <a:buChar char="-"/>
            </a:pPr>
            <a:r>
              <a:rPr lang="en" sz="2667" dirty="0">
                <a:highlight>
                  <a:srgbClr val="980000"/>
                </a:highlight>
              </a:rPr>
              <a:t>$</a:t>
            </a:r>
            <a:r>
              <a:rPr lang="en" sz="2667" dirty="0"/>
              <a:t> cd</a:t>
            </a:r>
            <a:endParaRPr sz="2667" dirty="0"/>
          </a:p>
          <a:p>
            <a:pPr marL="609585" indent="-474121">
              <a:spcBef>
                <a:spcPts val="0"/>
              </a:spcBef>
              <a:buSzPts val="2000"/>
              <a:buChar char="-"/>
            </a:pPr>
            <a:r>
              <a:rPr lang="en" sz="2667" dirty="0">
                <a:highlight>
                  <a:srgbClr val="980000"/>
                </a:highlight>
              </a:rPr>
              <a:t>$</a:t>
            </a:r>
            <a:r>
              <a:rPr lang="en" sz="2667" dirty="0"/>
              <a:t> cd ~</a:t>
            </a:r>
            <a:endParaRPr sz="2667" dirty="0"/>
          </a:p>
          <a:p>
            <a:pPr marL="0" indent="0">
              <a:spcBef>
                <a:spcPts val="667"/>
              </a:spcBef>
              <a:buNone/>
            </a:pPr>
            <a:endParaRPr dirty="0"/>
          </a:p>
        </p:txBody>
      </p:sp>
      <p:pic>
        <p:nvPicPr>
          <p:cNvPr id="249" name="Google Shape;249;p42"/>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50" name="Google Shape;250;p42"/>
          <p:cNvSpPr txBox="1"/>
          <p:nvPr/>
        </p:nvSpPr>
        <p:spPr>
          <a:xfrm>
            <a:off x="2021500" y="314867"/>
            <a:ext cx="8514400" cy="135417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4800" b="1">
                <a:solidFill>
                  <a:schemeClr val="dk1"/>
                </a:solidFill>
              </a:rPr>
              <a:t>File system Navigation</a:t>
            </a:r>
            <a:endParaRPr sz="4800" b="1">
              <a:solidFill>
                <a:schemeClr val="dk1"/>
              </a:solidFill>
            </a:endParaRPr>
          </a:p>
          <a:p>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mkdir</a:t>
            </a:r>
            <a:r>
              <a:rPr lang="en" dirty="0"/>
              <a:t> — create a new directory</a:t>
            </a:r>
            <a:endParaRPr dirty="0"/>
          </a:p>
          <a:p>
            <a:pPr marL="609585" indent="-507987">
              <a:spcBef>
                <a:spcPts val="667"/>
              </a:spcBef>
              <a:buSzPts val="2400"/>
              <a:buFont typeface="Arial" panose="020B0604020202020204" pitchFamily="34" charset="0"/>
              <a:buChar char="●"/>
            </a:pPr>
            <a:r>
              <a:rPr lang="en" dirty="0"/>
              <a:t>Make sure you’re in your </a:t>
            </a:r>
            <a:r>
              <a:rPr lang="en" u="sng" dirty="0"/>
              <a:t>home directory (</a:t>
            </a:r>
            <a:r>
              <a:rPr lang="sv-SE" dirty="0">
                <a:highlight>
                  <a:srgbClr val="980000"/>
                </a:highlight>
              </a:rPr>
              <a:t>$</a:t>
            </a:r>
            <a:r>
              <a:rPr lang="sv-SE" dirty="0"/>
              <a:t> cd ~)</a:t>
            </a:r>
            <a:endParaRPr lang="en" u="sng" dirty="0"/>
          </a:p>
          <a:p>
            <a:pPr marL="101598" indent="0">
              <a:spcBef>
                <a:spcPts val="667"/>
              </a:spcBef>
              <a:buSzPts val="2400"/>
              <a:buNone/>
            </a:pPr>
            <a:endParaRPr u="sng" dirty="0"/>
          </a:p>
          <a:p>
            <a:pPr marL="609585" indent="-507987">
              <a:spcBef>
                <a:spcPts val="0"/>
              </a:spcBef>
              <a:buSzPts val="2400"/>
              <a:buChar char="-"/>
            </a:pPr>
            <a:r>
              <a:rPr lang="en" dirty="0">
                <a:highlight>
                  <a:srgbClr val="980000"/>
                </a:highlight>
              </a:rPr>
              <a:t>$</a:t>
            </a:r>
            <a:r>
              <a:rPr lang="en" dirty="0"/>
              <a:t> mkdir uppmax-intro</a:t>
            </a:r>
            <a:endParaRPr dirty="0"/>
          </a:p>
          <a:p>
            <a:pPr marL="0" indent="0">
              <a:spcBef>
                <a:spcPts val="667"/>
              </a:spcBef>
              <a:buClr>
                <a:schemeClr val="dk1"/>
              </a:buClr>
              <a:buSzPts val="1100"/>
              <a:buNone/>
            </a:pPr>
            <a:r>
              <a:rPr lang="en" dirty="0"/>
              <a:t>● Go in there:</a:t>
            </a:r>
            <a:endParaRPr dirty="0"/>
          </a:p>
          <a:p>
            <a:pPr marL="609585" indent="-507987">
              <a:spcBef>
                <a:spcPts val="667"/>
              </a:spcBef>
              <a:buSzPts val="2400"/>
              <a:buChar char="-"/>
            </a:pPr>
            <a:r>
              <a:rPr lang="en" dirty="0">
                <a:highlight>
                  <a:srgbClr val="980000"/>
                </a:highlight>
              </a:rPr>
              <a:t>$</a:t>
            </a:r>
            <a:r>
              <a:rPr lang="en" dirty="0"/>
              <a:t> cd uppmax-intro/</a:t>
            </a:r>
            <a:endParaRPr dirty="0"/>
          </a:p>
          <a:p>
            <a:pPr marL="0" indent="0">
              <a:spcBef>
                <a:spcPts val="667"/>
              </a:spcBef>
              <a:buNone/>
            </a:pPr>
            <a:endParaRPr dirty="0"/>
          </a:p>
        </p:txBody>
      </p:sp>
      <p:pic>
        <p:nvPicPr>
          <p:cNvPr id="256" name="Google Shape;256;p43"/>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57" name="Google Shape;257;p43"/>
          <p:cNvSpPr txBox="1"/>
          <p:nvPr/>
        </p:nvSpPr>
        <p:spPr>
          <a:xfrm>
            <a:off x="2134867" y="346368"/>
            <a:ext cx="8086000" cy="984845"/>
          </a:xfrm>
          <a:prstGeom prst="rect">
            <a:avLst/>
          </a:prstGeom>
          <a:noFill/>
          <a:ln>
            <a:noFill/>
          </a:ln>
        </p:spPr>
        <p:txBody>
          <a:bodyPr spcFirstLastPara="1" wrap="square" lIns="121900" tIns="121900" rIns="121900" bIns="121900" anchor="t" anchorCtr="0">
            <a:spAutoFit/>
          </a:bodyPr>
          <a:lstStyle/>
          <a:p>
            <a:r>
              <a:rPr lang="en" sz="4800" b="1" dirty="0"/>
              <a:t>Copy, Create, Move</a:t>
            </a:r>
            <a:endParaRPr sz="4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cp </a:t>
            </a:r>
            <a:r>
              <a:rPr lang="en" dirty="0"/>
              <a:t>— copy files</a:t>
            </a:r>
            <a:endParaRPr dirty="0"/>
          </a:p>
          <a:p>
            <a:pPr marL="609585" indent="-507987">
              <a:spcBef>
                <a:spcPts val="667"/>
              </a:spcBef>
              <a:buSzPts val="2400"/>
              <a:buChar char="●"/>
            </a:pPr>
            <a:r>
              <a:rPr lang="en" dirty="0"/>
              <a:t>Copy files with: cp &lt;source&gt; &lt;target&gt;</a:t>
            </a:r>
            <a:endParaRPr dirty="0"/>
          </a:p>
          <a:p>
            <a:pPr marL="609585" indent="-507987">
              <a:spcBef>
                <a:spcPts val="0"/>
              </a:spcBef>
              <a:buSzPts val="2400"/>
              <a:buChar char="-"/>
            </a:pPr>
            <a:r>
              <a:rPr lang="en" dirty="0">
                <a:highlight>
                  <a:srgbClr val="980000"/>
                </a:highlight>
              </a:rPr>
              <a:t>$</a:t>
            </a:r>
            <a:r>
              <a:rPr lang="en" dirty="0"/>
              <a:t> cp /proj</a:t>
            </a:r>
            <a:r>
              <a:rPr lang="sv-SE" dirty="0"/>
              <a:t>/</a:t>
            </a:r>
            <a:r>
              <a:rPr lang="sv-SE" dirty="0" err="1"/>
              <a:t>introtouppmax</a:t>
            </a:r>
            <a:r>
              <a:rPr lang="en" dirty="0"/>
              <a:t>/labs/linux_tutorial/ .</a:t>
            </a:r>
            <a:endParaRPr dirty="0"/>
          </a:p>
          <a:p>
            <a:pPr marL="609585" indent="-507987">
              <a:spcBef>
                <a:spcPts val="0"/>
              </a:spcBef>
              <a:buSzPts val="2400"/>
              <a:buChar char="●"/>
            </a:pPr>
            <a:r>
              <a:rPr lang="en" dirty="0"/>
              <a:t>Well, that didn’t work. What does the error say?</a:t>
            </a:r>
            <a:endParaRPr dirty="0"/>
          </a:p>
          <a:p>
            <a:pPr marL="609585" indent="-507987">
              <a:spcBef>
                <a:spcPts val="0"/>
              </a:spcBef>
              <a:buSzPts val="2400"/>
              <a:buChar char="-"/>
            </a:pPr>
            <a:r>
              <a:rPr lang="en" dirty="0">
                <a:highlight>
                  <a:srgbClr val="980000"/>
                </a:highlight>
              </a:rPr>
              <a:t>$</a:t>
            </a:r>
            <a:r>
              <a:rPr lang="en" dirty="0"/>
              <a:t> cp -r /proj</a:t>
            </a:r>
            <a:r>
              <a:rPr lang="sv-SE" dirty="0"/>
              <a:t>/</a:t>
            </a:r>
            <a:r>
              <a:rPr lang="sv-SE" dirty="0" err="1"/>
              <a:t>introtouppmax</a:t>
            </a:r>
            <a:r>
              <a:rPr lang="sv-SE" dirty="0"/>
              <a:t>/</a:t>
            </a:r>
            <a:r>
              <a:rPr lang="sv-SE" dirty="0" err="1"/>
              <a:t>labs</a:t>
            </a:r>
            <a:r>
              <a:rPr lang="sv-SE" dirty="0"/>
              <a:t>/</a:t>
            </a:r>
            <a:r>
              <a:rPr lang="en" dirty="0"/>
              <a:t>linux_tutorial/ .</a:t>
            </a:r>
          </a:p>
          <a:p>
            <a:pPr marL="609585" indent="-507987">
              <a:spcBef>
                <a:spcPts val="0"/>
              </a:spcBef>
              <a:buSzPts val="2400"/>
              <a:buChar char="-"/>
            </a:pPr>
            <a:r>
              <a:rPr lang="en" dirty="0"/>
              <a:t>-r is for recursive, meaning including files and subdirectories!</a:t>
            </a:r>
            <a:endParaRPr dirty="0"/>
          </a:p>
          <a:p>
            <a:pPr marL="0" indent="0">
              <a:spcBef>
                <a:spcPts val="667"/>
              </a:spcBef>
              <a:buNone/>
            </a:pPr>
            <a:endParaRPr dirty="0"/>
          </a:p>
        </p:txBody>
      </p:sp>
      <p:pic>
        <p:nvPicPr>
          <p:cNvPr id="263" name="Google Shape;263;p44"/>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64" name="Google Shape;264;p44"/>
          <p:cNvSpPr txBox="1"/>
          <p:nvPr/>
        </p:nvSpPr>
        <p:spPr>
          <a:xfrm>
            <a:off x="2134867" y="346368"/>
            <a:ext cx="8086000" cy="984845"/>
          </a:xfrm>
          <a:prstGeom prst="rect">
            <a:avLst/>
          </a:prstGeom>
          <a:noFill/>
          <a:ln>
            <a:noFill/>
          </a:ln>
        </p:spPr>
        <p:txBody>
          <a:bodyPr spcFirstLastPara="1" wrap="square" lIns="121900" tIns="121900" rIns="121900" bIns="121900" anchor="t" anchorCtr="0">
            <a:spAutoFit/>
          </a:bodyPr>
          <a:lstStyle/>
          <a:p>
            <a:r>
              <a:rPr lang="en" sz="4800" b="1"/>
              <a:t>Copy, Create, Move</a:t>
            </a:r>
            <a:endParaRPr sz="48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None/>
            </a:pPr>
            <a:r>
              <a:rPr lang="en" b="1" dirty="0"/>
              <a:t>cp</a:t>
            </a:r>
            <a:r>
              <a:rPr lang="en" dirty="0"/>
              <a:t> — copy files</a:t>
            </a:r>
            <a:endParaRPr dirty="0"/>
          </a:p>
          <a:p>
            <a:pPr marL="609585" indent="-507987">
              <a:spcBef>
                <a:spcPts val="667"/>
              </a:spcBef>
              <a:buSzPts val="2400"/>
              <a:buChar char="●"/>
            </a:pPr>
            <a:r>
              <a:rPr lang="en" dirty="0"/>
              <a:t>Move to linux_tutorial/</a:t>
            </a:r>
            <a:endParaRPr dirty="0"/>
          </a:p>
          <a:p>
            <a:pPr marL="609585" indent="-507987">
              <a:spcBef>
                <a:spcPts val="0"/>
              </a:spcBef>
              <a:buSzPts val="2400"/>
              <a:buChar char="●"/>
            </a:pPr>
            <a:r>
              <a:rPr lang="en" dirty="0"/>
              <a:t>Make a copy </a:t>
            </a:r>
            <a:r>
              <a:rPr lang="sv-SE" dirty="0" err="1"/>
              <a:t>of</a:t>
            </a:r>
            <a:r>
              <a:rPr lang="sv-SE" dirty="0"/>
              <a:t> </a:t>
            </a:r>
            <a:r>
              <a:rPr lang="en" dirty="0"/>
              <a:t>the file “newfile” in the same directory:</a:t>
            </a:r>
            <a:br>
              <a:rPr lang="en" dirty="0"/>
            </a:br>
            <a:r>
              <a:rPr lang="en" dirty="0"/>
              <a:t>- </a:t>
            </a:r>
            <a:r>
              <a:rPr lang="en" dirty="0">
                <a:highlight>
                  <a:srgbClr val="980000"/>
                </a:highlight>
              </a:rPr>
              <a:t>$</a:t>
            </a:r>
            <a:r>
              <a:rPr lang="en" dirty="0"/>
              <a:t> cp newfile copyfile</a:t>
            </a:r>
            <a:endParaRPr dirty="0"/>
          </a:p>
          <a:p>
            <a:pPr marL="0" indent="0">
              <a:spcBef>
                <a:spcPts val="667"/>
              </a:spcBef>
              <a:buNone/>
            </a:pPr>
            <a:endParaRPr dirty="0"/>
          </a:p>
        </p:txBody>
      </p:sp>
      <p:pic>
        <p:nvPicPr>
          <p:cNvPr id="270" name="Google Shape;270;p45"/>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71" name="Google Shape;271;p45"/>
          <p:cNvSpPr txBox="1"/>
          <p:nvPr/>
        </p:nvSpPr>
        <p:spPr>
          <a:xfrm>
            <a:off x="2134867" y="346368"/>
            <a:ext cx="8086000" cy="984845"/>
          </a:xfrm>
          <a:prstGeom prst="rect">
            <a:avLst/>
          </a:prstGeom>
          <a:noFill/>
          <a:ln>
            <a:noFill/>
          </a:ln>
        </p:spPr>
        <p:txBody>
          <a:bodyPr spcFirstLastPara="1" wrap="square" lIns="121900" tIns="121900" rIns="121900" bIns="121900" anchor="t" anchorCtr="0">
            <a:spAutoFit/>
          </a:bodyPr>
          <a:lstStyle/>
          <a:p>
            <a:r>
              <a:rPr lang="en" sz="4800" b="1"/>
              <a:t>Copy, Create, Move</a:t>
            </a:r>
            <a:endParaRPr sz="48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sz="2667" b="1" dirty="0"/>
              <a:t>scp</a:t>
            </a:r>
            <a:r>
              <a:rPr lang="en" sz="2667" dirty="0"/>
              <a:t> —</a:t>
            </a:r>
            <a:r>
              <a:rPr lang="sv-SE" sz="2667" u="sng" dirty="0" err="1"/>
              <a:t>s</a:t>
            </a:r>
            <a:r>
              <a:rPr lang="sv-SE" sz="2667" dirty="0" err="1"/>
              <a:t>ecure</a:t>
            </a:r>
            <a:r>
              <a:rPr lang="sv-SE" sz="2667" dirty="0"/>
              <a:t> </a:t>
            </a:r>
            <a:r>
              <a:rPr lang="sv-SE" sz="2667" u="sng" dirty="0"/>
              <a:t>c</a:t>
            </a:r>
            <a:r>
              <a:rPr lang="sv-SE" sz="2667" dirty="0"/>
              <a:t>o</a:t>
            </a:r>
            <a:r>
              <a:rPr lang="sv-SE" sz="2667" u="sng" dirty="0"/>
              <a:t>p</a:t>
            </a:r>
            <a:r>
              <a:rPr lang="sv-SE" sz="2667" dirty="0"/>
              <a:t>y (</a:t>
            </a:r>
            <a:r>
              <a:rPr lang="sv-SE" sz="2667" dirty="0" err="1"/>
              <a:t>remote</a:t>
            </a:r>
            <a:r>
              <a:rPr lang="sv-SE" sz="2667" dirty="0"/>
              <a:t> </a:t>
            </a:r>
            <a:r>
              <a:rPr lang="sv-SE" sz="2667" dirty="0" err="1"/>
              <a:t>file</a:t>
            </a:r>
            <a:r>
              <a:rPr lang="sv-SE" sz="2667" dirty="0"/>
              <a:t> copy program)</a:t>
            </a:r>
            <a:endParaRPr sz="2667" dirty="0"/>
          </a:p>
          <a:p>
            <a:pPr marL="609585" indent="-474121">
              <a:spcBef>
                <a:spcPts val="667"/>
              </a:spcBef>
              <a:buSzPts val="2000"/>
              <a:buChar char="●"/>
            </a:pPr>
            <a:r>
              <a:rPr lang="en" sz="2667" dirty="0"/>
              <a:t>Linux/MacOS: To copy data to/from Rackham, you</a:t>
            </a:r>
            <a:br>
              <a:rPr lang="en" sz="2667" dirty="0"/>
            </a:br>
            <a:r>
              <a:rPr lang="en" sz="2667" dirty="0"/>
              <a:t>can use scp from your local machine:</a:t>
            </a:r>
            <a:endParaRPr sz="2667" dirty="0"/>
          </a:p>
          <a:p>
            <a:pPr marL="609585" indent="-448722">
              <a:spcBef>
                <a:spcPts val="0"/>
              </a:spcBef>
              <a:buSzPts val="1700"/>
              <a:buChar char="-"/>
            </a:pPr>
            <a:r>
              <a:rPr lang="sv-SE" sz="2267" dirty="0" err="1"/>
              <a:t>Upload</a:t>
            </a:r>
            <a:endParaRPr lang="en" sz="2267" dirty="0"/>
          </a:p>
          <a:p>
            <a:pPr marL="1066785" lvl="1" indent="-448722">
              <a:spcBef>
                <a:spcPts val="0"/>
              </a:spcBef>
              <a:buSzPts val="1700"/>
              <a:buChar char="-"/>
            </a:pPr>
            <a:r>
              <a:rPr lang="en-US" sz="1867" dirty="0"/>
              <a:t>[</a:t>
            </a:r>
            <a:r>
              <a:rPr lang="en-US" sz="1867" dirty="0" err="1"/>
              <a:t>bob@macbook</a:t>
            </a:r>
            <a:r>
              <a:rPr lang="en-US" sz="1867" dirty="0"/>
              <a:t>]$ </a:t>
            </a:r>
            <a:r>
              <a:rPr lang="en-US" sz="1867" dirty="0" err="1"/>
              <a:t>scp</a:t>
            </a:r>
            <a:r>
              <a:rPr lang="en-US" sz="1867" dirty="0"/>
              <a:t> </a:t>
            </a:r>
            <a:r>
              <a:rPr lang="en-US" sz="1867" dirty="0" err="1"/>
              <a:t>myinput</a:t>
            </a:r>
            <a:r>
              <a:rPr lang="en-US" sz="1867" dirty="0"/>
              <a:t> </a:t>
            </a:r>
            <a:r>
              <a:rPr lang="en-US" sz="1867" u="sng" dirty="0">
                <a:solidFill>
                  <a:schemeClr val="hlink"/>
                </a:solidFill>
                <a:hlinkClick r:id="rId3"/>
              </a:rPr>
              <a:t>bob@rackham.uppmax.uu.se</a:t>
            </a:r>
            <a:r>
              <a:rPr lang="en-US" sz="1867" dirty="0"/>
              <a:t>:~/</a:t>
            </a:r>
            <a:r>
              <a:rPr lang="en-US" sz="1867" dirty="0" err="1"/>
              <a:t>copyofmyinput</a:t>
            </a:r>
            <a:endParaRPr lang="en-US" sz="1867" dirty="0"/>
          </a:p>
          <a:p>
            <a:pPr marL="1066785" lvl="1" indent="-448722">
              <a:spcBef>
                <a:spcPts val="0"/>
              </a:spcBef>
              <a:buSzPts val="1700"/>
              <a:buFont typeface="Arial" panose="020B0604020202020204" pitchFamily="34" charset="0"/>
              <a:buChar char="-"/>
            </a:pPr>
            <a:r>
              <a:rPr lang="en-US" sz="1870" dirty="0"/>
              <a:t>[</a:t>
            </a:r>
            <a:r>
              <a:rPr lang="en-US" sz="1870" dirty="0" err="1"/>
              <a:t>bob@macbook</a:t>
            </a:r>
            <a:r>
              <a:rPr lang="en-US" sz="1870" dirty="0"/>
              <a:t>]$ </a:t>
            </a:r>
            <a:r>
              <a:rPr lang="en-US" sz="1870" dirty="0" err="1"/>
              <a:t>scp</a:t>
            </a:r>
            <a:r>
              <a:rPr lang="en-US" sz="1870" dirty="0"/>
              <a:t> </a:t>
            </a:r>
            <a:r>
              <a:rPr lang="en-US" sz="1870" dirty="0" err="1"/>
              <a:t>myinput</a:t>
            </a:r>
            <a:r>
              <a:rPr lang="en-US" sz="1870" dirty="0"/>
              <a:t> </a:t>
            </a:r>
            <a:r>
              <a:rPr lang="en-US" sz="1870" u="sng" dirty="0">
                <a:solidFill>
                  <a:schemeClr val="hlink"/>
                </a:solidFill>
                <a:hlinkClick r:id="rId4"/>
              </a:rPr>
              <a:t>bob@rackham.uppmax.uu.se</a:t>
            </a:r>
            <a:r>
              <a:rPr lang="en-US" sz="1870" dirty="0">
                <a:hlinkClick r:id="rId4"/>
              </a:rPr>
              <a:t>:~/</a:t>
            </a:r>
            <a:r>
              <a:rPr lang="en-US" sz="1870" dirty="0"/>
              <a:t>	(keeping filename)</a:t>
            </a:r>
          </a:p>
          <a:p>
            <a:pPr marL="609585" indent="-448722">
              <a:spcBef>
                <a:spcPts val="0"/>
              </a:spcBef>
              <a:buSzPts val="1700"/>
              <a:buChar char="-"/>
            </a:pPr>
            <a:r>
              <a:rPr lang="sv-SE" sz="2267" dirty="0" err="1"/>
              <a:t>Download</a:t>
            </a:r>
            <a:endParaRPr lang="sv-SE" sz="2267" dirty="0"/>
          </a:p>
          <a:p>
            <a:pPr marL="1066785" lvl="1" indent="-448722">
              <a:spcBef>
                <a:spcPts val="0"/>
              </a:spcBef>
              <a:buSzPts val="1700"/>
              <a:buChar char="-"/>
            </a:pPr>
            <a:r>
              <a:rPr lang="en" sz="1867" dirty="0"/>
              <a:t>[bob@macbook]$ scp bob@rackham.uppmax.uu.se:~/mydata copyofmydata</a:t>
            </a:r>
          </a:p>
          <a:p>
            <a:pPr marL="1066785" lvl="1" indent="-448722">
              <a:spcBef>
                <a:spcPts val="0"/>
              </a:spcBef>
              <a:buSzPts val="1700"/>
              <a:buFont typeface="Arial" panose="020B0604020202020204" pitchFamily="34" charset="0"/>
              <a:buChar char="-"/>
            </a:pPr>
            <a:r>
              <a:rPr lang="en" sz="1867" dirty="0"/>
              <a:t>[bob@macbook]$ scp bob@rackham.uppmax.uu.se:~/mydata . (</a:t>
            </a:r>
            <a:r>
              <a:rPr lang="sv-SE" sz="1867" dirty="0" err="1"/>
              <a:t>keeping</a:t>
            </a:r>
            <a:r>
              <a:rPr lang="sv-SE" sz="1867" dirty="0"/>
              <a:t> </a:t>
            </a:r>
            <a:r>
              <a:rPr lang="sv-SE" sz="1867" dirty="0" err="1"/>
              <a:t>file</a:t>
            </a:r>
            <a:r>
              <a:rPr lang="sv-SE" sz="1867" dirty="0"/>
              <a:t> </a:t>
            </a:r>
            <a:r>
              <a:rPr lang="sv-SE" sz="1867" dirty="0" err="1"/>
              <a:t>name</a:t>
            </a:r>
            <a:r>
              <a:rPr lang="sv-SE" sz="1867" dirty="0"/>
              <a:t>)</a:t>
            </a:r>
            <a:endParaRPr lang="en" sz="1867" dirty="0"/>
          </a:p>
          <a:p>
            <a:pPr marL="1066785" lvl="1" indent="-448722">
              <a:spcBef>
                <a:spcPts val="0"/>
              </a:spcBef>
              <a:buSzPts val="1700"/>
              <a:buChar char="-"/>
            </a:pPr>
            <a:endParaRPr lang="en" sz="1867" dirty="0"/>
          </a:p>
        </p:txBody>
      </p:sp>
      <p:pic>
        <p:nvPicPr>
          <p:cNvPr id="277" name="Google Shape;277;p46"/>
          <p:cNvPicPr preferRelativeResize="0"/>
          <p:nvPr/>
        </p:nvPicPr>
        <p:blipFill>
          <a:blip r:embed="rId5">
            <a:alphaModFix/>
          </a:blip>
          <a:stretch>
            <a:fillRect/>
          </a:stretch>
        </p:blipFill>
        <p:spPr>
          <a:xfrm>
            <a:off x="10327934" y="5790601"/>
            <a:ext cx="1864068" cy="1067401"/>
          </a:xfrm>
          <a:prstGeom prst="rect">
            <a:avLst/>
          </a:prstGeom>
          <a:noFill/>
          <a:ln>
            <a:noFill/>
          </a:ln>
        </p:spPr>
      </p:pic>
      <p:sp>
        <p:nvSpPr>
          <p:cNvPr id="278" name="Google Shape;278;p46"/>
          <p:cNvSpPr txBox="1"/>
          <p:nvPr/>
        </p:nvSpPr>
        <p:spPr>
          <a:xfrm>
            <a:off x="2134867" y="346368"/>
            <a:ext cx="8086000" cy="984845"/>
          </a:xfrm>
          <a:prstGeom prst="rect">
            <a:avLst/>
          </a:prstGeom>
          <a:noFill/>
          <a:ln>
            <a:noFill/>
          </a:ln>
        </p:spPr>
        <p:txBody>
          <a:bodyPr spcFirstLastPara="1" wrap="square" lIns="121900" tIns="121900" rIns="121900" bIns="121900" anchor="t" anchorCtr="0">
            <a:spAutoFit/>
          </a:bodyPr>
          <a:lstStyle/>
          <a:p>
            <a:r>
              <a:rPr lang="en" sz="4800" b="1"/>
              <a:t>Copy, Create, Move</a:t>
            </a:r>
            <a:endParaRPr sz="4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mv</a:t>
            </a:r>
            <a:r>
              <a:rPr lang="en" dirty="0"/>
              <a:t> — move/rename file</a:t>
            </a:r>
            <a:endParaRPr dirty="0"/>
          </a:p>
          <a:p>
            <a:pPr marL="609585" indent="-507987">
              <a:spcBef>
                <a:spcPts val="667"/>
              </a:spcBef>
              <a:buSzPts val="2400"/>
              <a:buChar char="●"/>
            </a:pPr>
            <a:r>
              <a:rPr lang="en" dirty="0"/>
              <a:t>Moving files works just like copying files:</a:t>
            </a:r>
            <a:br>
              <a:rPr lang="en" dirty="0"/>
            </a:br>
            <a:r>
              <a:rPr lang="en" b="1" dirty="0"/>
              <a:t>mv &lt;source&gt; &lt;target&gt;</a:t>
            </a:r>
            <a:endParaRPr b="1" dirty="0"/>
          </a:p>
          <a:p>
            <a:pPr marL="609585" indent="-507987">
              <a:spcBef>
                <a:spcPts val="0"/>
              </a:spcBef>
              <a:buSzPts val="2400"/>
              <a:buChar char="●"/>
            </a:pPr>
            <a:r>
              <a:rPr lang="en" dirty="0"/>
              <a:t>Move the copy you just made to another place:</a:t>
            </a:r>
            <a:endParaRPr dirty="0"/>
          </a:p>
          <a:p>
            <a:pPr marL="609585" indent="-507987">
              <a:spcBef>
                <a:spcPts val="0"/>
              </a:spcBef>
              <a:buSzPts val="2400"/>
              <a:buChar char="-"/>
            </a:pPr>
            <a:r>
              <a:rPr lang="en" dirty="0">
                <a:highlight>
                  <a:srgbClr val="980000"/>
                </a:highlight>
              </a:rPr>
              <a:t>$</a:t>
            </a:r>
            <a:r>
              <a:rPr lang="en" dirty="0"/>
              <a:t> mv copyfile ../</a:t>
            </a:r>
            <a:endParaRPr dirty="0"/>
          </a:p>
          <a:p>
            <a:pPr marL="609585" indent="-507987">
              <a:spcBef>
                <a:spcPts val="0"/>
              </a:spcBef>
              <a:buSzPts val="2400"/>
              <a:buChar char="●"/>
            </a:pPr>
            <a:r>
              <a:rPr lang="en" dirty="0"/>
              <a:t>Rename it.</a:t>
            </a:r>
            <a:endParaRPr dirty="0"/>
          </a:p>
          <a:p>
            <a:pPr marL="609585" indent="-507987">
              <a:spcBef>
                <a:spcPts val="0"/>
              </a:spcBef>
              <a:buSzPts val="2400"/>
              <a:buChar char="-"/>
            </a:pPr>
            <a:r>
              <a:rPr lang="en" dirty="0">
                <a:highlight>
                  <a:srgbClr val="980000"/>
                </a:highlight>
              </a:rPr>
              <a:t>$</a:t>
            </a:r>
            <a:r>
              <a:rPr lang="en" dirty="0"/>
              <a:t> mv ../copyfile ../renamedfile</a:t>
            </a:r>
            <a:endParaRPr dirty="0"/>
          </a:p>
          <a:p>
            <a:pPr marL="0" indent="0">
              <a:spcBef>
                <a:spcPts val="667"/>
              </a:spcBef>
              <a:buNone/>
            </a:pPr>
            <a:endParaRPr dirty="0"/>
          </a:p>
        </p:txBody>
      </p:sp>
      <p:pic>
        <p:nvPicPr>
          <p:cNvPr id="284" name="Google Shape;284;p47"/>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85" name="Google Shape;285;p47"/>
          <p:cNvSpPr txBox="1"/>
          <p:nvPr/>
        </p:nvSpPr>
        <p:spPr>
          <a:xfrm>
            <a:off x="2134867" y="346368"/>
            <a:ext cx="8086000" cy="984845"/>
          </a:xfrm>
          <a:prstGeom prst="rect">
            <a:avLst/>
          </a:prstGeom>
          <a:noFill/>
          <a:ln>
            <a:noFill/>
          </a:ln>
        </p:spPr>
        <p:txBody>
          <a:bodyPr spcFirstLastPara="1" wrap="square" lIns="121900" tIns="121900" rIns="121900" bIns="121900" anchor="t" anchorCtr="0">
            <a:spAutoFit/>
          </a:bodyPr>
          <a:lstStyle/>
          <a:p>
            <a:r>
              <a:rPr lang="en" sz="4800" b="1"/>
              <a:t>Copy, Create, Move</a:t>
            </a:r>
            <a:endParaRPr sz="4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rm</a:t>
            </a:r>
            <a:r>
              <a:rPr lang="en" dirty="0"/>
              <a:t> — delete file</a:t>
            </a:r>
            <a:endParaRPr dirty="0"/>
          </a:p>
          <a:p>
            <a:pPr marL="609585" indent="-507987">
              <a:spcBef>
                <a:spcPts val="667"/>
              </a:spcBef>
              <a:buSzPts val="2400"/>
              <a:buChar char="●"/>
            </a:pPr>
            <a:r>
              <a:rPr lang="en" dirty="0"/>
              <a:t>Deleting files works just like copying or moving them:</a:t>
            </a:r>
            <a:endParaRPr dirty="0"/>
          </a:p>
          <a:p>
            <a:pPr marL="609585" indent="-507987">
              <a:spcBef>
                <a:spcPts val="0"/>
              </a:spcBef>
              <a:buSzPts val="2400"/>
              <a:buChar char="-"/>
            </a:pPr>
            <a:r>
              <a:rPr lang="en" b="1" dirty="0"/>
              <a:t>rm &lt;target&gt;</a:t>
            </a:r>
            <a:endParaRPr b="1" dirty="0"/>
          </a:p>
          <a:p>
            <a:pPr marL="0" indent="0">
              <a:spcBef>
                <a:spcPts val="667"/>
              </a:spcBef>
              <a:buClr>
                <a:schemeClr val="dk1"/>
              </a:buClr>
              <a:buSzPts val="1100"/>
              <a:buNone/>
            </a:pPr>
            <a:r>
              <a:rPr lang="en" dirty="0"/>
              <a:t>● Try it out:</a:t>
            </a:r>
            <a:endParaRPr dirty="0"/>
          </a:p>
          <a:p>
            <a:pPr marL="609585" indent="-507987">
              <a:spcBef>
                <a:spcPts val="667"/>
              </a:spcBef>
              <a:buSzPts val="2400"/>
              <a:buChar char="-"/>
            </a:pPr>
            <a:r>
              <a:rPr lang="en" dirty="0">
                <a:highlight>
                  <a:srgbClr val="980000"/>
                </a:highlight>
              </a:rPr>
              <a:t>$</a:t>
            </a:r>
            <a:r>
              <a:rPr lang="en" dirty="0"/>
              <a:t> rm ../renamedfile</a:t>
            </a:r>
            <a:endParaRPr dirty="0"/>
          </a:p>
          <a:p>
            <a:pPr marL="0" indent="0">
              <a:spcBef>
                <a:spcPts val="667"/>
              </a:spcBef>
              <a:buNone/>
            </a:pPr>
            <a:endParaRPr dirty="0"/>
          </a:p>
        </p:txBody>
      </p:sp>
      <p:pic>
        <p:nvPicPr>
          <p:cNvPr id="291" name="Google Shape;291;p48"/>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92" name="Google Shape;292;p48"/>
          <p:cNvSpPr txBox="1"/>
          <p:nvPr/>
        </p:nvSpPr>
        <p:spPr>
          <a:xfrm>
            <a:off x="2084467" y="447134"/>
            <a:ext cx="6499200" cy="984845"/>
          </a:xfrm>
          <a:prstGeom prst="rect">
            <a:avLst/>
          </a:prstGeom>
          <a:noFill/>
          <a:ln>
            <a:noFill/>
          </a:ln>
        </p:spPr>
        <p:txBody>
          <a:bodyPr spcFirstLastPara="1" wrap="square" lIns="121900" tIns="121900" rIns="121900" bIns="121900" anchor="t" anchorCtr="0">
            <a:spAutoFit/>
          </a:bodyPr>
          <a:lstStyle/>
          <a:p>
            <a:r>
              <a:rPr lang="en" sz="4800" b="1" dirty="0"/>
              <a:t>Del</a:t>
            </a:r>
            <a:r>
              <a:rPr lang="sv-SE" sz="4800" b="1" dirty="0"/>
              <a:t>e</a:t>
            </a:r>
            <a:r>
              <a:rPr lang="en" sz="4800" b="1" dirty="0"/>
              <a:t>ting</a:t>
            </a:r>
            <a:endParaRPr sz="4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body" idx="1"/>
          </p:nvPr>
        </p:nvSpPr>
        <p:spPr>
          <a:xfrm>
            <a:off x="1990033" y="1687733"/>
            <a:ext cx="9630800" cy="44964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b="1" dirty="0"/>
              <a:t>rmdir</a:t>
            </a:r>
            <a:r>
              <a:rPr lang="en" dirty="0"/>
              <a:t> — delete an </a:t>
            </a:r>
            <a:r>
              <a:rPr lang="en" u="sng" dirty="0"/>
              <a:t>empty</a:t>
            </a:r>
            <a:r>
              <a:rPr lang="en" dirty="0"/>
              <a:t> directory</a:t>
            </a:r>
            <a:endParaRPr dirty="0"/>
          </a:p>
          <a:p>
            <a:pPr marL="609585" indent="-507987">
              <a:spcBef>
                <a:spcPts val="667"/>
              </a:spcBef>
              <a:buSzPts val="2400"/>
              <a:buChar char="-"/>
            </a:pPr>
            <a:r>
              <a:rPr lang="en" dirty="0">
                <a:highlight>
                  <a:srgbClr val="980000"/>
                </a:highlight>
              </a:rPr>
              <a:t>$</a:t>
            </a:r>
            <a:r>
              <a:rPr lang="en" dirty="0"/>
              <a:t> rm this_is_empty</a:t>
            </a:r>
            <a:endParaRPr dirty="0"/>
          </a:p>
          <a:p>
            <a:pPr marL="609585" indent="-507987">
              <a:spcBef>
                <a:spcPts val="0"/>
              </a:spcBef>
              <a:buSzPts val="2400"/>
              <a:buChar char="●"/>
            </a:pPr>
            <a:r>
              <a:rPr lang="en" dirty="0"/>
              <a:t>Need another command to delete directories</a:t>
            </a:r>
            <a:endParaRPr dirty="0"/>
          </a:p>
          <a:p>
            <a:pPr marL="609585" indent="-507987">
              <a:spcBef>
                <a:spcPts val="0"/>
              </a:spcBef>
              <a:buSzPts val="2400"/>
              <a:buChar char="-"/>
            </a:pPr>
            <a:r>
              <a:rPr lang="en" dirty="0">
                <a:highlight>
                  <a:srgbClr val="980000"/>
                </a:highlight>
              </a:rPr>
              <a:t>$</a:t>
            </a:r>
            <a:r>
              <a:rPr lang="en" dirty="0"/>
              <a:t> rmdir this_is_empty</a:t>
            </a:r>
            <a:endParaRPr dirty="0"/>
          </a:p>
          <a:p>
            <a:pPr marL="609585" indent="-507987">
              <a:spcBef>
                <a:spcPts val="0"/>
              </a:spcBef>
              <a:buSzPts val="2400"/>
              <a:buChar char="-"/>
            </a:pPr>
            <a:r>
              <a:rPr lang="en" dirty="0">
                <a:highlight>
                  <a:srgbClr val="980000"/>
                </a:highlight>
              </a:rPr>
              <a:t>$</a:t>
            </a:r>
            <a:r>
              <a:rPr lang="en" dirty="0"/>
              <a:t> rmdir this_has_a_file</a:t>
            </a:r>
            <a:endParaRPr dirty="0"/>
          </a:p>
          <a:p>
            <a:pPr marL="609585" indent="-507987">
              <a:spcBef>
                <a:spcPts val="0"/>
              </a:spcBef>
              <a:buSzPts val="2400"/>
              <a:buChar char="●"/>
            </a:pPr>
            <a:r>
              <a:rPr lang="en" dirty="0"/>
              <a:t>Is there a way to use rm to delete directories?</a:t>
            </a:r>
            <a:endParaRPr dirty="0"/>
          </a:p>
          <a:p>
            <a:pPr marL="0" indent="0">
              <a:spcBef>
                <a:spcPts val="667"/>
              </a:spcBef>
              <a:buNone/>
            </a:pPr>
            <a:endParaRPr dirty="0"/>
          </a:p>
        </p:txBody>
      </p:sp>
      <p:pic>
        <p:nvPicPr>
          <p:cNvPr id="298" name="Google Shape;298;p49"/>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299" name="Google Shape;299;p49"/>
          <p:cNvSpPr txBox="1"/>
          <p:nvPr/>
        </p:nvSpPr>
        <p:spPr>
          <a:xfrm>
            <a:off x="2122267" y="333768"/>
            <a:ext cx="4000000" cy="984845"/>
          </a:xfrm>
          <a:prstGeom prst="rect">
            <a:avLst/>
          </a:prstGeom>
          <a:noFill/>
          <a:ln>
            <a:noFill/>
          </a:ln>
        </p:spPr>
        <p:txBody>
          <a:bodyPr spcFirstLastPara="1" wrap="square" lIns="121900" tIns="121900" rIns="121900" bIns="121900" anchor="t" anchorCtr="0">
            <a:spAutoFit/>
          </a:bodyPr>
          <a:lstStyle/>
          <a:p>
            <a:r>
              <a:rPr lang="en" sz="4800" b="1" dirty="0">
                <a:solidFill>
                  <a:schemeClr val="dk1"/>
                </a:solidFill>
              </a:rPr>
              <a:t>Del</a:t>
            </a:r>
            <a:r>
              <a:rPr lang="sv-SE" sz="4800" b="1" dirty="0">
                <a:solidFill>
                  <a:schemeClr val="dk1"/>
                </a:solidFill>
              </a:rPr>
              <a:t>e</a:t>
            </a:r>
            <a:r>
              <a:rPr lang="en" sz="4800" b="1" dirty="0">
                <a:solidFill>
                  <a:schemeClr val="dk1"/>
                </a:solidFill>
              </a:rPr>
              <a:t>ting</a:t>
            </a:r>
            <a:endParaRPr sz="4800" b="1" dirty="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body" idx="1"/>
          </p:nvPr>
        </p:nvSpPr>
        <p:spPr>
          <a:xfrm>
            <a:off x="2550500" y="2008900"/>
            <a:ext cx="9139600" cy="40872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Recursive commands are applied to directories and their contents</a:t>
            </a:r>
            <a:endParaRPr dirty="0"/>
          </a:p>
          <a:p>
            <a:pPr marL="609585" indent="-507987">
              <a:spcBef>
                <a:spcPts val="0"/>
              </a:spcBef>
              <a:buSzPts val="2400"/>
              <a:buChar char="-"/>
            </a:pPr>
            <a:r>
              <a:rPr lang="en" dirty="0">
                <a:highlight>
                  <a:srgbClr val="980000"/>
                </a:highlight>
              </a:rPr>
              <a:t>$</a:t>
            </a:r>
            <a:r>
              <a:rPr lang="en" dirty="0"/>
              <a:t> rm -r this_has_a_file </a:t>
            </a:r>
            <a:endParaRPr dirty="0"/>
          </a:p>
          <a:p>
            <a:pPr marL="609585" indent="-507987">
              <a:spcBef>
                <a:spcPts val="0"/>
              </a:spcBef>
              <a:buSzPts val="2400"/>
              <a:buChar char="●"/>
            </a:pPr>
            <a:r>
              <a:rPr lang="en" dirty="0"/>
              <a:t>Compare:</a:t>
            </a:r>
            <a:endParaRPr dirty="0"/>
          </a:p>
          <a:p>
            <a:pPr marL="609585" indent="-507987">
              <a:spcBef>
                <a:spcPts val="0"/>
              </a:spcBef>
              <a:buSzPts val="2400"/>
              <a:buChar char="-"/>
            </a:pPr>
            <a:r>
              <a:rPr lang="en" dirty="0">
                <a:highlight>
                  <a:srgbClr val="980000"/>
                </a:highlight>
              </a:rPr>
              <a:t>$</a:t>
            </a:r>
            <a:r>
              <a:rPr lang="en" dirty="0"/>
              <a:t> ls ..</a:t>
            </a:r>
            <a:endParaRPr dirty="0"/>
          </a:p>
          <a:p>
            <a:pPr marL="609585" indent="-507987">
              <a:spcBef>
                <a:spcPts val="0"/>
              </a:spcBef>
              <a:buSzPts val="2400"/>
              <a:buChar char="-"/>
            </a:pPr>
            <a:r>
              <a:rPr lang="en" dirty="0">
                <a:highlight>
                  <a:srgbClr val="980000"/>
                </a:highlight>
              </a:rPr>
              <a:t>$</a:t>
            </a:r>
            <a:r>
              <a:rPr lang="en" dirty="0"/>
              <a:t> ls -R ..</a:t>
            </a:r>
            <a:endParaRPr dirty="0"/>
          </a:p>
          <a:p>
            <a:pPr marL="0" indent="0">
              <a:spcBef>
                <a:spcPts val="667"/>
              </a:spcBef>
              <a:buNone/>
            </a:pPr>
            <a:endParaRPr dirty="0"/>
          </a:p>
        </p:txBody>
      </p:sp>
      <p:pic>
        <p:nvPicPr>
          <p:cNvPr id="305" name="Google Shape;305;p50"/>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306" name="Google Shape;306;p50"/>
          <p:cNvSpPr txBox="1"/>
          <p:nvPr/>
        </p:nvSpPr>
        <p:spPr>
          <a:xfrm>
            <a:off x="1933333" y="396734"/>
            <a:ext cx="4000000" cy="984845"/>
          </a:xfrm>
          <a:prstGeom prst="rect">
            <a:avLst/>
          </a:prstGeom>
          <a:noFill/>
          <a:ln>
            <a:noFill/>
          </a:ln>
        </p:spPr>
        <p:txBody>
          <a:bodyPr spcFirstLastPara="1" wrap="square" lIns="121900" tIns="121900" rIns="121900" bIns="121900" anchor="t" anchorCtr="0">
            <a:spAutoFit/>
          </a:bodyPr>
          <a:lstStyle/>
          <a:p>
            <a:r>
              <a:rPr lang="en" sz="4800" b="1" dirty="0">
                <a:solidFill>
                  <a:schemeClr val="dk1"/>
                </a:solidFill>
              </a:rPr>
              <a:t>Del</a:t>
            </a:r>
            <a:r>
              <a:rPr lang="sv-SE" sz="4800" b="1" dirty="0">
                <a:solidFill>
                  <a:schemeClr val="dk1"/>
                </a:solidFill>
              </a:rPr>
              <a:t>e</a:t>
            </a:r>
            <a:r>
              <a:rPr lang="en" sz="4800" b="1" dirty="0">
                <a:solidFill>
                  <a:schemeClr val="dk1"/>
                </a:solidFill>
              </a:rPr>
              <a:t>ting</a:t>
            </a:r>
            <a:endParaRPr sz="4800"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2338987" y="458433"/>
            <a:ext cx="9313200" cy="1143200"/>
          </a:xfrm>
          <a:prstGeom prst="rect">
            <a:avLst/>
          </a:prstGeom>
        </p:spPr>
        <p:txBody>
          <a:bodyPr spcFirstLastPara="1" vert="horz" wrap="square" lIns="91433" tIns="45700" rIns="91433" bIns="45700" rtlCol="0" anchor="t" anchorCtr="0">
            <a:noAutofit/>
          </a:bodyPr>
          <a:lstStyle/>
          <a:p>
            <a:pPr algn="ctr">
              <a:spcBef>
                <a:spcPts val="0"/>
              </a:spcBef>
            </a:pPr>
            <a:r>
              <a:rPr lang="en" b="1"/>
              <a:t>Many Flavours</a:t>
            </a:r>
            <a:endParaRPr b="1"/>
          </a:p>
        </p:txBody>
      </p:sp>
      <p:grpSp>
        <p:nvGrpSpPr>
          <p:cNvPr id="2" name="Grupp 1">
            <a:extLst>
              <a:ext uri="{FF2B5EF4-FFF2-40B4-BE49-F238E27FC236}">
                <a16:creationId xmlns:a16="http://schemas.microsoft.com/office/drawing/2014/main" id="{8832E573-A83D-45E6-98A0-AB165E66DF40}"/>
              </a:ext>
            </a:extLst>
          </p:cNvPr>
          <p:cNvGrpSpPr/>
          <p:nvPr/>
        </p:nvGrpSpPr>
        <p:grpSpPr>
          <a:xfrm>
            <a:off x="203200" y="1532167"/>
            <a:ext cx="11320967" cy="4702397"/>
            <a:chOff x="203200" y="1532167"/>
            <a:chExt cx="11320967" cy="4702397"/>
          </a:xfrm>
        </p:grpSpPr>
        <p:pic>
          <p:nvPicPr>
            <p:cNvPr id="116" name="Google Shape;116;p25"/>
            <p:cNvPicPr preferRelativeResize="0"/>
            <p:nvPr/>
          </p:nvPicPr>
          <p:blipFill>
            <a:blip r:embed="rId3">
              <a:alphaModFix/>
            </a:blip>
            <a:stretch>
              <a:fillRect/>
            </a:stretch>
          </p:blipFill>
          <p:spPr>
            <a:xfrm>
              <a:off x="203200" y="1880418"/>
              <a:ext cx="3720768" cy="991233"/>
            </a:xfrm>
            <a:prstGeom prst="rect">
              <a:avLst/>
            </a:prstGeom>
            <a:noFill/>
            <a:ln>
              <a:noFill/>
            </a:ln>
          </p:spPr>
        </p:pic>
        <p:pic>
          <p:nvPicPr>
            <p:cNvPr id="117" name="Google Shape;117;p25"/>
            <p:cNvPicPr preferRelativeResize="0"/>
            <p:nvPr/>
          </p:nvPicPr>
          <p:blipFill>
            <a:blip r:embed="rId4">
              <a:alphaModFix/>
            </a:blip>
            <a:stretch>
              <a:fillRect/>
            </a:stretch>
          </p:blipFill>
          <p:spPr>
            <a:xfrm>
              <a:off x="1135234" y="3200801"/>
              <a:ext cx="2100933" cy="1257833"/>
            </a:xfrm>
            <a:prstGeom prst="rect">
              <a:avLst/>
            </a:prstGeom>
            <a:noFill/>
            <a:ln>
              <a:noFill/>
            </a:ln>
          </p:spPr>
        </p:pic>
        <p:pic>
          <p:nvPicPr>
            <p:cNvPr id="118" name="Google Shape;118;p25"/>
            <p:cNvPicPr preferRelativeResize="0"/>
            <p:nvPr/>
          </p:nvPicPr>
          <p:blipFill>
            <a:blip r:embed="rId5">
              <a:alphaModFix/>
            </a:blip>
            <a:stretch>
              <a:fillRect/>
            </a:stretch>
          </p:blipFill>
          <p:spPr>
            <a:xfrm>
              <a:off x="4165316" y="2947234"/>
              <a:ext cx="5660565" cy="1910433"/>
            </a:xfrm>
            <a:prstGeom prst="rect">
              <a:avLst/>
            </a:prstGeom>
            <a:noFill/>
            <a:ln>
              <a:noFill/>
            </a:ln>
          </p:spPr>
        </p:pic>
        <p:pic>
          <p:nvPicPr>
            <p:cNvPr id="119" name="Google Shape;119;p25"/>
            <p:cNvPicPr preferRelativeResize="0"/>
            <p:nvPr/>
          </p:nvPicPr>
          <p:blipFill>
            <a:blip r:embed="rId6">
              <a:alphaModFix/>
            </a:blip>
            <a:stretch>
              <a:fillRect/>
            </a:stretch>
          </p:blipFill>
          <p:spPr>
            <a:xfrm>
              <a:off x="7644034" y="1532167"/>
              <a:ext cx="1484533" cy="1484533"/>
            </a:xfrm>
            <a:prstGeom prst="rect">
              <a:avLst/>
            </a:prstGeom>
            <a:noFill/>
            <a:ln>
              <a:noFill/>
            </a:ln>
          </p:spPr>
        </p:pic>
        <p:pic>
          <p:nvPicPr>
            <p:cNvPr id="120" name="Google Shape;120;p25"/>
            <p:cNvPicPr preferRelativeResize="0"/>
            <p:nvPr/>
          </p:nvPicPr>
          <p:blipFill>
            <a:blip r:embed="rId7">
              <a:alphaModFix/>
            </a:blip>
            <a:stretch>
              <a:fillRect/>
            </a:stretch>
          </p:blipFill>
          <p:spPr>
            <a:xfrm>
              <a:off x="9825867" y="2955134"/>
              <a:ext cx="1698300" cy="2236119"/>
            </a:xfrm>
            <a:prstGeom prst="rect">
              <a:avLst/>
            </a:prstGeom>
            <a:noFill/>
            <a:ln>
              <a:noFill/>
            </a:ln>
          </p:spPr>
        </p:pic>
        <p:pic>
          <p:nvPicPr>
            <p:cNvPr id="121" name="Google Shape;121;p25"/>
            <p:cNvPicPr preferRelativeResize="0"/>
            <p:nvPr/>
          </p:nvPicPr>
          <p:blipFill>
            <a:blip r:embed="rId8">
              <a:alphaModFix/>
            </a:blip>
            <a:stretch>
              <a:fillRect/>
            </a:stretch>
          </p:blipFill>
          <p:spPr>
            <a:xfrm>
              <a:off x="203201" y="4999000"/>
              <a:ext cx="5454396" cy="1167600"/>
            </a:xfrm>
            <a:prstGeom prst="rect">
              <a:avLst/>
            </a:prstGeom>
            <a:noFill/>
            <a:ln>
              <a:noFill/>
            </a:ln>
          </p:spPr>
        </p:pic>
        <p:pic>
          <p:nvPicPr>
            <p:cNvPr id="122" name="Google Shape;122;p25"/>
            <p:cNvPicPr preferRelativeResize="0"/>
            <p:nvPr/>
          </p:nvPicPr>
          <p:blipFill>
            <a:blip r:embed="rId9">
              <a:alphaModFix/>
            </a:blip>
            <a:stretch>
              <a:fillRect/>
            </a:stretch>
          </p:blipFill>
          <p:spPr>
            <a:xfrm>
              <a:off x="5115267" y="1690643"/>
              <a:ext cx="1624467" cy="1167591"/>
            </a:xfrm>
            <a:prstGeom prst="rect">
              <a:avLst/>
            </a:prstGeom>
            <a:noFill/>
            <a:ln>
              <a:noFill/>
            </a:ln>
          </p:spPr>
        </p:pic>
        <p:pic>
          <p:nvPicPr>
            <p:cNvPr id="123" name="Google Shape;123;p25"/>
            <p:cNvPicPr preferRelativeResize="0"/>
            <p:nvPr/>
          </p:nvPicPr>
          <p:blipFill>
            <a:blip r:embed="rId10">
              <a:alphaModFix/>
            </a:blip>
            <a:stretch>
              <a:fillRect/>
            </a:stretch>
          </p:blipFill>
          <p:spPr>
            <a:xfrm>
              <a:off x="7175300" y="4659597"/>
              <a:ext cx="1384267" cy="1574967"/>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1"/>
          <p:cNvSpPr txBox="1">
            <a:spLocks noGrp="1"/>
          </p:cNvSpPr>
          <p:nvPr>
            <p:ph type="body" idx="1"/>
          </p:nvPr>
        </p:nvSpPr>
        <p:spPr>
          <a:xfrm>
            <a:off x="2040433" y="1791600"/>
            <a:ext cx="9290800" cy="45624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sz="2667" b="1" dirty="0"/>
              <a:t>tar</a:t>
            </a:r>
            <a:r>
              <a:rPr lang="en" sz="2667" dirty="0"/>
              <a:t> — archiving and compression</a:t>
            </a:r>
            <a:endParaRPr sz="2667" dirty="0"/>
          </a:p>
          <a:p>
            <a:pPr marL="609585" indent="-474121">
              <a:spcBef>
                <a:spcPts val="667"/>
              </a:spcBef>
              <a:buSzPts val="2000"/>
              <a:buChar char="●"/>
            </a:pPr>
            <a:r>
              <a:rPr lang="en" sz="2667" dirty="0"/>
              <a:t>We’re going to need more files.</a:t>
            </a:r>
            <a:endParaRPr sz="2667" dirty="0"/>
          </a:p>
          <a:p>
            <a:pPr marL="609585" indent="-474121">
              <a:spcBef>
                <a:spcPts val="0"/>
              </a:spcBef>
              <a:buSzPts val="2000"/>
              <a:buChar char="-"/>
            </a:pPr>
            <a:r>
              <a:rPr lang="en" sz="2667" dirty="0">
                <a:highlight>
                  <a:srgbClr val="980000"/>
                </a:highlight>
              </a:rPr>
              <a:t>$</a:t>
            </a:r>
            <a:r>
              <a:rPr lang="en" sz="2667" dirty="0"/>
              <a:t> tar -vxzf files.tar.gz</a:t>
            </a:r>
            <a:endParaRPr sz="2667" dirty="0"/>
          </a:p>
          <a:p>
            <a:pPr marL="609585" indent="-474121">
              <a:spcBef>
                <a:spcPts val="0"/>
              </a:spcBef>
              <a:buSzPts val="2000"/>
              <a:buChar char="●"/>
            </a:pPr>
            <a:r>
              <a:rPr lang="en" sz="2667" dirty="0"/>
              <a:t>The flags mean:</a:t>
            </a:r>
            <a:endParaRPr sz="2667" dirty="0"/>
          </a:p>
          <a:p>
            <a:pPr marL="609585" indent="-474121">
              <a:spcBef>
                <a:spcPts val="0"/>
              </a:spcBef>
              <a:buSzPts val="2000"/>
              <a:buChar char="-"/>
            </a:pPr>
            <a:r>
              <a:rPr lang="en" sz="2667" b="1" dirty="0"/>
              <a:t>v</a:t>
            </a:r>
            <a:r>
              <a:rPr lang="en" sz="2667" dirty="0"/>
              <a:t>erbosely</a:t>
            </a:r>
            <a:endParaRPr sz="2667" dirty="0"/>
          </a:p>
          <a:p>
            <a:pPr marL="609585" indent="-474121">
              <a:spcBef>
                <a:spcPts val="0"/>
              </a:spcBef>
              <a:buSzPts val="2000"/>
              <a:buChar char="-"/>
            </a:pPr>
            <a:r>
              <a:rPr lang="en" sz="2667" dirty="0"/>
              <a:t>e</a:t>
            </a:r>
            <a:r>
              <a:rPr lang="en" sz="2667" b="1" dirty="0"/>
              <a:t>x</a:t>
            </a:r>
            <a:r>
              <a:rPr lang="en" sz="2667" dirty="0"/>
              <a:t>tract</a:t>
            </a:r>
            <a:endParaRPr sz="2667" dirty="0"/>
          </a:p>
          <a:p>
            <a:pPr marL="609585" indent="-474121">
              <a:spcBef>
                <a:spcPts val="0"/>
              </a:spcBef>
              <a:buSzPts val="2000"/>
              <a:buChar char="-"/>
            </a:pPr>
            <a:r>
              <a:rPr lang="en" sz="2667" b="1" dirty="0"/>
              <a:t>z</a:t>
            </a:r>
            <a:r>
              <a:rPr lang="en" sz="2667" dirty="0"/>
              <a:t>ipped</a:t>
            </a:r>
            <a:endParaRPr sz="2667" dirty="0"/>
          </a:p>
          <a:p>
            <a:pPr marL="609585" indent="-474121">
              <a:spcBef>
                <a:spcPts val="0"/>
              </a:spcBef>
              <a:buSzPts val="2000"/>
              <a:buChar char="-"/>
            </a:pPr>
            <a:r>
              <a:rPr lang="en" sz="2667" b="1" dirty="0"/>
              <a:t>f</a:t>
            </a:r>
            <a:r>
              <a:rPr lang="en" sz="2667" dirty="0"/>
              <a:t>ile</a:t>
            </a:r>
            <a:endParaRPr sz="2667" dirty="0"/>
          </a:p>
          <a:p>
            <a:pPr marL="609585" indent="-474121">
              <a:spcBef>
                <a:spcPts val="0"/>
              </a:spcBef>
              <a:buSzPts val="2000"/>
              <a:buChar char="●"/>
            </a:pPr>
            <a:r>
              <a:rPr lang="en" sz="2667" dirty="0"/>
              <a:t>You should see a list of files being extracted</a:t>
            </a:r>
            <a:endParaRPr sz="2667" dirty="0"/>
          </a:p>
          <a:p>
            <a:pPr marL="0" indent="0">
              <a:spcBef>
                <a:spcPts val="667"/>
              </a:spcBef>
              <a:buNone/>
            </a:pPr>
            <a:endParaRPr dirty="0"/>
          </a:p>
        </p:txBody>
      </p:sp>
      <p:pic>
        <p:nvPicPr>
          <p:cNvPr id="312" name="Google Shape;312;p51"/>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313" name="Google Shape;313;p51"/>
          <p:cNvSpPr txBox="1"/>
          <p:nvPr/>
        </p:nvSpPr>
        <p:spPr>
          <a:xfrm>
            <a:off x="1870367" y="585667"/>
            <a:ext cx="9062000" cy="984845"/>
          </a:xfrm>
          <a:prstGeom prst="rect">
            <a:avLst/>
          </a:prstGeom>
          <a:noFill/>
          <a:ln>
            <a:noFill/>
          </a:ln>
        </p:spPr>
        <p:txBody>
          <a:bodyPr spcFirstLastPara="1" wrap="square" lIns="121900" tIns="121900" rIns="121900" bIns="121900" anchor="t" anchorCtr="0">
            <a:spAutoFit/>
          </a:bodyPr>
          <a:lstStyle/>
          <a:p>
            <a:r>
              <a:rPr lang="en" sz="4800" b="1" dirty="0"/>
              <a:t>Compress, archive and extract</a:t>
            </a:r>
            <a:endParaRPr sz="4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2"/>
          <p:cNvSpPr txBox="1">
            <a:spLocks noGrp="1"/>
          </p:cNvSpPr>
          <p:nvPr>
            <p:ph type="body" idx="1"/>
          </p:nvPr>
        </p:nvSpPr>
        <p:spPr>
          <a:xfrm>
            <a:off x="1828367" y="1568067"/>
            <a:ext cx="9929200" cy="47840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sz="2667" b="1" dirty="0"/>
              <a:t>man</a:t>
            </a:r>
            <a:r>
              <a:rPr lang="en" sz="2667" dirty="0"/>
              <a:t> — look up the right flags</a:t>
            </a:r>
            <a:endParaRPr sz="2667" dirty="0"/>
          </a:p>
          <a:p>
            <a:pPr marL="609585" indent="-474121">
              <a:spcBef>
                <a:spcPts val="667"/>
              </a:spcBef>
              <a:buSzPts val="2000"/>
              <a:buChar char="●"/>
            </a:pPr>
            <a:r>
              <a:rPr lang="en" sz="2667" dirty="0"/>
              <a:t>Nobody can remember whether it’s -R or -r for recursive, or if -f lets you choose a file or forces an action.</a:t>
            </a:r>
            <a:endParaRPr sz="2667" dirty="0"/>
          </a:p>
          <a:p>
            <a:pPr marL="609585" indent="-474121">
              <a:spcBef>
                <a:spcPts val="0"/>
              </a:spcBef>
              <a:buSzPts val="2000"/>
              <a:buChar char="-"/>
            </a:pPr>
            <a:r>
              <a:rPr lang="en" sz="2667" dirty="0">
                <a:highlight>
                  <a:srgbClr val="980000"/>
                </a:highlight>
              </a:rPr>
              <a:t>$</a:t>
            </a:r>
            <a:r>
              <a:rPr lang="en" sz="2667" dirty="0"/>
              <a:t> man ls </a:t>
            </a:r>
            <a:br>
              <a:rPr lang="en" sz="2667" dirty="0"/>
            </a:br>
            <a:r>
              <a:rPr lang="en" sz="2667" dirty="0"/>
              <a:t>shows you how to use ls and all its options</a:t>
            </a:r>
            <a:endParaRPr sz="2667" dirty="0"/>
          </a:p>
          <a:p>
            <a:pPr marL="609585" indent="-474121">
              <a:spcBef>
                <a:spcPts val="0"/>
              </a:spcBef>
              <a:buSzPts val="2000"/>
              <a:buChar char="●"/>
            </a:pPr>
            <a:r>
              <a:rPr lang="en" sz="2667" dirty="0"/>
              <a:t>Type ‘/&lt;keyword&gt;’ to search for “&lt;keyword&gt;”, use ‘n’ and ‘N’ to scan through hits.</a:t>
            </a:r>
            <a:endParaRPr sz="2667" dirty="0"/>
          </a:p>
          <a:p>
            <a:pPr marL="609585" indent="-474121">
              <a:spcBef>
                <a:spcPts val="0"/>
              </a:spcBef>
              <a:buSzPts val="2000"/>
              <a:buChar char="●"/>
            </a:pPr>
            <a:r>
              <a:rPr lang="en" sz="2667" dirty="0"/>
              <a:t>Type ‘q’ to quit.</a:t>
            </a:r>
            <a:endParaRPr sz="2667" dirty="0"/>
          </a:p>
          <a:p>
            <a:pPr marL="609585" indent="-474121">
              <a:spcBef>
                <a:spcPts val="0"/>
              </a:spcBef>
              <a:buSzPts val="2000"/>
              <a:buChar char="●"/>
            </a:pPr>
            <a:r>
              <a:rPr lang="en" sz="2667" dirty="0"/>
              <a:t>Spend some time now to browse the man pages for the commands you’ve just learned</a:t>
            </a:r>
            <a:endParaRPr sz="2667" dirty="0"/>
          </a:p>
          <a:p>
            <a:pPr marL="0" indent="0">
              <a:spcBef>
                <a:spcPts val="667"/>
              </a:spcBef>
              <a:buNone/>
            </a:pPr>
            <a:endParaRPr dirty="0"/>
          </a:p>
        </p:txBody>
      </p:sp>
      <p:pic>
        <p:nvPicPr>
          <p:cNvPr id="319" name="Google Shape;319;p52"/>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320" name="Google Shape;320;p52"/>
          <p:cNvSpPr txBox="1"/>
          <p:nvPr/>
        </p:nvSpPr>
        <p:spPr>
          <a:xfrm>
            <a:off x="2254500" y="403034"/>
            <a:ext cx="4968800" cy="984845"/>
          </a:xfrm>
          <a:prstGeom prst="rect">
            <a:avLst/>
          </a:prstGeom>
          <a:noFill/>
          <a:ln>
            <a:noFill/>
          </a:ln>
        </p:spPr>
        <p:txBody>
          <a:bodyPr spcFirstLastPara="1" wrap="square" lIns="121900" tIns="121900" rIns="121900" bIns="121900" anchor="t" anchorCtr="0">
            <a:spAutoFit/>
          </a:bodyPr>
          <a:lstStyle/>
          <a:p>
            <a:r>
              <a:rPr lang="en" sz="4800" b="1" dirty="0"/>
              <a:t>Help</a:t>
            </a:r>
            <a:endParaRPr sz="48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3"/>
          <p:cNvSpPr txBox="1">
            <a:spLocks noGrp="1"/>
          </p:cNvSpPr>
          <p:nvPr>
            <p:ph type="body" idx="1"/>
          </p:nvPr>
        </p:nvSpPr>
        <p:spPr>
          <a:xfrm>
            <a:off x="749400" y="1719233"/>
            <a:ext cx="9316000" cy="4307600"/>
          </a:xfrm>
          <a:prstGeom prst="rect">
            <a:avLst/>
          </a:prstGeom>
        </p:spPr>
        <p:txBody>
          <a:bodyPr spcFirstLastPara="1" vert="horz" wrap="square" lIns="91433" tIns="45700" rIns="91433" bIns="45700" rtlCol="0" anchor="t" anchorCtr="0">
            <a:noAutofit/>
          </a:bodyPr>
          <a:lstStyle/>
          <a:p>
            <a:pPr marL="609585" indent="-474121">
              <a:spcBef>
                <a:spcPts val="667"/>
              </a:spcBef>
              <a:buSzPts val="2000"/>
              <a:buChar char="-"/>
            </a:pPr>
            <a:r>
              <a:rPr lang="en" sz="2667" dirty="0">
                <a:highlight>
                  <a:srgbClr val="980000"/>
                </a:highlight>
              </a:rPr>
              <a:t>$</a:t>
            </a:r>
            <a:r>
              <a:rPr lang="en" sz="2667" dirty="0"/>
              <a:t> ls many_files</a:t>
            </a:r>
            <a:endParaRPr sz="2667" dirty="0"/>
          </a:p>
          <a:p>
            <a:pPr marL="609585" indent="-474121">
              <a:spcBef>
                <a:spcPts val="0"/>
              </a:spcBef>
              <a:buSzPts val="2000"/>
              <a:buChar char="-"/>
            </a:pPr>
            <a:r>
              <a:rPr lang="en" sz="2667" dirty="0">
                <a:highlight>
                  <a:srgbClr val="980000"/>
                </a:highlight>
              </a:rPr>
              <a:t>$</a:t>
            </a:r>
            <a:r>
              <a:rPr lang="en" sz="2667" dirty="0"/>
              <a:t> ls many_files/*.txt</a:t>
            </a:r>
            <a:endParaRPr sz="2667" dirty="0"/>
          </a:p>
          <a:p>
            <a:pPr marL="609585" indent="-474121">
              <a:spcBef>
                <a:spcPts val="0"/>
              </a:spcBef>
              <a:buSzPts val="2000"/>
              <a:buChar char="-"/>
            </a:pPr>
            <a:r>
              <a:rPr lang="en" sz="2667" dirty="0">
                <a:highlight>
                  <a:srgbClr val="980000"/>
                </a:highlight>
              </a:rPr>
              <a:t>$</a:t>
            </a:r>
            <a:r>
              <a:rPr lang="en" sz="2667" dirty="0"/>
              <a:t> ls many_files/file_1*1.docx</a:t>
            </a:r>
            <a:endParaRPr sz="2667" dirty="0"/>
          </a:p>
          <a:p>
            <a:pPr marL="609585" indent="-474121">
              <a:spcBef>
                <a:spcPts val="0"/>
              </a:spcBef>
              <a:buSzPts val="2000"/>
              <a:buChar char="●"/>
            </a:pPr>
            <a:r>
              <a:rPr lang="en" sz="2667" dirty="0"/>
              <a:t>Want to clean out temporary files ending in .tmp in all the subdirectories?</a:t>
            </a:r>
            <a:endParaRPr sz="2667" dirty="0"/>
          </a:p>
          <a:p>
            <a:pPr marL="609585" indent="-474121">
              <a:spcBef>
                <a:spcPts val="0"/>
              </a:spcBef>
              <a:buSzPts val="2000"/>
              <a:buChar char="-"/>
            </a:pPr>
            <a:r>
              <a:rPr lang="en" sz="2667" dirty="0"/>
              <a:t> </a:t>
            </a:r>
            <a:r>
              <a:rPr lang="en" sz="2667" dirty="0">
                <a:highlight>
                  <a:srgbClr val="980000"/>
                </a:highlight>
              </a:rPr>
              <a:t>$</a:t>
            </a:r>
            <a:r>
              <a:rPr lang="en" sz="2667" dirty="0"/>
              <a:t> rm */*.tmp</a:t>
            </a:r>
            <a:br>
              <a:rPr lang="en" sz="2667" dirty="0"/>
            </a:br>
            <a:r>
              <a:rPr lang="en" sz="2133" dirty="0"/>
              <a:t>(could be wise to do </a:t>
            </a:r>
            <a:r>
              <a:rPr lang="en" sz="2133" b="1" dirty="0"/>
              <a:t>ls -a */*.tmp</a:t>
            </a:r>
            <a:r>
              <a:rPr lang="en" sz="2133" dirty="0"/>
              <a:t> first to see what will be deleted...)</a:t>
            </a:r>
            <a:endParaRPr sz="2133" dirty="0"/>
          </a:p>
          <a:p>
            <a:pPr marL="609585" indent="-474121">
              <a:spcBef>
                <a:spcPts val="0"/>
              </a:spcBef>
              <a:buSzPts val="2000"/>
              <a:buChar char="●"/>
            </a:pPr>
            <a:r>
              <a:rPr lang="en" sz="2667" b="1" dirty="0"/>
              <a:t>Exercise:</a:t>
            </a:r>
            <a:endParaRPr sz="2667" b="1" dirty="0"/>
          </a:p>
          <a:p>
            <a:pPr marL="609585" indent="-474121">
              <a:spcBef>
                <a:spcPts val="0"/>
              </a:spcBef>
              <a:buSzPts val="2000"/>
              <a:buChar char="-"/>
            </a:pPr>
            <a:r>
              <a:rPr lang="en" sz="2667" dirty="0"/>
              <a:t>Create a new directory and move all .txt files in many_files to it</a:t>
            </a:r>
            <a:endParaRPr sz="2667" dirty="0"/>
          </a:p>
        </p:txBody>
      </p:sp>
      <p:pic>
        <p:nvPicPr>
          <p:cNvPr id="326" name="Google Shape;326;p53"/>
          <p:cNvPicPr preferRelativeResize="0"/>
          <p:nvPr/>
        </p:nvPicPr>
        <p:blipFill>
          <a:blip r:embed="rId3">
            <a:alphaModFix/>
          </a:blip>
          <a:stretch>
            <a:fillRect/>
          </a:stretch>
        </p:blipFill>
        <p:spPr>
          <a:xfrm>
            <a:off x="10327934" y="5790601"/>
            <a:ext cx="1864068" cy="1067401"/>
          </a:xfrm>
          <a:prstGeom prst="rect">
            <a:avLst/>
          </a:prstGeom>
          <a:noFill/>
          <a:ln>
            <a:noFill/>
          </a:ln>
        </p:spPr>
      </p:pic>
      <p:pic>
        <p:nvPicPr>
          <p:cNvPr id="327" name="Google Shape;327;p53"/>
          <p:cNvPicPr preferRelativeResize="0"/>
          <p:nvPr/>
        </p:nvPicPr>
        <p:blipFill>
          <a:blip r:embed="rId4">
            <a:alphaModFix/>
          </a:blip>
          <a:stretch>
            <a:fillRect/>
          </a:stretch>
        </p:blipFill>
        <p:spPr>
          <a:xfrm>
            <a:off x="10271267" y="155803"/>
            <a:ext cx="1793168" cy="1195467"/>
          </a:xfrm>
          <a:prstGeom prst="rect">
            <a:avLst/>
          </a:prstGeom>
          <a:noFill/>
          <a:ln>
            <a:noFill/>
          </a:ln>
        </p:spPr>
      </p:pic>
      <p:sp>
        <p:nvSpPr>
          <p:cNvPr id="328" name="Google Shape;328;p53"/>
          <p:cNvSpPr txBox="1"/>
          <p:nvPr/>
        </p:nvSpPr>
        <p:spPr>
          <a:xfrm>
            <a:off x="1971133" y="403034"/>
            <a:ext cx="8999200" cy="984845"/>
          </a:xfrm>
          <a:prstGeom prst="rect">
            <a:avLst/>
          </a:prstGeom>
          <a:noFill/>
          <a:ln>
            <a:noFill/>
          </a:ln>
        </p:spPr>
        <p:txBody>
          <a:bodyPr spcFirstLastPara="1" wrap="square" lIns="121900" tIns="121900" rIns="121900" bIns="121900" anchor="t" anchorCtr="0">
            <a:spAutoFit/>
          </a:bodyPr>
          <a:lstStyle/>
          <a:p>
            <a:r>
              <a:rPr lang="en" sz="4800" b="1" dirty="0"/>
              <a:t>Let’s get wild with </a:t>
            </a:r>
            <a:r>
              <a:rPr lang="en" sz="4800" b="1" dirty="0">
                <a:solidFill>
                  <a:schemeClr val="dk1"/>
                </a:solidFill>
              </a:rPr>
              <a:t>Wildcards</a:t>
            </a:r>
            <a:endParaRPr sz="4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dirty="0">
                <a:solidFill>
                  <a:schemeClr val="dk1"/>
                </a:solidFill>
              </a:rPr>
              <a:t>Reading files</a:t>
            </a:r>
            <a:endParaRPr b="1" dirty="0"/>
          </a:p>
        </p:txBody>
      </p:sp>
      <p:sp>
        <p:nvSpPr>
          <p:cNvPr id="334" name="Google Shape;334;p54"/>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In Linux, you can display files without being </a:t>
            </a:r>
            <a:br>
              <a:rPr lang="en" dirty="0"/>
            </a:br>
            <a:r>
              <a:rPr lang="en" dirty="0"/>
              <a:t>able to change the</a:t>
            </a:r>
            <a:r>
              <a:rPr lang="sv-SE" dirty="0"/>
              <a:t>m</a:t>
            </a:r>
            <a:endParaRPr dirty="0"/>
          </a:p>
          <a:p>
            <a:pPr marL="609585" indent="-507987">
              <a:spcBef>
                <a:spcPts val="0"/>
              </a:spcBef>
              <a:buSzPts val="2400"/>
              <a:buChar char="-"/>
            </a:pPr>
            <a:r>
              <a:rPr lang="en" dirty="0">
                <a:highlight>
                  <a:srgbClr val="980000"/>
                </a:highlight>
              </a:rPr>
              <a:t>$</a:t>
            </a:r>
            <a:r>
              <a:rPr lang="en" dirty="0"/>
              <a:t> cd old_project</a:t>
            </a:r>
            <a:endParaRPr dirty="0"/>
          </a:p>
          <a:p>
            <a:pPr marL="609585" indent="-507987">
              <a:spcBef>
                <a:spcPts val="0"/>
              </a:spcBef>
              <a:buSzPts val="2400"/>
              <a:buChar char="-"/>
            </a:pPr>
            <a:r>
              <a:rPr lang="en" dirty="0">
                <a:highlight>
                  <a:srgbClr val="980000"/>
                </a:highlight>
              </a:rPr>
              <a:t>$</a:t>
            </a:r>
            <a:r>
              <a:rPr lang="en" dirty="0"/>
              <a:t> ls</a:t>
            </a:r>
            <a:endParaRPr dirty="0"/>
          </a:p>
          <a:p>
            <a:pPr marL="609585" indent="-507987">
              <a:spcBef>
                <a:spcPts val="0"/>
              </a:spcBef>
              <a:buSzPts val="2400"/>
              <a:buChar char="●"/>
            </a:pPr>
            <a:r>
              <a:rPr lang="en" dirty="0"/>
              <a:t>Hmm, which of these files are useful?</a:t>
            </a:r>
            <a:endParaRPr dirty="0"/>
          </a:p>
          <a:p>
            <a:pPr marL="0" indent="0">
              <a:spcBef>
                <a:spcPts val="667"/>
              </a:spcBef>
              <a:buNone/>
            </a:pPr>
            <a:endParaRPr dirty="0"/>
          </a:p>
        </p:txBody>
      </p:sp>
      <p:pic>
        <p:nvPicPr>
          <p:cNvPr id="335" name="Google Shape;335;p54"/>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a:solidFill>
                  <a:schemeClr val="dk1"/>
                </a:solidFill>
              </a:rPr>
              <a:t>cat</a:t>
            </a:r>
            <a:endParaRPr sz="6400" b="1"/>
          </a:p>
        </p:txBody>
      </p:sp>
      <p:sp>
        <p:nvSpPr>
          <p:cNvPr id="341" name="Google Shape;341;p55"/>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b="1" dirty="0"/>
              <a:t>cat</a:t>
            </a:r>
            <a:r>
              <a:rPr lang="en" dirty="0"/>
              <a:t> dumps the contents of files to the terminal as text</a:t>
            </a:r>
            <a:endParaRPr dirty="0"/>
          </a:p>
          <a:p>
            <a:pPr marL="609585" indent="-507987">
              <a:spcBef>
                <a:spcPts val="0"/>
              </a:spcBef>
              <a:buSzPts val="2400"/>
              <a:buChar char="●"/>
            </a:pPr>
            <a:r>
              <a:rPr lang="en" dirty="0">
                <a:highlight>
                  <a:srgbClr val="980000"/>
                </a:highlight>
              </a:rPr>
              <a:t>$</a:t>
            </a:r>
            <a:r>
              <a:rPr lang="en" dirty="0"/>
              <a:t> </a:t>
            </a:r>
            <a:r>
              <a:rPr lang="en" b="1" dirty="0"/>
              <a:t>cat</a:t>
            </a:r>
            <a:r>
              <a:rPr lang="en" dirty="0"/>
              <a:t> the_best</a:t>
            </a:r>
            <a:br>
              <a:rPr lang="en" dirty="0"/>
            </a:br>
            <a:r>
              <a:rPr lang="en" dirty="0"/>
              <a:t>Yummy!</a:t>
            </a:r>
            <a:endParaRPr dirty="0"/>
          </a:p>
          <a:p>
            <a:pPr marL="609585" indent="-507987">
              <a:spcBef>
                <a:spcPts val="0"/>
              </a:spcBef>
              <a:buSzPts val="2400"/>
              <a:buChar char="●"/>
            </a:pPr>
            <a:r>
              <a:rPr lang="en" dirty="0">
                <a:highlight>
                  <a:srgbClr val="980000"/>
                </a:highlight>
              </a:rPr>
              <a:t>$</a:t>
            </a:r>
            <a:r>
              <a:rPr lang="en" dirty="0"/>
              <a:t> </a:t>
            </a:r>
            <a:r>
              <a:rPr lang="en" b="1" dirty="0"/>
              <a:t>cat a</a:t>
            </a:r>
            <a:br>
              <a:rPr lang="en" dirty="0"/>
            </a:br>
            <a:r>
              <a:rPr lang="en" dirty="0"/>
              <a:t>???</a:t>
            </a:r>
            <a:endParaRPr dirty="0"/>
          </a:p>
          <a:p>
            <a:pPr marL="0" indent="0">
              <a:spcBef>
                <a:spcPts val="667"/>
              </a:spcBef>
              <a:buClr>
                <a:schemeClr val="dk1"/>
              </a:buClr>
              <a:buSzPts val="1100"/>
              <a:buNone/>
            </a:pPr>
            <a:r>
              <a:rPr lang="en" dirty="0"/>
              <a:t>● Concatenate files with this wizardry:</a:t>
            </a:r>
            <a:endParaRPr dirty="0"/>
          </a:p>
          <a:p>
            <a:pPr marL="609585" indent="-507987">
              <a:spcBef>
                <a:spcPts val="667"/>
              </a:spcBef>
              <a:buSzPts val="2400"/>
              <a:buChar char="-"/>
            </a:pPr>
            <a:r>
              <a:rPr lang="en" dirty="0">
                <a:highlight>
                  <a:srgbClr val="980000"/>
                </a:highlight>
              </a:rPr>
              <a:t>$</a:t>
            </a:r>
            <a:r>
              <a:rPr lang="en" dirty="0"/>
              <a:t> </a:t>
            </a:r>
            <a:r>
              <a:rPr lang="en" b="1" dirty="0"/>
              <a:t>cat a the_best &gt; combinedfiles.txt</a:t>
            </a:r>
            <a:endParaRPr b="1" dirty="0"/>
          </a:p>
          <a:p>
            <a:pPr marL="0" indent="0">
              <a:spcBef>
                <a:spcPts val="667"/>
              </a:spcBef>
              <a:buNone/>
            </a:pPr>
            <a:endParaRPr dirty="0"/>
          </a:p>
        </p:txBody>
      </p:sp>
      <p:pic>
        <p:nvPicPr>
          <p:cNvPr id="342" name="Google Shape;342;p55"/>
          <p:cNvPicPr preferRelativeResize="0"/>
          <p:nvPr/>
        </p:nvPicPr>
        <p:blipFill>
          <a:blip r:embed="rId3">
            <a:alphaModFix/>
          </a:blip>
          <a:stretch>
            <a:fillRect/>
          </a:stretch>
        </p:blipFill>
        <p:spPr>
          <a:xfrm>
            <a:off x="10327934" y="5790601"/>
            <a:ext cx="1864068" cy="1067401"/>
          </a:xfrm>
          <a:prstGeom prst="rect">
            <a:avLst/>
          </a:prstGeom>
          <a:noFill/>
          <a:ln>
            <a:noFill/>
          </a:ln>
        </p:spPr>
      </p:pic>
      <p:pic>
        <p:nvPicPr>
          <p:cNvPr id="343" name="Google Shape;343;p55"/>
          <p:cNvPicPr preferRelativeResize="0"/>
          <p:nvPr/>
        </p:nvPicPr>
        <p:blipFill>
          <a:blip r:embed="rId4">
            <a:alphaModFix/>
          </a:blip>
          <a:stretch>
            <a:fillRect/>
          </a:stretch>
        </p:blipFill>
        <p:spPr>
          <a:xfrm>
            <a:off x="4099700" y="427167"/>
            <a:ext cx="1325635" cy="13256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6"/>
          <p:cNvSpPr txBox="1">
            <a:spLocks noGrp="1"/>
          </p:cNvSpPr>
          <p:nvPr>
            <p:ph type="title"/>
          </p:nvPr>
        </p:nvSpPr>
        <p:spPr>
          <a:xfrm>
            <a:off x="2351587" y="5970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dirty="0">
                <a:solidFill>
                  <a:schemeClr val="dk1"/>
                </a:solidFill>
              </a:rPr>
              <a:t>head</a:t>
            </a:r>
            <a:r>
              <a:rPr lang="en" dirty="0">
                <a:solidFill>
                  <a:schemeClr val="dk1"/>
                </a:solidFill>
              </a:rPr>
              <a:t> — display the top of a file</a:t>
            </a:r>
            <a:endParaRPr sz="5733" dirty="0"/>
          </a:p>
        </p:txBody>
      </p:sp>
      <p:sp>
        <p:nvSpPr>
          <p:cNvPr id="349" name="Google Shape;349;p56"/>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highlight>
                  <a:srgbClr val="980000"/>
                </a:highlight>
              </a:rPr>
              <a:t>$</a:t>
            </a:r>
            <a:r>
              <a:rPr lang="en" dirty="0"/>
              <a:t> head a</a:t>
            </a:r>
            <a:endParaRPr dirty="0"/>
          </a:p>
          <a:p>
            <a:pPr marL="609585" indent="-507987">
              <a:spcBef>
                <a:spcPts val="0"/>
              </a:spcBef>
              <a:buSzPts val="2400"/>
              <a:buChar char="●"/>
            </a:pPr>
            <a:r>
              <a:rPr lang="en" dirty="0"/>
              <a:t>You can choose how many lines to display (default 10)</a:t>
            </a:r>
            <a:endParaRPr dirty="0"/>
          </a:p>
          <a:p>
            <a:pPr marL="609585" indent="-507987">
              <a:spcBef>
                <a:spcPts val="0"/>
              </a:spcBef>
              <a:buSzPts val="2400"/>
              <a:buChar char="-"/>
            </a:pPr>
            <a:r>
              <a:rPr lang="en" dirty="0">
                <a:highlight>
                  <a:srgbClr val="980000"/>
                </a:highlight>
              </a:rPr>
              <a:t>$</a:t>
            </a:r>
            <a:r>
              <a:rPr lang="en" dirty="0"/>
              <a:t> head -n 4 a</a:t>
            </a:r>
            <a:endParaRPr dirty="0"/>
          </a:p>
          <a:p>
            <a:pPr marL="609585" indent="-507987">
              <a:spcBef>
                <a:spcPts val="0"/>
              </a:spcBef>
              <a:buSzPts val="2400"/>
              <a:buChar char="●"/>
            </a:pPr>
            <a:r>
              <a:rPr lang="en" dirty="0"/>
              <a:t>Tail is the same as head, but for the other end</a:t>
            </a:r>
            <a:endParaRPr dirty="0"/>
          </a:p>
          <a:p>
            <a:pPr marL="609585" indent="-507987">
              <a:spcBef>
                <a:spcPts val="0"/>
              </a:spcBef>
              <a:buSzPts val="2400"/>
              <a:buChar char="-"/>
            </a:pPr>
            <a:r>
              <a:rPr lang="en" dirty="0">
                <a:highlight>
                  <a:srgbClr val="980000"/>
                </a:highlight>
              </a:rPr>
              <a:t>$</a:t>
            </a:r>
            <a:r>
              <a:rPr lang="en" dirty="0"/>
              <a:t> tail -n 5 a</a:t>
            </a:r>
            <a:endParaRPr dirty="0"/>
          </a:p>
          <a:p>
            <a:pPr marL="609585" indent="-507987">
              <a:spcBef>
                <a:spcPts val="0"/>
              </a:spcBef>
              <a:buSzPts val="2400"/>
              <a:buChar char="-"/>
            </a:pPr>
            <a:r>
              <a:rPr lang="en" dirty="0"/>
              <a:t>Handy to look at log files or to figure out the structure of a text file</a:t>
            </a:r>
            <a:endParaRPr dirty="0"/>
          </a:p>
          <a:p>
            <a:pPr marL="0" indent="0">
              <a:spcBef>
                <a:spcPts val="667"/>
              </a:spcBef>
              <a:buNone/>
            </a:pPr>
            <a:endParaRPr dirty="0"/>
          </a:p>
        </p:txBody>
      </p:sp>
      <p:pic>
        <p:nvPicPr>
          <p:cNvPr id="350" name="Google Shape;350;p56"/>
          <p:cNvPicPr preferRelativeResize="0"/>
          <p:nvPr/>
        </p:nvPicPr>
        <p:blipFill>
          <a:blip r:embed="rId3">
            <a:alphaModFix/>
          </a:blip>
          <a:stretch>
            <a:fillRect/>
          </a:stretch>
        </p:blipFill>
        <p:spPr>
          <a:xfrm>
            <a:off x="10327934" y="5790601"/>
            <a:ext cx="1864068" cy="1067401"/>
          </a:xfrm>
          <a:prstGeom prst="rect">
            <a:avLst/>
          </a:prstGeom>
          <a:noFill/>
          <a:ln>
            <a:noFill/>
          </a:ln>
        </p:spPr>
      </p:pic>
      <p:pic>
        <p:nvPicPr>
          <p:cNvPr id="5" name="Google Shape;343;p55">
            <a:extLst>
              <a:ext uri="{FF2B5EF4-FFF2-40B4-BE49-F238E27FC236}">
                <a16:creationId xmlns:a16="http://schemas.microsoft.com/office/drawing/2014/main" id="{0A9C5C26-CE32-4F3B-82CC-66EF9B224646}"/>
              </a:ext>
            </a:extLst>
          </p:cNvPr>
          <p:cNvPicPr preferRelativeResize="0"/>
          <p:nvPr/>
        </p:nvPicPr>
        <p:blipFill rotWithShape="1">
          <a:blip r:embed="rId4">
            <a:alphaModFix/>
          </a:blip>
          <a:srcRect l="56066" b="54456"/>
          <a:stretch/>
        </p:blipFill>
        <p:spPr>
          <a:xfrm>
            <a:off x="5916069" y="1219198"/>
            <a:ext cx="582402" cy="603745"/>
          </a:xfrm>
          <a:prstGeom prst="rect">
            <a:avLst/>
          </a:prstGeom>
          <a:noFill/>
          <a:ln>
            <a:noFill/>
          </a:ln>
        </p:spPr>
      </p:pic>
      <p:pic>
        <p:nvPicPr>
          <p:cNvPr id="6" name="Google Shape;343;p55">
            <a:extLst>
              <a:ext uri="{FF2B5EF4-FFF2-40B4-BE49-F238E27FC236}">
                <a16:creationId xmlns:a16="http://schemas.microsoft.com/office/drawing/2014/main" id="{E683B955-7523-45FF-9974-835ED3376771}"/>
              </a:ext>
            </a:extLst>
          </p:cNvPr>
          <p:cNvPicPr preferRelativeResize="0"/>
          <p:nvPr/>
        </p:nvPicPr>
        <p:blipFill rotWithShape="1">
          <a:blip r:embed="rId4">
            <a:alphaModFix/>
          </a:blip>
          <a:srcRect t="50578" r="47235"/>
          <a:stretch/>
        </p:blipFill>
        <p:spPr>
          <a:xfrm>
            <a:off x="5746263" y="4978400"/>
            <a:ext cx="699473" cy="6551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7"/>
          <p:cNvSpPr txBox="1"/>
          <p:nvPr/>
        </p:nvSpPr>
        <p:spPr>
          <a:xfrm>
            <a:off x="1083167" y="1828201"/>
            <a:ext cx="8728400" cy="3200836"/>
          </a:xfrm>
          <a:prstGeom prst="rect">
            <a:avLst/>
          </a:prstGeom>
          <a:noFill/>
          <a:ln>
            <a:noFill/>
          </a:ln>
        </p:spPr>
        <p:txBody>
          <a:bodyPr spcFirstLastPara="1" wrap="square" lIns="121900" tIns="121900" rIns="121900" bIns="121900" anchor="t" anchorCtr="0">
            <a:spAutoFit/>
          </a:bodyPr>
          <a:lstStyle/>
          <a:p>
            <a:pPr marL="609585" indent="-507987">
              <a:buSzPts val="2400"/>
              <a:buChar char="●"/>
            </a:pPr>
            <a:r>
              <a:rPr lang="en" sz="3200" b="1" dirty="0"/>
              <a:t>cat</a:t>
            </a:r>
            <a:r>
              <a:rPr lang="en" sz="3200" dirty="0"/>
              <a:t> doesn’t really work for long files</a:t>
            </a:r>
            <a:endParaRPr sz="3200" dirty="0"/>
          </a:p>
          <a:p>
            <a:pPr marL="609585" indent="-507987">
              <a:buSzPts val="2400"/>
              <a:buChar char="●"/>
            </a:pPr>
            <a:r>
              <a:rPr lang="en" sz="3200" dirty="0">
                <a:highlight>
                  <a:srgbClr val="980000"/>
                </a:highlight>
              </a:rPr>
              <a:t>$</a:t>
            </a:r>
            <a:r>
              <a:rPr lang="en" sz="3200" dirty="0"/>
              <a:t> less a</a:t>
            </a:r>
            <a:endParaRPr sz="3200" dirty="0"/>
          </a:p>
          <a:p>
            <a:pPr marL="609585" indent="-507987">
              <a:buSzPts val="2400"/>
              <a:buChar char="●"/>
            </a:pPr>
            <a:r>
              <a:rPr lang="en" sz="3200" dirty="0"/>
              <a:t>Search with ‘/keyword’ and ‘n’/’N’</a:t>
            </a:r>
            <a:endParaRPr sz="3200" dirty="0"/>
          </a:p>
          <a:p>
            <a:pPr marL="609585" indent="-507987">
              <a:buSzPts val="2400"/>
              <a:buChar char="●"/>
            </a:pPr>
            <a:r>
              <a:rPr lang="en" sz="3200" dirty="0"/>
              <a:t>Hit ‘q’ to quit.</a:t>
            </a:r>
            <a:endParaRPr sz="3200" dirty="0"/>
          </a:p>
          <a:p>
            <a:endParaRPr sz="3200" dirty="0"/>
          </a:p>
          <a:p>
            <a:pPr algn="ctr"/>
            <a:r>
              <a:rPr lang="en" sz="3200" dirty="0"/>
              <a:t>“less is more” </a:t>
            </a:r>
            <a:endParaRPr sz="3200" dirty="0"/>
          </a:p>
        </p:txBody>
      </p:sp>
      <p:pic>
        <p:nvPicPr>
          <p:cNvPr id="356" name="Google Shape;356;p57"/>
          <p:cNvPicPr preferRelativeResize="0"/>
          <p:nvPr/>
        </p:nvPicPr>
        <p:blipFill>
          <a:blip r:embed="rId3">
            <a:alphaModFix/>
          </a:blip>
          <a:stretch>
            <a:fillRect/>
          </a:stretch>
        </p:blipFill>
        <p:spPr>
          <a:xfrm>
            <a:off x="10327934" y="5790601"/>
            <a:ext cx="1864068" cy="1067401"/>
          </a:xfrm>
          <a:prstGeom prst="rect">
            <a:avLst/>
          </a:prstGeom>
          <a:noFill/>
          <a:ln>
            <a:noFill/>
          </a:ln>
        </p:spPr>
      </p:pic>
      <p:sp>
        <p:nvSpPr>
          <p:cNvPr id="357" name="Google Shape;357;p57"/>
          <p:cNvSpPr txBox="1"/>
          <p:nvPr/>
        </p:nvSpPr>
        <p:spPr>
          <a:xfrm>
            <a:off x="2764600" y="176334"/>
            <a:ext cx="7903600" cy="984845"/>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4800" b="1" dirty="0">
                <a:solidFill>
                  <a:schemeClr val="dk1"/>
                </a:solidFill>
              </a:rPr>
              <a:t>less</a:t>
            </a:r>
            <a:r>
              <a:rPr lang="en" sz="4800" dirty="0">
                <a:solidFill>
                  <a:schemeClr val="dk1"/>
                </a:solidFill>
              </a:rPr>
              <a:t> — read a whole file</a:t>
            </a:r>
            <a:endParaRPr sz="4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0"/>
              </a:spcBef>
            </a:pPr>
            <a:r>
              <a:rPr lang="en" b="1" dirty="0"/>
              <a:t>File permissions</a:t>
            </a:r>
            <a:endParaRPr b="1" dirty="0"/>
          </a:p>
        </p:txBody>
      </p:sp>
      <p:sp>
        <p:nvSpPr>
          <p:cNvPr id="363" name="Google Shape;363;p58"/>
          <p:cNvSpPr txBox="1">
            <a:spLocks noGrp="1"/>
          </p:cNvSpPr>
          <p:nvPr>
            <p:ph type="body" idx="1"/>
          </p:nvPr>
        </p:nvSpPr>
        <p:spPr>
          <a:xfrm>
            <a:off x="964768" y="19749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sz="2667" b="1" dirty="0"/>
              <a:t>ls -l</a:t>
            </a:r>
            <a:endParaRPr sz="2667" b="1" dirty="0"/>
          </a:p>
          <a:p>
            <a:pPr marL="0" indent="0">
              <a:spcBef>
                <a:spcPts val="667"/>
              </a:spcBef>
              <a:buClr>
                <a:schemeClr val="dk1"/>
              </a:buClr>
              <a:buSzPts val="1100"/>
              <a:buNone/>
            </a:pPr>
            <a:r>
              <a:rPr lang="en" sz="1867" dirty="0"/>
              <a:t>ex.</a:t>
            </a:r>
            <a:r>
              <a:rPr lang="en" sz="1867" dirty="0">
                <a:highlight>
                  <a:srgbClr val="4A86E8"/>
                </a:highlight>
              </a:rPr>
              <a:t>drwxrwxr-x 2 marcusl marcusl 4096 Sep 19 2012 external_hdd </a:t>
            </a:r>
            <a:br>
              <a:rPr lang="en" sz="1867" dirty="0">
                <a:highlight>
                  <a:srgbClr val="4A86E8"/>
                </a:highlight>
              </a:rPr>
            </a:br>
            <a:r>
              <a:rPr lang="en" sz="1867" dirty="0"/>
              <a:t>or </a:t>
            </a:r>
            <a:r>
              <a:rPr lang="en" sz="1867" dirty="0">
                <a:highlight>
                  <a:srgbClr val="4A86E8"/>
                </a:highlight>
              </a:rPr>
              <a:t>-rwxr-xr-x 1 marcusl marcusl 17198 Jul 16 14:12 files.tar.gz</a:t>
            </a:r>
            <a:endParaRPr sz="1867" dirty="0">
              <a:highlight>
                <a:srgbClr val="4A86E8"/>
              </a:highlight>
            </a:endParaRPr>
          </a:p>
          <a:p>
            <a:pPr marL="609585" indent="-474121">
              <a:spcBef>
                <a:spcPts val="667"/>
              </a:spcBef>
              <a:buSzPts val="2000"/>
              <a:buChar char="●"/>
            </a:pPr>
            <a:r>
              <a:rPr lang="en" sz="2667" dirty="0"/>
              <a:t>Leading symbol:</a:t>
            </a:r>
            <a:endParaRPr sz="2667" dirty="0"/>
          </a:p>
          <a:p>
            <a:pPr marL="609585" indent="-474121">
              <a:spcBef>
                <a:spcPts val="0"/>
              </a:spcBef>
              <a:buSzPts val="2000"/>
              <a:buChar char="-"/>
            </a:pPr>
            <a:r>
              <a:rPr lang="en" sz="2667" dirty="0">
                <a:highlight>
                  <a:srgbClr val="4A86E8"/>
                </a:highlight>
              </a:rPr>
              <a:t>d</a:t>
            </a:r>
            <a:r>
              <a:rPr lang="en" sz="2667" dirty="0"/>
              <a:t> directory</a:t>
            </a:r>
            <a:endParaRPr sz="2667" dirty="0"/>
          </a:p>
          <a:p>
            <a:pPr marL="609585" indent="-474121">
              <a:spcBef>
                <a:spcPts val="0"/>
              </a:spcBef>
              <a:buSzPts val="2000"/>
              <a:buChar char="-"/>
            </a:pPr>
            <a:r>
              <a:rPr lang="en" sz="2667" dirty="0">
                <a:highlight>
                  <a:srgbClr val="4A86E8"/>
                </a:highlight>
              </a:rPr>
              <a:t>-</a:t>
            </a:r>
            <a:r>
              <a:rPr lang="en" sz="2667" dirty="0"/>
              <a:t> regular file</a:t>
            </a:r>
            <a:endParaRPr sz="2667" dirty="0"/>
          </a:p>
          <a:p>
            <a:pPr marL="609585" indent="-474121">
              <a:spcBef>
                <a:spcPts val="0"/>
              </a:spcBef>
              <a:buSzPts val="2000"/>
              <a:buChar char="-"/>
            </a:pPr>
            <a:r>
              <a:rPr lang="en" sz="2667" dirty="0">
                <a:highlight>
                  <a:srgbClr val="4A86E8"/>
                </a:highlight>
              </a:rPr>
              <a:t>l </a:t>
            </a:r>
            <a:r>
              <a:rPr lang="en" sz="2667" dirty="0"/>
              <a:t>symbolic link (more on this tomorrow)</a:t>
            </a:r>
            <a:endParaRPr sz="2667" dirty="0"/>
          </a:p>
          <a:p>
            <a:pPr marL="609585" indent="-474121">
              <a:spcBef>
                <a:spcPts val="0"/>
              </a:spcBef>
              <a:buSzPts val="2000"/>
              <a:buChar char="-"/>
            </a:pPr>
            <a:r>
              <a:rPr lang="en" dirty="0"/>
              <a:t>Others exist, but you can ignore them for now</a:t>
            </a:r>
            <a:endParaRPr dirty="0"/>
          </a:p>
          <a:p>
            <a:pPr marL="0" indent="0">
              <a:spcBef>
                <a:spcPts val="667"/>
              </a:spcBef>
              <a:buNone/>
            </a:pPr>
            <a:endParaRPr dirty="0"/>
          </a:p>
        </p:txBody>
      </p:sp>
      <p:pic>
        <p:nvPicPr>
          <p:cNvPr id="364" name="Google Shape;364;p58"/>
          <p:cNvPicPr preferRelativeResize="0"/>
          <p:nvPr/>
        </p:nvPicPr>
        <p:blipFill>
          <a:blip r:embed="rId3">
            <a:alphaModFix/>
          </a:blip>
          <a:stretch>
            <a:fillRect/>
          </a:stretch>
        </p:blipFill>
        <p:spPr>
          <a:xfrm>
            <a:off x="10327934" y="5790601"/>
            <a:ext cx="1864068" cy="1067401"/>
          </a:xfrm>
          <a:prstGeom prst="rect">
            <a:avLst/>
          </a:prstGeom>
          <a:noFill/>
          <a:ln>
            <a:noFill/>
          </a:ln>
        </p:spPr>
      </p:pic>
      <p:pic>
        <p:nvPicPr>
          <p:cNvPr id="365" name="Google Shape;365;p58"/>
          <p:cNvPicPr preferRelativeResize="0"/>
          <p:nvPr/>
        </p:nvPicPr>
        <p:blipFill>
          <a:blip r:embed="rId4">
            <a:alphaModFix/>
          </a:blip>
          <a:stretch>
            <a:fillRect/>
          </a:stretch>
        </p:blipFill>
        <p:spPr>
          <a:xfrm>
            <a:off x="8922301" y="351601"/>
            <a:ext cx="862367" cy="207296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0"/>
              </a:spcBef>
              <a:buClr>
                <a:schemeClr val="dk1"/>
              </a:buClr>
              <a:buSzPts val="1100"/>
            </a:pPr>
            <a:r>
              <a:rPr lang="en" b="1">
                <a:solidFill>
                  <a:schemeClr val="dk1"/>
                </a:solidFill>
              </a:rPr>
              <a:t>File permissions</a:t>
            </a:r>
            <a:endParaRPr/>
          </a:p>
        </p:txBody>
      </p:sp>
      <p:sp>
        <p:nvSpPr>
          <p:cNvPr id="378" name="Google Shape;378;p60"/>
          <p:cNvSpPr txBox="1">
            <a:spLocks noGrp="1"/>
          </p:cNvSpPr>
          <p:nvPr>
            <p:ph type="body" idx="1"/>
          </p:nvPr>
        </p:nvSpPr>
        <p:spPr>
          <a:xfrm>
            <a:off x="914401" y="1981200"/>
            <a:ext cx="10750400" cy="4114800"/>
          </a:xfrm>
          <a:prstGeom prst="rect">
            <a:avLst/>
          </a:prstGeom>
          <a:ln w="9525" cap="flat" cmpd="sng">
            <a:solidFill>
              <a:srgbClr val="93C47D"/>
            </a:solidFill>
            <a:prstDash val="solid"/>
            <a:round/>
            <a:headEnd type="none" w="sm" len="sm"/>
            <a:tailEnd type="none" w="sm" len="sm"/>
          </a:ln>
        </p:spPr>
        <p:txBody>
          <a:bodyPr spcFirstLastPara="1" vert="horz" wrap="square" lIns="91433" tIns="45700" rIns="91433" bIns="45700" rtlCol="0" anchor="t" anchorCtr="0">
            <a:noAutofit/>
          </a:bodyPr>
          <a:lstStyle/>
          <a:p>
            <a:pPr marL="609585" indent="-431789">
              <a:spcBef>
                <a:spcPts val="667"/>
              </a:spcBef>
              <a:buSzPts val="1500"/>
              <a:buChar char="-"/>
            </a:pPr>
            <a:r>
              <a:rPr lang="en" sz="2000" dirty="0">
                <a:highlight>
                  <a:srgbClr val="980000"/>
                </a:highlight>
              </a:rPr>
              <a:t>$</a:t>
            </a:r>
            <a:r>
              <a:rPr lang="en" sz="2000" dirty="0"/>
              <a:t> </a:t>
            </a:r>
            <a:r>
              <a:rPr lang="en" sz="2000" b="1" dirty="0"/>
              <a:t>ls -l</a:t>
            </a:r>
            <a:endParaRPr sz="2000" b="1" dirty="0"/>
          </a:p>
          <a:p>
            <a:pPr marL="0" indent="0">
              <a:spcBef>
                <a:spcPts val="667"/>
              </a:spcBef>
              <a:buNone/>
            </a:pPr>
            <a:r>
              <a:rPr lang="en" sz="2000" dirty="0"/>
              <a:t>d</a:t>
            </a:r>
            <a:r>
              <a:rPr lang="en" sz="2000" dirty="0">
                <a:highlight>
                  <a:srgbClr val="B6D7A8"/>
                </a:highlight>
              </a:rPr>
              <a:t>rwx</a:t>
            </a:r>
            <a:r>
              <a:rPr lang="en" sz="2000" dirty="0">
                <a:highlight>
                  <a:srgbClr val="B4A7D6"/>
                </a:highlight>
              </a:rPr>
              <a:t>rwx</a:t>
            </a:r>
            <a:r>
              <a:rPr lang="en" sz="2000" dirty="0">
                <a:highlight>
                  <a:srgbClr val="C27BA0"/>
                </a:highlight>
              </a:rPr>
              <a:t>r-x</a:t>
            </a:r>
            <a:r>
              <a:rPr lang="en" sz="2000" dirty="0"/>
              <a:t> 2 marcusl marcusl 4096 Sep 19 2012 external_hdd</a:t>
            </a:r>
            <a:endParaRPr sz="2000" dirty="0"/>
          </a:p>
          <a:p>
            <a:pPr marL="0" indent="0">
              <a:spcBef>
                <a:spcPts val="667"/>
              </a:spcBef>
              <a:buNone/>
            </a:pPr>
            <a:r>
              <a:rPr lang="en" sz="2000" dirty="0"/>
              <a:t>-</a:t>
            </a:r>
            <a:r>
              <a:rPr lang="en" sz="2000" dirty="0">
                <a:highlight>
                  <a:srgbClr val="B6D7A8"/>
                </a:highlight>
              </a:rPr>
              <a:t>rwx</a:t>
            </a:r>
            <a:r>
              <a:rPr lang="en" sz="2000" dirty="0">
                <a:highlight>
                  <a:srgbClr val="B4A7D6"/>
                </a:highlight>
              </a:rPr>
              <a:t>r-x</a:t>
            </a:r>
            <a:r>
              <a:rPr lang="en" sz="2000" dirty="0">
                <a:highlight>
                  <a:srgbClr val="C27BA0"/>
                </a:highlight>
              </a:rPr>
              <a:t>r-x</a:t>
            </a:r>
            <a:r>
              <a:rPr lang="en" sz="2000" dirty="0"/>
              <a:t>   1  marcusl marcusl 17198 Jul 16 14:12 files.tar.gz</a:t>
            </a:r>
            <a:endParaRPr sz="2000" dirty="0"/>
          </a:p>
          <a:p>
            <a:pPr marL="609585" indent="-431789">
              <a:spcBef>
                <a:spcPts val="667"/>
              </a:spcBef>
              <a:buSzPts val="1500"/>
              <a:buChar char="●"/>
            </a:pPr>
            <a:r>
              <a:rPr lang="en" sz="2000" dirty="0"/>
              <a:t>Three sets of “rwx” permissions</a:t>
            </a:r>
            <a:endParaRPr sz="2000" dirty="0"/>
          </a:p>
          <a:p>
            <a:pPr marL="609585" indent="-431789">
              <a:spcBef>
                <a:spcPts val="0"/>
              </a:spcBef>
              <a:buSzPts val="1500"/>
              <a:buChar char="-"/>
            </a:pPr>
            <a:r>
              <a:rPr lang="en" sz="2000" dirty="0"/>
              <a:t>rwx: </a:t>
            </a:r>
            <a:r>
              <a:rPr lang="en" sz="2000" b="1" dirty="0"/>
              <a:t>r</a:t>
            </a:r>
            <a:r>
              <a:rPr lang="en" sz="2000" dirty="0"/>
              <a:t>ead, </a:t>
            </a:r>
            <a:r>
              <a:rPr lang="en" sz="2000" b="1" dirty="0"/>
              <a:t>w</a:t>
            </a:r>
            <a:r>
              <a:rPr lang="en" sz="2000" dirty="0"/>
              <a:t>rite, e</a:t>
            </a:r>
            <a:r>
              <a:rPr lang="en" sz="2000" b="1" dirty="0"/>
              <a:t>x</a:t>
            </a:r>
            <a:r>
              <a:rPr lang="en" sz="2000" dirty="0"/>
              <a:t>ecute</a:t>
            </a:r>
            <a:endParaRPr sz="2000" dirty="0"/>
          </a:p>
          <a:p>
            <a:pPr marL="609585" indent="-431789">
              <a:spcBef>
                <a:spcPts val="0"/>
              </a:spcBef>
              <a:buSzPts val="1500"/>
              <a:buChar char="-"/>
            </a:pPr>
            <a:r>
              <a:rPr lang="en" sz="2000" dirty="0"/>
              <a:t>User: the user account that owns the file (usually the one that created it)</a:t>
            </a:r>
            <a:endParaRPr sz="2000" dirty="0"/>
          </a:p>
          <a:p>
            <a:pPr marL="609585" indent="-431789">
              <a:spcBef>
                <a:spcPts val="0"/>
              </a:spcBef>
              <a:buSzPts val="1500"/>
              <a:buChar char="-"/>
            </a:pPr>
            <a:r>
              <a:rPr lang="en" sz="2000" dirty="0"/>
              <a:t>Group: the group that owns the file (usually the project group in /proj/xyz or</a:t>
            </a:r>
            <a:br>
              <a:rPr lang="en" sz="2000" dirty="0"/>
            </a:br>
            <a:r>
              <a:rPr lang="en" sz="2000" dirty="0"/>
              <a:t>the user’s group elsewhere)</a:t>
            </a:r>
            <a:endParaRPr sz="2000" dirty="0"/>
          </a:p>
          <a:p>
            <a:pPr marL="609585" indent="-431789">
              <a:spcBef>
                <a:spcPts val="0"/>
              </a:spcBef>
              <a:buSzPts val="1500"/>
              <a:buChar char="-"/>
            </a:pPr>
            <a:r>
              <a:rPr lang="en" sz="2000" dirty="0"/>
              <a:t>Others: everyone else on the system (literally a thousand strangers)</a:t>
            </a:r>
            <a:endParaRPr sz="2000" dirty="0"/>
          </a:p>
        </p:txBody>
      </p:sp>
      <p:pic>
        <p:nvPicPr>
          <p:cNvPr id="379" name="Google Shape;379;p60"/>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1"/>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0"/>
              </a:spcBef>
              <a:buClr>
                <a:schemeClr val="dk1"/>
              </a:buClr>
              <a:buSzPts val="1100"/>
            </a:pPr>
            <a:r>
              <a:rPr lang="en" b="1">
                <a:solidFill>
                  <a:schemeClr val="dk1"/>
                </a:solidFill>
              </a:rPr>
              <a:t>File permissions</a:t>
            </a:r>
            <a:endParaRPr/>
          </a:p>
        </p:txBody>
      </p:sp>
      <p:sp>
        <p:nvSpPr>
          <p:cNvPr id="385" name="Google Shape;385;p61"/>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474121">
              <a:spcBef>
                <a:spcPts val="667"/>
              </a:spcBef>
              <a:buSzPts val="2000"/>
              <a:buChar char="●"/>
            </a:pPr>
            <a:r>
              <a:rPr lang="en" sz="2667" b="1" dirty="0"/>
              <a:t>r</a:t>
            </a:r>
            <a:r>
              <a:rPr lang="en" sz="2667" dirty="0"/>
              <a:t> – </a:t>
            </a:r>
            <a:r>
              <a:rPr lang="en" sz="2667" b="1" dirty="0"/>
              <a:t>r</a:t>
            </a:r>
            <a:r>
              <a:rPr lang="en" sz="2667" dirty="0"/>
              <a:t>ead</a:t>
            </a:r>
            <a:endParaRPr sz="2667" dirty="0"/>
          </a:p>
          <a:p>
            <a:pPr marL="609585" indent="-474121">
              <a:spcBef>
                <a:spcPts val="0"/>
              </a:spcBef>
              <a:buSzPts val="2000"/>
              <a:buChar char="-"/>
            </a:pPr>
            <a:r>
              <a:rPr lang="en" sz="2667" dirty="0"/>
              <a:t>Files: Read the contents of the file</a:t>
            </a:r>
            <a:endParaRPr sz="2667" dirty="0"/>
          </a:p>
          <a:p>
            <a:pPr marL="609585" indent="-474121">
              <a:spcBef>
                <a:spcPts val="0"/>
              </a:spcBef>
              <a:buSzPts val="2000"/>
              <a:buChar char="-"/>
            </a:pPr>
            <a:r>
              <a:rPr lang="en" sz="2667" dirty="0"/>
              <a:t>Directories: List the files in the directory</a:t>
            </a:r>
            <a:endParaRPr sz="2667" dirty="0"/>
          </a:p>
          <a:p>
            <a:pPr marL="609585" indent="-474121">
              <a:spcBef>
                <a:spcPts val="0"/>
              </a:spcBef>
              <a:buSzPts val="2000"/>
              <a:buChar char="●"/>
            </a:pPr>
            <a:r>
              <a:rPr lang="en" sz="2667" b="1" dirty="0"/>
              <a:t>w</a:t>
            </a:r>
            <a:r>
              <a:rPr lang="en" sz="2667" dirty="0"/>
              <a:t> – </a:t>
            </a:r>
            <a:r>
              <a:rPr lang="en" sz="2667" b="1" dirty="0"/>
              <a:t>w</a:t>
            </a:r>
            <a:r>
              <a:rPr lang="en" sz="2667" dirty="0"/>
              <a:t>rite</a:t>
            </a:r>
            <a:endParaRPr sz="2667" dirty="0"/>
          </a:p>
          <a:p>
            <a:pPr marL="609585" indent="-474121">
              <a:spcBef>
                <a:spcPts val="0"/>
              </a:spcBef>
              <a:buSzPts val="2000"/>
              <a:buChar char="-"/>
            </a:pPr>
            <a:r>
              <a:rPr lang="en" sz="2667" dirty="0"/>
              <a:t>Files: Modify the file</a:t>
            </a:r>
            <a:endParaRPr sz="2667" dirty="0"/>
          </a:p>
          <a:p>
            <a:pPr marL="609585" indent="-474121">
              <a:spcBef>
                <a:spcPts val="0"/>
              </a:spcBef>
              <a:buSzPts val="2000"/>
              <a:buChar char="-"/>
            </a:pPr>
            <a:r>
              <a:rPr lang="en" sz="2667" dirty="0"/>
              <a:t>Directories: Add, rename, or delete files in the directory</a:t>
            </a:r>
            <a:endParaRPr sz="2667" dirty="0"/>
          </a:p>
          <a:p>
            <a:pPr marL="609585" indent="-474121">
              <a:spcBef>
                <a:spcPts val="0"/>
              </a:spcBef>
              <a:buSzPts val="2000"/>
              <a:buChar char="●"/>
            </a:pPr>
            <a:r>
              <a:rPr lang="en" sz="2667" b="1" dirty="0"/>
              <a:t>x</a:t>
            </a:r>
            <a:r>
              <a:rPr lang="en" sz="2667" dirty="0"/>
              <a:t> – e</a:t>
            </a:r>
            <a:r>
              <a:rPr lang="en" sz="2667" b="1" dirty="0"/>
              <a:t>x</a:t>
            </a:r>
            <a:r>
              <a:rPr lang="en" sz="2667" dirty="0"/>
              <a:t>ecute</a:t>
            </a:r>
            <a:endParaRPr sz="2667" dirty="0"/>
          </a:p>
          <a:p>
            <a:pPr marL="609585" indent="-474121">
              <a:spcBef>
                <a:spcPts val="0"/>
              </a:spcBef>
              <a:buSzPts val="2000"/>
              <a:buChar char="-"/>
            </a:pPr>
            <a:r>
              <a:rPr lang="en" sz="2667" dirty="0"/>
              <a:t>Files: Run the file as a program</a:t>
            </a:r>
            <a:endParaRPr sz="2667" dirty="0"/>
          </a:p>
          <a:p>
            <a:pPr marL="609585" indent="-474121">
              <a:spcBef>
                <a:spcPts val="0"/>
              </a:spcBef>
              <a:buSzPts val="2000"/>
              <a:buChar char="-"/>
            </a:pPr>
            <a:r>
              <a:rPr lang="en" sz="2667" dirty="0"/>
              <a:t>Directories: Traverse the directory (e.g. with “cd”)</a:t>
            </a:r>
            <a:endParaRPr sz="2667" dirty="0"/>
          </a:p>
          <a:p>
            <a:pPr marL="0" indent="0">
              <a:spcBef>
                <a:spcPts val="667"/>
              </a:spcBef>
              <a:buNone/>
            </a:pPr>
            <a:endParaRPr dirty="0"/>
          </a:p>
        </p:txBody>
      </p:sp>
      <p:pic>
        <p:nvPicPr>
          <p:cNvPr id="386" name="Google Shape;386;p61"/>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lgn="ctr">
              <a:spcBef>
                <a:spcPts val="0"/>
              </a:spcBef>
            </a:pPr>
            <a:r>
              <a:rPr lang="en" b="1"/>
              <a:t>Connect to UPPMAX</a:t>
            </a:r>
            <a:endParaRPr b="1"/>
          </a:p>
        </p:txBody>
      </p:sp>
      <p:sp>
        <p:nvSpPr>
          <p:cNvPr id="129" name="Google Shape;129;p26"/>
          <p:cNvSpPr txBox="1">
            <a:spLocks noGrp="1"/>
          </p:cNvSpPr>
          <p:nvPr>
            <p:ph type="body" idx="1"/>
          </p:nvPr>
        </p:nvSpPr>
        <p:spPr>
          <a:xfrm>
            <a:off x="813633" y="1618433"/>
            <a:ext cx="10750400" cy="2915600"/>
          </a:xfrm>
          <a:prstGeom prst="rect">
            <a:avLst/>
          </a:prstGeom>
        </p:spPr>
        <p:txBody>
          <a:bodyPr spcFirstLastPara="1" vert="horz" wrap="square" lIns="91433" tIns="45700" rIns="91433" bIns="45700" rtlCol="0" anchor="t" anchorCtr="0">
            <a:noAutofit/>
          </a:bodyPr>
          <a:lstStyle/>
          <a:p>
            <a:pPr marL="0" indent="0">
              <a:spcBef>
                <a:spcPts val="667"/>
              </a:spcBef>
              <a:buNone/>
            </a:pPr>
            <a:endParaRPr dirty="0"/>
          </a:p>
          <a:p>
            <a:pPr marL="609585" indent="-507987">
              <a:spcBef>
                <a:spcPts val="667"/>
              </a:spcBef>
              <a:buSzPts val="2400"/>
              <a:buChar char="●"/>
            </a:pPr>
            <a:r>
              <a:rPr lang="en" dirty="0"/>
              <a:t>(Download XQuartz or other X11 server for Mac OS )</a:t>
            </a:r>
            <a:endParaRPr dirty="0"/>
          </a:p>
          <a:p>
            <a:pPr marL="609585" indent="-507987">
              <a:spcBef>
                <a:spcPts val="0"/>
              </a:spcBef>
              <a:buSzPts val="2400"/>
              <a:buChar char="●"/>
            </a:pPr>
            <a:r>
              <a:rPr lang="en" dirty="0"/>
              <a:t> </a:t>
            </a:r>
            <a:r>
              <a:rPr lang="en" b="1" dirty="0"/>
              <a:t>Linux</a:t>
            </a:r>
            <a:r>
              <a:rPr lang="en" dirty="0"/>
              <a:t> and </a:t>
            </a:r>
            <a:r>
              <a:rPr lang="en" b="1" dirty="0"/>
              <a:t>MacOS</a:t>
            </a:r>
            <a:r>
              <a:rPr lang="en" dirty="0"/>
              <a:t>:</a:t>
            </a:r>
            <a:endParaRPr dirty="0"/>
          </a:p>
          <a:p>
            <a:pPr marL="0" indent="609585">
              <a:spcBef>
                <a:spcPts val="667"/>
              </a:spcBef>
              <a:buClr>
                <a:schemeClr val="dk1"/>
              </a:buClr>
              <a:buSzPts val="1100"/>
              <a:buNone/>
            </a:pPr>
            <a:r>
              <a:rPr lang="en" dirty="0"/>
              <a:t>– start Terminal</a:t>
            </a:r>
            <a:endParaRPr dirty="0"/>
          </a:p>
          <a:p>
            <a:pPr marL="0" indent="609585">
              <a:spcBef>
                <a:spcPts val="667"/>
              </a:spcBef>
              <a:buClr>
                <a:schemeClr val="dk1"/>
              </a:buClr>
              <a:buSzPts val="1100"/>
              <a:buNone/>
            </a:pPr>
            <a:r>
              <a:rPr lang="en" dirty="0"/>
              <a:t>– </a:t>
            </a:r>
            <a:r>
              <a:rPr lang="en" dirty="0">
                <a:highlight>
                  <a:srgbClr val="980000"/>
                </a:highlight>
              </a:rPr>
              <a:t>$</a:t>
            </a:r>
            <a:r>
              <a:rPr lang="en" dirty="0"/>
              <a:t> ssh -X username@rackham.uppmax.uu.se</a:t>
            </a:r>
            <a:endParaRPr dirty="0"/>
          </a:p>
          <a:p>
            <a:pPr marL="0" indent="0">
              <a:spcBef>
                <a:spcPts val="667"/>
              </a:spcBef>
              <a:buNone/>
            </a:pPr>
            <a:endParaRPr dirty="0"/>
          </a:p>
        </p:txBody>
      </p:sp>
      <p:pic>
        <p:nvPicPr>
          <p:cNvPr id="130" name="Google Shape;130;p26"/>
          <p:cNvPicPr preferRelativeResize="0"/>
          <p:nvPr/>
        </p:nvPicPr>
        <p:blipFill>
          <a:blip r:embed="rId3">
            <a:alphaModFix/>
          </a:blip>
          <a:stretch>
            <a:fillRect/>
          </a:stretch>
        </p:blipFill>
        <p:spPr>
          <a:xfrm>
            <a:off x="4307500" y="4481933"/>
            <a:ext cx="4149536" cy="237606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9"/>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0"/>
              </a:spcBef>
              <a:buClr>
                <a:schemeClr val="dk1"/>
              </a:buClr>
              <a:buSzPts val="1100"/>
            </a:pPr>
            <a:r>
              <a:rPr lang="en" b="1">
                <a:solidFill>
                  <a:schemeClr val="dk1"/>
                </a:solidFill>
              </a:rPr>
              <a:t>File permissions</a:t>
            </a:r>
            <a:endParaRPr/>
          </a:p>
        </p:txBody>
      </p:sp>
      <p:sp>
        <p:nvSpPr>
          <p:cNvPr id="371" name="Google Shape;371;p59"/>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highlight>
                  <a:srgbClr val="980000"/>
                </a:highlight>
              </a:rPr>
              <a:t>$</a:t>
            </a:r>
            <a:r>
              <a:rPr lang="en" dirty="0"/>
              <a:t> </a:t>
            </a:r>
            <a:r>
              <a:rPr lang="en" b="1" dirty="0"/>
              <a:t>ls</a:t>
            </a:r>
            <a:r>
              <a:rPr lang="en" dirty="0"/>
              <a:t> </a:t>
            </a:r>
            <a:r>
              <a:rPr lang="en" b="1" dirty="0"/>
              <a:t>-l</a:t>
            </a:r>
            <a:r>
              <a:rPr lang="en" dirty="0"/>
              <a:t> </a:t>
            </a:r>
            <a:r>
              <a:rPr lang="en" b="1" dirty="0"/>
              <a:t>/proj</a:t>
            </a:r>
            <a:r>
              <a:rPr lang="sv-SE" b="1" dirty="0"/>
              <a:t>/</a:t>
            </a:r>
            <a:r>
              <a:rPr lang="sv-SE" b="1" dirty="0" err="1"/>
              <a:t>introtouppmax</a:t>
            </a:r>
            <a:r>
              <a:rPr lang="en" b="1" dirty="0"/>
              <a:t>/</a:t>
            </a:r>
            <a:endParaRPr b="1" dirty="0"/>
          </a:p>
          <a:p>
            <a:pPr marL="609585" indent="-507987">
              <a:spcBef>
                <a:spcPts val="0"/>
              </a:spcBef>
              <a:buSzPts val="2400"/>
              <a:buChar char="●"/>
            </a:pPr>
            <a:r>
              <a:rPr lang="en" dirty="0"/>
              <a:t>Huh, rwxrwsr-x?</a:t>
            </a:r>
            <a:endParaRPr dirty="0"/>
          </a:p>
          <a:p>
            <a:pPr marL="609585" indent="-507987">
              <a:spcBef>
                <a:spcPts val="0"/>
              </a:spcBef>
              <a:buSzPts val="2400"/>
              <a:buChar char="●"/>
            </a:pPr>
            <a:r>
              <a:rPr lang="en" dirty="0"/>
              <a:t>‘</a:t>
            </a:r>
            <a:r>
              <a:rPr lang="en" b="1" dirty="0"/>
              <a:t>s</a:t>
            </a:r>
            <a:r>
              <a:rPr lang="en" dirty="0"/>
              <a:t>’ in the group means ‘</a:t>
            </a:r>
            <a:r>
              <a:rPr lang="en" b="1" dirty="0"/>
              <a:t>x</a:t>
            </a:r>
            <a:r>
              <a:rPr lang="en" dirty="0"/>
              <a:t>’ but with gid bit set(group id of creator not launcher).</a:t>
            </a:r>
            <a:endParaRPr dirty="0"/>
          </a:p>
          <a:p>
            <a:pPr marL="609585" indent="-507987">
              <a:spcBef>
                <a:spcPts val="0"/>
              </a:spcBef>
              <a:buSzPts val="2400"/>
              <a:buChar char="●"/>
            </a:pPr>
            <a:r>
              <a:rPr lang="en" dirty="0"/>
              <a:t>‘</a:t>
            </a:r>
            <a:r>
              <a:rPr lang="en" b="1" dirty="0"/>
              <a:t>S</a:t>
            </a:r>
            <a:r>
              <a:rPr lang="en" dirty="0"/>
              <a:t>’ means ‘-’ with gid bit set (rarely seen).</a:t>
            </a:r>
            <a:endParaRPr dirty="0"/>
          </a:p>
          <a:p>
            <a:pPr marL="609585" indent="-507987">
              <a:spcBef>
                <a:spcPts val="0"/>
              </a:spcBef>
              <a:buSzPts val="2400"/>
              <a:buChar char="●"/>
            </a:pPr>
            <a:r>
              <a:rPr lang="en" dirty="0"/>
              <a:t>Among other things, this makes the default group</a:t>
            </a:r>
            <a:br>
              <a:rPr lang="en" dirty="0"/>
            </a:br>
            <a:r>
              <a:rPr lang="en" dirty="0"/>
              <a:t>for new files/subdirectories the </a:t>
            </a:r>
            <a:r>
              <a:rPr lang="sv-SE" dirty="0"/>
              <a:t>g2020018</a:t>
            </a:r>
            <a:r>
              <a:rPr lang="en" dirty="0"/>
              <a:t> group.</a:t>
            </a:r>
            <a:endParaRPr dirty="0"/>
          </a:p>
          <a:p>
            <a:pPr marL="0" indent="0">
              <a:spcBef>
                <a:spcPts val="667"/>
              </a:spcBef>
              <a:buNone/>
            </a:pPr>
            <a:endParaRPr dirty="0"/>
          </a:p>
        </p:txBody>
      </p:sp>
      <p:pic>
        <p:nvPicPr>
          <p:cNvPr id="372" name="Google Shape;372;p59"/>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2"/>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dirty="0">
                <a:solidFill>
                  <a:schemeClr val="dk1"/>
                </a:solidFill>
              </a:rPr>
              <a:t>Changing permissions</a:t>
            </a:r>
            <a:endParaRPr b="1" dirty="0"/>
          </a:p>
        </p:txBody>
      </p:sp>
      <p:sp>
        <p:nvSpPr>
          <p:cNvPr id="392" name="Google Shape;392;p62"/>
          <p:cNvSpPr txBox="1">
            <a:spLocks noGrp="1"/>
          </p:cNvSpPr>
          <p:nvPr>
            <p:ph type="body" idx="1"/>
          </p:nvPr>
        </p:nvSpPr>
        <p:spPr>
          <a:xfrm>
            <a:off x="1052968" y="2050467"/>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b="1" dirty="0"/>
              <a:t>chmod</a:t>
            </a:r>
            <a:r>
              <a:rPr lang="en" dirty="0"/>
              <a:t> — </a:t>
            </a:r>
            <a:r>
              <a:rPr lang="sv-SE" u="sng" dirty="0" err="1"/>
              <a:t>ch</a:t>
            </a:r>
            <a:r>
              <a:rPr lang="sv-SE" dirty="0" err="1"/>
              <a:t>ange</a:t>
            </a:r>
            <a:r>
              <a:rPr lang="sv-SE" dirty="0"/>
              <a:t> </a:t>
            </a:r>
            <a:r>
              <a:rPr lang="sv-SE" dirty="0" err="1"/>
              <a:t>file</a:t>
            </a:r>
            <a:r>
              <a:rPr lang="sv-SE" dirty="0"/>
              <a:t> </a:t>
            </a:r>
            <a:r>
              <a:rPr lang="sv-SE" u="sng" dirty="0"/>
              <a:t>mod</a:t>
            </a:r>
            <a:r>
              <a:rPr lang="sv-SE" dirty="0"/>
              <a:t>e bits</a:t>
            </a:r>
            <a:endParaRPr dirty="0"/>
          </a:p>
          <a:p>
            <a:pPr marL="609585" indent="-507987">
              <a:spcBef>
                <a:spcPts val="0"/>
              </a:spcBef>
              <a:buSzPts val="2400"/>
              <a:buChar char="●"/>
            </a:pPr>
            <a:r>
              <a:rPr lang="en" dirty="0"/>
              <a:t>Files with </a:t>
            </a:r>
            <a:r>
              <a:rPr lang="en" b="1" dirty="0"/>
              <a:t>w</a:t>
            </a:r>
            <a:r>
              <a:rPr lang="en" dirty="0"/>
              <a:t> can be modified and destroyed by</a:t>
            </a:r>
            <a:br>
              <a:rPr lang="en" dirty="0"/>
            </a:br>
            <a:r>
              <a:rPr lang="en" dirty="0"/>
              <a:t>accident. Protect your input data!</a:t>
            </a:r>
            <a:endParaRPr dirty="0"/>
          </a:p>
          <a:p>
            <a:pPr marL="609585" indent="-507987">
              <a:spcBef>
                <a:spcPts val="0"/>
              </a:spcBef>
              <a:buSzPts val="2400"/>
              <a:buChar char="●"/>
            </a:pPr>
            <a:r>
              <a:rPr lang="en" dirty="0"/>
              <a:t>If you want to share data or scripts with a person not</a:t>
            </a:r>
            <a:br>
              <a:rPr lang="en" dirty="0"/>
            </a:br>
            <a:r>
              <a:rPr lang="en" dirty="0"/>
              <a:t>in your project (e.g. support staff like me), you can!</a:t>
            </a:r>
            <a:endParaRPr dirty="0"/>
          </a:p>
          <a:p>
            <a:pPr marL="609585" indent="-507987">
              <a:spcBef>
                <a:spcPts val="0"/>
              </a:spcBef>
              <a:buSzPts val="2400"/>
              <a:buChar char="●"/>
            </a:pPr>
            <a:r>
              <a:rPr lang="en" dirty="0"/>
              <a:t>If you want to keep non-members from even seeing</a:t>
            </a:r>
            <a:br>
              <a:rPr lang="en" dirty="0"/>
            </a:br>
            <a:r>
              <a:rPr lang="en" dirty="0"/>
              <a:t>which files you have, you can!</a:t>
            </a:r>
            <a:endParaRPr dirty="0"/>
          </a:p>
          <a:p>
            <a:pPr marL="0" indent="0">
              <a:spcBef>
                <a:spcPts val="667"/>
              </a:spcBef>
              <a:buNone/>
            </a:pPr>
            <a:endParaRPr dirty="0"/>
          </a:p>
        </p:txBody>
      </p:sp>
      <p:pic>
        <p:nvPicPr>
          <p:cNvPr id="393" name="Google Shape;393;p62"/>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3"/>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a:solidFill>
                  <a:schemeClr val="dk1"/>
                </a:solidFill>
              </a:rPr>
              <a:t>Change file mode</a:t>
            </a:r>
            <a:endParaRPr b="1"/>
          </a:p>
        </p:txBody>
      </p:sp>
      <p:sp>
        <p:nvSpPr>
          <p:cNvPr id="399" name="Google Shape;399;p63"/>
          <p:cNvSpPr txBox="1">
            <a:spLocks noGrp="1"/>
          </p:cNvSpPr>
          <p:nvPr>
            <p:ph type="body" idx="1"/>
          </p:nvPr>
        </p:nvSpPr>
        <p:spPr>
          <a:xfrm>
            <a:off x="914400" y="1981200"/>
            <a:ext cx="10750400" cy="4536800"/>
          </a:xfrm>
          <a:prstGeom prst="rect">
            <a:avLst/>
          </a:prstGeom>
        </p:spPr>
        <p:txBody>
          <a:bodyPr spcFirstLastPara="1" vert="horz" wrap="square" lIns="91433" tIns="45700" rIns="91433" bIns="45700" rtlCol="0" anchor="t" anchorCtr="0">
            <a:noAutofit/>
          </a:bodyPr>
          <a:lstStyle/>
          <a:p>
            <a:pPr marL="609585" indent="-474121">
              <a:spcBef>
                <a:spcPts val="667"/>
              </a:spcBef>
              <a:buSzPts val="2000"/>
              <a:buChar char="●"/>
            </a:pPr>
            <a:r>
              <a:rPr lang="en-GB" sz="2667" dirty="0"/>
              <a:t> </a:t>
            </a:r>
            <a:r>
              <a:rPr lang="en-GB" sz="2667" b="1" dirty="0" err="1"/>
              <a:t>chmod</a:t>
            </a:r>
            <a:r>
              <a:rPr lang="en-GB" sz="2667" dirty="0"/>
              <a:t> &lt;mode&gt; &lt;files&gt;</a:t>
            </a:r>
          </a:p>
          <a:p>
            <a:pPr marL="609585" indent="-474121">
              <a:spcBef>
                <a:spcPts val="0"/>
              </a:spcBef>
              <a:buSzPts val="2000"/>
              <a:buChar char="●"/>
            </a:pPr>
            <a:r>
              <a:rPr lang="en-GB" sz="2667" dirty="0"/>
              <a:t>&lt;mode&gt; can be e.g.</a:t>
            </a:r>
          </a:p>
          <a:p>
            <a:pPr marL="609585" indent="-474121">
              <a:spcBef>
                <a:spcPts val="0"/>
              </a:spcBef>
              <a:buSzPts val="2000"/>
              <a:buChar char="-"/>
            </a:pPr>
            <a:r>
              <a:rPr lang="en-GB" sz="2667" dirty="0" err="1"/>
              <a:t>u+x</a:t>
            </a:r>
            <a:r>
              <a:rPr lang="en-GB" sz="2667" dirty="0"/>
              <a:t> (let you run a script you just wrote)</a:t>
            </a:r>
          </a:p>
          <a:p>
            <a:pPr marL="609585" indent="-474121">
              <a:spcBef>
                <a:spcPts val="0"/>
              </a:spcBef>
              <a:buSzPts val="2000"/>
              <a:buChar char="-"/>
            </a:pPr>
            <a:r>
              <a:rPr lang="en-GB" sz="2667" dirty="0"/>
              <a:t>-w (no write permissions for anyone)</a:t>
            </a:r>
          </a:p>
          <a:p>
            <a:pPr marL="609585" indent="-474121">
              <a:spcBef>
                <a:spcPts val="0"/>
              </a:spcBef>
              <a:buSzPts val="2000"/>
              <a:buChar char="-"/>
            </a:pPr>
            <a:r>
              <a:rPr lang="en-GB" sz="2667" dirty="0" err="1"/>
              <a:t>g+rw</a:t>
            </a:r>
            <a:r>
              <a:rPr lang="en-GB" sz="2667" dirty="0"/>
              <a:t> (let group members read and edit this file)</a:t>
            </a:r>
          </a:p>
          <a:p>
            <a:pPr marL="609585" indent="-474121">
              <a:spcBef>
                <a:spcPts val="0"/>
              </a:spcBef>
              <a:buSzPts val="2000"/>
              <a:buChar char="-"/>
            </a:pPr>
            <a:r>
              <a:rPr lang="en-GB" sz="2667" dirty="0"/>
              <a:t>g=</a:t>
            </a:r>
            <a:r>
              <a:rPr lang="en-GB" sz="2667" dirty="0" err="1"/>
              <a:t>xw</a:t>
            </a:r>
            <a:r>
              <a:rPr lang="en-GB" sz="2667" dirty="0"/>
              <a:t> (let group members go into your directory and put files there, but not see which files are there)</a:t>
            </a:r>
          </a:p>
          <a:p>
            <a:pPr marL="0" indent="0">
              <a:spcBef>
                <a:spcPts val="667"/>
              </a:spcBef>
              <a:buClr>
                <a:schemeClr val="dk1"/>
              </a:buClr>
              <a:buSzPts val="1100"/>
              <a:buNone/>
            </a:pPr>
            <a:r>
              <a:rPr lang="en-GB" sz="2667" dirty="0"/>
              <a:t>● </a:t>
            </a:r>
            <a:r>
              <a:rPr lang="en-GB" sz="2667" b="1" dirty="0" err="1"/>
              <a:t>chmod</a:t>
            </a:r>
            <a:r>
              <a:rPr lang="en-GB" sz="2667" dirty="0"/>
              <a:t> takes flags as usual, e.g. -R for recursive (i.e. all files and sub-directories therein)</a:t>
            </a:r>
          </a:p>
          <a:p>
            <a:pPr marL="0" indent="0">
              <a:spcBef>
                <a:spcPts val="667"/>
              </a:spcBef>
              <a:buNone/>
            </a:pPr>
            <a:endParaRPr lang="en-GB" dirty="0"/>
          </a:p>
        </p:txBody>
      </p:sp>
      <p:pic>
        <p:nvPicPr>
          <p:cNvPr id="400" name="Google Shape;400;p63"/>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4"/>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a:solidFill>
                  <a:schemeClr val="dk1"/>
                </a:solidFill>
              </a:rPr>
              <a:t>chmod </a:t>
            </a:r>
            <a:r>
              <a:rPr lang="en">
                <a:solidFill>
                  <a:schemeClr val="dk1"/>
                </a:solidFill>
              </a:rPr>
              <a:t>– numerical permissions</a:t>
            </a:r>
            <a:endParaRPr/>
          </a:p>
        </p:txBody>
      </p:sp>
      <p:sp>
        <p:nvSpPr>
          <p:cNvPr id="406" name="Google Shape;406;p64"/>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Online, you will come across e.g. “</a:t>
            </a:r>
            <a:r>
              <a:rPr lang="en" b="1" dirty="0"/>
              <a:t>chmod 755</a:t>
            </a:r>
            <a:r>
              <a:rPr lang="en" dirty="0"/>
              <a:t>”, </a:t>
            </a:r>
            <a:br>
              <a:rPr lang="en" dirty="0"/>
            </a:br>
            <a:r>
              <a:rPr lang="en" dirty="0"/>
              <a:t>what does this mean? It’s a “bit mask”:</a:t>
            </a:r>
            <a:endParaRPr dirty="0"/>
          </a:p>
          <a:p>
            <a:pPr marL="609585" indent="-507987">
              <a:spcBef>
                <a:spcPts val="0"/>
              </a:spcBef>
              <a:buSzPts val="2400"/>
              <a:buChar char="-"/>
            </a:pPr>
            <a:r>
              <a:rPr lang="en" dirty="0"/>
              <a:t>7 = 4 + 2 + 1 = r + w + x</a:t>
            </a:r>
            <a:endParaRPr dirty="0"/>
          </a:p>
          <a:p>
            <a:pPr marL="609585" indent="-507987">
              <a:spcBef>
                <a:spcPts val="0"/>
              </a:spcBef>
              <a:buSzPts val="2400"/>
              <a:buChar char="-"/>
            </a:pPr>
            <a:r>
              <a:rPr lang="en" dirty="0"/>
              <a:t>5 = 4 + 0 + 1 = r + x</a:t>
            </a:r>
            <a:endParaRPr dirty="0"/>
          </a:p>
          <a:p>
            <a:pPr marL="609585" indent="-507987">
              <a:spcBef>
                <a:spcPts val="0"/>
              </a:spcBef>
              <a:buSzPts val="2400"/>
              <a:buFont typeface="Arial" panose="020B0604020202020204" pitchFamily="34" charset="0"/>
              <a:buChar char="●"/>
            </a:pPr>
            <a:r>
              <a:rPr lang="fr-FR" dirty="0"/>
              <a:t>Chmod — </a:t>
            </a:r>
            <a:r>
              <a:rPr lang="fr-FR" u="sng" dirty="0"/>
              <a:t>ch</a:t>
            </a:r>
            <a:r>
              <a:rPr lang="fr-FR" dirty="0"/>
              <a:t>ange file </a:t>
            </a:r>
            <a:r>
              <a:rPr lang="fr-FR" u="sng" dirty="0"/>
              <a:t>mo</a:t>
            </a:r>
            <a:r>
              <a:rPr lang="fr-FR" dirty="0"/>
              <a:t>de </a:t>
            </a:r>
            <a:r>
              <a:rPr lang="fr-FR" b="1" dirty="0"/>
              <a:t>bits </a:t>
            </a:r>
            <a:r>
              <a:rPr lang="fr-FR" dirty="0"/>
              <a:t>(man page)</a:t>
            </a:r>
            <a:endParaRPr lang="en" dirty="0"/>
          </a:p>
          <a:p>
            <a:pPr marL="609585" indent="-507987">
              <a:spcBef>
                <a:spcPts val="0"/>
              </a:spcBef>
              <a:buSzPts val="2400"/>
              <a:buChar char="●"/>
            </a:pPr>
            <a:r>
              <a:rPr lang="en" dirty="0"/>
              <a:t>What number would r + w be?</a:t>
            </a:r>
            <a:endParaRPr dirty="0"/>
          </a:p>
        </p:txBody>
      </p:sp>
      <p:pic>
        <p:nvPicPr>
          <p:cNvPr id="407" name="Google Shape;407;p64"/>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5"/>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dirty="0">
                <a:solidFill>
                  <a:schemeClr val="dk1"/>
                </a:solidFill>
              </a:rPr>
              <a:t>chmod</a:t>
            </a:r>
            <a:r>
              <a:rPr lang="en" dirty="0">
                <a:solidFill>
                  <a:schemeClr val="dk1"/>
                </a:solidFill>
              </a:rPr>
              <a:t> — Hands-on</a:t>
            </a:r>
            <a:endParaRPr dirty="0"/>
          </a:p>
        </p:txBody>
      </p:sp>
      <p:sp>
        <p:nvSpPr>
          <p:cNvPr id="413" name="Google Shape;413;p65"/>
          <p:cNvSpPr txBox="1">
            <a:spLocks noGrp="1"/>
          </p:cNvSpPr>
          <p:nvPr>
            <p:ph type="body" idx="1"/>
          </p:nvPr>
        </p:nvSpPr>
        <p:spPr>
          <a:xfrm>
            <a:off x="914401" y="2082800"/>
            <a:ext cx="10750400" cy="4114800"/>
          </a:xfrm>
          <a:prstGeom prst="rect">
            <a:avLst/>
          </a:prstGeom>
        </p:spPr>
        <p:txBody>
          <a:bodyPr spcFirstLastPara="1" vert="horz" wrap="square" lIns="91433" tIns="45700" rIns="91433" bIns="45700" rtlCol="0" anchor="t" anchorCtr="0">
            <a:noAutofit/>
          </a:bodyPr>
          <a:lstStyle/>
          <a:p>
            <a:pPr marL="609585" indent="-448722">
              <a:spcBef>
                <a:spcPts val="667"/>
              </a:spcBef>
              <a:buSzPts val="1700"/>
              <a:buChar char="●"/>
            </a:pPr>
            <a:r>
              <a:rPr lang="en" sz="2267" dirty="0"/>
              <a:t>In the linux_tutorial directory, find important files and old</a:t>
            </a:r>
            <a:br>
              <a:rPr lang="en" sz="2267" dirty="0"/>
            </a:br>
            <a:r>
              <a:rPr lang="en" sz="2267" dirty="0"/>
              <a:t>saved data that you wouldn’t want to lose.</a:t>
            </a:r>
            <a:endParaRPr sz="2267" dirty="0"/>
          </a:p>
          <a:p>
            <a:pPr marL="609585" indent="-448722">
              <a:spcBef>
                <a:spcPts val="0"/>
              </a:spcBef>
              <a:buSzPts val="1700"/>
              <a:buChar char="-"/>
            </a:pPr>
            <a:r>
              <a:rPr lang="en" sz="2267" dirty="0"/>
              <a:t>Directories: important_results/, old_project/</a:t>
            </a:r>
            <a:endParaRPr sz="2267" dirty="0"/>
          </a:p>
          <a:p>
            <a:pPr marL="609585" indent="-448722">
              <a:spcBef>
                <a:spcPts val="0"/>
              </a:spcBef>
              <a:buSzPts val="1700"/>
              <a:buChar char="-"/>
            </a:pPr>
            <a:r>
              <a:rPr lang="en" sz="2267" dirty="0"/>
              <a:t>File: last_years_data</a:t>
            </a:r>
            <a:endParaRPr sz="2267" dirty="0"/>
          </a:p>
          <a:p>
            <a:pPr marL="609585" indent="-448722">
              <a:spcBef>
                <a:spcPts val="0"/>
              </a:spcBef>
              <a:buSzPts val="1700"/>
              <a:buChar char="●"/>
            </a:pPr>
            <a:r>
              <a:rPr lang="en" sz="2267" dirty="0"/>
              <a:t>Use chmod to remove write permission from those files and</a:t>
            </a:r>
            <a:br>
              <a:rPr lang="en" sz="2267" dirty="0"/>
            </a:br>
            <a:r>
              <a:rPr lang="en" sz="2267" dirty="0"/>
              <a:t>directories (use the -R flag to also do the files in the directories).</a:t>
            </a:r>
            <a:endParaRPr sz="2267" dirty="0"/>
          </a:p>
          <a:p>
            <a:pPr marL="609585" indent="-448722">
              <a:spcBef>
                <a:spcPts val="0"/>
              </a:spcBef>
              <a:buSzPts val="1700"/>
              <a:buChar char="●"/>
            </a:pPr>
            <a:r>
              <a:rPr lang="en" sz="2267" dirty="0"/>
              <a:t>Take a moment to play around with chmod and explore the </a:t>
            </a:r>
            <a:br>
              <a:rPr lang="en" sz="2267" dirty="0"/>
            </a:br>
            <a:r>
              <a:rPr lang="en" sz="2267" dirty="0"/>
              <a:t>effects of permissions on files and directories.</a:t>
            </a:r>
            <a:endParaRPr sz="2267" dirty="0"/>
          </a:p>
        </p:txBody>
      </p:sp>
      <p:pic>
        <p:nvPicPr>
          <p:cNvPr id="414" name="Google Shape;414;p65"/>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68CD0D-8768-4D1C-A8AE-2F36FF0F0622}"/>
              </a:ext>
            </a:extLst>
          </p:cNvPr>
          <p:cNvSpPr>
            <a:spLocks noGrp="1"/>
          </p:cNvSpPr>
          <p:nvPr>
            <p:ph type="title"/>
          </p:nvPr>
        </p:nvSpPr>
        <p:spPr/>
        <p:txBody>
          <a:bodyPr/>
          <a:lstStyle/>
          <a:p>
            <a:r>
              <a:rPr lang="en-GB" dirty="0"/>
              <a:t>Summary BASH commands</a:t>
            </a:r>
          </a:p>
        </p:txBody>
      </p:sp>
      <p:sp>
        <p:nvSpPr>
          <p:cNvPr id="3" name="Platshållare för innehåll 2">
            <a:extLst>
              <a:ext uri="{FF2B5EF4-FFF2-40B4-BE49-F238E27FC236}">
                <a16:creationId xmlns:a16="http://schemas.microsoft.com/office/drawing/2014/main" id="{E0EDBFEB-70F3-4AD4-A701-2AE3C9F217AC}"/>
              </a:ext>
            </a:extLst>
          </p:cNvPr>
          <p:cNvSpPr>
            <a:spLocks noGrp="1"/>
          </p:cNvSpPr>
          <p:nvPr>
            <p:ph sz="half" idx="1"/>
          </p:nvPr>
        </p:nvSpPr>
        <p:spPr>
          <a:xfrm>
            <a:off x="654756" y="1825625"/>
            <a:ext cx="5365044" cy="4351338"/>
          </a:xfrm>
        </p:spPr>
        <p:txBody>
          <a:bodyPr>
            <a:normAutofit fontScale="92500" lnSpcReduction="20000"/>
          </a:bodyPr>
          <a:lstStyle/>
          <a:p>
            <a:pPr marL="0" indent="0">
              <a:buNone/>
            </a:pPr>
            <a:r>
              <a:rPr lang="en-GB" b="1" u="sng" dirty="0"/>
              <a:t>Navigation and file management</a:t>
            </a:r>
          </a:p>
          <a:p>
            <a:pPr marL="514350" indent="-514350">
              <a:buFont typeface="+mj-lt"/>
              <a:buAutoNum type="arabicPeriod"/>
            </a:pPr>
            <a:r>
              <a:rPr lang="en-GB" dirty="0" err="1"/>
              <a:t>pwd</a:t>
            </a:r>
            <a:r>
              <a:rPr lang="en-GB" dirty="0"/>
              <a:t>	present directory</a:t>
            </a:r>
          </a:p>
          <a:p>
            <a:pPr marL="514350" indent="-514350">
              <a:buFont typeface="+mj-lt"/>
              <a:buAutoNum type="arabicPeriod"/>
            </a:pPr>
            <a:r>
              <a:rPr lang="en-GB" dirty="0"/>
              <a:t>ls		list content</a:t>
            </a:r>
          </a:p>
          <a:p>
            <a:pPr marL="514350" indent="-514350">
              <a:buFont typeface="+mj-lt"/>
              <a:buAutoNum type="arabicPeriod"/>
            </a:pPr>
            <a:r>
              <a:rPr lang="en-GB" dirty="0"/>
              <a:t>cd		change directory</a:t>
            </a:r>
          </a:p>
          <a:p>
            <a:pPr marL="514350" indent="-514350">
              <a:buFont typeface="+mj-lt"/>
              <a:buAutoNum type="arabicPeriod"/>
            </a:pPr>
            <a:r>
              <a:rPr lang="en-GB" dirty="0" err="1"/>
              <a:t>mkdir</a:t>
            </a:r>
            <a:r>
              <a:rPr lang="en-GB" dirty="0"/>
              <a:t>	make directory</a:t>
            </a:r>
          </a:p>
          <a:p>
            <a:pPr marL="514350" indent="-514350">
              <a:buFont typeface="+mj-lt"/>
              <a:buAutoNum type="arabicPeriod"/>
            </a:pPr>
            <a:r>
              <a:rPr lang="en-GB" dirty="0"/>
              <a:t>cp		copy</a:t>
            </a:r>
          </a:p>
          <a:p>
            <a:pPr marL="514350" indent="-514350">
              <a:buFont typeface="+mj-lt"/>
              <a:buAutoNum type="arabicPeriod"/>
            </a:pPr>
            <a:r>
              <a:rPr lang="en-GB" dirty="0" err="1"/>
              <a:t>scp</a:t>
            </a:r>
            <a:r>
              <a:rPr lang="en-GB" dirty="0"/>
              <a:t>	remotely copy</a:t>
            </a:r>
          </a:p>
          <a:p>
            <a:pPr marL="514350" indent="-514350">
              <a:buFont typeface="+mj-lt"/>
              <a:buAutoNum type="arabicPeriod"/>
            </a:pPr>
            <a:r>
              <a:rPr lang="en-GB" dirty="0"/>
              <a:t>mv	move</a:t>
            </a:r>
          </a:p>
          <a:p>
            <a:pPr marL="514350" indent="-514350">
              <a:buFont typeface="+mj-lt"/>
              <a:buAutoNum type="arabicPeriod"/>
            </a:pPr>
            <a:r>
              <a:rPr lang="en-GB" dirty="0"/>
              <a:t>rm		remove</a:t>
            </a:r>
          </a:p>
          <a:p>
            <a:pPr marL="514350" indent="-514350">
              <a:buFont typeface="+mj-lt"/>
              <a:buAutoNum type="arabicPeriod"/>
            </a:pPr>
            <a:r>
              <a:rPr lang="en-GB" dirty="0" err="1"/>
              <a:t>rmdir</a:t>
            </a:r>
            <a:r>
              <a:rPr lang="en-GB" dirty="0"/>
              <a:t>	remove empty directory</a:t>
            </a:r>
          </a:p>
          <a:p>
            <a:endParaRPr lang="en-GB" dirty="0"/>
          </a:p>
        </p:txBody>
      </p:sp>
      <p:sp>
        <p:nvSpPr>
          <p:cNvPr id="4" name="Platshållare för innehåll 3">
            <a:extLst>
              <a:ext uri="{FF2B5EF4-FFF2-40B4-BE49-F238E27FC236}">
                <a16:creationId xmlns:a16="http://schemas.microsoft.com/office/drawing/2014/main" id="{073B5D5C-3449-4CF5-AE29-7D896CFC5DF0}"/>
              </a:ext>
            </a:extLst>
          </p:cNvPr>
          <p:cNvSpPr>
            <a:spLocks noGrp="1"/>
          </p:cNvSpPr>
          <p:nvPr>
            <p:ph sz="half" idx="2"/>
          </p:nvPr>
        </p:nvSpPr>
        <p:spPr>
          <a:xfrm>
            <a:off x="6172200" y="1825625"/>
            <a:ext cx="5669844" cy="4351338"/>
          </a:xfrm>
        </p:spPr>
        <p:txBody>
          <a:bodyPr>
            <a:normAutofit fontScale="92500" lnSpcReduction="20000"/>
          </a:bodyPr>
          <a:lstStyle/>
          <a:p>
            <a:pPr marL="0" indent="0">
              <a:buNone/>
            </a:pPr>
            <a:r>
              <a:rPr lang="en-GB" b="1" u="sng" dirty="0"/>
              <a:t>Read files and change file properties</a:t>
            </a:r>
          </a:p>
          <a:p>
            <a:pPr marL="514350" indent="-514350">
              <a:buFont typeface="+mj-lt"/>
              <a:buAutoNum type="arabicPeriod" startAt="10"/>
            </a:pPr>
            <a:r>
              <a:rPr lang="en-GB" dirty="0"/>
              <a:t>cat	print content on screen</a:t>
            </a:r>
          </a:p>
          <a:p>
            <a:pPr marL="514350" indent="-514350">
              <a:buFont typeface="+mj-lt"/>
              <a:buAutoNum type="arabicPeriod" startAt="10"/>
            </a:pPr>
            <a:r>
              <a:rPr lang="en-GB" dirty="0"/>
              <a:t>head	print first part </a:t>
            </a:r>
          </a:p>
          <a:p>
            <a:pPr marL="514350" indent="-514350">
              <a:buFont typeface="+mj-lt"/>
              <a:buAutoNum type="arabicPeriod" startAt="10"/>
            </a:pPr>
            <a:r>
              <a:rPr lang="en-GB" dirty="0"/>
              <a:t>tail		print last part</a:t>
            </a:r>
          </a:p>
          <a:p>
            <a:pPr marL="514350" indent="-514350">
              <a:buFont typeface="+mj-lt"/>
              <a:buAutoNum type="arabicPeriod" startAt="10"/>
            </a:pPr>
            <a:r>
              <a:rPr lang="en-GB" dirty="0"/>
              <a:t>less	browse content </a:t>
            </a:r>
          </a:p>
          <a:p>
            <a:pPr marL="514350" indent="-514350">
              <a:buFont typeface="+mj-lt"/>
              <a:buAutoNum type="arabicPeriod" startAt="10"/>
            </a:pPr>
            <a:endParaRPr lang="en-GB" dirty="0"/>
          </a:p>
          <a:p>
            <a:pPr marL="514350" indent="-514350">
              <a:buFont typeface="+mj-lt"/>
              <a:buAutoNum type="arabicPeriod" startAt="10"/>
            </a:pPr>
            <a:r>
              <a:rPr lang="en-GB" dirty="0"/>
              <a:t>tar		compress or extract file</a:t>
            </a:r>
          </a:p>
          <a:p>
            <a:pPr marL="514350" indent="-514350">
              <a:buFont typeface="+mj-lt"/>
              <a:buAutoNum type="arabicPeriod" startAt="10"/>
            </a:pPr>
            <a:r>
              <a:rPr lang="en-GB" dirty="0" err="1"/>
              <a:t>chmod</a:t>
            </a:r>
            <a:r>
              <a:rPr lang="en-GB" dirty="0"/>
              <a:t>	change file permissions</a:t>
            </a:r>
          </a:p>
          <a:p>
            <a:pPr marL="514350" indent="-514350">
              <a:buFont typeface="+mj-lt"/>
              <a:buAutoNum type="arabicPeriod" startAt="10"/>
            </a:pPr>
            <a:endParaRPr lang="en-GB" dirty="0"/>
          </a:p>
          <a:p>
            <a:pPr marL="514350" indent="-514350">
              <a:buFont typeface="+mj-lt"/>
              <a:buAutoNum type="arabicPeriod" startAt="10"/>
            </a:pPr>
            <a:r>
              <a:rPr lang="en-GB" dirty="0"/>
              <a:t>man	 info about a 	command</a:t>
            </a:r>
          </a:p>
          <a:p>
            <a:pPr marL="514350" indent="-514350">
              <a:buFont typeface="+mj-lt"/>
              <a:buAutoNum type="arabicPeriod" startAt="10"/>
            </a:pPr>
            <a:endParaRPr lang="en-GB" dirty="0"/>
          </a:p>
        </p:txBody>
      </p:sp>
    </p:spTree>
    <p:extLst>
      <p:ext uri="{BB962C8B-B14F-4D97-AF65-F5344CB8AC3E}">
        <p14:creationId xmlns:p14="http://schemas.microsoft.com/office/powerpoint/2010/main" val="837607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6"/>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dirty="0"/>
              <a:t>Review exercise:</a:t>
            </a:r>
            <a:endParaRPr dirty="0"/>
          </a:p>
          <a:p>
            <a:pPr marL="609585" indent="-507987">
              <a:spcBef>
                <a:spcPts val="667"/>
              </a:spcBef>
              <a:buSzPts val="2400"/>
              <a:buChar char="●"/>
            </a:pPr>
            <a:r>
              <a:rPr lang="en" dirty="0"/>
              <a:t>Now try this:</a:t>
            </a:r>
            <a:endParaRPr dirty="0"/>
          </a:p>
          <a:p>
            <a:pPr marL="0" indent="0">
              <a:spcBef>
                <a:spcPts val="667"/>
              </a:spcBef>
              <a:buClr>
                <a:schemeClr val="dk1"/>
              </a:buClr>
              <a:buSzPts val="1100"/>
              <a:buNone/>
            </a:pPr>
            <a:r>
              <a:rPr lang="en" dirty="0"/>
              <a:t>   - Create a new directory inside your home directory</a:t>
            </a:r>
            <a:endParaRPr dirty="0"/>
          </a:p>
          <a:p>
            <a:pPr marL="0" indent="0">
              <a:spcBef>
                <a:spcPts val="667"/>
              </a:spcBef>
              <a:buClr>
                <a:schemeClr val="dk1"/>
              </a:buClr>
              <a:buSzPts val="1100"/>
              <a:buNone/>
            </a:pPr>
            <a:r>
              <a:rPr lang="en" dirty="0"/>
              <a:t>   - Cd into it</a:t>
            </a:r>
            <a:endParaRPr dirty="0"/>
          </a:p>
          <a:p>
            <a:pPr marL="0" indent="0">
              <a:spcBef>
                <a:spcPts val="667"/>
              </a:spcBef>
              <a:buClr>
                <a:schemeClr val="dk1"/>
              </a:buClr>
              <a:buSzPts val="1100"/>
              <a:buNone/>
            </a:pPr>
            <a:r>
              <a:rPr lang="en" dirty="0"/>
              <a:t>   - Copy any file into the directory</a:t>
            </a:r>
            <a:endParaRPr dirty="0"/>
          </a:p>
          <a:p>
            <a:pPr marL="0" indent="0">
              <a:spcBef>
                <a:spcPts val="667"/>
              </a:spcBef>
              <a:buClr>
                <a:schemeClr val="dk1"/>
              </a:buClr>
              <a:buSzPts val="1100"/>
              <a:buNone/>
            </a:pPr>
            <a:r>
              <a:rPr lang="en" dirty="0"/>
              <a:t>   - Rename the file to something else</a:t>
            </a:r>
            <a:endParaRPr dirty="0"/>
          </a:p>
          <a:p>
            <a:pPr marL="0" indent="0">
              <a:spcBef>
                <a:spcPts val="667"/>
              </a:spcBef>
              <a:buClr>
                <a:schemeClr val="dk1"/>
              </a:buClr>
              <a:buSzPts val="1100"/>
              <a:buNone/>
            </a:pPr>
            <a:r>
              <a:rPr lang="en" dirty="0"/>
              <a:t>   - Delete the directory and its contents</a:t>
            </a:r>
            <a:endParaRPr dirty="0"/>
          </a:p>
          <a:p>
            <a:pPr marL="0" indent="0">
              <a:spcBef>
                <a:spcPts val="667"/>
              </a:spcBef>
              <a:buNone/>
            </a:pPr>
            <a:endParaRPr dirty="0"/>
          </a:p>
        </p:txBody>
      </p:sp>
      <p:sp>
        <p:nvSpPr>
          <p:cNvPr id="420" name="Google Shape;420;p66"/>
          <p:cNvSpPr txBox="1"/>
          <p:nvPr/>
        </p:nvSpPr>
        <p:spPr>
          <a:xfrm>
            <a:off x="2355267" y="170033"/>
            <a:ext cx="8545600" cy="1177270"/>
          </a:xfrm>
          <a:prstGeom prst="rect">
            <a:avLst/>
          </a:prstGeom>
          <a:noFill/>
          <a:ln>
            <a:noFill/>
          </a:ln>
        </p:spPr>
        <p:txBody>
          <a:bodyPr spcFirstLastPara="1" wrap="square" lIns="121900" tIns="121900" rIns="121900" bIns="121900" anchor="t" anchorCtr="0">
            <a:spAutoFit/>
          </a:bodyPr>
          <a:lstStyle/>
          <a:p>
            <a:pPr marL="1219170" indent="609585">
              <a:spcBef>
                <a:spcPts val="667"/>
              </a:spcBef>
              <a:buClr>
                <a:schemeClr val="dk1"/>
              </a:buClr>
              <a:buSzPts val="1100"/>
            </a:pPr>
            <a:r>
              <a:rPr lang="en" sz="5467" b="1">
                <a:solidFill>
                  <a:schemeClr val="dk1"/>
                </a:solidFill>
              </a:rPr>
              <a:t>Now try this</a:t>
            </a:r>
            <a:endParaRPr sz="4133" b="1"/>
          </a:p>
        </p:txBody>
      </p:sp>
      <p:pic>
        <p:nvPicPr>
          <p:cNvPr id="421" name="Google Shape;421;p66"/>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a:solidFill>
                  <a:schemeClr val="dk1"/>
                </a:solidFill>
              </a:rPr>
              <a:t>Summarising exercises (1)</a:t>
            </a:r>
            <a:endParaRPr b="1">
              <a:solidFill>
                <a:schemeClr val="dk1"/>
              </a:solidFill>
            </a:endParaRPr>
          </a:p>
          <a:p>
            <a:pPr algn="r">
              <a:spcBef>
                <a:spcPts val="0"/>
              </a:spcBef>
            </a:pPr>
            <a:endParaRPr sz="3200">
              <a:solidFill>
                <a:schemeClr val="dk1"/>
              </a:solidFill>
            </a:endParaRPr>
          </a:p>
        </p:txBody>
      </p:sp>
      <p:sp>
        <p:nvSpPr>
          <p:cNvPr id="427" name="Google Shape;427;p67"/>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474121">
              <a:spcBef>
                <a:spcPts val="667"/>
              </a:spcBef>
              <a:buSzPts val="2000"/>
              <a:buChar char="●"/>
            </a:pPr>
            <a:r>
              <a:rPr lang="en" sz="2667" dirty="0"/>
              <a:t>Find and delete the files named temp_file-1 and temp_file-2.</a:t>
            </a:r>
            <a:endParaRPr sz="2667" dirty="0"/>
          </a:p>
          <a:p>
            <a:pPr marL="609585" indent="-474121">
              <a:spcBef>
                <a:spcPts val="0"/>
              </a:spcBef>
              <a:buSzPts val="2000"/>
              <a:buChar char="-"/>
            </a:pPr>
            <a:r>
              <a:rPr lang="en" sz="2667" dirty="0"/>
              <a:t>Can you do it with one command, standing in linux_tutorial/?</a:t>
            </a:r>
            <a:endParaRPr sz="2667" dirty="0"/>
          </a:p>
          <a:p>
            <a:pPr marL="609585" indent="-474121">
              <a:spcBef>
                <a:spcPts val="0"/>
              </a:spcBef>
              <a:buSzPts val="2000"/>
              <a:buChar char="-"/>
            </a:pPr>
            <a:r>
              <a:rPr lang="en" sz="2667" dirty="0"/>
              <a:t>You may have to give yourself permission.</a:t>
            </a:r>
            <a:endParaRPr sz="2667" dirty="0"/>
          </a:p>
          <a:p>
            <a:pPr marL="0" indent="0">
              <a:spcBef>
                <a:spcPts val="667"/>
              </a:spcBef>
              <a:buNone/>
            </a:pPr>
            <a:endParaRPr dirty="0"/>
          </a:p>
        </p:txBody>
      </p:sp>
      <p:pic>
        <p:nvPicPr>
          <p:cNvPr id="428" name="Google Shape;428;p67"/>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8"/>
          <p:cNvSpPr txBox="1">
            <a:spLocks noGrp="1"/>
          </p:cNvSpPr>
          <p:nvPr>
            <p:ph type="body" idx="1"/>
          </p:nvPr>
        </p:nvSpPr>
        <p:spPr>
          <a:xfrm>
            <a:off x="989968" y="19938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endParaRPr dirty="0"/>
          </a:p>
          <a:p>
            <a:pPr marL="609585" indent="-507987">
              <a:spcBef>
                <a:spcPts val="667"/>
              </a:spcBef>
              <a:buSzPts val="2400"/>
              <a:buChar char="●"/>
            </a:pPr>
            <a:r>
              <a:rPr lang="en" dirty="0"/>
              <a:t>Create a directory named “text_files”</a:t>
            </a:r>
            <a:endParaRPr dirty="0"/>
          </a:p>
          <a:p>
            <a:pPr marL="609585" indent="-507987">
              <a:spcBef>
                <a:spcPts val="0"/>
              </a:spcBef>
              <a:buSzPts val="2400"/>
              <a:buChar char="●"/>
            </a:pPr>
            <a:r>
              <a:rPr lang="en" dirty="0"/>
              <a:t>Move all the .txt files in subdirectories of linux_tutorial into this directory</a:t>
            </a:r>
            <a:endParaRPr dirty="0"/>
          </a:p>
          <a:p>
            <a:pPr marL="609585" indent="-507987">
              <a:spcBef>
                <a:spcPts val="0"/>
              </a:spcBef>
              <a:buSzPts val="2400"/>
              <a:buChar char="-"/>
            </a:pPr>
            <a:r>
              <a:rPr lang="en" dirty="0"/>
              <a:t>Use the “verbose” flag to get a report of which files were moved.</a:t>
            </a:r>
            <a:endParaRPr dirty="0"/>
          </a:p>
          <a:p>
            <a:pPr marL="0" indent="0">
              <a:spcBef>
                <a:spcPts val="667"/>
              </a:spcBef>
              <a:buNone/>
            </a:pPr>
            <a:endParaRPr dirty="0"/>
          </a:p>
        </p:txBody>
      </p:sp>
      <p:sp>
        <p:nvSpPr>
          <p:cNvPr id="434" name="Google Shape;434;p68"/>
          <p:cNvSpPr txBox="1"/>
          <p:nvPr/>
        </p:nvSpPr>
        <p:spPr>
          <a:xfrm>
            <a:off x="2575700" y="220401"/>
            <a:ext cx="8407200" cy="1074613"/>
          </a:xfrm>
          <a:prstGeom prst="rect">
            <a:avLst/>
          </a:prstGeom>
          <a:noFill/>
          <a:ln>
            <a:noFill/>
          </a:ln>
        </p:spPr>
        <p:txBody>
          <a:bodyPr spcFirstLastPara="1" wrap="square" lIns="121900" tIns="121900" rIns="121900" bIns="121900" anchor="t" anchorCtr="0">
            <a:spAutoFit/>
          </a:bodyPr>
          <a:lstStyle/>
          <a:p>
            <a:pPr>
              <a:spcBef>
                <a:spcPts val="667"/>
              </a:spcBef>
              <a:buClr>
                <a:schemeClr val="dk1"/>
              </a:buClr>
              <a:buSzPts val="1100"/>
            </a:pPr>
            <a:r>
              <a:rPr lang="en" sz="4800" b="1">
                <a:solidFill>
                  <a:schemeClr val="dk1"/>
                </a:solidFill>
              </a:rPr>
              <a:t>Summarising exercises (2)</a:t>
            </a:r>
            <a:endParaRPr sz="4800" b="1"/>
          </a:p>
        </p:txBody>
      </p:sp>
      <p:pic>
        <p:nvPicPr>
          <p:cNvPr id="435" name="Google Shape;435;p68"/>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9"/>
          <p:cNvSpPr txBox="1">
            <a:spLocks noGrp="1"/>
          </p:cNvSpPr>
          <p:nvPr>
            <p:ph type="title"/>
          </p:nvPr>
        </p:nvSpPr>
        <p:spPr>
          <a:xfrm>
            <a:off x="2351587" y="609600"/>
            <a:ext cx="9313200" cy="1143200"/>
          </a:xfrm>
          <a:prstGeom prst="rect">
            <a:avLst/>
          </a:prstGeom>
        </p:spPr>
        <p:txBody>
          <a:bodyPr spcFirstLastPara="1" vert="horz" wrap="square" lIns="91433" tIns="45700" rIns="91433" bIns="45700" rtlCol="0" anchor="t" anchorCtr="0">
            <a:noAutofit/>
          </a:bodyPr>
          <a:lstStyle/>
          <a:p>
            <a:pPr>
              <a:spcBef>
                <a:spcPts val="667"/>
              </a:spcBef>
              <a:buClr>
                <a:schemeClr val="dk1"/>
              </a:buClr>
              <a:buSzPts val="1100"/>
            </a:pPr>
            <a:r>
              <a:rPr lang="en" b="1">
                <a:solidFill>
                  <a:schemeClr val="dk1"/>
                </a:solidFill>
              </a:rPr>
              <a:t>Summarising exercises (3)</a:t>
            </a:r>
            <a:endParaRPr b="1"/>
          </a:p>
        </p:txBody>
      </p:sp>
      <p:sp>
        <p:nvSpPr>
          <p:cNvPr id="441" name="Google Shape;441;p69"/>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Transfer files to and from Rackham. Use scp or FileZilla or MobaXterm or whatever you like.</a:t>
            </a:r>
            <a:endParaRPr dirty="0"/>
          </a:p>
          <a:p>
            <a:pPr marL="609585" indent="-507987">
              <a:spcBef>
                <a:spcPts val="0"/>
              </a:spcBef>
              <a:buSzPts val="2400"/>
              <a:buChar char="●"/>
            </a:pPr>
            <a:r>
              <a:rPr lang="en" dirty="0"/>
              <a:t>Read up on the rsync tool for moving files.</a:t>
            </a:r>
            <a:endParaRPr dirty="0"/>
          </a:p>
          <a:p>
            <a:pPr marL="0" indent="0">
              <a:spcBef>
                <a:spcPts val="667"/>
              </a:spcBef>
              <a:buNone/>
            </a:pPr>
            <a:endParaRPr dirty="0"/>
          </a:p>
        </p:txBody>
      </p:sp>
      <p:pic>
        <p:nvPicPr>
          <p:cNvPr id="442" name="Google Shape;442;p69"/>
          <p:cNvPicPr preferRelativeResize="0"/>
          <p:nvPr/>
        </p:nvPicPr>
        <p:blipFill>
          <a:blip r:embed="rId3">
            <a:alphaModFix/>
          </a:blip>
          <a:stretch>
            <a:fillRect/>
          </a:stretch>
        </p:blipFill>
        <p:spPr>
          <a:xfrm>
            <a:off x="10327934" y="5790601"/>
            <a:ext cx="1864068" cy="1067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2389400" y="609600"/>
            <a:ext cx="9313200" cy="1726800"/>
          </a:xfrm>
          <a:prstGeom prst="rect">
            <a:avLst/>
          </a:prstGeom>
        </p:spPr>
        <p:txBody>
          <a:bodyPr spcFirstLastPara="1" vert="horz" wrap="square" lIns="91433" tIns="45700" rIns="91433" bIns="45700" rtlCol="0" anchor="t" anchorCtr="0">
            <a:noAutofit/>
          </a:bodyPr>
          <a:lstStyle/>
          <a:p>
            <a:pPr algn="ctr">
              <a:spcBef>
                <a:spcPts val="0"/>
              </a:spcBef>
            </a:pPr>
            <a:r>
              <a:rPr lang="en" b="1"/>
              <a:t>Connect to UPPMAX for </a:t>
            </a:r>
            <a:br>
              <a:rPr lang="en" b="1"/>
            </a:br>
            <a:r>
              <a:rPr lang="en" b="1"/>
              <a:t>windows users </a:t>
            </a:r>
            <a:endParaRPr b="1"/>
          </a:p>
        </p:txBody>
      </p:sp>
      <p:sp>
        <p:nvSpPr>
          <p:cNvPr id="136" name="Google Shape;136;p27"/>
          <p:cNvSpPr txBox="1">
            <a:spLocks noGrp="1"/>
          </p:cNvSpPr>
          <p:nvPr>
            <p:ph type="body" idx="1"/>
          </p:nvPr>
        </p:nvSpPr>
        <p:spPr>
          <a:xfrm>
            <a:off x="749400" y="2510167"/>
            <a:ext cx="11152800" cy="326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dirty="0"/>
              <a:t>Download a X-server such as GWSL or X-ming or VcXsrv or an other of your choosing</a:t>
            </a:r>
            <a:endParaRPr dirty="0"/>
          </a:p>
          <a:p>
            <a:pPr marL="609585" indent="-507987">
              <a:spcBef>
                <a:spcPts val="0"/>
              </a:spcBef>
              <a:buSzPts val="2400"/>
              <a:buChar char="●"/>
            </a:pPr>
            <a:r>
              <a:rPr lang="en" dirty="0"/>
              <a:t>Install WSL and a Distribution such as ubuntu or a ssh program such as MobaXTerm</a:t>
            </a:r>
            <a:endParaRPr dirty="0"/>
          </a:p>
          <a:p>
            <a:pPr marL="609585" indent="-507987">
              <a:spcBef>
                <a:spcPts val="0"/>
              </a:spcBef>
              <a:buSzPts val="2400"/>
              <a:buChar char="●"/>
            </a:pPr>
            <a:r>
              <a:rPr lang="en" dirty="0"/>
              <a:t>Connect to $ ssh -X username@rackham.uppmax.uu.se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2068153" y="659967"/>
            <a:ext cx="9313200" cy="1143200"/>
          </a:xfrm>
          <a:prstGeom prst="rect">
            <a:avLst/>
          </a:prstGeom>
        </p:spPr>
        <p:txBody>
          <a:bodyPr spcFirstLastPara="1" vert="horz" wrap="square" lIns="91433" tIns="45700" rIns="91433" bIns="45700" rtlCol="0" anchor="t" anchorCtr="0">
            <a:noAutofit/>
          </a:bodyPr>
          <a:lstStyle/>
          <a:p>
            <a:pPr algn="ctr">
              <a:spcBef>
                <a:spcPts val="0"/>
              </a:spcBef>
            </a:pPr>
            <a:r>
              <a:rPr lang="en" b="1"/>
              <a:t>Windows links</a:t>
            </a:r>
            <a:endParaRPr b="1"/>
          </a:p>
        </p:txBody>
      </p:sp>
      <p:sp>
        <p:nvSpPr>
          <p:cNvPr id="142" name="Google Shape;142;p28"/>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609585" indent="-507987">
              <a:spcBef>
                <a:spcPts val="667"/>
              </a:spcBef>
              <a:buSzPts val="2400"/>
              <a:buChar char="●"/>
            </a:pPr>
            <a:r>
              <a:rPr lang="en" u="sng" dirty="0">
                <a:solidFill>
                  <a:schemeClr val="hlink"/>
                </a:solidFill>
                <a:hlinkClick r:id="rId3"/>
              </a:rPr>
              <a:t>https://sourceforge.net/projects/vcxsrv/</a:t>
            </a:r>
            <a:endParaRPr dirty="0"/>
          </a:p>
          <a:p>
            <a:pPr marL="609585" indent="-507987">
              <a:spcBef>
                <a:spcPts val="0"/>
              </a:spcBef>
              <a:buSzPts val="2400"/>
              <a:buChar char="●"/>
            </a:pPr>
            <a:r>
              <a:rPr lang="en" u="sng" dirty="0">
                <a:solidFill>
                  <a:schemeClr val="hlink"/>
                </a:solidFill>
                <a:hlinkClick r:id="rId4"/>
              </a:rPr>
              <a:t>https://mobaxterm.mobatek.net/</a:t>
            </a:r>
            <a:endParaRPr dirty="0"/>
          </a:p>
          <a:p>
            <a:pPr marL="609585" indent="-507987">
              <a:spcBef>
                <a:spcPts val="0"/>
              </a:spcBef>
              <a:buSzPts val="2400"/>
              <a:buChar char="●"/>
            </a:pPr>
            <a:r>
              <a:rPr lang="en" u="sng" dirty="0">
                <a:solidFill>
                  <a:schemeClr val="hlink"/>
                </a:solidFill>
                <a:hlinkClick r:id="rId5"/>
              </a:rPr>
              <a:t>https://opticos.github.io/gwsl/</a:t>
            </a:r>
            <a:endParaRPr dirty="0"/>
          </a:p>
          <a:p>
            <a:pPr marL="609585" indent="-507987">
              <a:spcBef>
                <a:spcPts val="0"/>
              </a:spcBef>
              <a:buSzPts val="2400"/>
              <a:buChar char="●"/>
            </a:pPr>
            <a:r>
              <a:rPr lang="en" u="sng" dirty="0">
                <a:solidFill>
                  <a:schemeClr val="hlink"/>
                </a:solidFill>
                <a:hlinkClick r:id="rId6"/>
              </a:rPr>
              <a:t>https://sourceforge.net/projects/xming/</a:t>
            </a:r>
            <a:endParaRPr dirty="0"/>
          </a:p>
          <a:p>
            <a:pPr marL="0" indent="0">
              <a:spcBef>
                <a:spcPts val="667"/>
              </a:spcBef>
              <a:buNone/>
            </a:pPr>
            <a:endParaRPr dirty="0"/>
          </a:p>
          <a:p>
            <a:pPr marL="609585" indent="-507987">
              <a:spcBef>
                <a:spcPts val="667"/>
              </a:spcBef>
              <a:buSzPts val="2400"/>
              <a:buChar char="●"/>
            </a:pPr>
            <a:r>
              <a:rPr lang="en" u="sng" dirty="0">
                <a:solidFill>
                  <a:schemeClr val="hlink"/>
                </a:solidFill>
                <a:hlinkClick r:id="rId7"/>
              </a:rPr>
              <a:t>https://docs.microsoft.com/en-us/windows/wsl/install-win10</a:t>
            </a:r>
            <a:endParaRPr dirty="0"/>
          </a:p>
          <a:p>
            <a:pPr marL="609585" indent="-507987">
              <a:spcBef>
                <a:spcPts val="0"/>
              </a:spcBef>
              <a:buSzPts val="2400"/>
              <a:buChar char="●"/>
            </a:pPr>
            <a:r>
              <a:rPr lang="en" dirty="0"/>
              <a:t>Don’t forget to update to wsl2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1945933" y="609600"/>
            <a:ext cx="9718800" cy="1143200"/>
          </a:xfrm>
          <a:prstGeom prst="rect">
            <a:avLst/>
          </a:prstGeom>
        </p:spPr>
        <p:txBody>
          <a:bodyPr spcFirstLastPara="1" vert="horz" wrap="square" lIns="91433" tIns="45700" rIns="91433" bIns="45700" rtlCol="0" anchor="t" anchorCtr="0">
            <a:noAutofit/>
          </a:bodyPr>
          <a:lstStyle/>
          <a:p>
            <a:pPr algn="ctr">
              <a:spcBef>
                <a:spcPts val="667"/>
              </a:spcBef>
              <a:buClr>
                <a:schemeClr val="dk1"/>
              </a:buClr>
              <a:buSzPts val="1100"/>
            </a:pPr>
            <a:r>
              <a:rPr lang="en" sz="4667" b="1" dirty="0">
                <a:solidFill>
                  <a:schemeClr val="dk1"/>
                </a:solidFill>
              </a:rPr>
              <a:t>X11-forwarding </a:t>
            </a:r>
            <a:br>
              <a:rPr lang="en" sz="4667" b="1" dirty="0">
                <a:solidFill>
                  <a:schemeClr val="dk1"/>
                </a:solidFill>
              </a:rPr>
            </a:br>
            <a:r>
              <a:rPr lang="en" sz="4667" b="1" dirty="0">
                <a:solidFill>
                  <a:schemeClr val="dk1"/>
                </a:solidFill>
              </a:rPr>
              <a:t>graphics from the command line</a:t>
            </a:r>
            <a:endParaRPr sz="6267" b="1" dirty="0"/>
          </a:p>
        </p:txBody>
      </p:sp>
      <p:sp>
        <p:nvSpPr>
          <p:cNvPr id="148" name="Google Shape;148;p29"/>
          <p:cNvSpPr txBox="1">
            <a:spLocks noGrp="1"/>
          </p:cNvSpPr>
          <p:nvPr>
            <p:ph type="body" idx="1"/>
          </p:nvPr>
        </p:nvSpPr>
        <p:spPr>
          <a:xfrm>
            <a:off x="914333" y="2340167"/>
            <a:ext cx="10750400" cy="5046800"/>
          </a:xfrm>
          <a:prstGeom prst="rect">
            <a:avLst/>
          </a:prstGeom>
        </p:spPr>
        <p:txBody>
          <a:bodyPr spcFirstLastPara="1" vert="horz" wrap="square" lIns="91433" tIns="45700" rIns="91433" bIns="45700" rtlCol="0" anchor="t" anchorCtr="0">
            <a:noAutofit/>
          </a:bodyPr>
          <a:lstStyle/>
          <a:p>
            <a:pPr marL="609585" indent="-474121">
              <a:spcBef>
                <a:spcPts val="667"/>
              </a:spcBef>
              <a:buSzPts val="2000"/>
              <a:buChar char="●"/>
            </a:pPr>
            <a:r>
              <a:rPr lang="en" sz="2667" dirty="0"/>
              <a:t>Graphics can be sent through the SSH connection you’re using to connect</a:t>
            </a:r>
            <a:endParaRPr sz="2667" dirty="0"/>
          </a:p>
          <a:p>
            <a:pPr marL="609585" indent="-474121">
              <a:spcBef>
                <a:spcPts val="0"/>
              </a:spcBef>
              <a:buSzPts val="2000"/>
              <a:buChar char="-"/>
            </a:pPr>
            <a:r>
              <a:rPr lang="en" sz="2667" dirty="0"/>
              <a:t>Use ssh -Y or ssh -X</a:t>
            </a:r>
            <a:endParaRPr sz="2667" dirty="0"/>
          </a:p>
          <a:p>
            <a:pPr marL="609585" indent="-474121">
              <a:spcBef>
                <a:spcPts val="0"/>
              </a:spcBef>
              <a:buSzPts val="2000"/>
              <a:buChar char="●"/>
            </a:pPr>
            <a:r>
              <a:rPr lang="en" sz="2667" dirty="0"/>
              <a:t>MacOS users will need to install XQuartz.</a:t>
            </a:r>
            <a:endParaRPr sz="2667" dirty="0"/>
          </a:p>
          <a:p>
            <a:pPr marL="609585" indent="-474121">
              <a:spcBef>
                <a:spcPts val="0"/>
              </a:spcBef>
              <a:buSzPts val="2000"/>
              <a:buChar char="●"/>
            </a:pPr>
            <a:r>
              <a:rPr lang="en" sz="2667" dirty="0"/>
              <a:t>When starting a graphical program, a new window will open, but your terminal will be “locked”.</a:t>
            </a:r>
            <a:endParaRPr sz="2667" dirty="0"/>
          </a:p>
          <a:p>
            <a:pPr marL="609585" indent="-474121">
              <a:spcBef>
                <a:spcPts val="0"/>
              </a:spcBef>
              <a:buSzPts val="2000"/>
              <a:buChar char="-"/>
            </a:pPr>
            <a:r>
              <a:rPr lang="en" sz="2667" dirty="0"/>
              <a:t> Run using &amp; at the end to run it as a background proccess e.g. “gedit &amp;” </a:t>
            </a:r>
            <a:endParaRPr sz="2667" dirty="0"/>
          </a:p>
          <a:p>
            <a:pPr marL="609585" indent="-474121">
              <a:spcBef>
                <a:spcPts val="0"/>
              </a:spcBef>
              <a:buSzPts val="2000"/>
              <a:buChar char="-"/>
            </a:pPr>
            <a:r>
              <a:rPr lang="en" sz="2667" dirty="0"/>
              <a:t>Alternatively, use ctrl-z to put gedit to sleep and type bg %1 to make process number one run in background</a:t>
            </a:r>
            <a:endParaRPr sz="2667" dirty="0"/>
          </a:p>
          <a:p>
            <a:pPr marL="0" indent="0">
              <a:spcBef>
                <a:spcPts val="667"/>
              </a:spcBef>
              <a:buNone/>
            </a:pPr>
            <a:endParaRPr dirty="0"/>
          </a:p>
        </p:txBody>
      </p:sp>
      <p:pic>
        <p:nvPicPr>
          <p:cNvPr id="149" name="Google Shape;149;p29"/>
          <p:cNvPicPr preferRelativeResize="0"/>
          <p:nvPr/>
        </p:nvPicPr>
        <p:blipFill>
          <a:blip r:embed="rId3">
            <a:alphaModFix/>
          </a:blip>
          <a:stretch>
            <a:fillRect/>
          </a:stretch>
        </p:blipFill>
        <p:spPr>
          <a:xfrm>
            <a:off x="8388231" y="2953467"/>
            <a:ext cx="2646067" cy="108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2059300" y="609600"/>
            <a:ext cx="9605600" cy="1143200"/>
          </a:xfrm>
          <a:prstGeom prst="rect">
            <a:avLst/>
          </a:prstGeom>
        </p:spPr>
        <p:txBody>
          <a:bodyPr spcFirstLastPara="1" vert="horz" wrap="square" lIns="91433" tIns="45700" rIns="91433" bIns="45700" rtlCol="0" anchor="t" anchorCtr="0">
            <a:noAutofit/>
          </a:bodyPr>
          <a:lstStyle/>
          <a:p>
            <a:pPr algn="ctr">
              <a:spcBef>
                <a:spcPts val="667"/>
              </a:spcBef>
              <a:buClr>
                <a:schemeClr val="dk1"/>
              </a:buClr>
              <a:buSzPts val="1100"/>
            </a:pPr>
            <a:r>
              <a:rPr lang="en" b="1" dirty="0">
                <a:solidFill>
                  <a:schemeClr val="dk1"/>
                </a:solidFill>
              </a:rPr>
              <a:t>Command line with </a:t>
            </a:r>
            <a:r>
              <a:rPr lang="en" b="1" i="1" dirty="0">
                <a:solidFill>
                  <a:schemeClr val="dk1"/>
                </a:solidFill>
              </a:rPr>
              <a:t>bash</a:t>
            </a:r>
            <a:r>
              <a:rPr lang="en" dirty="0">
                <a:solidFill>
                  <a:schemeClr val="dk1"/>
                </a:solidFill>
              </a:rPr>
              <a:t> </a:t>
            </a:r>
            <a:endParaRPr dirty="0"/>
          </a:p>
        </p:txBody>
      </p:sp>
      <p:sp>
        <p:nvSpPr>
          <p:cNvPr id="155" name="Google Shape;155;p30"/>
          <p:cNvSpPr txBox="1">
            <a:spLocks noGrp="1"/>
          </p:cNvSpPr>
          <p:nvPr>
            <p:ph type="body" idx="1"/>
          </p:nvPr>
        </p:nvSpPr>
        <p:spPr>
          <a:xfrm>
            <a:off x="914400" y="1752800"/>
            <a:ext cx="10750400" cy="2912000"/>
          </a:xfrm>
          <a:prstGeom prst="rect">
            <a:avLst/>
          </a:prstGeom>
        </p:spPr>
        <p:txBody>
          <a:bodyPr spcFirstLastPara="1" vert="horz" wrap="square" lIns="91433" tIns="45700" rIns="91433" bIns="45700" rtlCol="0" anchor="t" anchorCtr="0">
            <a:noAutofit/>
          </a:bodyPr>
          <a:lstStyle/>
          <a:p>
            <a:pPr marL="0" indent="0">
              <a:spcBef>
                <a:spcPts val="667"/>
              </a:spcBef>
              <a:buClr>
                <a:schemeClr val="dk1"/>
              </a:buClr>
              <a:buSzPts val="1100"/>
              <a:buNone/>
            </a:pPr>
            <a:r>
              <a:rPr lang="en" dirty="0"/>
              <a:t>● The command-line interface: the bash prompt </a:t>
            </a:r>
            <a:r>
              <a:rPr lang="en" dirty="0">
                <a:solidFill>
                  <a:srgbClr val="FFFFFF"/>
                </a:solidFill>
                <a:highlight>
                  <a:srgbClr val="980000"/>
                </a:highlight>
              </a:rPr>
              <a:t>$</a:t>
            </a:r>
            <a:endParaRPr dirty="0">
              <a:solidFill>
                <a:srgbClr val="FFFFFF"/>
              </a:solidFill>
              <a:highlight>
                <a:srgbClr val="980000"/>
              </a:highlight>
            </a:endParaRPr>
          </a:p>
          <a:p>
            <a:pPr marL="0" indent="0">
              <a:spcBef>
                <a:spcPts val="667"/>
              </a:spcBef>
              <a:buClr>
                <a:schemeClr val="dk1"/>
              </a:buClr>
              <a:buSzPts val="1100"/>
              <a:buNone/>
            </a:pPr>
            <a:r>
              <a:rPr lang="en" dirty="0"/>
              <a:t>● </a:t>
            </a:r>
            <a:r>
              <a:rPr lang="en" b="1" dirty="0"/>
              <a:t>bash</a:t>
            </a:r>
            <a:r>
              <a:rPr lang="en" dirty="0"/>
              <a:t> is a program </a:t>
            </a:r>
            <a:r>
              <a:rPr lang="sv-SE" dirty="0" err="1"/>
              <a:t>that</a:t>
            </a:r>
            <a:r>
              <a:rPr lang="sv-SE" dirty="0"/>
              <a:t> </a:t>
            </a:r>
            <a:r>
              <a:rPr lang="en" dirty="0"/>
              <a:t>finds and runs other programs</a:t>
            </a:r>
            <a:endParaRPr dirty="0"/>
          </a:p>
          <a:p>
            <a:pPr marL="0" indent="0">
              <a:spcBef>
                <a:spcPts val="667"/>
              </a:spcBef>
              <a:buNone/>
            </a:pPr>
            <a:r>
              <a:rPr lang="en" dirty="0"/>
              <a:t>● </a:t>
            </a:r>
            <a:r>
              <a:rPr lang="en" b="1" dirty="0"/>
              <a:t>bash</a:t>
            </a:r>
            <a:r>
              <a:rPr lang="en" dirty="0"/>
              <a:t> is scripting language that is referred to as a shell</a:t>
            </a:r>
            <a:endParaRPr dirty="0"/>
          </a:p>
          <a:p>
            <a:pPr marL="0" indent="0">
              <a:spcBef>
                <a:spcPts val="667"/>
              </a:spcBef>
              <a:buClr>
                <a:schemeClr val="dk1"/>
              </a:buClr>
              <a:buSzPts val="1100"/>
              <a:buNone/>
            </a:pPr>
            <a:r>
              <a:rPr lang="en" sz="2667" dirty="0"/>
              <a:t>(because it sits around the kernel making it easy to interact with)</a:t>
            </a:r>
            <a:endParaRPr sz="2667" dirty="0"/>
          </a:p>
          <a:p>
            <a:pPr marL="0" indent="0">
              <a:spcBef>
                <a:spcPts val="667"/>
              </a:spcBef>
              <a:buNone/>
            </a:pPr>
            <a:endParaRPr dirty="0"/>
          </a:p>
        </p:txBody>
      </p:sp>
      <p:pic>
        <p:nvPicPr>
          <p:cNvPr id="156" name="Google Shape;156;p30"/>
          <p:cNvPicPr preferRelativeResize="0"/>
          <p:nvPr/>
        </p:nvPicPr>
        <p:blipFill>
          <a:blip r:embed="rId3">
            <a:alphaModFix/>
          </a:blip>
          <a:stretch>
            <a:fillRect/>
          </a:stretch>
        </p:blipFill>
        <p:spPr>
          <a:xfrm>
            <a:off x="4805016" y="4791567"/>
            <a:ext cx="2581965" cy="18208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1439387" y="571800"/>
            <a:ext cx="9313200" cy="1143200"/>
          </a:xfrm>
          <a:prstGeom prst="rect">
            <a:avLst/>
          </a:prstGeom>
        </p:spPr>
        <p:txBody>
          <a:bodyPr spcFirstLastPara="1" vert="horz" wrap="square" lIns="91433" tIns="45700" rIns="91433" bIns="45700" rtlCol="0" anchor="t" anchorCtr="0">
            <a:noAutofit/>
          </a:bodyPr>
          <a:lstStyle/>
          <a:p>
            <a:pPr algn="ctr">
              <a:spcBef>
                <a:spcPts val="0"/>
              </a:spcBef>
            </a:pPr>
            <a:r>
              <a:rPr lang="en" b="1" dirty="0"/>
              <a:t>The prompt</a:t>
            </a:r>
            <a:endParaRPr b="1" dirty="0"/>
          </a:p>
        </p:txBody>
      </p:sp>
      <p:sp>
        <p:nvSpPr>
          <p:cNvPr id="162" name="Google Shape;162;p31"/>
          <p:cNvSpPr txBox="1">
            <a:spLocks noGrp="1"/>
          </p:cNvSpPr>
          <p:nvPr>
            <p:ph type="body" idx="1"/>
          </p:nvPr>
        </p:nvSpPr>
        <p:spPr>
          <a:xfrm>
            <a:off x="914401" y="1981200"/>
            <a:ext cx="10750400" cy="4114800"/>
          </a:xfrm>
          <a:prstGeom prst="rect">
            <a:avLst/>
          </a:prstGeom>
        </p:spPr>
        <p:txBody>
          <a:bodyPr spcFirstLastPara="1" vert="horz" wrap="square" lIns="91433" tIns="45700" rIns="91433" bIns="45700" rtlCol="0" anchor="t" anchorCtr="0">
            <a:noAutofit/>
          </a:bodyPr>
          <a:lstStyle/>
          <a:p>
            <a:pPr marL="0" indent="0">
              <a:spcBef>
                <a:spcPts val="667"/>
              </a:spcBef>
              <a:buNone/>
            </a:pPr>
            <a:r>
              <a:rPr lang="en" dirty="0">
                <a:solidFill>
                  <a:srgbClr val="FFFFFF"/>
                </a:solidFill>
                <a:highlight>
                  <a:srgbClr val="980000"/>
                </a:highlight>
              </a:rPr>
              <a:t>[info]$</a:t>
            </a:r>
            <a:r>
              <a:rPr lang="en" dirty="0"/>
              <a:t> </a:t>
            </a:r>
            <a:r>
              <a:rPr lang="en" dirty="0">
                <a:highlight>
                  <a:srgbClr val="FFFF00"/>
                </a:highlight>
              </a:rPr>
              <a:t>program</a:t>
            </a:r>
            <a:r>
              <a:rPr lang="en" dirty="0"/>
              <a:t> </a:t>
            </a:r>
            <a:r>
              <a:rPr lang="en" dirty="0">
                <a:highlight>
                  <a:srgbClr val="FFD966"/>
                </a:highlight>
              </a:rPr>
              <a:t>word1</a:t>
            </a:r>
            <a:r>
              <a:rPr lang="en" dirty="0"/>
              <a:t> </a:t>
            </a:r>
            <a:r>
              <a:rPr lang="en" dirty="0">
                <a:highlight>
                  <a:srgbClr val="BF9000"/>
                </a:highlight>
              </a:rPr>
              <a:t>word2</a:t>
            </a:r>
            <a:r>
              <a:rPr lang="en" dirty="0"/>
              <a:t> </a:t>
            </a:r>
            <a:r>
              <a:rPr lang="en" dirty="0">
                <a:solidFill>
                  <a:srgbClr val="000000"/>
                </a:solidFill>
                <a:highlight>
                  <a:srgbClr val="7F6000"/>
                </a:highlight>
              </a:rPr>
              <a:t>word3</a:t>
            </a:r>
            <a:r>
              <a:rPr lang="en" dirty="0">
                <a:solidFill>
                  <a:srgbClr val="000000"/>
                </a:solidFill>
              </a:rPr>
              <a:t> […]</a:t>
            </a:r>
            <a:endParaRPr dirty="0">
              <a:solidFill>
                <a:srgbClr val="000000"/>
              </a:solidFill>
            </a:endParaRPr>
          </a:p>
          <a:p>
            <a:pPr marL="0" indent="0">
              <a:spcBef>
                <a:spcPts val="667"/>
              </a:spcBef>
              <a:buNone/>
            </a:pPr>
            <a:r>
              <a:rPr lang="en" dirty="0"/>
              <a:t>● </a:t>
            </a:r>
            <a:r>
              <a:rPr lang="en" dirty="0">
                <a:solidFill>
                  <a:srgbClr val="FFFFFF"/>
                </a:solidFill>
                <a:highlight>
                  <a:srgbClr val="980000"/>
                </a:highlight>
              </a:rPr>
              <a:t>[info]</a:t>
            </a:r>
            <a:r>
              <a:rPr lang="en" dirty="0"/>
              <a:t> is configurable, and usually tells you who</a:t>
            </a:r>
            <a:endParaRPr dirty="0"/>
          </a:p>
          <a:p>
            <a:pPr marL="0" indent="0">
              <a:spcBef>
                <a:spcPts val="667"/>
              </a:spcBef>
              <a:buNone/>
            </a:pPr>
            <a:r>
              <a:rPr lang="en" dirty="0"/>
              <a:t>you are, on what system, and where in the file system</a:t>
            </a:r>
            <a:endParaRPr dirty="0"/>
          </a:p>
          <a:p>
            <a:pPr marL="0" indent="0">
              <a:spcBef>
                <a:spcPts val="667"/>
              </a:spcBef>
              <a:buNone/>
            </a:pPr>
            <a:r>
              <a:rPr lang="en" dirty="0"/>
              <a:t>● The </a:t>
            </a:r>
            <a:r>
              <a:rPr lang="en" dirty="0">
                <a:highlight>
                  <a:srgbClr val="FFFF00"/>
                </a:highlight>
              </a:rPr>
              <a:t>program</a:t>
            </a:r>
            <a:r>
              <a:rPr lang="en" dirty="0"/>
              <a:t> to run is the first word</a:t>
            </a:r>
            <a:endParaRPr dirty="0"/>
          </a:p>
          <a:p>
            <a:pPr marL="0" indent="0">
              <a:spcBef>
                <a:spcPts val="667"/>
              </a:spcBef>
              <a:buNone/>
            </a:pPr>
            <a:r>
              <a:rPr lang="en" dirty="0"/>
              <a:t>● All words are separated by spaces</a:t>
            </a:r>
            <a:endParaRPr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3128</TotalTime>
  <Words>3142</Words>
  <Application>Microsoft Office PowerPoint</Application>
  <PresentationFormat>Bredbild</PresentationFormat>
  <Paragraphs>383</Paragraphs>
  <Slides>49</Slides>
  <Notes>47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49</vt:i4>
      </vt:variant>
    </vt:vector>
  </HeadingPairs>
  <TitlesOfParts>
    <vt:vector size="54" baseType="lpstr">
      <vt:lpstr>Arial</vt:lpstr>
      <vt:lpstr>Calibri</vt:lpstr>
      <vt:lpstr>Calibri Light</vt:lpstr>
      <vt:lpstr>Wingdings</vt:lpstr>
      <vt:lpstr>Office-tema</vt:lpstr>
      <vt:lpstr>Introduction to Linux</vt:lpstr>
      <vt:lpstr>What is Linux</vt:lpstr>
      <vt:lpstr>Many Flavours</vt:lpstr>
      <vt:lpstr>Connect to UPPMAX</vt:lpstr>
      <vt:lpstr>Connect to UPPMAX for  windows users </vt:lpstr>
      <vt:lpstr>Windows links</vt:lpstr>
      <vt:lpstr>X11-forwarding  graphics from the command line</vt:lpstr>
      <vt:lpstr>Command line with bash </vt:lpstr>
      <vt:lpstr>The prompt</vt:lpstr>
      <vt:lpstr>Program, flags, and files</vt:lpstr>
      <vt:lpstr>Example bash command</vt:lpstr>
      <vt:lpstr>Tab Completion</vt:lpstr>
      <vt:lpstr>Editing files</vt:lpstr>
      <vt:lpstr>Typical sources of error</vt:lpstr>
      <vt:lpstr>Caution!!</vt:lpstr>
      <vt:lpstr>Thank You for Your attention </vt:lpstr>
      <vt:lpstr>We will cover these commands</vt:lpstr>
      <vt:lpstr>File system Navigation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Reading files</vt:lpstr>
      <vt:lpstr>cat</vt:lpstr>
      <vt:lpstr>head — display the top of a file</vt:lpstr>
      <vt:lpstr>PowerPoint-presentation</vt:lpstr>
      <vt:lpstr>File permissions</vt:lpstr>
      <vt:lpstr>File permissions</vt:lpstr>
      <vt:lpstr>File permissions</vt:lpstr>
      <vt:lpstr>File permissions</vt:lpstr>
      <vt:lpstr>Changing permissions</vt:lpstr>
      <vt:lpstr>Change file mode</vt:lpstr>
      <vt:lpstr>chmod – numerical permissions</vt:lpstr>
      <vt:lpstr>chmod — Hands-on</vt:lpstr>
      <vt:lpstr>Summary BASH commands</vt:lpstr>
      <vt:lpstr>PowerPoint-presentation</vt:lpstr>
      <vt:lpstr>Summarising exercises (1) </vt:lpstr>
      <vt:lpstr>PowerPoint-presentation</vt:lpstr>
      <vt:lpstr>Summarising exercises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Björn Claremar</dc:creator>
  <cp:lastModifiedBy>Björn Claremar</cp:lastModifiedBy>
  <cp:revision>11</cp:revision>
  <dcterms:created xsi:type="dcterms:W3CDTF">2021-08-11T13:39:52Z</dcterms:created>
  <dcterms:modified xsi:type="dcterms:W3CDTF">2021-08-13T17:48:29Z</dcterms:modified>
</cp:coreProperties>
</file>