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8" r:id="rId14"/>
    <p:sldId id="271" r:id="rId15"/>
    <p:sldId id="263" r:id="rId16"/>
    <p:sldId id="261" r:id="rId17"/>
    <p:sldId id="272" r:id="rId18"/>
    <p:sldId id="277" r:id="rId19"/>
    <p:sldId id="276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5F2"/>
    <a:srgbClr val="FFF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546A8-E0E0-9B25-529B-3C34E3A7E849}" v="73" dt="2022-06-02T22:50:09.168"/>
    <p1510:client id="{41E4C442-8E73-5A14-157B-71F90C0535D9}" v="81" dt="2022-07-02T00:06:25.554"/>
    <p1510:client id="{4A0B83FB-0490-4D48-8C9D-9F079E5C7521}" v="325" dt="2022-06-02T22:56:23.335"/>
    <p1510:client id="{5C291CDF-41B8-A5BE-72E4-39F1396654E4}" v="1" dt="2022-06-02T22:16:03.971"/>
    <p1510:client id="{8F1B3AF1-6C19-2FCB-FFB2-F963E42E8BF0}" v="4" dt="2022-06-02T22:42:01.040"/>
    <p1510:client id="{8F2BAC03-1B2D-B9E5-6F35-A484ED0273DB}" v="436" vWet="441" dt="2022-06-02T22:53:22.025"/>
    <p1510:client id="{97D7AA93-FFEE-3459-AE38-6649001B8BC0}" v="96" dt="2022-07-01T23:56:24.712"/>
    <p1510:client id="{B5747CD4-9C6C-8396-25CE-5F66AA8DC667}" v="185" dt="2022-07-01T23:38:25.620"/>
    <p1510:client id="{BE54E2A8-DEC3-C92A-BA14-8D3773FB9896}" v="106" dt="2022-07-01T23:55:35.284"/>
    <p1510:client id="{C3360608-CAA8-5A5F-EB75-9E87A7496F95}" v="86" dt="2022-07-01T23:46:10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C87C1-4D1A-4AD1-99F5-04BDE7156A72}" type="datetimeFigureOut">
              <a:rPr lang="es-PE" smtClean="0"/>
              <a:t>6/12/2022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7E572-AEF8-4337-8993-8BA101F9EC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6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E572-AEF8-4337-8993-8BA101F9ECA6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297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E572-AEF8-4337-8993-8BA101F9ECA6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013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E572-AEF8-4337-8993-8BA101F9ECA6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E572-AEF8-4337-8993-8BA101F9ECA6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756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E572-AEF8-4337-8993-8BA101F9ECA6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887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E572-AEF8-4337-8993-8BA101F9ECA6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46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E572-AEF8-4337-8993-8BA101F9ECA6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519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E572-AEF8-4337-8993-8BA101F9ECA6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388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E572-AEF8-4337-8993-8BA101F9ECA6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801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E572-AEF8-4337-8993-8BA101F9ECA6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01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E572-AEF8-4337-8993-8BA101F9ECA6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732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807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6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5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3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18020" y="533400"/>
            <a:ext cx="6467558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s-ES" sz="4000">
                <a:solidFill>
                  <a:schemeClr val="bg1"/>
                </a:solidFill>
                <a:ea typeface="+mn-lt"/>
                <a:cs typeface="+mn-lt"/>
              </a:rPr>
              <a:t>Aplicación con conexión a dos gestores de base de datos relacional y no relacional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384835" y="15666"/>
            <a:ext cx="1817498" cy="234653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209"/>
          <a:stretch/>
        </p:blipFill>
        <p:spPr>
          <a:xfrm>
            <a:off x="10374503" y="2473041"/>
            <a:ext cx="1817498" cy="196618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374503" y="4511467"/>
            <a:ext cx="1817497" cy="234653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9563" y="0"/>
            <a:ext cx="832007" cy="6858000"/>
            <a:chOff x="0" y="0"/>
            <a:chExt cx="490354" cy="29074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85108" y="3160531"/>
            <a:ext cx="7013650" cy="2421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49"/>
              </a:lnSpc>
            </a:pPr>
            <a:r>
              <a:rPr lang="en-US" sz="1850" dirty="0">
                <a:solidFill>
                  <a:schemeClr val="bg1"/>
                </a:solidFill>
                <a:latin typeface="Abadi"/>
              </a:rPr>
              <a:t>INTEGRANTES:</a:t>
            </a:r>
          </a:p>
          <a:p>
            <a:pPr marL="304800" indent="-304800">
              <a:lnSpc>
                <a:spcPts val="3249"/>
              </a:lnSpc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Linares Chávez, Cesar </a:t>
            </a:r>
            <a:r>
              <a:rPr lang="en-US" sz="185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2019063854</a:t>
            </a:r>
            <a:r>
              <a:rPr lang="en-US" sz="185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  <a:p>
            <a:pPr marL="304800" indent="-304800">
              <a:lnSpc>
                <a:spcPts val="3249"/>
              </a:lnSpc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Lira Álvarez , Rodrigo </a:t>
            </a:r>
            <a:r>
              <a:rPr lang="en-US" sz="185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2019063331</a:t>
            </a:r>
            <a:r>
              <a:rPr lang="en-US" sz="185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  <a:p>
            <a:pPr marL="304800" indent="-304800">
              <a:lnSpc>
                <a:spcPts val="3249"/>
              </a:lnSpc>
              <a:buFont typeface="Courier New" panose="02070309020205020404" pitchFamily="49" charset="0"/>
              <a:buChar char="o"/>
            </a:pPr>
            <a:r>
              <a:rPr lang="en-US" sz="1850" dirty="0">
                <a:solidFill>
                  <a:schemeClr val="bg1"/>
                </a:solidFill>
                <a:latin typeface="Abadi"/>
              </a:rPr>
              <a:t>Perez Vizcarra, Juan Jose (2019063636)</a:t>
            </a:r>
          </a:p>
          <a:p>
            <a:pPr>
              <a:lnSpc>
                <a:spcPts val="3249"/>
              </a:lnSpc>
            </a:pPr>
            <a:r>
              <a:rPr lang="en-US" sz="1850" dirty="0" err="1">
                <a:solidFill>
                  <a:schemeClr val="bg1"/>
                </a:solidFill>
                <a:latin typeface="Abadi"/>
              </a:rPr>
              <a:t>Curso</a:t>
            </a:r>
            <a:r>
              <a:rPr lang="en-US" sz="1850" dirty="0">
                <a:solidFill>
                  <a:schemeClr val="bg1"/>
                </a:solidFill>
                <a:latin typeface="Abadi"/>
              </a:rPr>
              <a:t>: Base de </a:t>
            </a:r>
            <a:r>
              <a:rPr lang="en-US" sz="1850" dirty="0" err="1">
                <a:solidFill>
                  <a:schemeClr val="bg1"/>
                </a:solidFill>
                <a:latin typeface="Abadi"/>
              </a:rPr>
              <a:t>Datos</a:t>
            </a:r>
            <a:r>
              <a:rPr lang="en-US" sz="1850" dirty="0">
                <a:solidFill>
                  <a:schemeClr val="bg1"/>
                </a:solidFill>
                <a:latin typeface="Abadi"/>
              </a:rPr>
              <a:t> II</a:t>
            </a:r>
          </a:p>
          <a:p>
            <a:pPr>
              <a:lnSpc>
                <a:spcPts val="3249"/>
              </a:lnSpc>
            </a:pPr>
            <a:r>
              <a:rPr lang="en-US" sz="1850" dirty="0" err="1">
                <a:solidFill>
                  <a:schemeClr val="bg1"/>
                </a:solidFill>
                <a:latin typeface="Abadi"/>
              </a:rPr>
              <a:t>Docente</a:t>
            </a:r>
            <a:r>
              <a:rPr lang="en-US" sz="1850" dirty="0">
                <a:solidFill>
                  <a:schemeClr val="bg1"/>
                </a:solidFill>
                <a:latin typeface="Abadi"/>
              </a:rPr>
              <a:t>: Ing. Patrick </a:t>
            </a:r>
            <a:r>
              <a:rPr lang="en-US" sz="1850" dirty="0" err="1">
                <a:solidFill>
                  <a:schemeClr val="bg1"/>
                </a:solidFill>
                <a:latin typeface="Abadi"/>
              </a:rPr>
              <a:t>Cuadros</a:t>
            </a:r>
            <a:r>
              <a:rPr lang="en-US" sz="1850" dirty="0">
                <a:solidFill>
                  <a:schemeClr val="bg1"/>
                </a:solidFill>
                <a:latin typeface="Abadi"/>
              </a:rPr>
              <a:t> Quiroga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691B-F182-4EAC-10E1-F93851A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46604"/>
            <a:ext cx="10026650" cy="655637"/>
          </a:xfrm>
        </p:spPr>
        <p:txBody>
          <a:bodyPr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Diagramas de clases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17A28AE-9D99-069A-EC6F-EDCCA4ED5BD7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D6C04D3-15AF-E1E3-9459-B61E3998DBC2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A2DB977-9A52-D1EC-62AF-A594446E95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06DE47A4-28FA-6B36-2902-FF1A8AFF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BA7EF6F-8E12-4F36-0FD2-88F01C1A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C426EB-174B-CAC8-4510-B5DEF79D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3" name="Picture 2044696126">
            <a:extLst>
              <a:ext uri="{FF2B5EF4-FFF2-40B4-BE49-F238E27FC236}">
                <a16:creationId xmlns:a16="http://schemas.microsoft.com/office/drawing/2014/main" id="{45979AC8-99B1-5AD7-AB06-314513782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04" y="1330983"/>
            <a:ext cx="6651792" cy="44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691B-F182-4EAC-10E1-F93851A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46604"/>
            <a:ext cx="10026650" cy="655637"/>
          </a:xfrm>
        </p:spPr>
        <p:txBody>
          <a:bodyPr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Diagramas de componentes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17A28AE-9D99-069A-EC6F-EDCCA4ED5BD7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D6C04D3-15AF-E1E3-9459-B61E3998DBC2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A2DB977-9A52-D1EC-62AF-A594446E95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06DE47A4-28FA-6B36-2902-FF1A8AFF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BA7EF6F-8E12-4F36-0FD2-88F01C1A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C426EB-174B-CAC8-4510-B5DEF79D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0" name="Picture 548685499">
            <a:extLst>
              <a:ext uri="{FF2B5EF4-FFF2-40B4-BE49-F238E27FC236}">
                <a16:creationId xmlns:a16="http://schemas.microsoft.com/office/drawing/2014/main" id="{203B9A82-4640-998F-658F-DDEE72F05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40" y="1202241"/>
            <a:ext cx="4661520" cy="4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7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691B-F182-4EAC-10E1-F93851A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46604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>
                <a:solidFill>
                  <a:schemeClr val="bg1"/>
                </a:solidFill>
              </a:rPr>
              <a:t>Diagrama de Arquitectura de la aplicación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17A28AE-9D99-069A-EC6F-EDCCA4ED5BD7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D6C04D3-15AF-E1E3-9459-B61E3998DBC2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A2DB977-9A52-D1EC-62AF-A594446E95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06DE47A4-28FA-6B36-2902-FF1A8AFF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BA7EF6F-8E12-4F36-0FD2-88F01C1A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C426EB-174B-CAC8-4510-B5DEF79D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AFC8A0-C9CE-6859-F6E9-EC5CB8141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t="1949"/>
          <a:stretch>
            <a:fillRect/>
          </a:stretch>
        </p:blipFill>
        <p:spPr>
          <a:xfrm>
            <a:off x="2384452" y="1633537"/>
            <a:ext cx="7423095" cy="44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9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BC3BF-9305-0DF3-77CB-22378DA2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32" y="570160"/>
            <a:ext cx="10026650" cy="505009"/>
          </a:xfrm>
        </p:spPr>
        <p:txBody>
          <a:bodyPr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¿QUÉ ES EL </a:t>
            </a:r>
            <a:r>
              <a:rPr lang="es-ES" b="1" err="1">
                <a:solidFill>
                  <a:schemeClr val="bg1"/>
                </a:solidFill>
              </a:rPr>
              <a:t>phpMyadmin</a:t>
            </a:r>
            <a:r>
              <a:rPr lang="es-ES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2EC2F-D2BA-4484-4EAC-2DA131CD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037" y="2061052"/>
            <a:ext cx="10026650" cy="3978275"/>
          </a:xfrm>
        </p:spPr>
        <p:txBody>
          <a:bodyPr>
            <a:normAutofit/>
          </a:bodyPr>
          <a:lstStyle/>
          <a:p>
            <a:pPr marL="359410" indent="-359410"/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El Gestor </a:t>
            </a:r>
            <a:r>
              <a:rPr lang="es-ES" err="1">
                <a:solidFill>
                  <a:schemeClr val="bg1"/>
                </a:solidFill>
                <a:ea typeface="+mn-lt"/>
                <a:cs typeface="+mn-lt"/>
              </a:rPr>
              <a:t>phpMyAdmin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 es una herramienta de software libre escrita en PHP, destinada a manejar la administración de MySQL a través de la Web. </a:t>
            </a:r>
            <a:endParaRPr lang="es-ES">
              <a:solidFill>
                <a:schemeClr val="bg1"/>
              </a:solidFill>
            </a:endParaRPr>
          </a:p>
          <a:p>
            <a:pPr marL="359410" indent="-359410">
              <a:buClr>
                <a:srgbClr val="E18EBA"/>
              </a:buClr>
            </a:pPr>
            <a:r>
              <a:rPr lang="es-ES" err="1">
                <a:solidFill>
                  <a:schemeClr val="bg1"/>
                </a:solidFill>
                <a:ea typeface="+mn-lt"/>
                <a:cs typeface="+mn-lt"/>
              </a:rPr>
              <a:t>phpMyAdmin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 soporta una amplia gama de operaciones en MySQL y </a:t>
            </a:r>
            <a:r>
              <a:rPr lang="es-ES" err="1">
                <a:solidFill>
                  <a:schemeClr val="bg1"/>
                </a:solidFill>
                <a:ea typeface="+mn-lt"/>
                <a:cs typeface="+mn-lt"/>
              </a:rPr>
              <a:t>MariaDB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. Las operaciones más frecuentes como gestión de bases de datos también se pueden realizar a través de la interfaz de usuario, mientras que todavía tiene la capacidad de ejecutar directamente cualquier sentencia SQL.</a:t>
            </a:r>
            <a:endParaRPr lang="es-ES">
              <a:solidFill>
                <a:schemeClr val="bg1"/>
              </a:solidFill>
            </a:endParaRPr>
          </a:p>
          <a:p>
            <a:pPr marL="0" indent="0">
              <a:buClr>
                <a:srgbClr val="E18EBA"/>
              </a:buClr>
              <a:buNone/>
            </a:pP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D7FA3D70-954C-7B7B-2613-63E7A9A88C59}"/>
              </a:ext>
            </a:extLst>
          </p:cNvPr>
          <p:cNvGrpSpPr/>
          <p:nvPr/>
        </p:nvGrpSpPr>
        <p:grpSpPr>
          <a:xfrm>
            <a:off x="-14344" y="-89868"/>
            <a:ext cx="555597" cy="6947868"/>
            <a:chOff x="0" y="-38100"/>
            <a:chExt cx="812800" cy="29455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A929FF6-0A6C-5747-4653-E6C88C7F63A5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C07479E0-6CAA-8C6C-C2FA-43501430DF4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EC960A22-91E4-5DFB-5C40-E787FEF6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6688875-B1A8-CD43-F985-A5F5B53B9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5653DAFC-549D-A575-E4E8-9D275A92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0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4F53436-B6CE-D105-018A-D737A614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30" y="46491"/>
            <a:ext cx="1876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6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691B-F182-4EAC-10E1-F93851A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205" y="260854"/>
            <a:ext cx="10026650" cy="655637"/>
          </a:xfrm>
        </p:spPr>
        <p:txBody>
          <a:bodyPr>
            <a:norm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</a:rPr>
              <a:t>DIAGRAMA DE BASE DE DATOS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17A28AE-9D99-069A-EC6F-EDCCA4ED5BD7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D6C04D3-15AF-E1E3-9459-B61E3998DBC2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A2DB977-9A52-D1EC-62AF-A594446E95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06DE47A4-28FA-6B36-2902-FF1A8AFF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BA7EF6F-8E12-4F36-0FD2-88F01C1A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C426EB-174B-CAC8-4510-B5DEF79D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0" name="Picture 266856939">
            <a:extLst>
              <a:ext uri="{FF2B5EF4-FFF2-40B4-BE49-F238E27FC236}">
                <a16:creationId xmlns:a16="http://schemas.microsoft.com/office/drawing/2014/main" id="{3704EBF2-D67A-86BC-C678-D6CAA07AC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0" y="1367302"/>
            <a:ext cx="5612179" cy="380902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AB6FDB1A-1D1E-4B75-3F36-3BC25E42E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741" y="3111459"/>
            <a:ext cx="6232813" cy="3613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09296A-D0FD-79BC-E9E6-24EAE67AB36C}"/>
              </a:ext>
            </a:extLst>
          </p:cNvPr>
          <p:cNvSpPr txBox="1"/>
          <p:nvPr/>
        </p:nvSpPr>
        <p:spPr>
          <a:xfrm>
            <a:off x="2195945" y="1009650"/>
            <a:ext cx="968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chemeClr val="bg1"/>
                </a:solidFill>
                <a:latin typeface="Abadi"/>
              </a:rPr>
              <a:t>ANTES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51A56-09F4-C9FE-DB9D-FB9D903F14AC}"/>
              </a:ext>
            </a:extLst>
          </p:cNvPr>
          <p:cNvSpPr txBox="1"/>
          <p:nvPr/>
        </p:nvSpPr>
        <p:spPr>
          <a:xfrm>
            <a:off x="7581899" y="2750126"/>
            <a:ext cx="1158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chemeClr val="bg1"/>
                </a:solidFill>
                <a:latin typeface="Abadi"/>
              </a:rPr>
              <a:t>DESPUES</a:t>
            </a:r>
          </a:p>
        </p:txBody>
      </p:sp>
    </p:spTree>
    <p:extLst>
      <p:ext uri="{BB962C8B-B14F-4D97-AF65-F5344CB8AC3E}">
        <p14:creationId xmlns:p14="http://schemas.microsoft.com/office/powerpoint/2010/main" val="307467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BC084-A8C1-D8D3-EF69-CEA480E0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290" y="408727"/>
            <a:ext cx="8103930" cy="451847"/>
          </a:xfrm>
        </p:spPr>
        <p:txBody>
          <a:bodyPr/>
          <a:lstStyle/>
          <a:p>
            <a:r>
              <a:rPr lang="es-ES" b="1">
                <a:solidFill>
                  <a:schemeClr val="bg1"/>
                </a:solidFill>
              </a:rPr>
              <a:t>Tipos de bases de datos NoSQL</a:t>
            </a:r>
          </a:p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BA55B-EA4D-E893-5423-57643E5CD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41" y="1071833"/>
            <a:ext cx="11392499" cy="4697142"/>
          </a:xfrm>
        </p:spPr>
        <p:txBody>
          <a:bodyPr>
            <a:normAutofit lnSpcReduction="10000"/>
          </a:bodyPr>
          <a:lstStyle/>
          <a:p>
            <a:pPr marL="359410" indent="-359410"/>
            <a:r>
              <a:rPr lang="es-ES" b="1">
                <a:solidFill>
                  <a:schemeClr val="bg1"/>
                </a:solidFill>
              </a:rPr>
              <a:t>CLAVE-VALOR: 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las bases de datos clave-valor son altamente divisibles y permiten escalado horizontal a escalas que otros tipos de bases de datos no pueden alcanza</a:t>
            </a:r>
            <a:r>
              <a:rPr lang="es-ES">
                <a:ea typeface="+mn-lt"/>
                <a:cs typeface="+mn-lt"/>
              </a:rPr>
              <a:t>r.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18EBA"/>
              </a:buClr>
            </a:pPr>
            <a:r>
              <a:rPr lang="es-ES" b="1">
                <a:solidFill>
                  <a:schemeClr val="bg1"/>
                </a:solidFill>
              </a:rPr>
              <a:t>DOCUMENTOS: 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en el código de aplicación, los datos se representan a menudo como un objeto o un documento de tipo JSON porque es un modelo de datos eficiente e intuitivo para los desarrolladores. </a:t>
            </a:r>
          </a:p>
          <a:p>
            <a:pPr marL="359410" indent="-359410">
              <a:buClr>
                <a:srgbClr val="E18EBA"/>
              </a:buClr>
            </a:pPr>
            <a:r>
              <a:rPr lang="es-ES" b="1">
                <a:solidFill>
                  <a:schemeClr val="bg1"/>
                </a:solidFill>
              </a:rPr>
              <a:t>GRAFICOS: 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el propósito de una base de datos de gráficos es facilitar la creación y la ejecución de aplicaciones que funcionan c</a:t>
            </a:r>
            <a:r>
              <a:rPr lang="es-ES">
                <a:ea typeface="+mn-lt"/>
                <a:cs typeface="+mn-lt"/>
              </a:rPr>
              <a:t>on conjuntos de datos altamente conectados.</a:t>
            </a:r>
            <a:endParaRPr lang="es-ES" b="1">
              <a:solidFill>
                <a:schemeClr val="bg1"/>
              </a:solidFill>
            </a:endParaRPr>
          </a:p>
          <a:p>
            <a:pPr marL="359410" indent="-359410">
              <a:buClr>
                <a:srgbClr val="E18EBA"/>
              </a:buClr>
            </a:pPr>
            <a:r>
              <a:rPr lang="es-ES" b="1">
                <a:solidFill>
                  <a:schemeClr val="bg1"/>
                </a:solidFill>
              </a:rPr>
              <a:t>EN MEMORIA: 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las aplicaciones de juegos y tecnología publicitaria tienen casos de uso como tablas de clasificación, tiendas de sesión y análisis en tiempo real que requieren tiempos de respuesta de microsegundos y pueden tener grandes picos de tráfico en cualquier momento.</a:t>
            </a:r>
            <a:endParaRPr lang="es-ES" b="1">
              <a:solidFill>
                <a:schemeClr val="bg1"/>
              </a:solidFill>
            </a:endParaRPr>
          </a:p>
          <a:p>
            <a:pPr marL="359410" indent="-359410">
              <a:buClr>
                <a:srgbClr val="E18EBA"/>
              </a:buClr>
            </a:pPr>
            <a:r>
              <a:rPr lang="es-ES" b="1">
                <a:solidFill>
                  <a:schemeClr val="bg1"/>
                </a:solidFill>
              </a:rPr>
              <a:t>BSCAR: </a:t>
            </a:r>
            <a:r>
              <a:rPr lang="es-ES" b="1">
                <a:solidFill>
                  <a:schemeClr val="bg1"/>
                </a:solidFill>
                <a:ea typeface="+mn-lt"/>
                <a:cs typeface="+mn-lt"/>
              </a:rPr>
              <a:t>M</a:t>
            </a: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uchas aplicaciones generan registros para ayudar a los desarrolladores a solucionar problemas.</a:t>
            </a:r>
            <a:endParaRPr lang="es-E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5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BC3BF-9305-0DF3-77CB-22378DA2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37843"/>
            <a:ext cx="10026650" cy="505009"/>
          </a:xfrm>
        </p:spPr>
        <p:txBody>
          <a:bodyPr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¿QUÉ ES EL MongoDB?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2EC2F-D2BA-4484-4EAC-2DA131CD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44" y="2070345"/>
            <a:ext cx="10026650" cy="3978275"/>
          </a:xfrm>
        </p:spPr>
        <p:txBody>
          <a:bodyPr>
            <a:normAutofit/>
          </a:bodyPr>
          <a:lstStyle/>
          <a:p>
            <a:pPr marL="359410" indent="-359410"/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MongoDB es un sistema de base de datos NoSQL, orientado a documentos y de código abierto.</a:t>
            </a:r>
          </a:p>
          <a:p>
            <a:pPr marL="359410" indent="-359410">
              <a:buClr>
                <a:srgbClr val="E18EBA"/>
              </a:buClr>
            </a:pPr>
            <a:endParaRPr lang="es-ES">
              <a:solidFill>
                <a:schemeClr val="bg1"/>
              </a:solidFill>
            </a:endParaRPr>
          </a:p>
          <a:p>
            <a:pPr marL="359410" indent="-359410">
              <a:buClr>
                <a:srgbClr val="E18EBA"/>
              </a:buClr>
            </a:pPr>
            <a:r>
              <a:rPr lang="es-ES">
                <a:solidFill>
                  <a:schemeClr val="bg1"/>
                </a:solidFill>
                <a:ea typeface="+mn-lt"/>
                <a:cs typeface="+mn-lt"/>
              </a:rPr>
              <a:t>En lugar de guardar los datos en tablas, tal y como se hace en las bases de datos relacionales, MongoDB guarda estructuras de datos BSON (una especificación similar a JSON) con un esquema dinámico, haciendo que la integración de los datos en ciertas aplicaciones sea más fácil y rápida.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D7FA3D70-954C-7B7B-2613-63E7A9A88C59}"/>
              </a:ext>
            </a:extLst>
          </p:cNvPr>
          <p:cNvGrpSpPr/>
          <p:nvPr/>
        </p:nvGrpSpPr>
        <p:grpSpPr>
          <a:xfrm>
            <a:off x="-14344" y="-89868"/>
            <a:ext cx="555597" cy="6947868"/>
            <a:chOff x="0" y="-38100"/>
            <a:chExt cx="812800" cy="29455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A929FF6-0A6C-5747-4653-E6C88C7F63A5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C07479E0-6CAA-8C6C-C2FA-43501430DF4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EC960A22-91E4-5DFB-5C40-E787FEF6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6688875-B1A8-CD43-F985-A5F5B53B9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5653DAFC-549D-A575-E4E8-9D275A92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0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5178B15-29AC-8AB7-DCD3-D61DD572E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54" y="-4036"/>
            <a:ext cx="1637371" cy="15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691B-F182-4EAC-10E1-F93851A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46604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>
                <a:solidFill>
                  <a:schemeClr val="bg1"/>
                </a:solidFill>
              </a:rPr>
              <a:t>Diagrama NoSQL:</a:t>
            </a:r>
            <a:br>
              <a:rPr lang="es-ES" b="1">
                <a:solidFill>
                  <a:schemeClr val="bg1"/>
                </a:solidFill>
              </a:rPr>
            </a:br>
            <a:r>
              <a:rPr lang="es-ES" b="1">
                <a:solidFill>
                  <a:schemeClr val="bg1"/>
                </a:solidFill>
              </a:rPr>
              <a:t>Requerimiento Gestionar Empleado: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17A28AE-9D99-069A-EC6F-EDCCA4ED5BD7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D6C04D3-15AF-E1E3-9459-B61E3998DBC2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A2DB977-9A52-D1EC-62AF-A594446E95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06DE47A4-28FA-6B36-2902-FF1A8AFF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BA7EF6F-8E12-4F36-0FD2-88F01C1A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C426EB-174B-CAC8-4510-B5DEF79D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1BFDAB-D303-EA25-34B1-9C863788D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68" y="2184911"/>
            <a:ext cx="6356114" cy="25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1772DE-110F-B1C8-BA50-A05F7961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Presentación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238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5CB30-C6A7-99EF-FB5F-CA338DC6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3DC65-E96F-F4CB-F52B-4589F9EF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378" y="1894749"/>
            <a:ext cx="5481449" cy="3978275"/>
          </a:xfrm>
        </p:spPr>
        <p:txBody>
          <a:bodyPr>
            <a:normAutofit/>
          </a:bodyPr>
          <a:lstStyle/>
          <a:p>
            <a:pPr marL="359410" indent="-359410"/>
            <a:r>
              <a:rPr lang="es">
                <a:solidFill>
                  <a:schemeClr val="bg1"/>
                </a:solidFill>
                <a:latin typeface="+mj-lt"/>
                <a:ea typeface="+mn-lt"/>
                <a:cs typeface="+mn-lt"/>
              </a:rPr>
              <a:t>Se resalta la importancia de los gestores de base de datos relacional y no relacional aplicado en un proyecto.</a:t>
            </a:r>
            <a:endParaRPr lang="es-ES">
              <a:solidFill>
                <a:schemeClr val="bg1"/>
              </a:solidFill>
              <a:latin typeface="+mj-lt"/>
              <a:ea typeface="+mn-lt"/>
              <a:cs typeface="+mn-lt"/>
            </a:endParaRPr>
          </a:p>
          <a:p>
            <a:pPr marL="359410" indent="-359410"/>
            <a:r>
              <a:rPr lang="es">
                <a:solidFill>
                  <a:schemeClr val="bg1"/>
                </a:solidFill>
                <a:latin typeface="+mj-lt"/>
                <a:ea typeface="+mn-lt"/>
                <a:cs typeface="+mn-lt"/>
              </a:rPr>
              <a:t>El manejo de las variables se debe de trabajarse con mucha cautela, dado a que son eje principal de todo el sistema.</a:t>
            </a:r>
            <a:endParaRPr lang="es-ES">
              <a:solidFill>
                <a:schemeClr val="bg1"/>
              </a:solidFill>
              <a:latin typeface="+mj-lt"/>
              <a:ea typeface="+mn-lt"/>
              <a:cs typeface="+mn-lt"/>
            </a:endParaRPr>
          </a:p>
          <a:p>
            <a:pPr marL="359410" indent="-359410">
              <a:buClr>
                <a:srgbClr val="E18EBA"/>
              </a:buClr>
            </a:pPr>
            <a:endParaRPr lang="es-ES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0D505E0C-7896-B757-709A-9C3963DF0985}"/>
              </a:ext>
            </a:extLst>
          </p:cNvPr>
          <p:cNvGrpSpPr/>
          <p:nvPr/>
        </p:nvGrpSpPr>
        <p:grpSpPr>
          <a:xfrm>
            <a:off x="-14344" y="-89868"/>
            <a:ext cx="555597" cy="6947868"/>
            <a:chOff x="0" y="-38100"/>
            <a:chExt cx="812800" cy="29455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8CB01F12-0AEA-0B84-F0C8-4DBB52497B57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53ED7469-35E1-2060-AFC2-B0047E372C4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406656F8-9CDA-74F5-0DDA-AA90A877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99F3825E-D84B-67DB-739E-3DD492546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4B5F3F5B-5A7E-5F71-2EAA-68EC0E1A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6493D0E-F3CA-D639-27CA-AE3ACD7CD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363" y="632206"/>
            <a:ext cx="2429003" cy="52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7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F4C8B-253F-9726-38EF-522E04FA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81556"/>
            <a:ext cx="10026650" cy="553417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BF01A-7CE7-A907-B0DF-6452A5A4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391115"/>
            <a:ext cx="10026650" cy="4377860"/>
          </a:xfrm>
        </p:spPr>
        <p:txBody>
          <a:bodyPr/>
          <a:lstStyle/>
          <a:p>
            <a:pPr marL="359410" indent="-359410" algn="just"/>
            <a:r>
              <a:rPr lang="es-MX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La Tienda </a:t>
            </a:r>
            <a:r>
              <a:rPr lang="es-MX" dirty="0" err="1">
                <a:solidFill>
                  <a:schemeClr val="bg1"/>
                </a:solidFill>
                <a:latin typeface="+mj-lt"/>
                <a:ea typeface="+mn-lt"/>
                <a:cs typeface="+mn-lt"/>
              </a:rPr>
              <a:t>Nutrifit</a:t>
            </a:r>
            <a:r>
              <a:rPr lang="es-MX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, ubicada en la ciudad de Tacna, se dedica a la venta de artículos electrodomésticos, opera desde la mañana hasta la tarde tiene un pequeño almacén es su segundo piso y actualmente están buscando una renovación de su sistema.</a:t>
            </a:r>
            <a:endParaRPr lang="es-ES" dirty="0">
              <a:solidFill>
                <a:schemeClr val="bg1"/>
              </a:solidFill>
              <a:latin typeface="+mj-lt"/>
              <a:ea typeface="+mn-lt"/>
              <a:cs typeface="+mn-lt"/>
            </a:endParaRPr>
          </a:p>
          <a:p>
            <a:pPr marL="359410" indent="-359410" algn="just">
              <a:buClr>
                <a:srgbClr val="E18EBA"/>
              </a:buClr>
            </a:pPr>
            <a:r>
              <a:rPr lang="es-MX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La empresa necesita una recolección de datos de forma rápida y simple, que desea adquirir a través de la obtención de datos que puedan ser utilizados en las labores de los empleados cuando ellos lo necesiten.</a:t>
            </a:r>
            <a:endParaRPr lang="es-ES" dirty="0">
              <a:solidFill>
                <a:schemeClr val="bg1"/>
              </a:solidFill>
              <a:latin typeface="+mj-lt"/>
              <a:ea typeface="+mn-lt"/>
              <a:cs typeface="+mn-lt"/>
            </a:endParaRPr>
          </a:p>
          <a:p>
            <a:pPr marL="359410" indent="-359410" algn="just">
              <a:buClr>
                <a:srgbClr val="E18EBA"/>
              </a:buClr>
            </a:pPr>
            <a:r>
              <a:rPr lang="es-MX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Según sus necesidades se plantean que en el nuevo sistema tenga como prioridad el registro de ventas, el registro de los empleados, el registro de clientes y la impresión de las boletas.</a:t>
            </a:r>
            <a:endParaRPr lang="es-ES" dirty="0">
              <a:solidFill>
                <a:schemeClr val="bg1"/>
              </a:solidFill>
              <a:latin typeface="+mj-lt"/>
              <a:ea typeface="+mn-lt"/>
              <a:cs typeface="+mn-lt"/>
            </a:endParaRPr>
          </a:p>
          <a:p>
            <a:pPr marL="359410" indent="-359410">
              <a:buClr>
                <a:srgbClr val="E18EBA"/>
              </a:buClr>
            </a:pPr>
            <a:endParaRPr lang="es-E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CFDB2E33-59FC-80A1-0839-7872D152C8DF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6251757A-8F9B-207F-8419-D8557A43E4F1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E5909944-7486-BB8B-E37E-5950F9926EF8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1A027540-8C3A-BDD6-4140-139A2365C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D41DDF5-0125-C4CB-F49D-E680E05F9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0793079F-FF84-5F55-90E6-F26FEB2A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0E3A8-0367-DB74-D1EA-C26CF1BD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24" y="533296"/>
            <a:ext cx="10026650" cy="655637"/>
          </a:xfrm>
        </p:spPr>
        <p:txBody>
          <a:bodyPr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A554C-4AA3-364F-C37F-B6A98C73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9410" indent="-359410"/>
            <a:r>
              <a:rPr lang="es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En la actualidad, La Tienda Nutrifit de momento no cuenta con un sistema que tenga los mantenimientos de los empleados, productos y ventas, que sea rápida y eficaz en las consultas de la base de datos, por tal motivo la empresa requiere una nueva mejora en su sistema.</a:t>
            </a:r>
            <a:endParaRPr lang="es-ES" dirty="0">
              <a:solidFill>
                <a:schemeClr val="bg1"/>
              </a:solidFill>
              <a:latin typeface="+mj-lt"/>
              <a:ea typeface="+mn-lt"/>
              <a:cs typeface="+mn-lt"/>
            </a:endParaRPr>
          </a:p>
          <a:p>
            <a:pPr marL="359410" indent="-359410">
              <a:buClr>
                <a:srgbClr val="E18EBA"/>
              </a:buClr>
            </a:pPr>
            <a:r>
              <a:rPr lang="es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Para realizar tal mejora e implementado el software requerido por la empresa, se ha desempeñado en la utilización de una metodología bastante útil para el desarrollo de base de datos.</a:t>
            </a:r>
            <a:endParaRPr lang="es-ES" dirty="0">
              <a:solidFill>
                <a:schemeClr val="bg1"/>
              </a:solidFill>
              <a:latin typeface="+mj-lt"/>
              <a:ea typeface="+mn-lt"/>
              <a:cs typeface="+mn-lt"/>
            </a:endParaRPr>
          </a:p>
          <a:p>
            <a:pPr marL="359410" indent="-359410">
              <a:buClr>
                <a:srgbClr val="E18EBA"/>
              </a:buClr>
            </a:pPr>
            <a:r>
              <a:rPr lang="es" dirty="0">
                <a:solidFill>
                  <a:schemeClr val="bg1"/>
                </a:solidFill>
                <a:latin typeface="+mj-lt"/>
              </a:rPr>
              <a:t>Para ello se utilizó el OR-M para utilizar comandos dentro del programa y no necesariamente utilizar la base de datos pero ahora se utilizara una metologia nueva que es el NOSQL, </a:t>
            </a:r>
          </a:p>
          <a:p>
            <a:pPr marL="359410" indent="-359410">
              <a:buClr>
                <a:srgbClr val="E18EBA"/>
              </a:buClr>
            </a:pPr>
            <a:endParaRPr lang="es-E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05BC0AF0-FE3E-CFFF-E208-5D73625AF6C6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C93354D-4529-6A7F-8A97-E2EEBA81806D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C7525CBF-E0DA-1CF7-F163-EB6E89FB00B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1EDD4A20-E63D-CD50-EF86-A57107B3D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0319DBE-9274-8AFE-D1BB-E5B43C694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85FB55D5-FA73-C28F-59CC-3C53B8A17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5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691B-F182-4EAC-10E1-F93851A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46604"/>
            <a:ext cx="10026650" cy="655637"/>
          </a:xfrm>
        </p:spPr>
        <p:txBody>
          <a:bodyPr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5AA28-36BA-0CFD-8704-78C1AFCA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1966187"/>
          </a:xfrm>
        </p:spPr>
        <p:txBody>
          <a:bodyPr/>
          <a:lstStyle/>
          <a:p>
            <a:pPr marL="359410" indent="-359410"/>
            <a:r>
              <a:rPr lang="es">
                <a:solidFill>
                  <a:schemeClr val="bg1"/>
                </a:solidFill>
                <a:latin typeface="+mj-lt"/>
                <a:ea typeface="+mn-lt"/>
                <a:cs typeface="+mn-lt"/>
              </a:rPr>
              <a:t>El sistema tendrá una disponibilidad y alcance de los mantenimientos de los empleados, productos y ventas en lo que pueda ser utilizado con plenitud, también tendrá consultas incluidas dentro del propio sistema para que se pueda obtener información de los datos correspondientes. </a:t>
            </a:r>
            <a:endParaRPr lang="es-ES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17A28AE-9D99-069A-EC6F-EDCCA4ED5BD7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D6C04D3-15AF-E1E3-9459-B61E3998DBC2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A2DB977-9A52-D1EC-62AF-A594446E95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06DE47A4-28FA-6B36-2902-FF1A8AFF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BA7EF6F-8E12-4F36-0FD2-88F01C1A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C426EB-174B-CAC8-4510-B5DEF79D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275E45-238D-5EF9-D40A-33EE5827E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422" y="3756887"/>
            <a:ext cx="3826094" cy="19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5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691B-F182-4EAC-10E1-F93851A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46604"/>
            <a:ext cx="10026650" cy="655637"/>
          </a:xfrm>
        </p:spPr>
        <p:txBody>
          <a:bodyPr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5AA28-36BA-0CFD-8704-78C1AFCA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188933"/>
            <a:ext cx="10026650" cy="5205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200" b="1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GENERAL:</a:t>
            </a:r>
          </a:p>
          <a:p>
            <a:r>
              <a:rPr lang="es-ES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Establecer los métodos y tipos de mantenimiento, de forma adecuada para procurar maximizar la disponibilidad y confiabilidad de la administración de datos y el mantenimiento de los datos de forma eficiente a través de un software para la Empresa </a:t>
            </a:r>
            <a:r>
              <a:rPr lang="es-ES" dirty="0" err="1">
                <a:solidFill>
                  <a:schemeClr val="bg1"/>
                </a:solidFill>
                <a:latin typeface="+mj-lt"/>
                <a:ea typeface="+mn-lt"/>
                <a:cs typeface="+mn-lt"/>
              </a:rPr>
              <a:t>Nutrifit</a:t>
            </a:r>
            <a:r>
              <a:rPr lang="es-ES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ESPECIFICOS:</a:t>
            </a:r>
          </a:p>
          <a:p>
            <a:r>
              <a:rPr lang="es-ES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Reducir el tiempo de respuesta de las consultas de los datos guardados en la base de datos.</a:t>
            </a:r>
          </a:p>
          <a:p>
            <a:r>
              <a:rPr lang="es-ES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Reducir los costos de mantenimiento.</a:t>
            </a:r>
          </a:p>
          <a:p>
            <a:r>
              <a:rPr lang="es-ES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Mantener un control del inventario usando el sistema y aplicativo siendo la principal, para los clientes y el otro, la modificación de productos y mantenimientos para los empleados.</a:t>
            </a:r>
          </a:p>
          <a:p>
            <a:r>
              <a:rPr lang="es-ES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Aumentar la confiabilidad de administración de datos.</a:t>
            </a:r>
          </a:p>
          <a:p>
            <a:r>
              <a:rPr lang="es-ES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Aumentar la disponibilidad de administración de datos.</a:t>
            </a:r>
          </a:p>
          <a:p>
            <a:endParaRPr lang="es-ES" b="1" dirty="0">
              <a:solidFill>
                <a:schemeClr val="bg1"/>
              </a:solidFill>
              <a:latin typeface="+mj-lt"/>
              <a:ea typeface="+mn-lt"/>
              <a:cs typeface="+mn-lt"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+mj-lt"/>
              <a:ea typeface="+mn-lt"/>
              <a:cs typeface="+mn-lt"/>
            </a:endParaRPr>
          </a:p>
          <a:p>
            <a:endParaRPr lang="es-E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17A28AE-9D99-069A-EC6F-EDCCA4ED5BD7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D6C04D3-15AF-E1E3-9459-B61E3998DBC2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A2DB977-9A52-D1EC-62AF-A594446E95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06DE47A4-28FA-6B36-2902-FF1A8AFF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BA7EF6F-8E12-4F36-0FD2-88F01C1A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C426EB-174B-CAC8-4510-B5DEF79D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691B-F182-4EAC-10E1-F93851A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46604"/>
            <a:ext cx="10026650" cy="655637"/>
          </a:xfrm>
        </p:spPr>
        <p:txBody>
          <a:bodyPr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REFERENTES TEORICOS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5AA28-36BA-0CFD-8704-78C1AFCA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24" y="1571988"/>
            <a:ext cx="10026650" cy="1966187"/>
          </a:xfrm>
        </p:spPr>
        <p:txBody>
          <a:bodyPr/>
          <a:lstStyle/>
          <a:p>
            <a:pPr marL="359410" indent="-359410"/>
            <a:r>
              <a:rPr lang="es-PE">
                <a:solidFill>
                  <a:schemeClr val="bg1"/>
                </a:solidFill>
                <a:latin typeface="+mj-lt"/>
                <a:ea typeface="+mn-lt"/>
                <a:cs typeface="+mn-lt"/>
              </a:rPr>
              <a:t>Diagramas De Casos De Uso</a:t>
            </a:r>
          </a:p>
          <a:p>
            <a:pPr marL="0" indent="0">
              <a:buNone/>
            </a:pPr>
            <a:r>
              <a:rPr lang="es-PE">
                <a:solidFill>
                  <a:schemeClr val="bg1"/>
                </a:solidFill>
                <a:latin typeface="+mj-lt"/>
                <a:ea typeface="+mn-lt"/>
                <a:cs typeface="+mn-lt"/>
              </a:rPr>
              <a:t>	Paquete – </a:t>
            </a:r>
            <a:r>
              <a:rPr lang="es-PE" err="1">
                <a:solidFill>
                  <a:schemeClr val="bg1"/>
                </a:solidFill>
                <a:latin typeface="+mj-lt"/>
                <a:ea typeface="+mn-lt"/>
                <a:cs typeface="+mn-lt"/>
              </a:rPr>
              <a:t>Login</a:t>
            </a:r>
            <a:r>
              <a:rPr lang="es-PE">
                <a:solidFill>
                  <a:schemeClr val="bg1"/>
                </a:solidFill>
                <a:latin typeface="+mj-lt"/>
                <a:ea typeface="+mn-lt"/>
                <a:cs typeface="+mn-lt"/>
              </a:rPr>
              <a:t> – Sitio Web</a:t>
            </a:r>
          </a:p>
          <a:p>
            <a:pPr marL="0" indent="0">
              <a:buNone/>
            </a:pPr>
            <a:r>
              <a:rPr lang="es-PE">
                <a:solidFill>
                  <a:schemeClr val="bg1"/>
                </a:solidFill>
                <a:latin typeface="+mj-lt"/>
                <a:ea typeface="+mn-lt"/>
                <a:cs typeface="+mn-lt"/>
              </a:rPr>
              <a:t>	Validar Usuario- Sitio Web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17A28AE-9D99-069A-EC6F-EDCCA4ED5BD7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D6C04D3-15AF-E1E3-9459-B61E3998DBC2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A2DB977-9A52-D1EC-62AF-A594446E95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06DE47A4-28FA-6B36-2902-FF1A8AFF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BA7EF6F-8E12-4F36-0FD2-88F01C1A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C426EB-174B-CAC8-4510-B5DEF79D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0" name="Picture 135732208">
            <a:extLst>
              <a:ext uri="{FF2B5EF4-FFF2-40B4-BE49-F238E27FC236}">
                <a16:creationId xmlns:a16="http://schemas.microsoft.com/office/drawing/2014/main" id="{FE3CBF52-2681-D73E-B342-004DC177BF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29" b="17647"/>
          <a:stretch/>
        </p:blipFill>
        <p:spPr bwMode="auto">
          <a:xfrm>
            <a:off x="2151316" y="3462144"/>
            <a:ext cx="7392063" cy="10626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820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5AA28-36BA-0CFD-8704-78C1AFCA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24" y="766076"/>
            <a:ext cx="10026650" cy="1966187"/>
          </a:xfrm>
        </p:spPr>
        <p:txBody>
          <a:bodyPr/>
          <a:lstStyle/>
          <a:p>
            <a:pPr marL="359410" indent="-359410"/>
            <a:r>
              <a:rPr lang="es-PE">
                <a:solidFill>
                  <a:schemeClr val="bg1"/>
                </a:solidFill>
                <a:latin typeface="+mj-lt"/>
                <a:ea typeface="+mn-lt"/>
                <a:cs typeface="+mn-lt"/>
              </a:rPr>
              <a:t>Paquete-</a:t>
            </a:r>
            <a:r>
              <a:rPr lang="es-PE" err="1">
                <a:solidFill>
                  <a:schemeClr val="bg1"/>
                </a:solidFill>
                <a:latin typeface="+mj-lt"/>
                <a:ea typeface="+mn-lt"/>
                <a:cs typeface="+mn-lt"/>
              </a:rPr>
              <a:t>Login</a:t>
            </a:r>
          </a:p>
          <a:p>
            <a:pPr marL="0" indent="0">
              <a:buNone/>
            </a:pPr>
            <a:r>
              <a:rPr lang="es-PE">
                <a:solidFill>
                  <a:schemeClr val="bg1"/>
                </a:solidFill>
                <a:latin typeface="+mj-lt"/>
                <a:ea typeface="+mn-lt"/>
                <a:cs typeface="+mn-lt"/>
              </a:rPr>
              <a:t>Validar Usuario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17A28AE-9D99-069A-EC6F-EDCCA4ED5BD7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D6C04D3-15AF-E1E3-9459-B61E3998DBC2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A2DB977-9A52-D1EC-62AF-A594446E95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06DE47A4-28FA-6B36-2902-FF1A8AFF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BA7EF6F-8E12-4F36-0FD2-88F01C1A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C426EB-174B-CAC8-4510-B5DEF79D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6" name="Picture 99129814">
            <a:extLst>
              <a:ext uri="{FF2B5EF4-FFF2-40B4-BE49-F238E27FC236}">
                <a16:creationId xmlns:a16="http://schemas.microsoft.com/office/drawing/2014/main" id="{E3E72C1B-85B6-0FB2-8F6F-CDA6539890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310" r="833" b="4464"/>
          <a:stretch/>
        </p:blipFill>
        <p:spPr bwMode="auto">
          <a:xfrm>
            <a:off x="2990311" y="1917189"/>
            <a:ext cx="5688740" cy="3382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426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5AA28-36BA-0CFD-8704-78C1AFCA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766077"/>
            <a:ext cx="10026650" cy="752758"/>
          </a:xfrm>
        </p:spPr>
        <p:txBody>
          <a:bodyPr/>
          <a:lstStyle/>
          <a:p>
            <a:pPr marL="359410" indent="-359410"/>
            <a:r>
              <a:rPr lang="es-PE">
                <a:solidFill>
                  <a:schemeClr val="bg1"/>
                </a:solidFill>
                <a:latin typeface="+mj-lt"/>
                <a:ea typeface="+mn-lt"/>
                <a:cs typeface="+mn-lt"/>
              </a:rPr>
              <a:t>Paquete-Empleados: Gestionar Empleado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17A28AE-9D99-069A-EC6F-EDCCA4ED5BD7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D6C04D3-15AF-E1E3-9459-B61E3998DBC2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A2DB977-9A52-D1EC-62AF-A594446E95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06DE47A4-28FA-6B36-2902-FF1A8AFF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BA7EF6F-8E12-4F36-0FD2-88F01C1A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C426EB-174B-CAC8-4510-B5DEF79D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0" name="Picture 253344110">
            <a:extLst>
              <a:ext uri="{FF2B5EF4-FFF2-40B4-BE49-F238E27FC236}">
                <a16:creationId xmlns:a16="http://schemas.microsoft.com/office/drawing/2014/main" id="{442EE39A-D966-E573-800B-694D40C32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30" y="1518835"/>
            <a:ext cx="6300740" cy="41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9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5AA28-36BA-0CFD-8704-78C1AFCA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4" y="186016"/>
            <a:ext cx="10026650" cy="752758"/>
          </a:xfrm>
        </p:spPr>
        <p:txBody>
          <a:bodyPr/>
          <a:lstStyle/>
          <a:p>
            <a:pPr marL="359410" indent="-359410"/>
            <a:r>
              <a:rPr lang="es-PE">
                <a:solidFill>
                  <a:schemeClr val="bg1"/>
                </a:solidFill>
                <a:latin typeface="+mj-lt"/>
                <a:ea typeface="+mn-lt"/>
                <a:cs typeface="+mn-lt"/>
              </a:rPr>
              <a:t>Paquete-Productos: Gestionar Productos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17A28AE-9D99-069A-EC6F-EDCCA4ED5BD7}"/>
              </a:ext>
            </a:extLst>
          </p:cNvPr>
          <p:cNvGrpSpPr/>
          <p:nvPr/>
        </p:nvGrpSpPr>
        <p:grpSpPr>
          <a:xfrm>
            <a:off x="-14344" y="0"/>
            <a:ext cx="335186" cy="6858000"/>
            <a:chOff x="0" y="0"/>
            <a:chExt cx="490354" cy="290747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D6C04D3-15AF-E1E3-9459-B61E3998DBC2}"/>
                </a:ext>
              </a:extLst>
            </p:cNvPr>
            <p:cNvSpPr/>
            <p:nvPr/>
          </p:nvSpPr>
          <p:spPr>
            <a:xfrm>
              <a:off x="0" y="0"/>
              <a:ext cx="490354" cy="2907477"/>
            </a:xfrm>
            <a:custGeom>
              <a:avLst/>
              <a:gdLst/>
              <a:ahLst/>
              <a:cxnLst/>
              <a:rect l="l" t="t" r="r" b="b"/>
              <a:pathLst>
                <a:path w="490354" h="2907477">
                  <a:moveTo>
                    <a:pt x="0" y="0"/>
                  </a:moveTo>
                  <a:lnTo>
                    <a:pt x="490354" y="0"/>
                  </a:lnTo>
                  <a:lnTo>
                    <a:pt x="490354" y="2907477"/>
                  </a:lnTo>
                  <a:lnTo>
                    <a:pt x="0" y="290747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3A2DB977-9A52-D1EC-62AF-A594446E95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06DE47A4-28FA-6B36-2902-FF1A8AFF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84185" y="15666"/>
            <a:ext cx="818147" cy="234653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BA7EF6F-8E12-4F36-0FD2-88F01C1A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6209"/>
          <a:stretch/>
        </p:blipFill>
        <p:spPr>
          <a:xfrm>
            <a:off x="11373853" y="2473041"/>
            <a:ext cx="818147" cy="1966187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C426EB-174B-CAC8-4510-B5DEF79D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373853" y="4511467"/>
            <a:ext cx="818147" cy="2346533"/>
          </a:xfrm>
          <a:prstGeom prst="rect">
            <a:avLst/>
          </a:prstGeom>
        </p:spPr>
      </p:pic>
      <p:pic>
        <p:nvPicPr>
          <p:cNvPr id="11" name="Picture 2033042341">
            <a:extLst>
              <a:ext uri="{FF2B5EF4-FFF2-40B4-BE49-F238E27FC236}">
                <a16:creationId xmlns:a16="http://schemas.microsoft.com/office/drawing/2014/main" id="{BED1CBC3-E40F-DD43-CDBF-94B5C95546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2" b="13208"/>
          <a:stretch/>
        </p:blipFill>
        <p:spPr bwMode="auto">
          <a:xfrm>
            <a:off x="2264924" y="913660"/>
            <a:ext cx="7662149" cy="23465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237914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CD438C"/>
      </a:accent1>
      <a:accent2>
        <a:srgbClr val="BB31B4"/>
      </a:accent2>
      <a:accent3>
        <a:srgbClr val="9B43CD"/>
      </a:accent3>
      <a:accent4>
        <a:srgbClr val="5437BD"/>
      </a:accent4>
      <a:accent5>
        <a:srgbClr val="435ECD"/>
      </a:accent5>
      <a:accent6>
        <a:srgbClr val="3186BB"/>
      </a:accent6>
      <a:hlink>
        <a:srgbClr val="3F43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Panorámica</PresentationFormat>
  <Paragraphs>70</Paragraphs>
  <Slides>19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Abadi</vt:lpstr>
      <vt:lpstr>Arial</vt:lpstr>
      <vt:lpstr>Avenir Next LT Pro Light</vt:lpstr>
      <vt:lpstr>Calibri</vt:lpstr>
      <vt:lpstr>Courier New</vt:lpstr>
      <vt:lpstr>Rockwell Nova Light</vt:lpstr>
      <vt:lpstr>Wingdings</vt:lpstr>
      <vt:lpstr>LeafVTI</vt:lpstr>
      <vt:lpstr>Presentación de PowerPoint</vt:lpstr>
      <vt:lpstr>RESUMEN</vt:lpstr>
      <vt:lpstr>PROBLEMA</vt:lpstr>
      <vt:lpstr>alcance</vt:lpstr>
      <vt:lpstr>OBJETIVOS</vt:lpstr>
      <vt:lpstr>REFERENTES TEORICOS</vt:lpstr>
      <vt:lpstr>Presentación de PowerPoint</vt:lpstr>
      <vt:lpstr>Presentación de PowerPoint</vt:lpstr>
      <vt:lpstr>Presentación de PowerPoint</vt:lpstr>
      <vt:lpstr>Diagramas de clases</vt:lpstr>
      <vt:lpstr>Diagramas de componentes</vt:lpstr>
      <vt:lpstr>Diagrama de Arquitectura de la aplicación</vt:lpstr>
      <vt:lpstr>¿QUÉ ES EL phpMyadmin?</vt:lpstr>
      <vt:lpstr>DIAGRAMA DE BASE DE DATOS</vt:lpstr>
      <vt:lpstr>Tipos de bases de datos NoSQL </vt:lpstr>
      <vt:lpstr>¿QUÉ ES EL MongoDB?</vt:lpstr>
      <vt:lpstr>Diagrama NoSQL: Requerimiento Gestionar Empleado:</vt:lpstr>
      <vt:lpstr>Presentación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</dc:creator>
  <cp:lastModifiedBy>C�sar Fabi�n CH�VEZ LINARES</cp:lastModifiedBy>
  <cp:revision>5</cp:revision>
  <dcterms:created xsi:type="dcterms:W3CDTF">2022-06-02T11:52:30Z</dcterms:created>
  <dcterms:modified xsi:type="dcterms:W3CDTF">2022-12-07T00:26:59Z</dcterms:modified>
</cp:coreProperties>
</file>