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0058400" cy="7772400"/>
  <p:notesSz cx="6858000" cy="9144000"/>
  <p:embeddedFontLst>
    <p:embeddedFont>
      <p:font typeface="Arvo" panose="020B0604020202020204" charset="0"/>
      <p:regular r:id="rId4"/>
    </p:embeddedFont>
    <p:embeddedFont>
      <p:font typeface="Arvo Bold" panose="020B0604020202020204" charset="0"/>
      <p:regular r:id="rId5"/>
    </p:embeddedFont>
    <p:embeddedFont>
      <p:font typeface="Glacial Indifference" panose="020B0604020202020204" charset="0"/>
      <p:regular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16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965708" y="595527"/>
            <a:ext cx="2829480" cy="6581345"/>
            <a:chOff x="0" y="0"/>
            <a:chExt cx="358304" cy="8334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8304" cy="833411"/>
            </a:xfrm>
            <a:custGeom>
              <a:avLst/>
              <a:gdLst/>
              <a:ahLst/>
              <a:cxnLst/>
              <a:rect l="l" t="t" r="r" b="b"/>
              <a:pathLst>
                <a:path w="358304" h="833411">
                  <a:moveTo>
                    <a:pt x="0" y="0"/>
                  </a:moveTo>
                  <a:lnTo>
                    <a:pt x="358304" y="0"/>
                  </a:lnTo>
                  <a:lnTo>
                    <a:pt x="358304" y="833411"/>
                  </a:lnTo>
                  <a:lnTo>
                    <a:pt x="0" y="833411"/>
                  </a:lnTo>
                  <a:close/>
                </a:path>
              </a:pathLst>
            </a:custGeom>
            <a:solidFill>
              <a:srgbClr val="C1FF7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58304" cy="861986"/>
            </a:xfrm>
            <a:prstGeom prst="rect">
              <a:avLst/>
            </a:prstGeom>
          </p:spPr>
          <p:txBody>
            <a:bodyPr lIns="35121" tIns="35121" rIns="35121" bIns="35121" rtlCol="0" anchor="ctr"/>
            <a:lstStyle/>
            <a:p>
              <a:pPr marL="0" lvl="0" indent="0" algn="ctr">
                <a:lnSpc>
                  <a:spcPts val="158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9212" y="515507"/>
            <a:ext cx="2829480" cy="6581345"/>
            <a:chOff x="0" y="0"/>
            <a:chExt cx="358304" cy="83341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58304" cy="833411"/>
            </a:xfrm>
            <a:custGeom>
              <a:avLst/>
              <a:gdLst/>
              <a:ahLst/>
              <a:cxnLst/>
              <a:rect l="l" t="t" r="r" b="b"/>
              <a:pathLst>
                <a:path w="358304" h="833411">
                  <a:moveTo>
                    <a:pt x="0" y="0"/>
                  </a:moveTo>
                  <a:lnTo>
                    <a:pt x="358304" y="0"/>
                  </a:lnTo>
                  <a:lnTo>
                    <a:pt x="358304" y="833411"/>
                  </a:lnTo>
                  <a:lnTo>
                    <a:pt x="0" y="833411"/>
                  </a:lnTo>
                  <a:close/>
                </a:path>
              </a:pathLst>
            </a:custGeom>
            <a:solidFill>
              <a:srgbClr val="C1FF7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358304" cy="861986"/>
            </a:xfrm>
            <a:prstGeom prst="rect">
              <a:avLst/>
            </a:prstGeom>
          </p:spPr>
          <p:txBody>
            <a:bodyPr lIns="35121" tIns="35121" rIns="35121" bIns="35121" rtlCol="0" anchor="ctr"/>
            <a:lstStyle/>
            <a:p>
              <a:pPr marL="0" lvl="0" indent="0" algn="ctr">
                <a:lnSpc>
                  <a:spcPts val="1548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88524" y="-174146"/>
            <a:ext cx="3387090" cy="8120692"/>
            <a:chOff x="0" y="0"/>
            <a:chExt cx="428915" cy="10283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8915" cy="1028342"/>
            </a:xfrm>
            <a:custGeom>
              <a:avLst/>
              <a:gdLst/>
              <a:ahLst/>
              <a:cxnLst/>
              <a:rect l="l" t="t" r="r" b="b"/>
              <a:pathLst>
                <a:path w="428915" h="1028342">
                  <a:moveTo>
                    <a:pt x="0" y="0"/>
                  </a:moveTo>
                  <a:lnTo>
                    <a:pt x="428915" y="0"/>
                  </a:lnTo>
                  <a:lnTo>
                    <a:pt x="428915" y="1028342"/>
                  </a:lnTo>
                  <a:lnTo>
                    <a:pt x="0" y="1028342"/>
                  </a:lnTo>
                  <a:close/>
                </a:path>
              </a:pathLst>
            </a:custGeom>
            <a:solidFill>
              <a:srgbClr val="C1FF7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428915" cy="1056917"/>
            </a:xfrm>
            <a:prstGeom prst="rect">
              <a:avLst/>
            </a:prstGeom>
          </p:spPr>
          <p:txBody>
            <a:bodyPr lIns="35121" tIns="35121" rIns="35121" bIns="35121" rtlCol="0" anchor="ctr"/>
            <a:lstStyle/>
            <a:p>
              <a:pPr marL="0" lvl="0" indent="0" algn="ctr">
                <a:lnSpc>
                  <a:spcPts val="1548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397174" y="4175975"/>
            <a:ext cx="2513556" cy="2513556"/>
          </a:xfrm>
          <a:custGeom>
            <a:avLst/>
            <a:gdLst/>
            <a:ahLst/>
            <a:cxnLst/>
            <a:rect l="l" t="t" r="r" b="b"/>
            <a:pathLst>
              <a:path w="2513556" h="2513556">
                <a:moveTo>
                  <a:pt x="0" y="0"/>
                </a:moveTo>
                <a:lnTo>
                  <a:pt x="2513556" y="0"/>
                </a:lnTo>
                <a:lnTo>
                  <a:pt x="2513556" y="2513556"/>
                </a:lnTo>
                <a:lnTo>
                  <a:pt x="0" y="25135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12" name="Freeform 12"/>
          <p:cNvSpPr/>
          <p:nvPr/>
        </p:nvSpPr>
        <p:spPr>
          <a:xfrm>
            <a:off x="3621855" y="4572205"/>
            <a:ext cx="2566648" cy="2524648"/>
          </a:xfrm>
          <a:custGeom>
            <a:avLst/>
            <a:gdLst/>
            <a:ahLst/>
            <a:cxnLst/>
            <a:rect l="l" t="t" r="r" b="b"/>
            <a:pathLst>
              <a:path w="2566648" h="2524648">
                <a:moveTo>
                  <a:pt x="0" y="0"/>
                </a:moveTo>
                <a:lnTo>
                  <a:pt x="2566648" y="0"/>
                </a:lnTo>
                <a:lnTo>
                  <a:pt x="2566648" y="2524648"/>
                </a:lnTo>
                <a:lnTo>
                  <a:pt x="0" y="2524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13" name="Freeform 13"/>
          <p:cNvSpPr/>
          <p:nvPr/>
        </p:nvSpPr>
        <p:spPr>
          <a:xfrm>
            <a:off x="8827212" y="265337"/>
            <a:ext cx="1231188" cy="1381945"/>
          </a:xfrm>
          <a:custGeom>
            <a:avLst/>
            <a:gdLst/>
            <a:ahLst/>
            <a:cxnLst/>
            <a:rect l="l" t="t" r="r" b="b"/>
            <a:pathLst>
              <a:path w="1231188" h="1381945">
                <a:moveTo>
                  <a:pt x="0" y="0"/>
                </a:moveTo>
                <a:lnTo>
                  <a:pt x="1231188" y="0"/>
                </a:lnTo>
                <a:lnTo>
                  <a:pt x="1231188" y="1381946"/>
                </a:lnTo>
                <a:lnTo>
                  <a:pt x="0" y="13819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14" name="Freeform 14"/>
          <p:cNvSpPr/>
          <p:nvPr/>
        </p:nvSpPr>
        <p:spPr>
          <a:xfrm>
            <a:off x="6894689" y="6193645"/>
            <a:ext cx="981891" cy="1363737"/>
          </a:xfrm>
          <a:custGeom>
            <a:avLst/>
            <a:gdLst/>
            <a:ahLst/>
            <a:cxnLst/>
            <a:rect l="l" t="t" r="r" b="b"/>
            <a:pathLst>
              <a:path w="981891" h="1363737">
                <a:moveTo>
                  <a:pt x="0" y="0"/>
                </a:moveTo>
                <a:lnTo>
                  <a:pt x="981891" y="0"/>
                </a:lnTo>
                <a:lnTo>
                  <a:pt x="981891" y="1363737"/>
                </a:lnTo>
                <a:lnTo>
                  <a:pt x="0" y="136373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15" name="TextBox 15"/>
          <p:cNvSpPr txBox="1"/>
          <p:nvPr/>
        </p:nvSpPr>
        <p:spPr>
          <a:xfrm>
            <a:off x="3570259" y="2711030"/>
            <a:ext cx="2813153" cy="1464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9080" lvl="1" indent="-129540" algn="l">
              <a:lnSpc>
                <a:spcPts val="1679"/>
              </a:lnSpc>
              <a:spcBef>
                <a:spcPct val="0"/>
              </a:spcBef>
              <a:buFont typeface="Arial"/>
              <a:buChar char="•"/>
            </a:pPr>
            <a:r>
              <a:rPr lang="en-US" sz="1200" dirty="0" err="1">
                <a:solidFill>
                  <a:srgbClr val="1C0140"/>
                </a:solidFill>
                <a:latin typeface="Arvo"/>
                <a:ea typeface="Arvo"/>
                <a:cs typeface="Arvo"/>
                <a:sym typeface="Arvo"/>
              </a:rPr>
              <a:t>Facilidad</a:t>
            </a:r>
            <a:r>
              <a:rPr lang="en-US" sz="1200" dirty="0">
                <a:solidFill>
                  <a:srgbClr val="1C0140"/>
                </a:solidFill>
                <a:latin typeface="Arvo"/>
                <a:ea typeface="Arvo"/>
                <a:cs typeface="Arvo"/>
                <a:sym typeface="Arvo"/>
              </a:rPr>
              <a:t> de </a:t>
            </a:r>
            <a:r>
              <a:rPr lang="en-US" sz="1200" dirty="0" err="1">
                <a:solidFill>
                  <a:srgbClr val="1C0140"/>
                </a:solidFill>
                <a:latin typeface="Arvo"/>
                <a:ea typeface="Arvo"/>
                <a:cs typeface="Arvo"/>
                <a:sym typeface="Arvo"/>
              </a:rPr>
              <a:t>uso</a:t>
            </a:r>
            <a:r>
              <a:rPr lang="en-US" sz="1200" dirty="0">
                <a:solidFill>
                  <a:srgbClr val="1C0140"/>
                </a:solidFill>
                <a:latin typeface="Arvo"/>
                <a:ea typeface="Arvo"/>
                <a:cs typeface="Arvo"/>
                <a:sym typeface="Arvo"/>
              </a:rPr>
              <a:t> para </a:t>
            </a:r>
            <a:r>
              <a:rPr lang="en-US" sz="1200" dirty="0" err="1">
                <a:solidFill>
                  <a:srgbClr val="1C0140"/>
                </a:solidFill>
                <a:latin typeface="Arvo"/>
                <a:ea typeface="Arvo"/>
                <a:cs typeface="Arvo"/>
                <a:sym typeface="Arvo"/>
              </a:rPr>
              <a:t>estudiantes</a:t>
            </a:r>
            <a:r>
              <a:rPr lang="en-US" sz="1200" dirty="0">
                <a:solidFill>
                  <a:srgbClr val="1C0140"/>
                </a:solidFill>
                <a:latin typeface="Arvo"/>
                <a:ea typeface="Arvo"/>
                <a:cs typeface="Arvo"/>
                <a:sym typeface="Arvo"/>
              </a:rPr>
              <a:t> y </a:t>
            </a:r>
            <a:r>
              <a:rPr lang="en-US" sz="1200" dirty="0" err="1">
                <a:solidFill>
                  <a:srgbClr val="1C0140"/>
                </a:solidFill>
                <a:latin typeface="Arvo"/>
                <a:ea typeface="Arvo"/>
                <a:cs typeface="Arvo"/>
                <a:sym typeface="Arvo"/>
              </a:rPr>
              <a:t>docentes</a:t>
            </a:r>
            <a:r>
              <a:rPr lang="en-US" sz="1200" dirty="0">
                <a:solidFill>
                  <a:srgbClr val="1C0140"/>
                </a:solidFill>
                <a:latin typeface="Arvo"/>
                <a:ea typeface="Arvo"/>
                <a:cs typeface="Arvo"/>
                <a:sym typeface="Arvo"/>
              </a:rPr>
              <a:t>.</a:t>
            </a:r>
          </a:p>
          <a:p>
            <a:pPr marL="259080" lvl="1" indent="-129540" algn="l">
              <a:lnSpc>
                <a:spcPts val="1679"/>
              </a:lnSpc>
              <a:spcBef>
                <a:spcPct val="0"/>
              </a:spcBef>
              <a:buFont typeface="Arial"/>
              <a:buChar char="•"/>
            </a:pPr>
            <a:r>
              <a:rPr lang="en-US" sz="1200" dirty="0" err="1">
                <a:solidFill>
                  <a:srgbClr val="1C0140"/>
                </a:solidFill>
                <a:latin typeface="Arvo"/>
                <a:ea typeface="Arvo"/>
                <a:cs typeface="Arvo"/>
                <a:sym typeface="Arvo"/>
              </a:rPr>
              <a:t>Sincronización</a:t>
            </a:r>
            <a:r>
              <a:rPr lang="en-US" sz="1200" dirty="0">
                <a:solidFill>
                  <a:srgbClr val="1C0140"/>
                </a:solidFill>
                <a:latin typeface="Arvo"/>
                <a:ea typeface="Arvo"/>
                <a:cs typeface="Arvo"/>
                <a:sym typeface="Arvo"/>
              </a:rPr>
              <a:t> de </a:t>
            </a:r>
            <a:r>
              <a:rPr lang="en-US" sz="1200" dirty="0" err="1">
                <a:solidFill>
                  <a:srgbClr val="1C0140"/>
                </a:solidFill>
                <a:latin typeface="Arvo"/>
                <a:ea typeface="Arvo"/>
                <a:cs typeface="Arvo"/>
                <a:sym typeface="Arvo"/>
              </a:rPr>
              <a:t>horarios</a:t>
            </a:r>
            <a:r>
              <a:rPr lang="en-US" sz="1200" dirty="0">
                <a:solidFill>
                  <a:srgbClr val="1C0140"/>
                </a:solidFill>
                <a:latin typeface="Arvo"/>
                <a:ea typeface="Arvo"/>
                <a:cs typeface="Arvo"/>
                <a:sym typeface="Arvo"/>
              </a:rPr>
              <a:t> y </a:t>
            </a:r>
            <a:r>
              <a:rPr lang="en-US" sz="1200" dirty="0" err="1">
                <a:solidFill>
                  <a:srgbClr val="1C0140"/>
                </a:solidFill>
                <a:latin typeface="Arvo"/>
                <a:ea typeface="Arvo"/>
                <a:cs typeface="Arvo"/>
                <a:sym typeface="Arvo"/>
              </a:rPr>
              <a:t>asistencia</a:t>
            </a:r>
            <a:r>
              <a:rPr lang="en-US" sz="1200" dirty="0">
                <a:solidFill>
                  <a:srgbClr val="1C0140"/>
                </a:solidFill>
                <a:latin typeface="Arvo"/>
                <a:ea typeface="Arvo"/>
                <a:cs typeface="Arvo"/>
                <a:sym typeface="Arvo"/>
              </a:rPr>
              <a:t> en </a:t>
            </a:r>
            <a:r>
              <a:rPr lang="en-US" sz="1200" dirty="0" err="1">
                <a:solidFill>
                  <a:srgbClr val="1C0140"/>
                </a:solidFill>
                <a:latin typeface="Arvo"/>
                <a:ea typeface="Arvo"/>
                <a:cs typeface="Arvo"/>
                <a:sym typeface="Arvo"/>
              </a:rPr>
              <a:t>tiempo</a:t>
            </a:r>
            <a:r>
              <a:rPr lang="en-US" sz="1200" dirty="0">
                <a:solidFill>
                  <a:srgbClr val="1C0140"/>
                </a:solidFill>
                <a:latin typeface="Arvo"/>
                <a:ea typeface="Arvo"/>
                <a:cs typeface="Arvo"/>
                <a:sym typeface="Arvo"/>
              </a:rPr>
              <a:t> real.</a:t>
            </a:r>
          </a:p>
          <a:p>
            <a:pPr marL="259080" lvl="1" indent="-129540" algn="l">
              <a:lnSpc>
                <a:spcPts val="1679"/>
              </a:lnSpc>
              <a:spcBef>
                <a:spcPct val="0"/>
              </a:spcBef>
              <a:buFont typeface="Arial"/>
              <a:buChar char="•"/>
            </a:pPr>
            <a:r>
              <a:rPr lang="en-US" sz="1200" dirty="0" err="1">
                <a:solidFill>
                  <a:srgbClr val="1C0140"/>
                </a:solidFill>
                <a:latin typeface="Arvo"/>
                <a:ea typeface="Arvo"/>
                <a:cs typeface="Arvo"/>
                <a:sym typeface="Arvo"/>
              </a:rPr>
              <a:t>Proceso</a:t>
            </a:r>
            <a:r>
              <a:rPr lang="en-US" sz="1200" dirty="0">
                <a:solidFill>
                  <a:srgbClr val="1C0140"/>
                </a:solidFill>
                <a:latin typeface="Arvo"/>
                <a:ea typeface="Arvo"/>
                <a:cs typeface="Arvo"/>
                <a:sym typeface="Arvo"/>
              </a:rPr>
              <a:t> </a:t>
            </a:r>
            <a:r>
              <a:rPr lang="en-US" sz="1200" dirty="0" err="1">
                <a:solidFill>
                  <a:srgbClr val="1C0140"/>
                </a:solidFill>
                <a:latin typeface="Arvo"/>
                <a:ea typeface="Arvo"/>
                <a:cs typeface="Arvo"/>
                <a:sym typeface="Arvo"/>
              </a:rPr>
              <a:t>rápido</a:t>
            </a:r>
            <a:r>
              <a:rPr lang="en-US" sz="1200" dirty="0">
                <a:solidFill>
                  <a:srgbClr val="1C0140"/>
                </a:solidFill>
                <a:latin typeface="Arvo"/>
                <a:ea typeface="Arvo"/>
                <a:cs typeface="Arvo"/>
                <a:sym typeface="Arvo"/>
              </a:rPr>
              <a:t> y </a:t>
            </a:r>
            <a:r>
              <a:rPr lang="en-US" sz="1200" dirty="0" err="1">
                <a:solidFill>
                  <a:srgbClr val="1C0140"/>
                </a:solidFill>
                <a:latin typeface="Arvo"/>
                <a:ea typeface="Arvo"/>
                <a:cs typeface="Arvo"/>
                <a:sym typeface="Arvo"/>
              </a:rPr>
              <a:t>seguro</a:t>
            </a:r>
            <a:r>
              <a:rPr lang="en-US" sz="1200" dirty="0">
                <a:solidFill>
                  <a:srgbClr val="1C0140"/>
                </a:solidFill>
                <a:latin typeface="Arvo"/>
                <a:ea typeface="Arvo"/>
                <a:cs typeface="Arvo"/>
                <a:sym typeface="Arvo"/>
              </a:rPr>
              <a:t> para </a:t>
            </a:r>
            <a:r>
              <a:rPr lang="en-US" sz="1200" dirty="0" err="1">
                <a:solidFill>
                  <a:srgbClr val="1C0140"/>
                </a:solidFill>
                <a:latin typeface="Arvo"/>
                <a:ea typeface="Arvo"/>
                <a:cs typeface="Arvo"/>
                <a:sym typeface="Arvo"/>
              </a:rPr>
              <a:t>justificar</a:t>
            </a:r>
            <a:r>
              <a:rPr lang="en-US" sz="1200" dirty="0">
                <a:solidFill>
                  <a:srgbClr val="1C0140"/>
                </a:solidFill>
                <a:latin typeface="Arvo"/>
                <a:ea typeface="Arvo"/>
                <a:cs typeface="Arvo"/>
                <a:sym typeface="Arvo"/>
              </a:rPr>
              <a:t> </a:t>
            </a:r>
            <a:r>
              <a:rPr lang="en-US" sz="1200" dirty="0" err="1">
                <a:solidFill>
                  <a:srgbClr val="1C0140"/>
                </a:solidFill>
                <a:latin typeface="Arvo"/>
                <a:ea typeface="Arvo"/>
                <a:cs typeface="Arvo"/>
                <a:sym typeface="Arvo"/>
              </a:rPr>
              <a:t>ausencias</a:t>
            </a:r>
            <a:r>
              <a:rPr lang="en-US" sz="1200" dirty="0">
                <a:solidFill>
                  <a:srgbClr val="1C0140"/>
                </a:solidFill>
                <a:latin typeface="Arvo"/>
                <a:ea typeface="Arvo"/>
                <a:cs typeface="Arvo"/>
                <a:sym typeface="Arvo"/>
              </a:rPr>
              <a:t>.</a:t>
            </a:r>
          </a:p>
          <a:p>
            <a:pPr algn="l">
              <a:lnSpc>
                <a:spcPts val="1679"/>
              </a:lnSpc>
              <a:spcBef>
                <a:spcPct val="0"/>
              </a:spcBef>
            </a:pPr>
            <a:endParaRPr lang="en-US" sz="1200" dirty="0">
              <a:solidFill>
                <a:srgbClr val="1C0140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225197" y="1526436"/>
            <a:ext cx="2310502" cy="799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5"/>
              </a:lnSpc>
            </a:pPr>
            <a:r>
              <a:rPr lang="en-US" sz="2351" b="1">
                <a:solidFill>
                  <a:srgbClr val="1C0140"/>
                </a:solidFill>
                <a:latin typeface="Arvo Bold"/>
                <a:ea typeface="Arvo Bold"/>
                <a:cs typeface="Arvo Bold"/>
                <a:sym typeface="Arvo Bold"/>
              </a:rPr>
              <a:t>FUNCIONES PRINCIPALES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157212" y="2426989"/>
            <a:ext cx="2446472" cy="3887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6"/>
              </a:lnSpc>
            </a:pPr>
            <a:r>
              <a:rPr lang="en-US" sz="1428">
                <a:solidFill>
                  <a:srgbClr val="1C01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Inicio de Sesión:</a:t>
            </a:r>
          </a:p>
          <a:p>
            <a:pPr marL="308391" lvl="1" indent="-154196" algn="l">
              <a:lnSpc>
                <a:spcPts val="1856"/>
              </a:lnSpc>
              <a:buFont typeface="Arial"/>
              <a:buChar char="•"/>
            </a:pPr>
            <a:r>
              <a:rPr lang="en-US" sz="1428">
                <a:solidFill>
                  <a:srgbClr val="1C01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Permite a los usuarios autenticarse de forma rápida y segura.</a:t>
            </a:r>
          </a:p>
          <a:p>
            <a:pPr algn="l">
              <a:lnSpc>
                <a:spcPts val="1856"/>
              </a:lnSpc>
            </a:pPr>
            <a:r>
              <a:rPr lang="en-US" sz="1428">
                <a:solidFill>
                  <a:srgbClr val="1C01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Panel de Asistencia:</a:t>
            </a:r>
          </a:p>
          <a:p>
            <a:pPr marL="308391" lvl="1" indent="-154196" algn="l">
              <a:lnSpc>
                <a:spcPts val="1856"/>
              </a:lnSpc>
              <a:buFont typeface="Arial"/>
              <a:buChar char="•"/>
            </a:pPr>
            <a:r>
              <a:rPr lang="en-US" sz="1428">
                <a:solidFill>
                  <a:srgbClr val="1C01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Visualiza tus asistencias y horarios de clase organizados por cursos y días.</a:t>
            </a:r>
          </a:p>
          <a:p>
            <a:pPr algn="l">
              <a:lnSpc>
                <a:spcPts val="1856"/>
              </a:lnSpc>
            </a:pPr>
            <a:r>
              <a:rPr lang="en-US" sz="1428">
                <a:solidFill>
                  <a:srgbClr val="1C01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Gestión de Justificaciones:</a:t>
            </a:r>
          </a:p>
          <a:p>
            <a:pPr marL="308391" lvl="1" indent="-154196" algn="l">
              <a:lnSpc>
                <a:spcPts val="1856"/>
              </a:lnSpc>
              <a:buFont typeface="Arial"/>
              <a:buChar char="•"/>
            </a:pPr>
            <a:r>
              <a:rPr lang="en-US" sz="1428">
                <a:solidFill>
                  <a:srgbClr val="1C01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Envía justificaciones con asunto, descripción y archivo adjunto.</a:t>
            </a:r>
          </a:p>
          <a:p>
            <a:pPr marL="308391" lvl="1" indent="-154196" algn="l">
              <a:lnSpc>
                <a:spcPts val="1856"/>
              </a:lnSpc>
              <a:buFont typeface="Arial"/>
              <a:buChar char="•"/>
            </a:pPr>
            <a:r>
              <a:rPr lang="en-US" sz="1428">
                <a:solidFill>
                  <a:srgbClr val="1C01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Accede al historial para consultar justificaciones previas.</a:t>
            </a:r>
          </a:p>
          <a:p>
            <a:pPr marL="0" lvl="0" indent="0" algn="l">
              <a:lnSpc>
                <a:spcPts val="1856"/>
              </a:lnSpc>
            </a:pPr>
            <a:endParaRPr lang="en-US" sz="1428">
              <a:solidFill>
                <a:srgbClr val="1C01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39212" y="1047718"/>
            <a:ext cx="2829480" cy="602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8"/>
              </a:lnSpc>
              <a:spcBef>
                <a:spcPct val="0"/>
              </a:spcBef>
            </a:pPr>
            <a:r>
              <a:rPr lang="en-US" sz="1200" b="1" dirty="0" err="1">
                <a:solidFill>
                  <a:srgbClr val="1C0140"/>
                </a:solidFill>
                <a:latin typeface="Arvo Bold"/>
                <a:ea typeface="Arvo Bold"/>
                <a:cs typeface="Arvo Bold"/>
                <a:sym typeface="Arvo Bold"/>
              </a:rPr>
              <a:t>Aplicación</a:t>
            </a:r>
            <a:r>
              <a:rPr lang="en-US" sz="1200" b="1" dirty="0">
                <a:solidFill>
                  <a:srgbClr val="1C0140"/>
                </a:solidFill>
                <a:latin typeface="Arvo Bold"/>
                <a:ea typeface="Arvo Bold"/>
                <a:cs typeface="Arvo Bold"/>
                <a:sym typeface="Arvo Bold"/>
              </a:rPr>
              <a:t> </a:t>
            </a:r>
            <a:r>
              <a:rPr lang="en-US" sz="1200" b="1" dirty="0" err="1">
                <a:solidFill>
                  <a:srgbClr val="1C0140"/>
                </a:solidFill>
                <a:latin typeface="Arvo Bold"/>
                <a:ea typeface="Arvo Bold"/>
                <a:cs typeface="Arvo Bold"/>
                <a:sym typeface="Arvo Bold"/>
              </a:rPr>
              <a:t>Móvil</a:t>
            </a:r>
            <a:r>
              <a:rPr lang="en-US" sz="1200" b="1" dirty="0">
                <a:solidFill>
                  <a:srgbClr val="1C0140"/>
                </a:solidFill>
                <a:latin typeface="Arvo Bold"/>
                <a:ea typeface="Arvo Bold"/>
                <a:cs typeface="Arvo Bold"/>
                <a:sym typeface="Arvo Bold"/>
              </a:rPr>
              <a:t> para la </a:t>
            </a:r>
            <a:r>
              <a:rPr lang="en-US" sz="1200" b="1" dirty="0" err="1">
                <a:solidFill>
                  <a:srgbClr val="1C0140"/>
                </a:solidFill>
                <a:latin typeface="Arvo Bold"/>
                <a:ea typeface="Arvo Bold"/>
                <a:cs typeface="Arvo Bold"/>
                <a:sym typeface="Arvo Bold"/>
              </a:rPr>
              <a:t>Gestión</a:t>
            </a:r>
            <a:r>
              <a:rPr lang="en-US" sz="1200" b="1" dirty="0">
                <a:solidFill>
                  <a:srgbClr val="1C0140"/>
                </a:solidFill>
                <a:latin typeface="Arvo Bold"/>
                <a:ea typeface="Arvo Bold"/>
                <a:cs typeface="Arvo Bold"/>
                <a:sym typeface="Arvo Bold"/>
              </a:rPr>
              <a:t> y </a:t>
            </a:r>
            <a:r>
              <a:rPr lang="en-US" sz="1200" b="1" dirty="0" err="1">
                <a:solidFill>
                  <a:srgbClr val="1C0140"/>
                </a:solidFill>
                <a:latin typeface="Arvo Bold"/>
                <a:ea typeface="Arvo Bold"/>
                <a:cs typeface="Arvo Bold"/>
                <a:sym typeface="Arvo Bold"/>
              </a:rPr>
              <a:t>Justificación</a:t>
            </a:r>
            <a:r>
              <a:rPr lang="en-US" sz="1200" b="1" dirty="0">
                <a:solidFill>
                  <a:srgbClr val="1C0140"/>
                </a:solidFill>
                <a:latin typeface="Arvo Bold"/>
                <a:ea typeface="Arvo Bold"/>
                <a:cs typeface="Arvo Bold"/>
                <a:sym typeface="Arvo Bold"/>
              </a:rPr>
              <a:t> de </a:t>
            </a:r>
            <a:r>
              <a:rPr lang="en-US" sz="1200" b="1" dirty="0" err="1">
                <a:solidFill>
                  <a:srgbClr val="1C0140"/>
                </a:solidFill>
                <a:latin typeface="Arvo Bold"/>
                <a:ea typeface="Arvo Bold"/>
                <a:cs typeface="Arvo Bold"/>
                <a:sym typeface="Arvo Bold"/>
              </a:rPr>
              <a:t>Inasistencias</a:t>
            </a:r>
            <a:r>
              <a:rPr lang="en-US" sz="1200" b="1" dirty="0">
                <a:solidFill>
                  <a:srgbClr val="1C0140"/>
                </a:solidFill>
                <a:latin typeface="Arvo Bold"/>
                <a:ea typeface="Arvo Bold"/>
                <a:cs typeface="Arvo Bold"/>
                <a:sym typeface="Arvo Bold"/>
              </a:rPr>
              <a:t> de la Universidad </a:t>
            </a:r>
            <a:r>
              <a:rPr lang="en-US" sz="1200" b="1" dirty="0" err="1">
                <a:solidFill>
                  <a:srgbClr val="1C0140"/>
                </a:solidFill>
                <a:latin typeface="Arvo Bold"/>
                <a:ea typeface="Arvo Bold"/>
                <a:cs typeface="Arvo Bold"/>
                <a:sym typeface="Arvo Bold"/>
              </a:rPr>
              <a:t>Privada</a:t>
            </a:r>
            <a:r>
              <a:rPr lang="en-US" sz="1200" b="1" dirty="0">
                <a:solidFill>
                  <a:srgbClr val="1C0140"/>
                </a:solidFill>
                <a:latin typeface="Arvo Bold"/>
                <a:ea typeface="Arvo Bold"/>
                <a:cs typeface="Arvo Bold"/>
                <a:sym typeface="Arvo Bold"/>
              </a:rPr>
              <a:t> de Tacna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97174" y="2595721"/>
            <a:ext cx="2829480" cy="396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08"/>
              </a:lnSpc>
              <a:spcBef>
                <a:spcPct val="0"/>
              </a:spcBef>
            </a:pPr>
            <a:r>
              <a:rPr lang="en-US" sz="1200" b="1" dirty="0" err="1">
                <a:solidFill>
                  <a:srgbClr val="1C0140"/>
                </a:solidFill>
                <a:latin typeface="Arvo Bold"/>
                <a:ea typeface="Arvo Bold"/>
                <a:cs typeface="Arvo Bold"/>
                <a:sym typeface="Arvo Bold"/>
              </a:rPr>
              <a:t>Integrantes</a:t>
            </a:r>
            <a:r>
              <a:rPr lang="en-US" sz="1200" b="1">
                <a:solidFill>
                  <a:srgbClr val="1C0140"/>
                </a:solidFill>
                <a:latin typeface="Arvo Bold"/>
                <a:ea typeface="Arvo Bold"/>
                <a:cs typeface="Arvo Bold"/>
                <a:sym typeface="Arvo Bold"/>
              </a:rPr>
              <a:t>:</a:t>
            </a:r>
          </a:p>
          <a:p>
            <a:pPr algn="l">
              <a:lnSpc>
                <a:spcPts val="1608"/>
              </a:lnSpc>
              <a:spcBef>
                <a:spcPct val="0"/>
              </a:spcBef>
            </a:pPr>
            <a:endParaRPr lang="en-US" sz="1200" b="1" dirty="0">
              <a:solidFill>
                <a:srgbClr val="1C0140"/>
              </a:solidFill>
              <a:latin typeface="Arvo Bold"/>
              <a:ea typeface="Arvo Bold"/>
              <a:cs typeface="Arvo Bold"/>
              <a:sym typeface="Arvo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73294" y="1978882"/>
            <a:ext cx="2829480" cy="407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8"/>
              </a:lnSpc>
              <a:spcBef>
                <a:spcPct val="0"/>
              </a:spcBef>
            </a:pPr>
            <a:r>
              <a:rPr lang="en-US" sz="1200" b="1">
                <a:solidFill>
                  <a:srgbClr val="1C0140"/>
                </a:solidFill>
                <a:latin typeface="Arvo Bold"/>
                <a:ea typeface="Arvo Bold"/>
                <a:cs typeface="Arvo Bold"/>
                <a:sym typeface="Arvo Bold"/>
              </a:rPr>
              <a:t>"Gestión eficiente de asistencias, horarios y justificaciones."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570259" y="748665"/>
            <a:ext cx="2473523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 b="1">
                <a:solidFill>
                  <a:srgbClr val="1C0140"/>
                </a:solidFill>
                <a:latin typeface="Arvo Bold"/>
                <a:ea typeface="Arvo Bold"/>
                <a:cs typeface="Arvo Bold"/>
                <a:sym typeface="Arvo Bold"/>
              </a:rPr>
              <a:t>Objetivos Principal del Sistema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558259" y="1218793"/>
            <a:ext cx="2917881" cy="1045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1C0140"/>
                </a:solidFill>
                <a:latin typeface="Arvo"/>
                <a:ea typeface="Arvo"/>
                <a:cs typeface="Arvo"/>
                <a:sym typeface="Arvo"/>
              </a:rPr>
              <a:t>Este sistema permite gestionar asistencias, horarios y justificar ausencias de manera digital y eficiente, mejorando la organización y facilitando el acceso a la información.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570259" y="2416651"/>
            <a:ext cx="828973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 b="1">
                <a:solidFill>
                  <a:srgbClr val="1C0140"/>
                </a:solidFill>
                <a:latin typeface="Arvo Bold"/>
                <a:ea typeface="Arvo Bold"/>
                <a:cs typeface="Arvo Bold"/>
                <a:sym typeface="Arvo Bold"/>
              </a:rPr>
              <a:t>Beneficios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87090" y="-174146"/>
            <a:ext cx="3387090" cy="8120692"/>
            <a:chOff x="0" y="0"/>
            <a:chExt cx="428915" cy="10283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8915" cy="1028342"/>
            </a:xfrm>
            <a:custGeom>
              <a:avLst/>
              <a:gdLst/>
              <a:ahLst/>
              <a:cxnLst/>
              <a:rect l="l" t="t" r="r" b="b"/>
              <a:pathLst>
                <a:path w="428915" h="1028342">
                  <a:moveTo>
                    <a:pt x="0" y="0"/>
                  </a:moveTo>
                  <a:lnTo>
                    <a:pt x="428915" y="0"/>
                  </a:lnTo>
                  <a:lnTo>
                    <a:pt x="428915" y="1028342"/>
                  </a:lnTo>
                  <a:lnTo>
                    <a:pt x="0" y="1028342"/>
                  </a:lnTo>
                  <a:close/>
                </a:path>
              </a:pathLst>
            </a:custGeom>
            <a:solidFill>
              <a:srgbClr val="C1FF7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28915" cy="1056917"/>
            </a:xfrm>
            <a:prstGeom prst="rect">
              <a:avLst/>
            </a:prstGeom>
          </p:spPr>
          <p:txBody>
            <a:bodyPr lIns="35121" tIns="35121" rIns="35121" bIns="35121" rtlCol="0" anchor="ctr"/>
            <a:lstStyle/>
            <a:p>
              <a:pPr marL="0" lvl="0" indent="0" algn="ctr">
                <a:lnSpc>
                  <a:spcPts val="1548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664050" y="850820"/>
            <a:ext cx="2829480" cy="1347757"/>
            <a:chOff x="0" y="0"/>
            <a:chExt cx="358304" cy="17067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58304" cy="170670"/>
            </a:xfrm>
            <a:custGeom>
              <a:avLst/>
              <a:gdLst/>
              <a:ahLst/>
              <a:cxnLst/>
              <a:rect l="l" t="t" r="r" b="b"/>
              <a:pathLst>
                <a:path w="358304" h="170670">
                  <a:moveTo>
                    <a:pt x="0" y="0"/>
                  </a:moveTo>
                  <a:lnTo>
                    <a:pt x="358304" y="0"/>
                  </a:lnTo>
                  <a:lnTo>
                    <a:pt x="358304" y="170670"/>
                  </a:lnTo>
                  <a:lnTo>
                    <a:pt x="0" y="170670"/>
                  </a:lnTo>
                  <a:close/>
                </a:path>
              </a:pathLst>
            </a:custGeom>
            <a:solidFill>
              <a:srgbClr val="F0F7F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358304" cy="199245"/>
            </a:xfrm>
            <a:prstGeom prst="rect">
              <a:avLst/>
            </a:prstGeom>
          </p:spPr>
          <p:txBody>
            <a:bodyPr lIns="35121" tIns="35121" rIns="35121" bIns="35121" rtlCol="0" anchor="ctr"/>
            <a:lstStyle/>
            <a:p>
              <a:pPr marL="0" lvl="0" indent="0" algn="ctr">
                <a:lnSpc>
                  <a:spcPts val="1548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664050" y="2491402"/>
            <a:ext cx="2829480" cy="1307537"/>
            <a:chOff x="0" y="0"/>
            <a:chExt cx="358304" cy="16557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304" cy="165576"/>
            </a:xfrm>
            <a:custGeom>
              <a:avLst/>
              <a:gdLst/>
              <a:ahLst/>
              <a:cxnLst/>
              <a:rect l="l" t="t" r="r" b="b"/>
              <a:pathLst>
                <a:path w="358304" h="165576">
                  <a:moveTo>
                    <a:pt x="0" y="0"/>
                  </a:moveTo>
                  <a:lnTo>
                    <a:pt x="358304" y="0"/>
                  </a:lnTo>
                  <a:lnTo>
                    <a:pt x="358304" y="165576"/>
                  </a:lnTo>
                  <a:lnTo>
                    <a:pt x="0" y="165576"/>
                  </a:lnTo>
                  <a:close/>
                </a:path>
              </a:pathLst>
            </a:custGeom>
            <a:solidFill>
              <a:srgbClr val="F0F7F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358304" cy="194151"/>
            </a:xfrm>
            <a:prstGeom prst="rect">
              <a:avLst/>
            </a:prstGeom>
          </p:spPr>
          <p:txBody>
            <a:bodyPr lIns="35121" tIns="35121" rIns="35121" bIns="35121" rtlCol="0" anchor="ctr"/>
            <a:lstStyle/>
            <a:p>
              <a:pPr marL="0" lvl="0" indent="0" algn="ctr">
                <a:lnSpc>
                  <a:spcPts val="1548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664050" y="4042616"/>
            <a:ext cx="2829480" cy="1283372"/>
            <a:chOff x="0" y="0"/>
            <a:chExt cx="358304" cy="16251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8304" cy="162516"/>
            </a:xfrm>
            <a:custGeom>
              <a:avLst/>
              <a:gdLst/>
              <a:ahLst/>
              <a:cxnLst/>
              <a:rect l="l" t="t" r="r" b="b"/>
              <a:pathLst>
                <a:path w="358304" h="162516">
                  <a:moveTo>
                    <a:pt x="0" y="0"/>
                  </a:moveTo>
                  <a:lnTo>
                    <a:pt x="358304" y="0"/>
                  </a:lnTo>
                  <a:lnTo>
                    <a:pt x="358304" y="162516"/>
                  </a:lnTo>
                  <a:lnTo>
                    <a:pt x="0" y="162516"/>
                  </a:lnTo>
                  <a:close/>
                </a:path>
              </a:pathLst>
            </a:custGeom>
            <a:solidFill>
              <a:srgbClr val="F0F7F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358304" cy="191091"/>
            </a:xfrm>
            <a:prstGeom prst="rect">
              <a:avLst/>
            </a:prstGeom>
          </p:spPr>
          <p:txBody>
            <a:bodyPr lIns="35121" tIns="35121" rIns="35121" bIns="35121" rtlCol="0" anchor="ctr"/>
            <a:lstStyle/>
            <a:p>
              <a:pPr marL="0" lvl="0" indent="0" algn="ctr">
                <a:lnSpc>
                  <a:spcPts val="1548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141964" y="3996071"/>
            <a:ext cx="431519" cy="43151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38DF6"/>
            </a:solidFill>
            <a:ln w="19050" cap="sq">
              <a:solidFill>
                <a:srgbClr val="1C0140"/>
              </a:solidFill>
              <a:prstDash val="solid"/>
              <a:miter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5121" tIns="35121" rIns="35121" bIns="35121" rtlCol="0" anchor="ctr"/>
            <a:lstStyle/>
            <a:p>
              <a:pPr marL="0" lvl="0" indent="0" algn="ctr">
                <a:lnSpc>
                  <a:spcPts val="1943"/>
                </a:lnSpc>
                <a:spcBef>
                  <a:spcPct val="0"/>
                </a:spcBef>
              </a:pPr>
              <a:r>
                <a:rPr lang="en-US" sz="1388" b="1">
                  <a:solidFill>
                    <a:srgbClr val="000000"/>
                  </a:solidFill>
                  <a:latin typeface="Arvo Bold"/>
                  <a:ea typeface="Arvo Bold"/>
                  <a:cs typeface="Arvo Bold"/>
                  <a:sym typeface="Arvo Bold"/>
                </a:rPr>
                <a:t>1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141964" y="5087275"/>
            <a:ext cx="431519" cy="431519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DFF"/>
            </a:solidFill>
            <a:ln w="19050" cap="sq">
              <a:solidFill>
                <a:srgbClr val="1C0140"/>
              </a:solidFill>
              <a:prstDash val="solid"/>
              <a:miter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5121" tIns="35121" rIns="35121" bIns="35121" rtlCol="0" anchor="ctr"/>
            <a:lstStyle/>
            <a:p>
              <a:pPr marL="0" lvl="0" indent="0" algn="ctr">
                <a:lnSpc>
                  <a:spcPts val="1943"/>
                </a:lnSpc>
                <a:spcBef>
                  <a:spcPct val="0"/>
                </a:spcBef>
              </a:pPr>
              <a:r>
                <a:rPr lang="en-US" sz="1388" b="1">
                  <a:solidFill>
                    <a:srgbClr val="000000"/>
                  </a:solidFill>
                  <a:latin typeface="Arvo Bold"/>
                  <a:ea typeface="Arvo Bold"/>
                  <a:cs typeface="Arvo Bold"/>
                  <a:sym typeface="Arvo Bold"/>
                </a:rPr>
                <a:t>2</a:t>
              </a:r>
            </a:p>
          </p:txBody>
        </p:sp>
      </p:grpSp>
      <p:sp>
        <p:nvSpPr>
          <p:cNvPr id="20" name="Freeform 20"/>
          <p:cNvSpPr/>
          <p:nvPr/>
        </p:nvSpPr>
        <p:spPr>
          <a:xfrm>
            <a:off x="7473103" y="597963"/>
            <a:ext cx="2065649" cy="2299811"/>
          </a:xfrm>
          <a:custGeom>
            <a:avLst/>
            <a:gdLst/>
            <a:ahLst/>
            <a:cxnLst/>
            <a:rect l="l" t="t" r="r" b="b"/>
            <a:pathLst>
              <a:path w="2065649" h="2299811">
                <a:moveTo>
                  <a:pt x="0" y="0"/>
                </a:moveTo>
                <a:lnTo>
                  <a:pt x="2065649" y="0"/>
                </a:lnTo>
                <a:lnTo>
                  <a:pt x="2065649" y="2299811"/>
                </a:lnTo>
                <a:lnTo>
                  <a:pt x="0" y="2299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21" name="Freeform 21"/>
          <p:cNvSpPr/>
          <p:nvPr/>
        </p:nvSpPr>
        <p:spPr>
          <a:xfrm>
            <a:off x="3482624" y="1305601"/>
            <a:ext cx="637704" cy="627269"/>
          </a:xfrm>
          <a:custGeom>
            <a:avLst/>
            <a:gdLst/>
            <a:ahLst/>
            <a:cxnLst/>
            <a:rect l="l" t="t" r="r" b="b"/>
            <a:pathLst>
              <a:path w="637704" h="627269">
                <a:moveTo>
                  <a:pt x="0" y="0"/>
                </a:moveTo>
                <a:lnTo>
                  <a:pt x="637705" y="0"/>
                </a:lnTo>
                <a:lnTo>
                  <a:pt x="637705" y="627269"/>
                </a:lnTo>
                <a:lnTo>
                  <a:pt x="0" y="6272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22" name="Freeform 22"/>
          <p:cNvSpPr/>
          <p:nvPr/>
        </p:nvSpPr>
        <p:spPr>
          <a:xfrm>
            <a:off x="3505425" y="4297956"/>
            <a:ext cx="743139" cy="817453"/>
          </a:xfrm>
          <a:custGeom>
            <a:avLst/>
            <a:gdLst/>
            <a:ahLst/>
            <a:cxnLst/>
            <a:rect l="l" t="t" r="r" b="b"/>
            <a:pathLst>
              <a:path w="743139" h="817453">
                <a:moveTo>
                  <a:pt x="0" y="0"/>
                </a:moveTo>
                <a:lnTo>
                  <a:pt x="743139" y="0"/>
                </a:lnTo>
                <a:lnTo>
                  <a:pt x="743139" y="817453"/>
                </a:lnTo>
                <a:lnTo>
                  <a:pt x="0" y="817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23" name="Freeform 23"/>
          <p:cNvSpPr/>
          <p:nvPr/>
        </p:nvSpPr>
        <p:spPr>
          <a:xfrm>
            <a:off x="3473356" y="2804352"/>
            <a:ext cx="807278" cy="689856"/>
          </a:xfrm>
          <a:custGeom>
            <a:avLst/>
            <a:gdLst/>
            <a:ahLst/>
            <a:cxnLst/>
            <a:rect l="l" t="t" r="r" b="b"/>
            <a:pathLst>
              <a:path w="807278" h="689856">
                <a:moveTo>
                  <a:pt x="0" y="0"/>
                </a:moveTo>
                <a:lnTo>
                  <a:pt x="807278" y="0"/>
                </a:lnTo>
                <a:lnTo>
                  <a:pt x="807278" y="689855"/>
                </a:lnTo>
                <a:lnTo>
                  <a:pt x="0" y="6898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24" name="Freeform 24"/>
          <p:cNvSpPr/>
          <p:nvPr/>
        </p:nvSpPr>
        <p:spPr>
          <a:xfrm>
            <a:off x="614414" y="4427590"/>
            <a:ext cx="2124976" cy="2385177"/>
          </a:xfrm>
          <a:custGeom>
            <a:avLst/>
            <a:gdLst/>
            <a:ahLst/>
            <a:cxnLst/>
            <a:rect l="l" t="t" r="r" b="b"/>
            <a:pathLst>
              <a:path w="2124976" h="2385177">
                <a:moveTo>
                  <a:pt x="0" y="0"/>
                </a:moveTo>
                <a:lnTo>
                  <a:pt x="2124976" y="0"/>
                </a:lnTo>
                <a:lnTo>
                  <a:pt x="2124976" y="2385177"/>
                </a:lnTo>
                <a:lnTo>
                  <a:pt x="0" y="23851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25" name="Freeform 25"/>
          <p:cNvSpPr/>
          <p:nvPr/>
        </p:nvSpPr>
        <p:spPr>
          <a:xfrm flipH="1">
            <a:off x="7357724" y="1206115"/>
            <a:ext cx="919035" cy="461188"/>
          </a:xfrm>
          <a:custGeom>
            <a:avLst/>
            <a:gdLst/>
            <a:ahLst/>
            <a:cxnLst/>
            <a:rect l="l" t="t" r="r" b="b"/>
            <a:pathLst>
              <a:path w="919035" h="461188">
                <a:moveTo>
                  <a:pt x="919035" y="0"/>
                </a:moveTo>
                <a:lnTo>
                  <a:pt x="0" y="0"/>
                </a:lnTo>
                <a:lnTo>
                  <a:pt x="0" y="461188"/>
                </a:lnTo>
                <a:lnTo>
                  <a:pt x="919035" y="461188"/>
                </a:lnTo>
                <a:lnTo>
                  <a:pt x="919035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grpSp>
        <p:nvGrpSpPr>
          <p:cNvPr id="26" name="Group 26"/>
          <p:cNvGrpSpPr/>
          <p:nvPr/>
        </p:nvGrpSpPr>
        <p:grpSpPr>
          <a:xfrm>
            <a:off x="3664050" y="5620179"/>
            <a:ext cx="2829480" cy="1283372"/>
            <a:chOff x="0" y="0"/>
            <a:chExt cx="358304" cy="162516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58304" cy="162516"/>
            </a:xfrm>
            <a:custGeom>
              <a:avLst/>
              <a:gdLst/>
              <a:ahLst/>
              <a:cxnLst/>
              <a:rect l="l" t="t" r="r" b="b"/>
              <a:pathLst>
                <a:path w="358304" h="162516">
                  <a:moveTo>
                    <a:pt x="0" y="0"/>
                  </a:moveTo>
                  <a:lnTo>
                    <a:pt x="358304" y="0"/>
                  </a:lnTo>
                  <a:lnTo>
                    <a:pt x="358304" y="162516"/>
                  </a:lnTo>
                  <a:lnTo>
                    <a:pt x="0" y="162516"/>
                  </a:lnTo>
                  <a:close/>
                </a:path>
              </a:pathLst>
            </a:custGeom>
            <a:solidFill>
              <a:srgbClr val="F0F7F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358304" cy="191091"/>
            </a:xfrm>
            <a:prstGeom prst="rect">
              <a:avLst/>
            </a:prstGeom>
          </p:spPr>
          <p:txBody>
            <a:bodyPr lIns="35121" tIns="35121" rIns="35121" bIns="35121" rtlCol="0" anchor="ctr"/>
            <a:lstStyle/>
            <a:p>
              <a:pPr marL="0" lvl="0" indent="0" algn="ctr">
                <a:lnSpc>
                  <a:spcPts val="1548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>
            <a:off x="3505425" y="6158900"/>
            <a:ext cx="861474" cy="451099"/>
          </a:xfrm>
          <a:custGeom>
            <a:avLst/>
            <a:gdLst/>
            <a:ahLst/>
            <a:cxnLst/>
            <a:rect l="l" t="t" r="r" b="b"/>
            <a:pathLst>
              <a:path w="861474" h="451099">
                <a:moveTo>
                  <a:pt x="0" y="0"/>
                </a:moveTo>
                <a:lnTo>
                  <a:pt x="861474" y="0"/>
                </a:lnTo>
                <a:lnTo>
                  <a:pt x="861474" y="451099"/>
                </a:lnTo>
                <a:lnTo>
                  <a:pt x="0" y="4510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grpSp>
        <p:nvGrpSpPr>
          <p:cNvPr id="30" name="Group 30"/>
          <p:cNvGrpSpPr/>
          <p:nvPr/>
        </p:nvGrpSpPr>
        <p:grpSpPr>
          <a:xfrm>
            <a:off x="4549751" y="2804352"/>
            <a:ext cx="1749427" cy="632489"/>
            <a:chOff x="0" y="0"/>
            <a:chExt cx="2332569" cy="843319"/>
          </a:xfrm>
        </p:grpSpPr>
        <p:sp>
          <p:nvSpPr>
            <p:cNvPr id="31" name="TextBox 31"/>
            <p:cNvSpPr txBox="1"/>
            <p:nvPr/>
          </p:nvSpPr>
          <p:spPr>
            <a:xfrm>
              <a:off x="13627" y="365488"/>
              <a:ext cx="2305314" cy="4778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467"/>
                </a:lnSpc>
              </a:pPr>
              <a:r>
                <a:rPr lang="en-US" sz="1128">
                  <a:solidFill>
                    <a:srgbClr val="1C01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Sincroniza tu horario y asistencia.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28575"/>
              <a:ext cx="2332569" cy="348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170"/>
                </a:lnSpc>
                <a:spcBef>
                  <a:spcPct val="0"/>
                </a:spcBef>
              </a:pPr>
              <a:r>
                <a:rPr lang="en-US" sz="1619" b="1">
                  <a:solidFill>
                    <a:srgbClr val="1C0140"/>
                  </a:solidFill>
                  <a:latin typeface="Arvo Bold"/>
                  <a:ea typeface="Arvo Bold"/>
                  <a:cs typeface="Arvo Bold"/>
                  <a:sym typeface="Arvo Bold"/>
                </a:rPr>
                <a:t>PASO 2</a:t>
              </a: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382836" y="1041285"/>
            <a:ext cx="2756132" cy="301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22"/>
              </a:lnSpc>
              <a:spcBef>
                <a:spcPct val="0"/>
              </a:spcBef>
            </a:pPr>
            <a:r>
              <a:rPr lang="en-US" sz="1808" b="1">
                <a:solidFill>
                  <a:srgbClr val="1C0140"/>
                </a:solidFill>
                <a:latin typeface="Arvo Bold"/>
                <a:ea typeface="Arvo Bold"/>
                <a:cs typeface="Arvo Bold"/>
                <a:sym typeface="Arvo Bold"/>
              </a:rPr>
              <a:t>Tecnologias Utilizadas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141964" y="3345536"/>
            <a:ext cx="2585577" cy="301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22"/>
              </a:lnSpc>
              <a:spcBef>
                <a:spcPct val="0"/>
              </a:spcBef>
            </a:pPr>
            <a:r>
              <a:rPr lang="en-US" sz="1808" b="1">
                <a:solidFill>
                  <a:srgbClr val="1C0140"/>
                </a:solidFill>
                <a:latin typeface="Arvo Bold"/>
                <a:ea typeface="Arvo Bold"/>
                <a:cs typeface="Arvo Bold"/>
                <a:sym typeface="Arvo Bold"/>
              </a:rPr>
              <a:t>Filosofia del proyecto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699541" y="3930142"/>
            <a:ext cx="2028000" cy="542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67"/>
              </a:lnSpc>
            </a:pPr>
            <a:r>
              <a:rPr lang="en-US" sz="1128">
                <a:solidFill>
                  <a:srgbClr val="1C01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Crear herramientas tecnológicas que simplifiquen la gestión de asistencia.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699541" y="5021347"/>
            <a:ext cx="2028000" cy="542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67"/>
              </a:lnSpc>
            </a:pPr>
            <a:r>
              <a:rPr lang="en-US" sz="1128">
                <a:solidFill>
                  <a:srgbClr val="1C01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Proveer soluciones accesibles y confiables para estudiantes y administradores.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4549751" y="1208454"/>
            <a:ext cx="1749427" cy="632489"/>
            <a:chOff x="0" y="0"/>
            <a:chExt cx="2332569" cy="843319"/>
          </a:xfrm>
        </p:grpSpPr>
        <p:sp>
          <p:nvSpPr>
            <p:cNvPr id="38" name="TextBox 38"/>
            <p:cNvSpPr txBox="1"/>
            <p:nvPr/>
          </p:nvSpPr>
          <p:spPr>
            <a:xfrm>
              <a:off x="13627" y="365488"/>
              <a:ext cx="2305314" cy="4778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467"/>
                </a:lnSpc>
              </a:pPr>
              <a:r>
                <a:rPr lang="en-US" sz="1128">
                  <a:solidFill>
                    <a:srgbClr val="1C01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Inicia sesión con tu correo y contraseña.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28575"/>
              <a:ext cx="2332569" cy="348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170"/>
                </a:lnSpc>
                <a:spcBef>
                  <a:spcPct val="0"/>
                </a:spcBef>
              </a:pPr>
              <a:r>
                <a:rPr lang="en-US" sz="1619" b="1">
                  <a:solidFill>
                    <a:srgbClr val="1C0140"/>
                  </a:solidFill>
                  <a:latin typeface="Arvo Bold"/>
                  <a:ea typeface="Arvo Bold"/>
                  <a:cs typeface="Arvo Bold"/>
                  <a:sym typeface="Arvo Bold"/>
                </a:rPr>
                <a:t>PASO 1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4566117" y="4303709"/>
            <a:ext cx="1749427" cy="811700"/>
            <a:chOff x="0" y="0"/>
            <a:chExt cx="2332569" cy="1082267"/>
          </a:xfrm>
        </p:grpSpPr>
        <p:sp>
          <p:nvSpPr>
            <p:cNvPr id="41" name="TextBox 41"/>
            <p:cNvSpPr txBox="1"/>
            <p:nvPr/>
          </p:nvSpPr>
          <p:spPr>
            <a:xfrm>
              <a:off x="13627" y="365488"/>
              <a:ext cx="2305314" cy="7167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467"/>
                </a:lnSpc>
              </a:pPr>
              <a:r>
                <a:rPr lang="en-US" sz="1128">
                  <a:solidFill>
                    <a:srgbClr val="1C01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Consulta tu panel de asistencia para verificar registros.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28575"/>
              <a:ext cx="2332569" cy="348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170"/>
                </a:lnSpc>
                <a:spcBef>
                  <a:spcPct val="0"/>
                </a:spcBef>
              </a:pPr>
              <a:r>
                <a:rPr lang="en-US" sz="1619" b="1">
                  <a:solidFill>
                    <a:srgbClr val="1C0140"/>
                  </a:solidFill>
                  <a:latin typeface="Arvo Bold"/>
                  <a:ea typeface="Arvo Bold"/>
                  <a:cs typeface="Arvo Bold"/>
                  <a:sym typeface="Arvo Bold"/>
                </a:rPr>
                <a:t>PASO 3</a:t>
              </a:r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405535" y="1600186"/>
            <a:ext cx="2610080" cy="2744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8498" lvl="1" indent="-154249" algn="l">
              <a:lnSpc>
                <a:spcPts val="1857"/>
              </a:lnSpc>
              <a:spcBef>
                <a:spcPct val="0"/>
              </a:spcBef>
              <a:buFont typeface="Arial"/>
              <a:buChar char="•"/>
            </a:pPr>
            <a:r>
              <a:rPr lang="en-US" sz="1428">
                <a:solidFill>
                  <a:srgbClr val="1C01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</a:t>
            </a:r>
            <a:r>
              <a:rPr lang="en-US" sz="1428" u="none" strike="noStrike">
                <a:solidFill>
                  <a:srgbClr val="1C01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ackend: ASP.NET Core para APIs rápidas y escalables.</a:t>
            </a:r>
          </a:p>
          <a:p>
            <a:pPr marL="308498" lvl="1" indent="-154249" algn="l">
              <a:lnSpc>
                <a:spcPts val="1857"/>
              </a:lnSpc>
              <a:spcBef>
                <a:spcPct val="0"/>
              </a:spcBef>
              <a:buFont typeface="Arial"/>
              <a:buChar char="•"/>
            </a:pPr>
            <a:r>
              <a:rPr lang="en-US" sz="1428" u="none" strike="noStrike">
                <a:solidFill>
                  <a:srgbClr val="1C01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Frontend: React para interfaces dinámicas y amigables.</a:t>
            </a:r>
          </a:p>
          <a:p>
            <a:pPr marL="308498" lvl="1" indent="-154249" algn="l">
              <a:lnSpc>
                <a:spcPts val="1857"/>
              </a:lnSpc>
              <a:spcBef>
                <a:spcPct val="0"/>
              </a:spcBef>
              <a:buFont typeface="Arial"/>
              <a:buChar char="•"/>
            </a:pPr>
            <a:r>
              <a:rPr lang="en-US" sz="1428" u="none" strike="noStrike">
                <a:solidFill>
                  <a:srgbClr val="1C01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Base de Datos: SQL Server para un almacenamiento seguro y eficiente.</a:t>
            </a:r>
          </a:p>
          <a:p>
            <a:pPr marL="308498" lvl="1" indent="-154249" algn="l">
              <a:lnSpc>
                <a:spcPts val="1857"/>
              </a:lnSpc>
              <a:spcBef>
                <a:spcPct val="0"/>
              </a:spcBef>
              <a:buFont typeface="Arial"/>
              <a:buChar char="•"/>
            </a:pPr>
            <a:r>
              <a:rPr lang="en-US" sz="1428" u="none" strike="noStrike">
                <a:solidFill>
                  <a:srgbClr val="1C01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Herramientas Adicionales: Swagger para la documentación de APIs.</a:t>
            </a:r>
          </a:p>
          <a:p>
            <a:pPr marL="0" lvl="0" indent="0" algn="l">
              <a:lnSpc>
                <a:spcPts val="1857"/>
              </a:lnSpc>
              <a:spcBef>
                <a:spcPct val="0"/>
              </a:spcBef>
            </a:pPr>
            <a:endParaRPr lang="en-US" sz="1428" u="none" strike="noStrike">
              <a:solidFill>
                <a:srgbClr val="1C01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3876995" y="308439"/>
            <a:ext cx="2438549" cy="249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9"/>
              </a:lnSpc>
              <a:spcBef>
                <a:spcPct val="0"/>
              </a:spcBef>
            </a:pPr>
            <a:r>
              <a:rPr lang="en-US" sz="1499" b="1">
                <a:solidFill>
                  <a:srgbClr val="1C0140"/>
                </a:solidFill>
                <a:latin typeface="Arvo Bold"/>
                <a:ea typeface="Arvo Bold"/>
                <a:cs typeface="Arvo Bold"/>
                <a:sym typeface="Arvo Bold"/>
              </a:rPr>
              <a:t>INSTRUCCIONES DE USO</a:t>
            </a:r>
          </a:p>
        </p:txBody>
      </p:sp>
      <p:grpSp>
        <p:nvGrpSpPr>
          <p:cNvPr id="45" name="Group 45"/>
          <p:cNvGrpSpPr/>
          <p:nvPr/>
        </p:nvGrpSpPr>
        <p:grpSpPr>
          <a:xfrm>
            <a:off x="4566117" y="5935588"/>
            <a:ext cx="1749427" cy="811700"/>
            <a:chOff x="0" y="0"/>
            <a:chExt cx="2332569" cy="1082267"/>
          </a:xfrm>
        </p:grpSpPr>
        <p:sp>
          <p:nvSpPr>
            <p:cNvPr id="46" name="TextBox 46"/>
            <p:cNvSpPr txBox="1"/>
            <p:nvPr/>
          </p:nvSpPr>
          <p:spPr>
            <a:xfrm>
              <a:off x="13627" y="365488"/>
              <a:ext cx="2305314" cy="7167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467"/>
                </a:lnSpc>
              </a:pPr>
              <a:r>
                <a:rPr lang="en-US" sz="1128">
                  <a:solidFill>
                    <a:srgbClr val="1C01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Usa el formulario de justificación para reportar ausencias.</a:t>
              </a:r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-28575"/>
              <a:ext cx="2332569" cy="348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170"/>
                </a:lnSpc>
                <a:spcBef>
                  <a:spcPct val="0"/>
                </a:spcBef>
              </a:pPr>
              <a:r>
                <a:rPr lang="en-US" sz="1619" b="1">
                  <a:solidFill>
                    <a:srgbClr val="1C0140"/>
                  </a:solidFill>
                  <a:latin typeface="Arvo Bold"/>
                  <a:ea typeface="Arvo Bold"/>
                  <a:cs typeface="Arvo Bold"/>
                  <a:sym typeface="Arvo Bold"/>
                </a:rPr>
                <a:t>PASO 4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254</Words>
  <Application>Microsoft Office PowerPoint</Application>
  <PresentationFormat>Personalizado</PresentationFormat>
  <Paragraphs>36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Arvo Bold</vt:lpstr>
      <vt:lpstr>Arial</vt:lpstr>
      <vt:lpstr>Calibri</vt:lpstr>
      <vt:lpstr>Arvo</vt:lpstr>
      <vt:lpstr>Glacial Indifference</vt:lpstr>
      <vt:lpstr>Office Theme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Folleto Tríptico Negocio de Tecnología Empresarial Moderno Azul y Verde</dc:title>
  <cp:lastModifiedBy>C�sar Fabi�n CH�VEZ LINARES</cp:lastModifiedBy>
  <cp:revision>3</cp:revision>
  <dcterms:created xsi:type="dcterms:W3CDTF">2006-08-16T00:00:00Z</dcterms:created>
  <dcterms:modified xsi:type="dcterms:W3CDTF">2024-12-07T16:36:52Z</dcterms:modified>
  <dc:identifier>DAGYnpIxhLU</dc:identifier>
</cp:coreProperties>
</file>