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0E84A-284A-D97A-DA1B-76FAC034E3B8}" v="140" dt="2024-03-27T17:14:00.348"/>
    <p1510:client id="{C33528E0-5B1A-CB8A-A5ED-5AD04E1DBC4A}" v="114" dt="2024-03-28T00:50:0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3" y="365125"/>
            <a:ext cx="5209124" cy="1938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b="1" kern="1200">
                <a:latin typeface="Times New Roman"/>
                <a:cs typeface="Times New Roman"/>
              </a:rPr>
              <a:t>Hospital Regional Hipolito </a:t>
            </a:r>
            <a:r>
              <a:rPr lang="en-US" sz="4800" b="1" kern="1200" err="1">
                <a:latin typeface="Times New Roman"/>
                <a:cs typeface="Times New Roman"/>
              </a:rPr>
              <a:t>Unanue</a:t>
            </a:r>
            <a:r>
              <a:rPr lang="en-US" sz="4800" b="1" kern="1200">
                <a:latin typeface="Times New Roman"/>
                <a:cs typeface="Times New Roman"/>
              </a:rPr>
              <a:t> TACNA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700">
                <a:latin typeface="Times New Roman"/>
                <a:cs typeface="Times New Roman"/>
              </a:rPr>
              <a:t>1-Aaron Pedro Paco Ramos</a:t>
            </a:r>
            <a:br>
              <a:rPr lang="en-US" sz="2700">
                <a:latin typeface="Times New Roman"/>
              </a:rPr>
            </a:br>
            <a:r>
              <a:rPr lang="en-US" sz="2700">
                <a:latin typeface="Times New Roman"/>
                <a:cs typeface="Times New Roman"/>
              </a:rPr>
              <a:t>2.-Ccalli Chata Joel Robert</a:t>
            </a:r>
            <a:br>
              <a:rPr lang="en-US" sz="2700">
                <a:latin typeface="Times New Roman"/>
              </a:rPr>
            </a:br>
            <a:r>
              <a:rPr lang="en-US" sz="2700">
                <a:latin typeface="Times New Roman"/>
                <a:cs typeface="Times New Roman"/>
              </a:rPr>
              <a:t>3.-Yastin Zeballos </a:t>
            </a:r>
            <a:r>
              <a:rPr lang="en-US" sz="2700" err="1">
                <a:latin typeface="Times New Roman"/>
                <a:cs typeface="Times New Roman"/>
              </a:rPr>
              <a:t>Purca</a:t>
            </a:r>
            <a:br>
              <a:rPr lang="en-US" sz="2700">
                <a:latin typeface="Times New Roman"/>
              </a:rPr>
            </a:br>
            <a:r>
              <a:rPr lang="en-US" sz="2700">
                <a:latin typeface="Times New Roman"/>
                <a:cs typeface="Times New Roman"/>
              </a:rPr>
              <a:t>4.-Mayner </a:t>
            </a:r>
            <a:r>
              <a:rPr lang="en-US" sz="2700" err="1">
                <a:latin typeface="Times New Roman"/>
                <a:cs typeface="Times New Roman"/>
              </a:rPr>
              <a:t>Anahua</a:t>
            </a:r>
            <a:r>
              <a:rPr lang="en-US" sz="2700">
                <a:latin typeface="Times New Roman"/>
                <a:cs typeface="Times New Roman"/>
              </a:rPr>
              <a:t> Coaquira</a:t>
            </a:r>
            <a:br>
              <a:rPr lang="en-US" sz="2700">
                <a:latin typeface="Times New Roman"/>
              </a:rPr>
            </a:br>
            <a:r>
              <a:rPr lang="en-US" sz="2700">
                <a:latin typeface="Times New Roman"/>
                <a:cs typeface="Times New Roman"/>
              </a:rPr>
              <a:t>5.-Erick Salinas Condori</a:t>
            </a:r>
            <a:endParaRPr lang="es-ES" sz="2700">
              <a:latin typeface="Times New Roman"/>
              <a:cs typeface="Times New Roman"/>
            </a:endParaRPr>
          </a:p>
        </p:txBody>
      </p:sp>
      <p:pic>
        <p:nvPicPr>
          <p:cNvPr id="5" name="Imagen 4" descr="TACNA Noticias - #Dia27 #Covid19 #TACNANoticias| 50% de... | Facebook">
            <a:extLst>
              <a:ext uri="{FF2B5EF4-FFF2-40B4-BE49-F238E27FC236}">
                <a16:creationId xmlns:a16="http://schemas.microsoft.com/office/drawing/2014/main" id="{40B07691-A8BF-AA7C-9C61-BE43ED480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2140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4" name="Imagen 3" descr="Coronavirus en Perú | Tacna: hombre murió afuera del del Hospital Hipólito  Unanue esperando ser atendido | RPP Noticias">
            <a:extLst>
              <a:ext uri="{FF2B5EF4-FFF2-40B4-BE49-F238E27FC236}">
                <a16:creationId xmlns:a16="http://schemas.microsoft.com/office/drawing/2014/main" id="{CC72F90A-EF31-A86C-6E8C-2E6C47C7E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70" b="13946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pic>
        <p:nvPicPr>
          <p:cNvPr id="6" name="Imagen 5" descr="Recuperar Contraseña">
            <a:extLst>
              <a:ext uri="{FF2B5EF4-FFF2-40B4-BE49-F238E27FC236}">
                <a16:creationId xmlns:a16="http://schemas.microsoft.com/office/drawing/2014/main" id="{E1134796-5D21-FBBE-9156-B544366A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8" y="6107255"/>
            <a:ext cx="2297872" cy="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EA1CD-C811-75AC-4E30-BBF1446B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ES" sz="4800">
                <a:ea typeface="+mj-lt"/>
                <a:cs typeface="+mj-lt"/>
              </a:rPr>
              <a:t>MISION:</a:t>
            </a:r>
            <a:endParaRPr lang="es-E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AED74-3883-58EE-3C7A-3F5793B7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Somos un Hospital Docente Asistencial de Nivel II-2 que brindamos atención especializada e integral en salud y docencia en servicio de la población de la Región Tacna y los referidos por otras instituciones con respeto, profesionalismo, honestidad, calidad y responsabilidad.</a:t>
            </a:r>
            <a:endParaRPr lang="es-ES" sz="2000"/>
          </a:p>
        </p:txBody>
      </p:sp>
      <p:pic>
        <p:nvPicPr>
          <p:cNvPr id="4" name="Imagen 3" descr="Ilustración vectorial personaje de dibujos animados gráficos de los planes  futuros de la misión de visión | Vector Premium">
            <a:extLst>
              <a:ext uri="{FF2B5EF4-FFF2-40B4-BE49-F238E27FC236}">
                <a16:creationId xmlns:a16="http://schemas.microsoft.com/office/drawing/2014/main" id="{15B83C73-9558-7E87-0CA3-B313D3145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1" r="12567" b="4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5" name="Imagen 4" descr="Personaje de dibujos animados gráfico de vector de ilustración de gestión  de proyectos | Vector Premium">
            <a:extLst>
              <a:ext uri="{FF2B5EF4-FFF2-40B4-BE49-F238E27FC236}">
                <a16:creationId xmlns:a16="http://schemas.microsoft.com/office/drawing/2014/main" id="{F7E331B6-BFAC-9FDD-9F29-50D08BC86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8" r="5349" b="4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F5F5C-6149-CE70-C92C-D8C0945F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VISION:</a:t>
            </a:r>
            <a:endParaRPr lang="es-ES"/>
          </a:p>
        </p:txBody>
      </p:sp>
      <p:pic>
        <p:nvPicPr>
          <p:cNvPr id="5" name="Imagen 4" descr="Ilustración vectorial personaje de dibujos animados gráficos de la visión  empresarial | Vector Premium">
            <a:extLst>
              <a:ext uri="{FF2B5EF4-FFF2-40B4-BE49-F238E27FC236}">
                <a16:creationId xmlns:a16="http://schemas.microsoft.com/office/drawing/2014/main" id="{F1152593-A7CD-2FDE-34F1-C2C4597C0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r="10356" b="4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4" name="Imagen 3" descr="1.500+ Vision Binocular Fotografías de stock, fotos e imágenes libres de  derechos - iStock">
            <a:extLst>
              <a:ext uri="{FF2B5EF4-FFF2-40B4-BE49-F238E27FC236}">
                <a16:creationId xmlns:a16="http://schemas.microsoft.com/office/drawing/2014/main" id="{D9F0A672-FE75-0B78-76E5-0F6B5C5FB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473CD-547D-4299-5E97-8EE6A7DA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ea typeface="+mn-lt"/>
                <a:cs typeface="+mn-lt"/>
              </a:rPr>
              <a:t>Ser un Hospital líder de referencia Nivel III-1 debidamente acreditado nacional e internacionalmente, brindando atención especializada integral de salud, docencia e investigación al </a:t>
            </a:r>
            <a:r>
              <a:rPr lang="es-ES" err="1">
                <a:ea typeface="+mn-lt"/>
                <a:cs typeface="+mn-lt"/>
              </a:rPr>
              <a:t>màs</a:t>
            </a:r>
            <a:r>
              <a:rPr lang="es-ES">
                <a:ea typeface="+mn-lt"/>
                <a:cs typeface="+mn-lt"/>
              </a:rPr>
              <a:t> alto nivel con personal calificado y equipamiento con tecnología de punta a la población regional, macro regional sur e internacional con calidad, </a:t>
            </a:r>
            <a:r>
              <a:rPr lang="es-ES" err="1">
                <a:ea typeface="+mn-lt"/>
                <a:cs typeface="+mn-lt"/>
              </a:rPr>
              <a:t>calide</a:t>
            </a:r>
            <a:r>
              <a:rPr lang="es-ES">
                <a:ea typeface="+mn-lt"/>
                <a:cs typeface="+mn-lt"/>
              </a:rPr>
              <a:t>, respeto y eficiencia.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1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63022F-E441-C6D6-7C67-BC833D9B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OBJETIVOS: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7C6FF-BB45-33A0-7341-00FF1407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1500">
                <a:ea typeface="+mn-lt"/>
                <a:cs typeface="+mn-lt"/>
              </a:rPr>
              <a:t>Los objetivos estratégicos que persigue el Hospital "Hipólito </a:t>
            </a:r>
            <a:r>
              <a:rPr lang="es-ES" sz="1500" err="1">
                <a:ea typeface="+mn-lt"/>
                <a:cs typeface="+mn-lt"/>
              </a:rPr>
              <a:t>Unánue</a:t>
            </a:r>
            <a:r>
              <a:rPr lang="es-ES" sz="1500">
                <a:ea typeface="+mn-lt"/>
                <a:cs typeface="+mn-lt"/>
              </a:rPr>
              <a:t>" de Tacna, están consignados en el R.O.F. vigente y están orientados a responder los siguientes objetivos:</a:t>
            </a:r>
            <a:endParaRPr lang="es-ES" sz="1500"/>
          </a:p>
          <a:p>
            <a:r>
              <a:rPr lang="es-ES" sz="1500">
                <a:ea typeface="+mn-lt"/>
                <a:cs typeface="+mn-lt"/>
              </a:rPr>
              <a:t>Potenciar la promoción de la salud, prevención, vigilancia y control de riesgos y daños asociados a enfermedades transmisibles y no transmisibles de importancia regional, acorde al nivel de atención.</a:t>
            </a:r>
          </a:p>
          <a:p>
            <a:r>
              <a:rPr lang="es-ES" sz="1500">
                <a:ea typeface="+mn-lt"/>
                <a:cs typeface="+mn-lt"/>
              </a:rPr>
              <a:t> Garantizar el acceso y la atención integral especializada de salud de la población de alto riesgo, con servicios de calidad, bajo criterios de equidad. </a:t>
            </a:r>
          </a:p>
          <a:p>
            <a:r>
              <a:rPr lang="es-ES" sz="1500">
                <a:ea typeface="+mn-lt"/>
                <a:cs typeface="+mn-lt"/>
              </a:rPr>
              <a:t>Reducir la </a:t>
            </a:r>
            <a:r>
              <a:rPr lang="es-ES" sz="1500" err="1">
                <a:ea typeface="+mn-lt"/>
                <a:cs typeface="+mn-lt"/>
              </a:rPr>
              <a:t>morbi</a:t>
            </a:r>
            <a:r>
              <a:rPr lang="es-ES" sz="1500">
                <a:ea typeface="+mn-lt"/>
                <a:cs typeface="+mn-lt"/>
              </a:rPr>
              <a:t>-mortalidad infantil, materna, por enfermedades transmisibles y no transmisibles prevalentes en la región. </a:t>
            </a:r>
            <a:endParaRPr lang="es-ES"/>
          </a:p>
          <a:p>
            <a:r>
              <a:rPr lang="es-ES" sz="1500">
                <a:ea typeface="+mn-lt"/>
                <a:cs typeface="+mn-lt"/>
              </a:rPr>
              <a:t>Modernizar y reestructurar los procesos </a:t>
            </a:r>
            <a:r>
              <a:rPr lang="es-ES" sz="1500" err="1">
                <a:ea typeface="+mn-lt"/>
                <a:cs typeface="+mn-lt"/>
              </a:rPr>
              <a:t>admnistrativos</a:t>
            </a:r>
            <a:r>
              <a:rPr lang="es-ES" sz="1500">
                <a:ea typeface="+mn-lt"/>
                <a:cs typeface="+mn-lt"/>
              </a:rPr>
              <a:t> y asistenciales. </a:t>
            </a:r>
          </a:p>
          <a:p>
            <a:r>
              <a:rPr lang="es-ES" sz="1500">
                <a:ea typeface="+mn-lt"/>
                <a:cs typeface="+mn-lt"/>
              </a:rPr>
              <a:t>Desarrollar una política sostenible de desarrollo de recursos humanos involucrados en acciones de salud hospitalaria. </a:t>
            </a:r>
          </a:p>
          <a:p>
            <a:r>
              <a:rPr lang="es-ES" sz="1500">
                <a:ea typeface="+mn-lt"/>
                <a:cs typeface="+mn-lt"/>
              </a:rPr>
              <a:t>Promover la investigación biomédica operativa asegurando el respeto a los derechos humanos de los pacientes.</a:t>
            </a:r>
            <a:endParaRPr lang="es-ES" sz="1500"/>
          </a:p>
          <a:p>
            <a:endParaRPr lang="es-ES" sz="15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Flecha del concepto de hombre de negocios a los objetivos para el trabajo  en equipo de la misión dibujos animados de ilustración de diseño plano |  Vector Premium">
            <a:extLst>
              <a:ext uri="{FF2B5EF4-FFF2-40B4-BE49-F238E27FC236}">
                <a16:creationId xmlns:a16="http://schemas.microsoft.com/office/drawing/2014/main" id="{04B0455C-AD99-FF2C-3A30-E8D6DFEC2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4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lustración vector gráfico personaje de dibujos animados de oportunidad de  negocio visión misión 5642858 Vector en Vecteezy">
            <a:extLst>
              <a:ext uri="{FF2B5EF4-FFF2-40B4-BE49-F238E27FC236}">
                <a16:creationId xmlns:a16="http://schemas.microsoft.com/office/drawing/2014/main" id="{48629A8F-C2C5-E397-D835-0D0829160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" r="-3" b="1112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5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arcador de contenido 1" descr="Tabla&#10;&#10;Descripción generada automáticamente">
            <a:extLst>
              <a:ext uri="{FF2B5EF4-FFF2-40B4-BE49-F238E27FC236}">
                <a16:creationId xmlns:a16="http://schemas.microsoft.com/office/drawing/2014/main" id="{EDA8B224-5F9F-BD70-6633-D6E4850A2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076" y="324490"/>
            <a:ext cx="9243708" cy="630648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BAC0-0530-7A76-6932-1803DC3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Áreas importantes para el desarrollo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48C68-C2F7-8A9C-74AB-8D510709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/>
              <a:t>Dirección Ejecutiva:</a:t>
            </a:r>
            <a:r>
              <a:rPr lang="es-ES" dirty="0"/>
              <a:t> Responsable de establecer la visión y las políticas generales del hospital para promover la promoción de la salud, garantizar el acceso a servicios de calidad y modernizar los procesos.</a:t>
            </a:r>
          </a:p>
          <a:p>
            <a:r>
              <a:rPr lang="es-ES" b="1" dirty="0"/>
              <a:t>Oficina de Administración: </a:t>
            </a:r>
            <a:r>
              <a:rPr lang="es-ES" dirty="0"/>
              <a:t>Específicamente la Unidad de Recursos Humanos, que se encarga del desarrollo de políticas de recursos humanos para apoyar el desarrollo sostenible del personal del hospital.</a:t>
            </a:r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9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5C982-7D54-7370-805B-A18DA50F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626"/>
            <a:ext cx="10515600" cy="5494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ea typeface="+mn-lt"/>
                <a:cs typeface="+mn-lt"/>
              </a:rPr>
              <a:t>Oficina de Planeamiento Estratégico:</a:t>
            </a:r>
            <a:r>
              <a:rPr lang="es-ES" dirty="0">
                <a:ea typeface="+mn-lt"/>
                <a:cs typeface="+mn-lt"/>
              </a:rPr>
              <a:t> Encargada de establecer objetivos a largo plazo y desarrollar estrategias para cumplir con los objetivos de reducción de </a:t>
            </a:r>
            <a:r>
              <a:rPr lang="es-ES" err="1">
                <a:ea typeface="+mn-lt"/>
                <a:cs typeface="+mn-lt"/>
              </a:rPr>
              <a:t>morbi</a:t>
            </a:r>
            <a:r>
              <a:rPr lang="es-ES" dirty="0">
                <a:ea typeface="+mn-lt"/>
                <a:cs typeface="+mn-lt"/>
              </a:rPr>
              <a:t>-mortalidad y promoción de la investigación biomédica operativa.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Departamento de Consulta Externa y Hospitalización:</a:t>
            </a:r>
            <a:r>
              <a:rPr lang="es-ES" dirty="0">
                <a:ea typeface="+mn-lt"/>
                <a:cs typeface="+mn-lt"/>
              </a:rPr>
              <a:t> Fundamental para garantizar el acceso y la atención integral especializada de salud de la población de alto riesgo, con servicios de calidad.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Departamentos Médicos: </a:t>
            </a:r>
            <a:r>
              <a:rPr lang="es-ES" dirty="0">
                <a:ea typeface="+mn-lt"/>
                <a:cs typeface="+mn-lt"/>
              </a:rPr>
              <a:t>Especialmente los departamentos de Medicina, Cirugía, Pediatría, Oncología y Ginecoobstetricia, que contribuyen directamente a la atención médica especializada y a la reducción de la </a:t>
            </a:r>
            <a:r>
              <a:rPr lang="es-ES" dirty="0" err="1">
                <a:ea typeface="+mn-lt"/>
                <a:cs typeface="+mn-lt"/>
              </a:rPr>
              <a:t>morbi</a:t>
            </a:r>
            <a:r>
              <a:rPr lang="es-ES" dirty="0">
                <a:ea typeface="+mn-lt"/>
                <a:cs typeface="+mn-lt"/>
              </a:rPr>
              <a:t>-mortalidad.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80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6D56F-532D-E77F-A69F-2078472C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625"/>
            <a:ext cx="10515600" cy="5494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b="1" dirty="0">
                <a:ea typeface="+mn-lt"/>
                <a:cs typeface="+mn-lt"/>
              </a:rPr>
              <a:t>Unidades Específicas: </a:t>
            </a:r>
            <a:r>
              <a:rPr lang="es-ES" dirty="0">
                <a:ea typeface="+mn-lt"/>
                <a:cs typeface="+mn-lt"/>
              </a:rPr>
              <a:t>Como la Unidad de Estadística e Informática, la Unidad de Apoyo a la Docencia e Investigación, la Unidad de Epidemiología y Salud Ambiental, y la Unidad de Gestión de la Calidad, que apoyan la toma de decisiones basada en evidencia, la investigación y la mejora continua de la calidad de los servicios de salud.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Departamento de Enfermería:</a:t>
            </a:r>
            <a:r>
              <a:rPr lang="es-ES" dirty="0">
                <a:ea typeface="+mn-lt"/>
                <a:cs typeface="+mn-lt"/>
              </a:rPr>
              <a:t> Con sus diversos servicios, juega un papel crucial en la atención directa al paciente y en la implementación de políticas de calidad y seguridad del paciente.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Departamento de Emergencia y Cuidados Críticos:</a:t>
            </a:r>
            <a:r>
              <a:rPr lang="es-ES" dirty="0">
                <a:ea typeface="+mn-lt"/>
                <a:cs typeface="+mn-lt"/>
              </a:rPr>
              <a:t> Importante para la atención inmediata de pacientes en situaciones de emergencia y para la reducción de la </a:t>
            </a:r>
            <a:r>
              <a:rPr lang="es-ES" err="1">
                <a:ea typeface="+mn-lt"/>
                <a:cs typeface="+mn-lt"/>
              </a:rPr>
              <a:t>morbi</a:t>
            </a:r>
            <a:r>
              <a:rPr lang="es-ES" dirty="0">
                <a:ea typeface="+mn-lt"/>
                <a:cs typeface="+mn-lt"/>
              </a:rPr>
              <a:t>-mortalidad.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Departamentos de Laboratorio Clínico, Imágenes, Nutrición y Dietética, Servicio Social, Farmacia y Salud Mental:</a:t>
            </a:r>
            <a:r>
              <a:rPr lang="es-ES" dirty="0">
                <a:ea typeface="+mn-lt"/>
                <a:cs typeface="+mn-lt"/>
              </a:rPr>
              <a:t> Contribuyen a la atención integral de los pacientes y al desarrollo de políticas de prevención y tratamiento.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297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A0C75-C4E3-6297-3C9F-89B2E3F9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Gracias</a:t>
            </a:r>
            <a:endParaRPr lang="en-US" sz="3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Marcador de contenido 3" descr="Cómo diseñar un proceso de investigación de mercados">
            <a:extLst>
              <a:ext uri="{FF2B5EF4-FFF2-40B4-BE49-F238E27FC236}">
                <a16:creationId xmlns:a16="http://schemas.microsoft.com/office/drawing/2014/main" id="{0017D061-8334-23EA-C1B7-3904DCD0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9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Hospital Regional Hipolito Unanue TACNA</vt:lpstr>
      <vt:lpstr>MISION:</vt:lpstr>
      <vt:lpstr>VISION:</vt:lpstr>
      <vt:lpstr>OBJETIVOS:</vt:lpstr>
      <vt:lpstr>Presentación de PowerPoint</vt:lpstr>
      <vt:lpstr>Áreas importantes para el desarrollo de objetivos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27</cp:revision>
  <dcterms:created xsi:type="dcterms:W3CDTF">2024-03-27T16:26:03Z</dcterms:created>
  <dcterms:modified xsi:type="dcterms:W3CDTF">2024-03-28T02:00:15Z</dcterms:modified>
</cp:coreProperties>
</file>