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5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2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4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9C3E-BC03-4290-9BC0-745999F67428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2E7D72-309F-46DB-920B-0E9038861F8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84479-93EB-CB26-021C-2F0BEF3FD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703384"/>
            <a:ext cx="11347352" cy="2295114"/>
          </a:xfrm>
        </p:spPr>
        <p:txBody>
          <a:bodyPr>
            <a:noAutofit/>
          </a:bodyPr>
          <a:lstStyle/>
          <a:p>
            <a:r>
              <a:rPr lang="es-ES" sz="4000" b="1" dirty="0"/>
              <a:t>Almacén de datos con carga de datos automatizados para </a:t>
            </a:r>
            <a:r>
              <a:rPr lang="es-ES" sz="4000" b="1" dirty="0" err="1"/>
              <a:t>Zofratacna</a:t>
            </a:r>
            <a:r>
              <a:rPr lang="es-ES" sz="4000" b="1" dirty="0"/>
              <a:t> usando servicios de AWS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32A02-DA09-6871-74DE-8C73E2F3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" y="3554494"/>
            <a:ext cx="10058400" cy="2600122"/>
          </a:xfrm>
        </p:spPr>
        <p:txBody>
          <a:bodyPr>
            <a:normAutofit fontScale="92500" lnSpcReduction="10000"/>
          </a:bodyPr>
          <a:lstStyle/>
          <a:p>
            <a:r>
              <a:rPr lang="es-PE" dirty="0"/>
              <a:t>Integrantes:</a:t>
            </a:r>
          </a:p>
          <a:p>
            <a:r>
              <a:rPr lang="es-ES" dirty="0"/>
              <a:t>Rivera Mendoza </a:t>
            </a:r>
            <a:r>
              <a:rPr lang="es-ES" dirty="0" err="1"/>
              <a:t>Jhonny</a:t>
            </a:r>
            <a:r>
              <a:rPr lang="es-ES" dirty="0"/>
              <a:t> </a:t>
            </a:r>
          </a:p>
          <a:p>
            <a:r>
              <a:rPr lang="es-ES" dirty="0"/>
              <a:t>Cano </a:t>
            </a:r>
            <a:r>
              <a:rPr lang="es-ES" dirty="0" err="1"/>
              <a:t>Sucso</a:t>
            </a:r>
            <a:r>
              <a:rPr lang="es-ES" dirty="0"/>
              <a:t> Anthony Alexander </a:t>
            </a:r>
          </a:p>
          <a:p>
            <a:r>
              <a:rPr lang="es-ES" dirty="0"/>
              <a:t>Jarro Cachi </a:t>
            </a:r>
            <a:r>
              <a:rPr lang="es-ES" dirty="0" err="1"/>
              <a:t>Jose</a:t>
            </a:r>
            <a:r>
              <a:rPr lang="es-ES" dirty="0"/>
              <a:t> Luis </a:t>
            </a:r>
          </a:p>
          <a:p>
            <a:r>
              <a:rPr lang="es-ES" dirty="0"/>
              <a:t>Valverde Zamora Jean Pier </a:t>
            </a:r>
            <a:r>
              <a:rPr lang="es-ES" dirty="0" err="1"/>
              <a:t>Elias</a:t>
            </a:r>
            <a:r>
              <a:rPr lang="es-ES" dirty="0"/>
              <a:t> </a:t>
            </a:r>
          </a:p>
          <a:p>
            <a:r>
              <a:rPr lang="es-ES" dirty="0"/>
              <a:t>Chambilla </a:t>
            </a:r>
            <a:r>
              <a:rPr lang="es-ES" dirty="0" err="1"/>
              <a:t>Zuñiga</a:t>
            </a:r>
            <a:r>
              <a:rPr lang="es-ES" dirty="0"/>
              <a:t> </a:t>
            </a:r>
            <a:r>
              <a:rPr lang="es-ES" dirty="0" err="1"/>
              <a:t>Josue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51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00B81-B952-B47D-B6E6-4154C26F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del negocio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9FBC4-6191-C917-7638-1D56E322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	Mejorar la toma de decisiones: Implementar </a:t>
            </a:r>
            <a:r>
              <a:rPr lang="es-ES" dirty="0" err="1"/>
              <a:t>dashboards</a:t>
            </a:r>
            <a:r>
              <a:rPr lang="es-ES" dirty="0"/>
              <a:t> interactivos y en tiempo real que proporcionen una vista clara de los datos financieros y operativos de </a:t>
            </a:r>
            <a:r>
              <a:rPr lang="es-ES" dirty="0" err="1"/>
              <a:t>Zofratacna</a:t>
            </a:r>
            <a:r>
              <a:rPr lang="es-ES" dirty="0"/>
              <a:t>.</a:t>
            </a:r>
          </a:p>
          <a:p>
            <a:r>
              <a:rPr lang="es-ES" dirty="0"/>
              <a:t>	Incrementar la eficiencia operativa: Facilitar la accesibilidad y el análisis de datos.</a:t>
            </a:r>
          </a:p>
          <a:p>
            <a:r>
              <a:rPr lang="es-ES" dirty="0"/>
              <a:t>	Optimizar los recursos: Permitir una gestión más precisa de los recursos financieros, mejorando la planificación estratégica.</a:t>
            </a:r>
          </a:p>
          <a:p>
            <a:r>
              <a:rPr lang="es-ES" dirty="0"/>
              <a:t>	Reducir errores y aumentar la precisión: Minimizar errores mediante la automatización de procesos, asegurando la precisión de los datos utilizados para la toma de decisiones críticas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588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7CC64-E507-779D-86E8-EEA42875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Viabilidad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5BBA6-63B7-AB75-E081-1A849F0A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881583"/>
          </a:xfrm>
        </p:spPr>
        <p:txBody>
          <a:bodyPr>
            <a:normAutofit/>
          </a:bodyPr>
          <a:lstStyle/>
          <a:p>
            <a:r>
              <a:rPr lang="es-ES" dirty="0"/>
              <a:t>	Viabilidad Técnica: Se ha evaluado la capacidad de la infraestructura actual de </a:t>
            </a:r>
            <a:r>
              <a:rPr lang="es-ES" dirty="0" err="1"/>
              <a:t>Zofratacna</a:t>
            </a:r>
            <a:r>
              <a:rPr lang="es-ES" dirty="0"/>
              <a:t> y la compatibilidad con los servicios de AWS necesarios (</a:t>
            </a:r>
            <a:r>
              <a:rPr lang="es-ES" dirty="0" err="1"/>
              <a:t>Glue</a:t>
            </a:r>
            <a:r>
              <a:rPr lang="es-ES" dirty="0"/>
              <a:t>, S3, Lambda, </a:t>
            </a:r>
            <a:r>
              <a:rPr lang="es-ES" dirty="0" err="1"/>
              <a:t>QuickSight</a:t>
            </a:r>
            <a:r>
              <a:rPr lang="es-ES" dirty="0"/>
              <a:t>).</a:t>
            </a:r>
          </a:p>
          <a:p>
            <a:r>
              <a:rPr lang="es-ES" dirty="0"/>
              <a:t>	Viabilidad Operativa: Se ha considerado la capacidad organizativa y operativa de </a:t>
            </a:r>
            <a:r>
              <a:rPr lang="es-ES" dirty="0" err="1"/>
              <a:t>Zofratacna</a:t>
            </a:r>
            <a:r>
              <a:rPr lang="es-ES" dirty="0"/>
              <a:t> para adoptar y gestionar los nuevos </a:t>
            </a:r>
            <a:r>
              <a:rPr lang="es-ES" dirty="0" err="1"/>
              <a:t>dashboards</a:t>
            </a:r>
            <a:r>
              <a:rPr lang="es-ES" dirty="0"/>
              <a:t>. Esto implica asegurar que el personal tenga la capacitación adecuada y que se establezcan los procesos necesarios para mantener y actualizar los </a:t>
            </a:r>
            <a:r>
              <a:rPr lang="es-ES" dirty="0" err="1"/>
              <a:t>dashboards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12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E2B3D-1EBF-DE23-A475-E8EC182A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Requerimientos funcionales inicial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1A8FEF-872C-3A8E-1CB1-E6F8391C8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43023"/>
              </p:ext>
            </p:extLst>
          </p:nvPr>
        </p:nvGraphicFramePr>
        <p:xfrm>
          <a:off x="1451579" y="2074986"/>
          <a:ext cx="9603771" cy="427069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01257">
                  <a:extLst>
                    <a:ext uri="{9D8B030D-6E8A-4147-A177-3AD203B41FA5}">
                      <a16:colId xmlns:a16="http://schemas.microsoft.com/office/drawing/2014/main" val="2188320075"/>
                    </a:ext>
                  </a:extLst>
                </a:gridCol>
                <a:gridCol w="3201257">
                  <a:extLst>
                    <a:ext uri="{9D8B030D-6E8A-4147-A177-3AD203B41FA5}">
                      <a16:colId xmlns:a16="http://schemas.microsoft.com/office/drawing/2014/main" val="52852261"/>
                    </a:ext>
                  </a:extLst>
                </a:gridCol>
                <a:gridCol w="3201257">
                  <a:extLst>
                    <a:ext uri="{9D8B030D-6E8A-4147-A177-3AD203B41FA5}">
                      <a16:colId xmlns:a16="http://schemas.microsoft.com/office/drawing/2014/main" val="3789169858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Numero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Requerimiento Funcional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Descripción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685664"/>
                  </a:ext>
                </a:extLst>
              </a:tr>
              <a:tr h="577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Carga Automatizada de Datos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Integración automática de datos desde archivos Excel a AWS S3 utilizando AWS </a:t>
                      </a:r>
                      <a:r>
                        <a:rPr lang="es-PE" sz="1400" dirty="0" err="1">
                          <a:effectLst/>
                        </a:rPr>
                        <a:t>Glue</a:t>
                      </a:r>
                      <a:r>
                        <a:rPr lang="es-PE" sz="1400" dirty="0">
                          <a:effectLst/>
                        </a:rPr>
                        <a:t> para el procesamiento ETL.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951826"/>
                  </a:ext>
                </a:extLst>
              </a:tr>
              <a:tr h="577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Visualización de Datos Financieros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Creación de dashboards en AWS QuickSight que presenten visualmente datos de ingresos, egresos, costos, y gastos financieros.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925869"/>
                  </a:ext>
                </a:extLst>
              </a:tr>
              <a:tr h="577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Visualización de Datos Operativos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Desarrollo de dashboards en QuickSight para mostrar datos operativos como remuneraciones, partidas salariales, inversiones y órdenes de compra.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925368"/>
                  </a:ext>
                </a:extLst>
              </a:tr>
              <a:tr h="577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Actualización en Tiempo Real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Disponibilidad de datos actualizados en los dashboards mediante el uso de Lambda para el procesamiento y carga de datos en tiempo real.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984856"/>
                  </a:ext>
                </a:extLst>
              </a:tr>
              <a:tr h="577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Interactividad de Dashboards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Funcionalidad que permita a los usuarios interactuar con los </a:t>
                      </a:r>
                      <a:r>
                        <a:rPr lang="es-PE" sz="1400" dirty="0" err="1">
                          <a:effectLst/>
                        </a:rPr>
                        <a:t>dashboards</a:t>
                      </a:r>
                      <a:r>
                        <a:rPr lang="es-PE" sz="1400" dirty="0">
                          <a:effectLst/>
                        </a:rPr>
                        <a:t>, explorar datos y generar informes personalizados.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99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4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377C0-087B-0911-0448-81993BB5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162" y="233020"/>
            <a:ext cx="2601675" cy="587136"/>
          </a:xfrm>
        </p:spPr>
        <p:txBody>
          <a:bodyPr/>
          <a:lstStyle/>
          <a:p>
            <a:r>
              <a:rPr lang="es-PE" dirty="0"/>
              <a:t>Diferencias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2CCD2-1E0A-C745-25CD-D346EFE1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940"/>
            <a:ext cx="3621583" cy="3450613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Ventajas: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Escalabilidad y Flexibilidad</a:t>
            </a:r>
          </a:p>
          <a:p>
            <a:pPr>
              <a:buFont typeface="+mj-lt"/>
              <a:buAutoNum type="arabicPeriod"/>
            </a:pPr>
            <a:r>
              <a:rPr lang="es-ES" dirty="0"/>
              <a:t>Variedad de Servicios de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Seguridad y Cumplimiento</a:t>
            </a:r>
          </a:p>
          <a:p>
            <a:r>
              <a:rPr lang="es-ES" b="1" dirty="0"/>
              <a:t>Desventajas: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Curva de Aprendizaje</a:t>
            </a:r>
          </a:p>
          <a:p>
            <a:pPr>
              <a:buFont typeface="+mj-lt"/>
              <a:buAutoNum type="arabicPeriod"/>
            </a:pPr>
            <a:r>
              <a:rPr lang="es-ES" dirty="0"/>
              <a:t>Costos Operativos</a:t>
            </a:r>
          </a:p>
          <a:p>
            <a:pPr>
              <a:buFont typeface="+mj-lt"/>
              <a:buAutoNum type="arabicPeriod"/>
            </a:pPr>
            <a:r>
              <a:rPr lang="es-ES" dirty="0"/>
              <a:t>Gestión y Mantenimiento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D20AB3-C9BE-A813-89FC-0367C7E2419D}"/>
              </a:ext>
            </a:extLst>
          </p:cNvPr>
          <p:cNvSpPr txBox="1">
            <a:spLocks/>
          </p:cNvSpPr>
          <p:nvPr/>
        </p:nvSpPr>
        <p:spPr>
          <a:xfrm>
            <a:off x="1451579" y="1098087"/>
            <a:ext cx="2601675" cy="587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AWS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8CD662-9499-3A03-5F79-E423AEF1A4E0}"/>
              </a:ext>
            </a:extLst>
          </p:cNvPr>
          <p:cNvSpPr txBox="1">
            <a:spLocks/>
          </p:cNvSpPr>
          <p:nvPr/>
        </p:nvSpPr>
        <p:spPr>
          <a:xfrm>
            <a:off x="8234419" y="1106879"/>
            <a:ext cx="2601675" cy="587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POWER BI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1D3A2F-0BCA-8F0F-2229-494FDC1FA820}"/>
              </a:ext>
            </a:extLst>
          </p:cNvPr>
          <p:cNvSpPr txBox="1"/>
          <p:nvPr/>
        </p:nvSpPr>
        <p:spPr>
          <a:xfrm>
            <a:off x="7658098" y="2024086"/>
            <a:ext cx="37543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Ventajas: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Facilidad de Uso y Accesibilidad</a:t>
            </a:r>
          </a:p>
          <a:p>
            <a:pPr>
              <a:buFont typeface="+mj-lt"/>
              <a:buAutoNum type="arabicPeriod"/>
            </a:pPr>
            <a:r>
              <a:rPr lang="es-ES" dirty="0"/>
              <a:t>Integración con Ecosistema Microsoft</a:t>
            </a:r>
          </a:p>
          <a:p>
            <a:pPr>
              <a:buFont typeface="+mj-lt"/>
              <a:buAutoNum type="arabicPeriod"/>
            </a:pPr>
            <a:r>
              <a:rPr lang="es-ES" dirty="0"/>
              <a:t>Capacidad de Colaboración y Compartición</a:t>
            </a:r>
          </a:p>
          <a:p>
            <a:r>
              <a:rPr lang="es-ES" b="1" dirty="0"/>
              <a:t>Desventajas: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Limitaciones en Personalización Avanzada</a:t>
            </a:r>
          </a:p>
          <a:p>
            <a:pPr>
              <a:buFont typeface="+mj-lt"/>
              <a:buAutoNum type="arabicPeriod"/>
            </a:pPr>
            <a:r>
              <a:rPr lang="es-ES" dirty="0"/>
              <a:t>Dependencia del Ecosistema Microsoft</a:t>
            </a:r>
          </a:p>
          <a:p>
            <a:pPr>
              <a:buFont typeface="+mj-lt"/>
              <a:buAutoNum type="arabicPeriod"/>
            </a:pPr>
            <a:r>
              <a:rPr lang="es-ES" dirty="0"/>
              <a:t>Costos de Licenciamiento</a:t>
            </a:r>
          </a:p>
        </p:txBody>
      </p:sp>
    </p:spTree>
    <p:extLst>
      <p:ext uri="{BB962C8B-B14F-4D97-AF65-F5344CB8AC3E}">
        <p14:creationId xmlns:p14="http://schemas.microsoft.com/office/powerpoint/2010/main" val="236079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D3053-010D-02CB-EC26-3B7A73F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Lecciones aprendidas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424D0-C47F-EDB9-53E6-04532091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5114"/>
          </a:xfrm>
        </p:spPr>
        <p:txBody>
          <a:bodyPr>
            <a:normAutofit/>
          </a:bodyPr>
          <a:lstStyle/>
          <a:p>
            <a:r>
              <a:rPr lang="es-ES" dirty="0"/>
              <a:t>Planificación Estratégica desde el </a:t>
            </a:r>
            <a:r>
              <a:rPr lang="es-ES" dirty="0" err="1"/>
              <a:t>Inicio:La</a:t>
            </a:r>
            <a:r>
              <a:rPr lang="es-ES" dirty="0"/>
              <a:t> importancia de una planificación detallada desde el inicio del proyecto para alinear los requisitos tecnológicos con las capacidades de la organización.</a:t>
            </a:r>
          </a:p>
          <a:p>
            <a:r>
              <a:rPr lang="es-ES" dirty="0"/>
              <a:t>Optimización de Recursos en la </a:t>
            </a:r>
            <a:r>
              <a:rPr lang="es-ES" dirty="0" err="1"/>
              <a:t>Nube:La</a:t>
            </a:r>
            <a:r>
              <a:rPr lang="es-ES" dirty="0"/>
              <a:t> importancia de optimizar constantemente los recursos en la plataforma de nube (AWS en este caso), para mantener eficiencia operativa y controlar costos.</a:t>
            </a:r>
          </a:p>
          <a:p>
            <a:r>
              <a:rPr lang="es-ES" dirty="0"/>
              <a:t>Gestión Proactiva de </a:t>
            </a:r>
            <a:r>
              <a:rPr lang="es-ES" dirty="0" err="1"/>
              <a:t>Riesgos:La</a:t>
            </a:r>
            <a:r>
              <a:rPr lang="es-ES" dirty="0"/>
              <a:t> implementación de estrategias sólidas para anticipar y mitigar riesgos potenciales, garantizando la continuidad del proyecto y minimizando impactos adversos.</a:t>
            </a:r>
          </a:p>
        </p:txBody>
      </p:sp>
    </p:spTree>
    <p:extLst>
      <p:ext uri="{BB962C8B-B14F-4D97-AF65-F5344CB8AC3E}">
        <p14:creationId xmlns:p14="http://schemas.microsoft.com/office/powerpoint/2010/main" val="24568657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29</TotalTime>
  <Words>491</Words>
  <Application>Microsoft Office PowerPoint</Application>
  <PresentationFormat>Panorámica</PresentationFormat>
  <Paragraphs>57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Galería</vt:lpstr>
      <vt:lpstr>Almacén de datos con carga de datos automatizados para Zofratacna usando servicios de AWS</vt:lpstr>
      <vt:lpstr>Objetivos del negocio</vt:lpstr>
      <vt:lpstr>Viabilidad del Sistema</vt:lpstr>
      <vt:lpstr>Requerimientos funcionales inicial</vt:lpstr>
      <vt:lpstr>Diferencias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2024-06-26T01:57:46Z</dcterms:created>
  <dcterms:modified xsi:type="dcterms:W3CDTF">2024-06-26T02:27:34Z</dcterms:modified>
</cp:coreProperties>
</file>