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League Spartan" charset="1" panose="00000800000000000000"/>
      <p:regular r:id="rId19"/>
    </p:embeddedFont>
    <p:embeddedFont>
      <p:font typeface="Roboto Bold" charset="1" panose="02000000000000000000"/>
      <p:regular r:id="rId20"/>
    </p:embeddedFont>
    <p:embeddedFont>
      <p:font typeface="Open Sans" charset="1" panose="020B0606030504020204"/>
      <p:regular r:id="rId21"/>
    </p:embeddedFont>
    <p:embeddedFont>
      <p:font typeface="Open Sans Bold" charset="1" panose="020B0806030504020204"/>
      <p:regular r:id="rId22"/>
    </p:embeddedFont>
    <p:embeddedFont>
      <p:font typeface="Open Sans Bold Italics" charset="1" panose="020B0806030504020204"/>
      <p:regular r:id="rId23"/>
    </p:embeddedFont>
    <p:embeddedFont>
      <p:font typeface="Body Text Bold" charset="1" panose="02000503040000020004"/>
      <p:regular r:id="rId24"/>
    </p:embeddedFont>
    <p:embeddedFont>
      <p:font typeface="Body Text" charset="1" panose="02000503040000020004"/>
      <p:regular r:id="rId25"/>
    </p:embeddedFont>
    <p:embeddedFont>
      <p:font typeface="Arimo Bold" charset="1" panose="020B0704020202020204"/>
      <p:regular r:id="rId26"/>
    </p:embeddedFont>
    <p:embeddedFont>
      <p:font typeface="Arimo Bold Italics" charset="1" panose="020B0704020202090204"/>
      <p:regular r:id="rId27"/>
    </p:embeddedFont>
    <p:embeddedFont>
      <p:font typeface="Arimo" charset="1" panose="020B0604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jpeg" Type="http://schemas.openxmlformats.org/officeDocument/2006/relationships/image"/><Relationship Id="rId6" Target="../media/image1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6795" y="1430336"/>
            <a:ext cx="11774410" cy="7153928"/>
            <a:chOff x="0" y="0"/>
            <a:chExt cx="3101079" cy="1884162"/>
          </a:xfrm>
        </p:grpSpPr>
        <p:sp>
          <p:nvSpPr>
            <p:cNvPr name="Freeform 4" id="4"/>
            <p:cNvSpPr/>
            <p:nvPr/>
          </p:nvSpPr>
          <p:spPr>
            <a:xfrm flipH="false" flipV="false" rot="0">
              <a:off x="0" y="0"/>
              <a:ext cx="3101079" cy="1884162"/>
            </a:xfrm>
            <a:custGeom>
              <a:avLst/>
              <a:gdLst/>
              <a:ahLst/>
              <a:cxnLst/>
              <a:rect r="r" b="b" t="t" l="l"/>
              <a:pathLst>
                <a:path h="1884162" w="3101079">
                  <a:moveTo>
                    <a:pt x="65752" y="0"/>
                  </a:moveTo>
                  <a:lnTo>
                    <a:pt x="3035327" y="0"/>
                  </a:lnTo>
                  <a:cubicBezTo>
                    <a:pt x="3071641" y="0"/>
                    <a:pt x="3101079" y="29438"/>
                    <a:pt x="3101079" y="65752"/>
                  </a:cubicBezTo>
                  <a:lnTo>
                    <a:pt x="3101079" y="1818410"/>
                  </a:lnTo>
                  <a:cubicBezTo>
                    <a:pt x="3101079" y="1854724"/>
                    <a:pt x="3071641" y="1884162"/>
                    <a:pt x="3035327" y="1884162"/>
                  </a:cubicBezTo>
                  <a:lnTo>
                    <a:pt x="65752" y="1884162"/>
                  </a:lnTo>
                  <a:cubicBezTo>
                    <a:pt x="29438" y="1884162"/>
                    <a:pt x="0" y="1854724"/>
                    <a:pt x="0" y="1818410"/>
                  </a:cubicBezTo>
                  <a:lnTo>
                    <a:pt x="0" y="65752"/>
                  </a:lnTo>
                  <a:cubicBezTo>
                    <a:pt x="0" y="29438"/>
                    <a:pt x="29438" y="0"/>
                    <a:pt x="65752" y="0"/>
                  </a:cubicBezTo>
                  <a:close/>
                </a:path>
              </a:pathLst>
            </a:custGeom>
            <a:solidFill>
              <a:srgbClr val="FFFFFF"/>
            </a:solidFill>
            <a:ln w="228600" cap="rnd">
              <a:solidFill>
                <a:srgbClr val="32E1AD"/>
              </a:solidFill>
              <a:prstDash val="solid"/>
              <a:round/>
            </a:ln>
          </p:spPr>
        </p:sp>
        <p:sp>
          <p:nvSpPr>
            <p:cNvPr name="TextBox 5" id="5"/>
            <p:cNvSpPr txBox="true"/>
            <p:nvPr/>
          </p:nvSpPr>
          <p:spPr>
            <a:xfrm>
              <a:off x="0" y="-47625"/>
              <a:ext cx="3101079" cy="1931787"/>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7908735">
            <a:off x="14779710" y="271378"/>
            <a:ext cx="1167975" cy="1677249"/>
          </a:xfrm>
          <a:custGeom>
            <a:avLst/>
            <a:gdLst/>
            <a:ahLst/>
            <a:cxnLst/>
            <a:rect r="r" b="b" t="t" l="l"/>
            <a:pathLst>
              <a:path h="1677249" w="1167975">
                <a:moveTo>
                  <a:pt x="0" y="0"/>
                </a:moveTo>
                <a:lnTo>
                  <a:pt x="1167976" y="0"/>
                </a:lnTo>
                <a:lnTo>
                  <a:pt x="1167976" y="1677249"/>
                </a:lnTo>
                <a:lnTo>
                  <a:pt x="0" y="16772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656136">
            <a:off x="692" y="8092147"/>
            <a:ext cx="5050268" cy="2332305"/>
          </a:xfrm>
          <a:custGeom>
            <a:avLst/>
            <a:gdLst/>
            <a:ahLst/>
            <a:cxnLst/>
            <a:rect r="r" b="b" t="t" l="l"/>
            <a:pathLst>
              <a:path h="2332305" w="5050268">
                <a:moveTo>
                  <a:pt x="0" y="0"/>
                </a:moveTo>
                <a:lnTo>
                  <a:pt x="5050268" y="0"/>
                </a:lnTo>
                <a:lnTo>
                  <a:pt x="5050268" y="2332306"/>
                </a:lnTo>
                <a:lnTo>
                  <a:pt x="0" y="23323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2955021">
            <a:off x="14673077" y="7909214"/>
            <a:ext cx="4021665" cy="2698172"/>
          </a:xfrm>
          <a:custGeom>
            <a:avLst/>
            <a:gdLst/>
            <a:ahLst/>
            <a:cxnLst/>
            <a:rect r="r" b="b" t="t" l="l"/>
            <a:pathLst>
              <a:path h="2698172" w="4021665">
                <a:moveTo>
                  <a:pt x="0" y="0"/>
                </a:moveTo>
                <a:lnTo>
                  <a:pt x="4021665" y="0"/>
                </a:lnTo>
                <a:lnTo>
                  <a:pt x="4021665" y="2698172"/>
                </a:lnTo>
                <a:lnTo>
                  <a:pt x="0" y="26981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0" y="0"/>
            <a:ext cx="5051652" cy="1028700"/>
          </a:xfrm>
          <a:custGeom>
            <a:avLst/>
            <a:gdLst/>
            <a:ahLst/>
            <a:cxnLst/>
            <a:rect r="r" b="b" t="t" l="l"/>
            <a:pathLst>
              <a:path h="1028700" w="5051652">
                <a:moveTo>
                  <a:pt x="0" y="0"/>
                </a:moveTo>
                <a:lnTo>
                  <a:pt x="5051652" y="0"/>
                </a:lnTo>
                <a:lnTo>
                  <a:pt x="5051652" y="1028700"/>
                </a:lnTo>
                <a:lnTo>
                  <a:pt x="0" y="10287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3728131" y="2989898"/>
            <a:ext cx="10831738" cy="4211955"/>
          </a:xfrm>
          <a:prstGeom prst="rect">
            <a:avLst/>
          </a:prstGeom>
        </p:spPr>
        <p:txBody>
          <a:bodyPr anchor="t" rtlCol="false" tIns="0" lIns="0" bIns="0" rIns="0">
            <a:spAutoFit/>
          </a:bodyPr>
          <a:lstStyle/>
          <a:p>
            <a:pPr algn="ctr">
              <a:lnSpc>
                <a:spcPts val="6719"/>
              </a:lnSpc>
            </a:pPr>
            <a:r>
              <a:rPr lang="en-US" sz="4800">
                <a:solidFill>
                  <a:srgbClr val="000000"/>
                </a:solidFill>
                <a:latin typeface="League Spartan"/>
                <a:ea typeface="League Spartan"/>
                <a:cs typeface="League Spartan"/>
                <a:sym typeface="League Spartan"/>
              </a:rPr>
              <a:t>ALMACENAMIENTO Y MONITORIZACIÓN DE DATOS EN LA MUNICIPALIDAD DISTRITAL DE GREGORIO ALBARRACIN LANCHIPA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7707776">
            <a:off x="15596884" y="-1206440"/>
            <a:ext cx="2505600" cy="4624429"/>
          </a:xfrm>
          <a:custGeom>
            <a:avLst/>
            <a:gdLst/>
            <a:ahLst/>
            <a:cxnLst/>
            <a:rect r="r" b="b" t="t" l="l"/>
            <a:pathLst>
              <a:path h="4624429" w="2505600">
                <a:moveTo>
                  <a:pt x="0" y="0"/>
                </a:moveTo>
                <a:lnTo>
                  <a:pt x="2505600" y="0"/>
                </a:lnTo>
                <a:lnTo>
                  <a:pt x="2505600" y="4624429"/>
                </a:lnTo>
                <a:lnTo>
                  <a:pt x="0" y="462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550967" y="1724656"/>
            <a:ext cx="13186066" cy="8387965"/>
          </a:xfrm>
          <a:custGeom>
            <a:avLst/>
            <a:gdLst/>
            <a:ahLst/>
            <a:cxnLst/>
            <a:rect r="r" b="b" t="t" l="l"/>
            <a:pathLst>
              <a:path h="8387965" w="13186066">
                <a:moveTo>
                  <a:pt x="0" y="0"/>
                </a:moveTo>
                <a:lnTo>
                  <a:pt x="13186066" y="0"/>
                </a:lnTo>
                <a:lnTo>
                  <a:pt x="13186066" y="8387964"/>
                </a:lnTo>
                <a:lnTo>
                  <a:pt x="0" y="8387964"/>
                </a:lnTo>
                <a:lnTo>
                  <a:pt x="0" y="0"/>
                </a:lnTo>
                <a:close/>
              </a:path>
            </a:pathLst>
          </a:custGeom>
          <a:blipFill>
            <a:blip r:embed="rId5"/>
            <a:stretch>
              <a:fillRect l="0" t="0" r="0" b="0"/>
            </a:stretch>
          </a:blipFill>
        </p:spPr>
      </p:sp>
      <p:sp>
        <p:nvSpPr>
          <p:cNvPr name="TextBox 5" id="5"/>
          <p:cNvSpPr txBox="true"/>
          <p:nvPr/>
        </p:nvSpPr>
        <p:spPr>
          <a:xfrm rot="0">
            <a:off x="5188865" y="496525"/>
            <a:ext cx="7910270" cy="1094674"/>
          </a:xfrm>
          <a:prstGeom prst="rect">
            <a:avLst/>
          </a:prstGeom>
        </p:spPr>
        <p:txBody>
          <a:bodyPr anchor="t" rtlCol="false" tIns="0" lIns="0" bIns="0" rIns="0">
            <a:spAutoFit/>
          </a:bodyPr>
          <a:lstStyle/>
          <a:p>
            <a:pPr algn="ctr">
              <a:lnSpc>
                <a:spcPts val="8959"/>
              </a:lnSpc>
            </a:pPr>
            <a:r>
              <a:rPr lang="en-US" sz="6399">
                <a:solidFill>
                  <a:srgbClr val="000000"/>
                </a:solidFill>
                <a:latin typeface="Open Sans Bold"/>
                <a:ea typeface="Open Sans Bold"/>
                <a:cs typeface="Open Sans Bold"/>
                <a:sym typeface="Open Sans Bold"/>
              </a:rPr>
              <a:t>Diagrama de Clases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7707776">
            <a:off x="15596884" y="-1206440"/>
            <a:ext cx="2505600" cy="4624429"/>
          </a:xfrm>
          <a:custGeom>
            <a:avLst/>
            <a:gdLst/>
            <a:ahLst/>
            <a:cxnLst/>
            <a:rect r="r" b="b" t="t" l="l"/>
            <a:pathLst>
              <a:path h="4624429" w="2505600">
                <a:moveTo>
                  <a:pt x="0" y="0"/>
                </a:moveTo>
                <a:lnTo>
                  <a:pt x="2505600" y="0"/>
                </a:lnTo>
                <a:lnTo>
                  <a:pt x="2505600" y="4624429"/>
                </a:lnTo>
                <a:lnTo>
                  <a:pt x="0" y="462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234063" y="1655912"/>
            <a:ext cx="11580608" cy="8271863"/>
          </a:xfrm>
          <a:custGeom>
            <a:avLst/>
            <a:gdLst/>
            <a:ahLst/>
            <a:cxnLst/>
            <a:rect r="r" b="b" t="t" l="l"/>
            <a:pathLst>
              <a:path h="8271863" w="11580608">
                <a:moveTo>
                  <a:pt x="0" y="0"/>
                </a:moveTo>
                <a:lnTo>
                  <a:pt x="11580608" y="0"/>
                </a:lnTo>
                <a:lnTo>
                  <a:pt x="11580608" y="8271864"/>
                </a:lnTo>
                <a:lnTo>
                  <a:pt x="0" y="8271864"/>
                </a:lnTo>
                <a:lnTo>
                  <a:pt x="0" y="0"/>
                </a:lnTo>
                <a:close/>
              </a:path>
            </a:pathLst>
          </a:custGeom>
          <a:blipFill>
            <a:blip r:embed="rId5"/>
            <a:stretch>
              <a:fillRect l="0" t="0" r="0" b="0"/>
            </a:stretch>
          </a:blipFill>
        </p:spPr>
      </p:sp>
      <p:sp>
        <p:nvSpPr>
          <p:cNvPr name="TextBox 5" id="5"/>
          <p:cNvSpPr txBox="true"/>
          <p:nvPr/>
        </p:nvSpPr>
        <p:spPr>
          <a:xfrm rot="0">
            <a:off x="818940" y="499745"/>
            <a:ext cx="14410855" cy="953135"/>
          </a:xfrm>
          <a:prstGeom prst="rect">
            <a:avLst/>
          </a:prstGeom>
        </p:spPr>
        <p:txBody>
          <a:bodyPr anchor="t" rtlCol="false" tIns="0" lIns="0" bIns="0" rIns="0">
            <a:spAutoFit/>
          </a:bodyPr>
          <a:lstStyle/>
          <a:p>
            <a:pPr algn="l">
              <a:lnSpc>
                <a:spcPts val="7840"/>
              </a:lnSpc>
            </a:pPr>
            <a:r>
              <a:rPr lang="en-US" sz="5600">
                <a:solidFill>
                  <a:srgbClr val="000000"/>
                </a:solidFill>
                <a:latin typeface="League Spartan"/>
                <a:ea typeface="League Spartan"/>
                <a:cs typeface="League Spartan"/>
                <a:sym typeface="League Spartan"/>
              </a:rPr>
              <a:t>Diagrama de Arquitectura</a:t>
            </a:r>
          </a:p>
        </p:txBody>
      </p:sp>
      <p:sp>
        <p:nvSpPr>
          <p:cNvPr name="TextBox 6" id="6"/>
          <p:cNvSpPr txBox="true"/>
          <p:nvPr/>
        </p:nvSpPr>
        <p:spPr>
          <a:xfrm rot="0">
            <a:off x="11618369" y="4955650"/>
            <a:ext cx="139263" cy="337600"/>
          </a:xfrm>
          <a:prstGeom prst="rect">
            <a:avLst/>
          </a:prstGeom>
        </p:spPr>
        <p:txBody>
          <a:bodyPr anchor="t" rtlCol="false" tIns="0" lIns="0" bIns="0" rIns="0">
            <a:spAutoFit/>
          </a:bodyPr>
          <a:lstStyle/>
          <a:p>
            <a:pPr algn="ctr">
              <a:lnSpc>
                <a:spcPts val="2775"/>
              </a:lnSpc>
            </a:pPr>
            <a:r>
              <a:rPr lang="en-US" sz="1982">
                <a:solidFill>
                  <a:srgbClr val="000000"/>
                </a:solidFill>
                <a:latin typeface="Open Sans"/>
                <a:ea typeface="Open Sans"/>
                <a:cs typeface="Open Sans"/>
                <a:sym typeface="Open Sans"/>
              </a:rPr>
              <a:t>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232981" y="2895096"/>
            <a:ext cx="18055019" cy="2795430"/>
          </a:xfrm>
          <a:prstGeom prst="rect">
            <a:avLst/>
          </a:prstGeom>
        </p:spPr>
        <p:txBody>
          <a:bodyPr anchor="t" rtlCol="false" tIns="0" lIns="0" bIns="0" rIns="0">
            <a:spAutoFit/>
          </a:bodyPr>
          <a:lstStyle/>
          <a:p>
            <a:pPr algn="just" marL="686709" indent="-343355" lvl="1">
              <a:lnSpc>
                <a:spcPts val="4452"/>
              </a:lnSpc>
              <a:buFont typeface="Arial"/>
              <a:buChar char="•"/>
            </a:pPr>
            <a:r>
              <a:rPr lang="en-US" sz="3180">
                <a:solidFill>
                  <a:srgbClr val="000000"/>
                </a:solidFill>
                <a:latin typeface="Open Sans"/>
                <a:ea typeface="Open Sans"/>
                <a:cs typeface="Open Sans"/>
                <a:sym typeface="Open Sans"/>
              </a:rPr>
              <a:t>En cuanto a la implementación de dashboards en Power BI, se identifica una oportunidad de negocio para generar reportes a partir de datos obtenidos de archivos CSV de la municipalidad. Sin embargo, se señala como un problema el hecho de que la institución no cuenta con estos archivos de manera ordenada, lo que dificulta la generación de reportes efectivos.</a:t>
            </a:r>
          </a:p>
        </p:txBody>
      </p:sp>
      <p:sp>
        <p:nvSpPr>
          <p:cNvPr name="TextBox 4" id="4"/>
          <p:cNvSpPr txBox="true"/>
          <p:nvPr/>
        </p:nvSpPr>
        <p:spPr>
          <a:xfrm rot="0">
            <a:off x="785579" y="661425"/>
            <a:ext cx="766048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Conclusiones</a:t>
            </a:r>
          </a:p>
        </p:txBody>
      </p:sp>
      <p:sp>
        <p:nvSpPr>
          <p:cNvPr name="TextBox 5" id="5"/>
          <p:cNvSpPr txBox="true"/>
          <p:nvPr/>
        </p:nvSpPr>
        <p:spPr>
          <a:xfrm rot="0">
            <a:off x="232981" y="5846311"/>
            <a:ext cx="17947469" cy="2380527"/>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Open Sans"/>
                <a:ea typeface="Open Sans"/>
                <a:cs typeface="Open Sans"/>
                <a:sym typeface="Open Sans"/>
              </a:rPr>
              <a:t>Finalmente, se establecen restricciones relacionadas con posibles cambios en los requisitos de los dashboards en el futuro, así como estándares legales y de seguridad que deben cumplir los sistemas utilizados.</a:t>
            </a:r>
          </a:p>
          <a:p>
            <a:pPr algn="just">
              <a:lnSpc>
                <a:spcPts val="475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886107" y="3833334"/>
            <a:ext cx="10515786" cy="2620332"/>
            <a:chOff x="0" y="0"/>
            <a:chExt cx="2345647" cy="584490"/>
          </a:xfrm>
        </p:grpSpPr>
        <p:sp>
          <p:nvSpPr>
            <p:cNvPr name="Freeform 4" id="4"/>
            <p:cNvSpPr/>
            <p:nvPr/>
          </p:nvSpPr>
          <p:spPr>
            <a:xfrm flipH="false" flipV="false" rot="0">
              <a:off x="0" y="0"/>
              <a:ext cx="2345647" cy="584490"/>
            </a:xfrm>
            <a:custGeom>
              <a:avLst/>
              <a:gdLst/>
              <a:ahLst/>
              <a:cxnLst/>
              <a:rect r="r" b="b" t="t" l="l"/>
              <a:pathLst>
                <a:path h="584490" w="2345647">
                  <a:moveTo>
                    <a:pt x="73622" y="0"/>
                  </a:moveTo>
                  <a:lnTo>
                    <a:pt x="2272025" y="0"/>
                  </a:lnTo>
                  <a:cubicBezTo>
                    <a:pt x="2291551" y="0"/>
                    <a:pt x="2310277" y="7757"/>
                    <a:pt x="2324083" y="21563"/>
                  </a:cubicBezTo>
                  <a:cubicBezTo>
                    <a:pt x="2337890" y="35370"/>
                    <a:pt x="2345647" y="54096"/>
                    <a:pt x="2345647" y="73622"/>
                  </a:cubicBezTo>
                  <a:lnTo>
                    <a:pt x="2345647" y="510868"/>
                  </a:lnTo>
                  <a:cubicBezTo>
                    <a:pt x="2345647" y="551528"/>
                    <a:pt x="2312685" y="584490"/>
                    <a:pt x="2272025" y="584490"/>
                  </a:cubicBezTo>
                  <a:lnTo>
                    <a:pt x="73622" y="584490"/>
                  </a:lnTo>
                  <a:cubicBezTo>
                    <a:pt x="54096" y="584490"/>
                    <a:pt x="35370" y="576733"/>
                    <a:pt x="21563" y="562927"/>
                  </a:cubicBezTo>
                  <a:cubicBezTo>
                    <a:pt x="7757" y="549120"/>
                    <a:pt x="0" y="530394"/>
                    <a:pt x="0" y="510868"/>
                  </a:cubicBezTo>
                  <a:lnTo>
                    <a:pt x="0" y="73622"/>
                  </a:lnTo>
                  <a:cubicBezTo>
                    <a:pt x="0" y="32962"/>
                    <a:pt x="32962" y="0"/>
                    <a:pt x="73622" y="0"/>
                  </a:cubicBezTo>
                  <a:close/>
                </a:path>
              </a:pathLst>
            </a:custGeom>
            <a:solidFill>
              <a:srgbClr val="FFFFFF"/>
            </a:solidFill>
            <a:ln w="228600" cap="rnd">
              <a:solidFill>
                <a:srgbClr val="32E1AD"/>
              </a:solidFill>
              <a:prstDash val="solid"/>
              <a:round/>
            </a:ln>
          </p:spPr>
        </p:sp>
        <p:sp>
          <p:nvSpPr>
            <p:cNvPr name="TextBox 5" id="5"/>
            <p:cNvSpPr txBox="true"/>
            <p:nvPr/>
          </p:nvSpPr>
          <p:spPr>
            <a:xfrm>
              <a:off x="0" y="-47625"/>
              <a:ext cx="2345647" cy="63211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5169421" y="3855324"/>
            <a:ext cx="8278912" cy="2344902"/>
          </a:xfrm>
          <a:prstGeom prst="rect">
            <a:avLst/>
          </a:prstGeom>
        </p:spPr>
        <p:txBody>
          <a:bodyPr anchor="t" rtlCol="false" tIns="0" lIns="0" bIns="0" rIns="0">
            <a:spAutoFit/>
          </a:bodyPr>
          <a:lstStyle/>
          <a:p>
            <a:pPr algn="ctr">
              <a:lnSpc>
                <a:spcPts val="19882"/>
              </a:lnSpc>
            </a:pPr>
            <a:r>
              <a:rPr lang="en-US" sz="12050">
                <a:solidFill>
                  <a:srgbClr val="000000"/>
                </a:solidFill>
                <a:latin typeface="League Spartan"/>
                <a:ea typeface="League Spartan"/>
                <a:cs typeface="League Spartan"/>
                <a:sym typeface="League Spartan"/>
              </a:rPr>
              <a:t>¡Gracias ! </a:t>
            </a:r>
          </a:p>
        </p:txBody>
      </p:sp>
      <p:sp>
        <p:nvSpPr>
          <p:cNvPr name="Freeform 7" id="7"/>
          <p:cNvSpPr/>
          <p:nvPr/>
        </p:nvSpPr>
        <p:spPr>
          <a:xfrm flipH="false" flipV="false" rot="7908735">
            <a:off x="14143856" y="2324804"/>
            <a:ext cx="1302981" cy="1871122"/>
          </a:xfrm>
          <a:custGeom>
            <a:avLst/>
            <a:gdLst/>
            <a:ahLst/>
            <a:cxnLst/>
            <a:rect r="r" b="b" t="t" l="l"/>
            <a:pathLst>
              <a:path h="1871122" w="1302981">
                <a:moveTo>
                  <a:pt x="0" y="0"/>
                </a:moveTo>
                <a:lnTo>
                  <a:pt x="1302981" y="0"/>
                </a:lnTo>
                <a:lnTo>
                  <a:pt x="1302981" y="1871122"/>
                </a:lnTo>
                <a:lnTo>
                  <a:pt x="0" y="18711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1656136">
            <a:off x="6699804" y="6704382"/>
            <a:ext cx="4888392" cy="2257548"/>
          </a:xfrm>
          <a:custGeom>
            <a:avLst/>
            <a:gdLst/>
            <a:ahLst/>
            <a:cxnLst/>
            <a:rect r="r" b="b" t="t" l="l"/>
            <a:pathLst>
              <a:path h="2257548" w="4888392">
                <a:moveTo>
                  <a:pt x="0" y="0"/>
                </a:moveTo>
                <a:lnTo>
                  <a:pt x="4888392" y="0"/>
                </a:lnTo>
                <a:lnTo>
                  <a:pt x="4888392" y="2257548"/>
                </a:lnTo>
                <a:lnTo>
                  <a:pt x="0" y="22575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868215" y="3635392"/>
            <a:ext cx="7772337" cy="1454004"/>
            <a:chOff x="0" y="0"/>
            <a:chExt cx="2699590" cy="505024"/>
          </a:xfrm>
        </p:grpSpPr>
        <p:sp>
          <p:nvSpPr>
            <p:cNvPr name="Freeform 4" id="4"/>
            <p:cNvSpPr/>
            <p:nvPr/>
          </p:nvSpPr>
          <p:spPr>
            <a:xfrm flipH="false" flipV="false" rot="0">
              <a:off x="0" y="0"/>
              <a:ext cx="2699590" cy="505024"/>
            </a:xfrm>
            <a:custGeom>
              <a:avLst/>
              <a:gdLst/>
              <a:ahLst/>
              <a:cxnLst/>
              <a:rect r="r" b="b" t="t" l="l"/>
              <a:pathLst>
                <a:path h="505024" w="2699590">
                  <a:moveTo>
                    <a:pt x="99609" y="0"/>
                  </a:moveTo>
                  <a:lnTo>
                    <a:pt x="2599981" y="0"/>
                  </a:lnTo>
                  <a:cubicBezTo>
                    <a:pt x="2654994" y="0"/>
                    <a:pt x="2699590" y="44596"/>
                    <a:pt x="2699590" y="99609"/>
                  </a:cubicBezTo>
                  <a:lnTo>
                    <a:pt x="2699590" y="405415"/>
                  </a:lnTo>
                  <a:cubicBezTo>
                    <a:pt x="2699590" y="460427"/>
                    <a:pt x="2654994" y="505024"/>
                    <a:pt x="2599981" y="505024"/>
                  </a:cubicBezTo>
                  <a:lnTo>
                    <a:pt x="99609" y="505024"/>
                  </a:lnTo>
                  <a:cubicBezTo>
                    <a:pt x="44596" y="505024"/>
                    <a:pt x="0" y="460427"/>
                    <a:pt x="0" y="405415"/>
                  </a:cubicBezTo>
                  <a:lnTo>
                    <a:pt x="0" y="99609"/>
                  </a:lnTo>
                  <a:cubicBezTo>
                    <a:pt x="0" y="44596"/>
                    <a:pt x="44596" y="0"/>
                    <a:pt x="99609" y="0"/>
                  </a:cubicBezTo>
                  <a:close/>
                </a:path>
              </a:pathLst>
            </a:custGeom>
            <a:solidFill>
              <a:srgbClr val="FFFFFF"/>
            </a:solidFill>
            <a:ln w="228600" cap="rnd">
              <a:solidFill>
                <a:srgbClr val="32E1AD"/>
              </a:solidFill>
              <a:prstDash val="solid"/>
              <a:round/>
            </a:ln>
          </p:spPr>
        </p:sp>
        <p:sp>
          <p:nvSpPr>
            <p:cNvPr name="TextBox 5" id="5"/>
            <p:cNvSpPr txBox="true"/>
            <p:nvPr/>
          </p:nvSpPr>
          <p:spPr>
            <a:xfrm>
              <a:off x="0" y="-47625"/>
              <a:ext cx="2699590" cy="552649"/>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9326479" y="3635392"/>
            <a:ext cx="7772337" cy="1454004"/>
            <a:chOff x="0" y="0"/>
            <a:chExt cx="2699590" cy="505024"/>
          </a:xfrm>
        </p:grpSpPr>
        <p:sp>
          <p:nvSpPr>
            <p:cNvPr name="Freeform 7" id="7"/>
            <p:cNvSpPr/>
            <p:nvPr/>
          </p:nvSpPr>
          <p:spPr>
            <a:xfrm flipH="false" flipV="false" rot="0">
              <a:off x="0" y="0"/>
              <a:ext cx="2699590" cy="505024"/>
            </a:xfrm>
            <a:custGeom>
              <a:avLst/>
              <a:gdLst/>
              <a:ahLst/>
              <a:cxnLst/>
              <a:rect r="r" b="b" t="t" l="l"/>
              <a:pathLst>
                <a:path h="505024" w="2699590">
                  <a:moveTo>
                    <a:pt x="99609" y="0"/>
                  </a:moveTo>
                  <a:lnTo>
                    <a:pt x="2599981" y="0"/>
                  </a:lnTo>
                  <a:cubicBezTo>
                    <a:pt x="2654994" y="0"/>
                    <a:pt x="2699590" y="44596"/>
                    <a:pt x="2699590" y="99609"/>
                  </a:cubicBezTo>
                  <a:lnTo>
                    <a:pt x="2699590" y="405415"/>
                  </a:lnTo>
                  <a:cubicBezTo>
                    <a:pt x="2699590" y="460427"/>
                    <a:pt x="2654994" y="505024"/>
                    <a:pt x="2599981" y="505024"/>
                  </a:cubicBezTo>
                  <a:lnTo>
                    <a:pt x="99609" y="505024"/>
                  </a:lnTo>
                  <a:cubicBezTo>
                    <a:pt x="44596" y="505024"/>
                    <a:pt x="0" y="460427"/>
                    <a:pt x="0" y="405415"/>
                  </a:cubicBezTo>
                  <a:lnTo>
                    <a:pt x="0" y="99609"/>
                  </a:lnTo>
                  <a:cubicBezTo>
                    <a:pt x="0" y="44596"/>
                    <a:pt x="44596" y="0"/>
                    <a:pt x="99609" y="0"/>
                  </a:cubicBezTo>
                  <a:close/>
                </a:path>
              </a:pathLst>
            </a:custGeom>
            <a:solidFill>
              <a:srgbClr val="FFFFFF"/>
            </a:solidFill>
            <a:ln w="228600" cap="rnd">
              <a:solidFill>
                <a:srgbClr val="FF68D4"/>
              </a:solidFill>
              <a:prstDash val="solid"/>
              <a:round/>
            </a:ln>
          </p:spPr>
        </p:sp>
        <p:sp>
          <p:nvSpPr>
            <p:cNvPr name="TextBox 8" id="8"/>
            <p:cNvSpPr txBox="true"/>
            <p:nvPr/>
          </p:nvSpPr>
          <p:spPr>
            <a:xfrm>
              <a:off x="0" y="-47625"/>
              <a:ext cx="2699590" cy="552649"/>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0">
            <a:off x="868215" y="6271421"/>
            <a:ext cx="7772337" cy="1454004"/>
            <a:chOff x="0" y="0"/>
            <a:chExt cx="2699590" cy="505024"/>
          </a:xfrm>
        </p:grpSpPr>
        <p:sp>
          <p:nvSpPr>
            <p:cNvPr name="Freeform 10" id="10"/>
            <p:cNvSpPr/>
            <p:nvPr/>
          </p:nvSpPr>
          <p:spPr>
            <a:xfrm flipH="false" flipV="false" rot="0">
              <a:off x="0" y="0"/>
              <a:ext cx="2699590" cy="505024"/>
            </a:xfrm>
            <a:custGeom>
              <a:avLst/>
              <a:gdLst/>
              <a:ahLst/>
              <a:cxnLst/>
              <a:rect r="r" b="b" t="t" l="l"/>
              <a:pathLst>
                <a:path h="505024" w="2699590">
                  <a:moveTo>
                    <a:pt x="99609" y="0"/>
                  </a:moveTo>
                  <a:lnTo>
                    <a:pt x="2599981" y="0"/>
                  </a:lnTo>
                  <a:cubicBezTo>
                    <a:pt x="2654994" y="0"/>
                    <a:pt x="2699590" y="44596"/>
                    <a:pt x="2699590" y="99609"/>
                  </a:cubicBezTo>
                  <a:lnTo>
                    <a:pt x="2699590" y="405415"/>
                  </a:lnTo>
                  <a:cubicBezTo>
                    <a:pt x="2699590" y="460427"/>
                    <a:pt x="2654994" y="505024"/>
                    <a:pt x="2599981" y="505024"/>
                  </a:cubicBezTo>
                  <a:lnTo>
                    <a:pt x="99609" y="505024"/>
                  </a:lnTo>
                  <a:cubicBezTo>
                    <a:pt x="44596" y="505024"/>
                    <a:pt x="0" y="460427"/>
                    <a:pt x="0" y="405415"/>
                  </a:cubicBezTo>
                  <a:lnTo>
                    <a:pt x="0" y="99609"/>
                  </a:lnTo>
                  <a:cubicBezTo>
                    <a:pt x="0" y="44596"/>
                    <a:pt x="44596" y="0"/>
                    <a:pt x="99609" y="0"/>
                  </a:cubicBezTo>
                  <a:close/>
                </a:path>
              </a:pathLst>
            </a:custGeom>
            <a:solidFill>
              <a:srgbClr val="FFFFFF"/>
            </a:solidFill>
            <a:ln w="228600" cap="rnd">
              <a:solidFill>
                <a:srgbClr val="32E1AD"/>
              </a:solidFill>
              <a:prstDash val="solid"/>
              <a:round/>
            </a:ln>
          </p:spPr>
        </p:sp>
        <p:sp>
          <p:nvSpPr>
            <p:cNvPr name="TextBox 11" id="11"/>
            <p:cNvSpPr txBox="true"/>
            <p:nvPr/>
          </p:nvSpPr>
          <p:spPr>
            <a:xfrm>
              <a:off x="0" y="-47625"/>
              <a:ext cx="2699590" cy="552649"/>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738095" y="371763"/>
            <a:ext cx="6536877" cy="1450976"/>
          </a:xfrm>
          <a:prstGeom prst="rect">
            <a:avLst/>
          </a:prstGeom>
        </p:spPr>
        <p:txBody>
          <a:bodyPr anchor="t" rtlCol="false" tIns="0" lIns="0" bIns="0" rIns="0">
            <a:spAutoFit/>
          </a:bodyPr>
          <a:lstStyle/>
          <a:p>
            <a:pPr algn="l">
              <a:lnSpc>
                <a:spcPts val="11899"/>
              </a:lnSpc>
            </a:pPr>
            <a:r>
              <a:rPr lang="en-US" sz="8499">
                <a:solidFill>
                  <a:srgbClr val="000000"/>
                </a:solidFill>
                <a:latin typeface="League Spartan"/>
                <a:ea typeface="League Spartan"/>
                <a:cs typeface="League Spartan"/>
                <a:sym typeface="League Spartan"/>
              </a:rPr>
              <a:t>Integrantes</a:t>
            </a:r>
          </a:p>
        </p:txBody>
      </p:sp>
      <p:sp>
        <p:nvSpPr>
          <p:cNvPr name="Freeform 13" id="13"/>
          <p:cNvSpPr/>
          <p:nvPr/>
        </p:nvSpPr>
        <p:spPr>
          <a:xfrm flipH="false" flipV="false" rot="0">
            <a:off x="418383" y="1798992"/>
            <a:ext cx="5051652" cy="1028700"/>
          </a:xfrm>
          <a:custGeom>
            <a:avLst/>
            <a:gdLst/>
            <a:ahLst/>
            <a:cxnLst/>
            <a:rect r="r" b="b" t="t" l="l"/>
            <a:pathLst>
              <a:path h="1028700" w="5051652">
                <a:moveTo>
                  <a:pt x="0" y="0"/>
                </a:moveTo>
                <a:lnTo>
                  <a:pt x="5051652" y="0"/>
                </a:lnTo>
                <a:lnTo>
                  <a:pt x="5051652" y="1028700"/>
                </a:lnTo>
                <a:lnTo>
                  <a:pt x="0" y="1028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834257" y="3943101"/>
            <a:ext cx="6050496" cy="651896"/>
          </a:xfrm>
          <a:prstGeom prst="rect">
            <a:avLst/>
          </a:prstGeom>
        </p:spPr>
        <p:txBody>
          <a:bodyPr anchor="t" rtlCol="false" tIns="0" lIns="0" bIns="0" rIns="0">
            <a:spAutoFit/>
          </a:bodyPr>
          <a:lstStyle/>
          <a:p>
            <a:pPr algn="ctr">
              <a:lnSpc>
                <a:spcPts val="5326"/>
              </a:lnSpc>
            </a:pPr>
            <a:r>
              <a:rPr lang="en-US" sz="3804">
                <a:solidFill>
                  <a:srgbClr val="000000"/>
                </a:solidFill>
                <a:latin typeface="Roboto Bold"/>
                <a:ea typeface="Roboto Bold"/>
                <a:cs typeface="Roboto Bold"/>
                <a:sym typeface="Roboto Bold"/>
              </a:rPr>
              <a:t>Fiorela Ticahuanca Cutipa</a:t>
            </a:r>
          </a:p>
        </p:txBody>
      </p:sp>
      <p:sp>
        <p:nvSpPr>
          <p:cNvPr name="TextBox 15" id="15"/>
          <p:cNvSpPr txBox="true"/>
          <p:nvPr/>
        </p:nvSpPr>
        <p:spPr>
          <a:xfrm rot="0">
            <a:off x="9792756" y="4042620"/>
            <a:ext cx="7082237" cy="622585"/>
          </a:xfrm>
          <a:prstGeom prst="rect">
            <a:avLst/>
          </a:prstGeom>
        </p:spPr>
        <p:txBody>
          <a:bodyPr anchor="t" rtlCol="false" tIns="0" lIns="0" bIns="0" rIns="0">
            <a:spAutoFit/>
          </a:bodyPr>
          <a:lstStyle/>
          <a:p>
            <a:pPr algn="ctr">
              <a:lnSpc>
                <a:spcPts val="5055"/>
              </a:lnSpc>
            </a:pPr>
            <a:r>
              <a:rPr lang="en-US" sz="3611">
                <a:solidFill>
                  <a:srgbClr val="000000"/>
                </a:solidFill>
                <a:latin typeface="Roboto Bold"/>
                <a:ea typeface="Roboto Bold"/>
                <a:cs typeface="Roboto Bold"/>
                <a:sym typeface="Roboto Bold"/>
              </a:rPr>
              <a:t>Marjiory Grace Llantay Machaca</a:t>
            </a:r>
          </a:p>
        </p:txBody>
      </p:sp>
      <p:sp>
        <p:nvSpPr>
          <p:cNvPr name="TextBox 16" id="16"/>
          <p:cNvSpPr txBox="true"/>
          <p:nvPr/>
        </p:nvSpPr>
        <p:spPr>
          <a:xfrm rot="0">
            <a:off x="1834257" y="6634787"/>
            <a:ext cx="5840252" cy="721973"/>
          </a:xfrm>
          <a:prstGeom prst="rect">
            <a:avLst/>
          </a:prstGeom>
        </p:spPr>
        <p:txBody>
          <a:bodyPr anchor="t" rtlCol="false" tIns="0" lIns="0" bIns="0" rIns="0">
            <a:spAutoFit/>
          </a:bodyPr>
          <a:lstStyle/>
          <a:p>
            <a:pPr algn="ctr">
              <a:lnSpc>
                <a:spcPts val="5880"/>
              </a:lnSpc>
            </a:pPr>
            <a:r>
              <a:rPr lang="en-US" sz="4200">
                <a:solidFill>
                  <a:srgbClr val="000000"/>
                </a:solidFill>
                <a:latin typeface="Roboto Bold"/>
                <a:ea typeface="Roboto Bold"/>
                <a:cs typeface="Roboto Bold"/>
                <a:sym typeface="Roboto Bold"/>
              </a:rPr>
              <a:t>Soledad Maltrain Yáñez</a:t>
            </a:r>
          </a:p>
        </p:txBody>
      </p:sp>
      <p:sp>
        <p:nvSpPr>
          <p:cNvPr name="Freeform 17" id="17"/>
          <p:cNvSpPr/>
          <p:nvPr/>
        </p:nvSpPr>
        <p:spPr>
          <a:xfrm flipH="false" flipV="false" rot="0">
            <a:off x="15491190" y="170603"/>
            <a:ext cx="2361904" cy="1988294"/>
          </a:xfrm>
          <a:custGeom>
            <a:avLst/>
            <a:gdLst/>
            <a:ahLst/>
            <a:cxnLst/>
            <a:rect r="r" b="b" t="t" l="l"/>
            <a:pathLst>
              <a:path h="1988294" w="2361904">
                <a:moveTo>
                  <a:pt x="0" y="0"/>
                </a:moveTo>
                <a:lnTo>
                  <a:pt x="2361904" y="0"/>
                </a:lnTo>
                <a:lnTo>
                  <a:pt x="2361904" y="1988294"/>
                </a:lnTo>
                <a:lnTo>
                  <a:pt x="0" y="19882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3627435" y="1164750"/>
            <a:ext cx="1601123" cy="1347854"/>
          </a:xfrm>
          <a:custGeom>
            <a:avLst/>
            <a:gdLst/>
            <a:ahLst/>
            <a:cxnLst/>
            <a:rect r="r" b="b" t="t" l="l"/>
            <a:pathLst>
              <a:path h="1347854" w="1601123">
                <a:moveTo>
                  <a:pt x="0" y="0"/>
                </a:moveTo>
                <a:lnTo>
                  <a:pt x="1601123" y="0"/>
                </a:lnTo>
                <a:lnTo>
                  <a:pt x="1601123" y="1347854"/>
                </a:lnTo>
                <a:lnTo>
                  <a:pt x="0" y="13478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9326479" y="6311634"/>
            <a:ext cx="7772337" cy="1454004"/>
            <a:chOff x="0" y="0"/>
            <a:chExt cx="2699590" cy="505024"/>
          </a:xfrm>
        </p:grpSpPr>
        <p:sp>
          <p:nvSpPr>
            <p:cNvPr name="Freeform 20" id="20"/>
            <p:cNvSpPr/>
            <p:nvPr/>
          </p:nvSpPr>
          <p:spPr>
            <a:xfrm flipH="false" flipV="false" rot="0">
              <a:off x="0" y="0"/>
              <a:ext cx="2699590" cy="505024"/>
            </a:xfrm>
            <a:custGeom>
              <a:avLst/>
              <a:gdLst/>
              <a:ahLst/>
              <a:cxnLst/>
              <a:rect r="r" b="b" t="t" l="l"/>
              <a:pathLst>
                <a:path h="505024" w="2699590">
                  <a:moveTo>
                    <a:pt x="99609" y="0"/>
                  </a:moveTo>
                  <a:lnTo>
                    <a:pt x="2599981" y="0"/>
                  </a:lnTo>
                  <a:cubicBezTo>
                    <a:pt x="2654994" y="0"/>
                    <a:pt x="2699590" y="44596"/>
                    <a:pt x="2699590" y="99609"/>
                  </a:cubicBezTo>
                  <a:lnTo>
                    <a:pt x="2699590" y="405415"/>
                  </a:lnTo>
                  <a:cubicBezTo>
                    <a:pt x="2699590" y="460427"/>
                    <a:pt x="2654994" y="505024"/>
                    <a:pt x="2599981" y="505024"/>
                  </a:cubicBezTo>
                  <a:lnTo>
                    <a:pt x="99609" y="505024"/>
                  </a:lnTo>
                  <a:cubicBezTo>
                    <a:pt x="44596" y="505024"/>
                    <a:pt x="0" y="460427"/>
                    <a:pt x="0" y="405415"/>
                  </a:cubicBezTo>
                  <a:lnTo>
                    <a:pt x="0" y="99609"/>
                  </a:lnTo>
                  <a:cubicBezTo>
                    <a:pt x="0" y="44596"/>
                    <a:pt x="44596" y="0"/>
                    <a:pt x="99609" y="0"/>
                  </a:cubicBezTo>
                  <a:close/>
                </a:path>
              </a:pathLst>
            </a:custGeom>
            <a:solidFill>
              <a:srgbClr val="FFFFFF"/>
            </a:solidFill>
            <a:ln w="228600" cap="rnd">
              <a:solidFill>
                <a:srgbClr val="32E1AD"/>
              </a:solidFill>
              <a:prstDash val="solid"/>
              <a:round/>
            </a:ln>
          </p:spPr>
        </p:sp>
        <p:sp>
          <p:nvSpPr>
            <p:cNvPr name="TextBox 21" id="21"/>
            <p:cNvSpPr txBox="true"/>
            <p:nvPr/>
          </p:nvSpPr>
          <p:spPr>
            <a:xfrm>
              <a:off x="0" y="-47625"/>
              <a:ext cx="2699590" cy="552649"/>
            </a:xfrm>
            <a:prstGeom prst="rect">
              <a:avLst/>
            </a:prstGeom>
          </p:spPr>
          <p:txBody>
            <a:bodyPr anchor="ctr" rtlCol="false" tIns="50800" lIns="50800" bIns="50800" rIns="50800"/>
            <a:lstStyle/>
            <a:p>
              <a:pPr algn="ctr">
                <a:lnSpc>
                  <a:spcPts val="2800"/>
                </a:lnSpc>
              </a:pPr>
            </a:p>
          </p:txBody>
        </p:sp>
      </p:grpSp>
      <p:sp>
        <p:nvSpPr>
          <p:cNvPr name="TextBox 22" id="22"/>
          <p:cNvSpPr txBox="true"/>
          <p:nvPr/>
        </p:nvSpPr>
        <p:spPr>
          <a:xfrm rot="0">
            <a:off x="10292521" y="6634787"/>
            <a:ext cx="5840252" cy="721973"/>
          </a:xfrm>
          <a:prstGeom prst="rect">
            <a:avLst/>
          </a:prstGeom>
        </p:spPr>
        <p:txBody>
          <a:bodyPr anchor="t" rtlCol="false" tIns="0" lIns="0" bIns="0" rIns="0">
            <a:spAutoFit/>
          </a:bodyPr>
          <a:lstStyle/>
          <a:p>
            <a:pPr algn="ctr">
              <a:lnSpc>
                <a:spcPts val="5880"/>
              </a:lnSpc>
            </a:pPr>
            <a:r>
              <a:rPr lang="en-US" sz="4200">
                <a:solidFill>
                  <a:srgbClr val="000000"/>
                </a:solidFill>
                <a:latin typeface="Roboto Bold"/>
                <a:ea typeface="Roboto Bold"/>
                <a:cs typeface="Roboto Bold"/>
                <a:sym typeface="Roboto Bold"/>
              </a:rPr>
              <a:t>Gilmer Mamani Condori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7707776">
            <a:off x="15612661" y="-985553"/>
            <a:ext cx="2505600" cy="4624429"/>
          </a:xfrm>
          <a:custGeom>
            <a:avLst/>
            <a:gdLst/>
            <a:ahLst/>
            <a:cxnLst/>
            <a:rect r="r" b="b" t="t" l="l"/>
            <a:pathLst>
              <a:path h="4624429" w="2505600">
                <a:moveTo>
                  <a:pt x="0" y="0"/>
                </a:moveTo>
                <a:lnTo>
                  <a:pt x="2505600" y="0"/>
                </a:lnTo>
                <a:lnTo>
                  <a:pt x="2505600" y="4624429"/>
                </a:lnTo>
                <a:lnTo>
                  <a:pt x="0" y="462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51542" y="1525105"/>
            <a:ext cx="13083160" cy="3648292"/>
          </a:xfrm>
          <a:prstGeom prst="rect">
            <a:avLst/>
          </a:prstGeom>
        </p:spPr>
        <p:txBody>
          <a:bodyPr anchor="t" rtlCol="false" tIns="0" lIns="0" bIns="0" rIns="0">
            <a:spAutoFit/>
          </a:bodyPr>
          <a:lstStyle/>
          <a:p>
            <a:pPr algn="just">
              <a:lnSpc>
                <a:spcPts val="3663"/>
              </a:lnSpc>
            </a:pPr>
            <a:r>
              <a:rPr lang="en-US" sz="2616">
                <a:solidFill>
                  <a:srgbClr val="000000"/>
                </a:solidFill>
                <a:latin typeface="Open Sans"/>
                <a:ea typeface="Open Sans"/>
                <a:cs typeface="Open Sans"/>
                <a:sym typeface="Open Sans"/>
              </a:rPr>
              <a:t>La implementación de procesos de mejora continua y el cumplimiento de políticas nacionales en la Municipalidad Distrital Coronel Gregorio Albarracín Lanchipa, se ha desarrollado el informe de Evaluación de Resultados PEI-POI 2023</a:t>
            </a:r>
          </a:p>
          <a:p>
            <a:pPr algn="just">
              <a:lnSpc>
                <a:spcPts val="3663"/>
              </a:lnSpc>
            </a:pPr>
          </a:p>
          <a:p>
            <a:pPr algn="just">
              <a:lnSpc>
                <a:spcPts val="3663"/>
              </a:lnSpc>
            </a:pPr>
            <a:r>
              <a:rPr lang="en-US" sz="2616">
                <a:solidFill>
                  <a:srgbClr val="000000"/>
                </a:solidFill>
                <a:latin typeface="Open Sans"/>
                <a:ea typeface="Open Sans"/>
                <a:cs typeface="Open Sans"/>
                <a:sym typeface="Open Sans"/>
              </a:rPr>
              <a:t> Recolección de datos provenientes de diversas fuentes internas de la municipalidad</a:t>
            </a:r>
          </a:p>
          <a:p>
            <a:pPr algn="just">
              <a:lnSpc>
                <a:spcPts val="3663"/>
              </a:lnSpc>
            </a:pPr>
          </a:p>
          <a:p>
            <a:pPr algn="just">
              <a:lnSpc>
                <a:spcPts val="3663"/>
              </a:lnSpc>
            </a:pPr>
            <a:r>
              <a:rPr lang="en-US" sz="2616">
                <a:solidFill>
                  <a:srgbClr val="000000"/>
                </a:solidFill>
                <a:latin typeface="Open Sans"/>
                <a:ea typeface="Open Sans"/>
                <a:cs typeface="Open Sans"/>
                <a:sym typeface="Open Sans"/>
              </a:rPr>
              <a:t>Desarrollo de dashboards interactivos que permitan a los interesados visualizar y analizar la información</a:t>
            </a:r>
          </a:p>
        </p:txBody>
      </p:sp>
      <p:sp>
        <p:nvSpPr>
          <p:cNvPr name="TextBox 5" id="5"/>
          <p:cNvSpPr txBox="true"/>
          <p:nvPr/>
        </p:nvSpPr>
        <p:spPr>
          <a:xfrm rot="0">
            <a:off x="1451542" y="537527"/>
            <a:ext cx="2377529"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Reseña</a:t>
            </a:r>
          </a:p>
        </p:txBody>
      </p:sp>
      <p:sp>
        <p:nvSpPr>
          <p:cNvPr name="TextBox 6" id="6"/>
          <p:cNvSpPr txBox="true"/>
          <p:nvPr/>
        </p:nvSpPr>
        <p:spPr>
          <a:xfrm rot="0">
            <a:off x="1975513" y="6967160"/>
            <a:ext cx="16094439" cy="2362824"/>
          </a:xfrm>
          <a:prstGeom prst="rect">
            <a:avLst/>
          </a:prstGeom>
        </p:spPr>
        <p:txBody>
          <a:bodyPr anchor="t" rtlCol="false" tIns="0" lIns="0" bIns="0" rIns="0">
            <a:spAutoFit/>
          </a:bodyPr>
          <a:lstStyle/>
          <a:p>
            <a:pPr algn="l">
              <a:lnSpc>
                <a:spcPts val="3359"/>
              </a:lnSpc>
            </a:pPr>
            <a:r>
              <a:rPr lang="en-US" sz="2400">
                <a:solidFill>
                  <a:srgbClr val="000000"/>
                </a:solidFill>
                <a:latin typeface="Open Sans Bold"/>
                <a:ea typeface="Open Sans Bold"/>
                <a:cs typeface="Open Sans Bold"/>
                <a:sym typeface="Open Sans Bold"/>
              </a:rPr>
              <a:t>-      Reflejar la información encontrada de la municipalidad distrital Gregorio Albarracin Lanchipa</a:t>
            </a:r>
          </a:p>
          <a:p>
            <a:pPr algn="l">
              <a:lnSpc>
                <a:spcPts val="3359"/>
              </a:lnSpc>
            </a:pPr>
          </a:p>
          <a:p>
            <a:pPr algn="l">
              <a:lnSpc>
                <a:spcPts val="3359"/>
              </a:lnSpc>
            </a:pPr>
            <a:r>
              <a:rPr lang="en-US" sz="2400">
                <a:solidFill>
                  <a:srgbClr val="000000"/>
                </a:solidFill>
                <a:latin typeface="Open Sans Bold"/>
                <a:ea typeface="Open Sans Bold"/>
                <a:cs typeface="Open Sans Bold"/>
                <a:sym typeface="Open Sans Bold"/>
              </a:rPr>
              <a:t>-      Definir los principales usuarios de los dashboards creados. </a:t>
            </a:r>
          </a:p>
          <a:p>
            <a:pPr algn="l">
              <a:lnSpc>
                <a:spcPts val="3359"/>
              </a:lnSpc>
            </a:pPr>
          </a:p>
          <a:p>
            <a:pPr algn="l">
              <a:lnSpc>
                <a:spcPts val="2822"/>
              </a:lnSpc>
            </a:pPr>
          </a:p>
          <a:p>
            <a:pPr algn="ctr">
              <a:lnSpc>
                <a:spcPts val="2822"/>
              </a:lnSpc>
            </a:pPr>
          </a:p>
        </p:txBody>
      </p:sp>
      <p:sp>
        <p:nvSpPr>
          <p:cNvPr name="TextBox 7" id="7"/>
          <p:cNvSpPr txBox="true"/>
          <p:nvPr/>
        </p:nvSpPr>
        <p:spPr>
          <a:xfrm rot="0">
            <a:off x="1451542" y="5720589"/>
            <a:ext cx="3175546"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Proposito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45698" y="0"/>
            <a:ext cx="5051652" cy="1028700"/>
          </a:xfrm>
          <a:custGeom>
            <a:avLst/>
            <a:gdLst/>
            <a:ahLst/>
            <a:cxnLst/>
            <a:rect r="r" b="b" t="t" l="l"/>
            <a:pathLst>
              <a:path h="1028700" w="5051652">
                <a:moveTo>
                  <a:pt x="0" y="0"/>
                </a:moveTo>
                <a:lnTo>
                  <a:pt x="5051652" y="0"/>
                </a:lnTo>
                <a:lnTo>
                  <a:pt x="5051652" y="1028700"/>
                </a:lnTo>
                <a:lnTo>
                  <a:pt x="0" y="1028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26096" y="3221690"/>
            <a:ext cx="2361904" cy="1988294"/>
          </a:xfrm>
          <a:custGeom>
            <a:avLst/>
            <a:gdLst/>
            <a:ahLst/>
            <a:cxnLst/>
            <a:rect r="r" b="b" t="t" l="l"/>
            <a:pathLst>
              <a:path h="1988294" w="2361904">
                <a:moveTo>
                  <a:pt x="0" y="0"/>
                </a:moveTo>
                <a:lnTo>
                  <a:pt x="2361904" y="0"/>
                </a:lnTo>
                <a:lnTo>
                  <a:pt x="2361904" y="1988294"/>
                </a:lnTo>
                <a:lnTo>
                  <a:pt x="0" y="19882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908287" y="-191689"/>
            <a:ext cx="3198761" cy="2692775"/>
          </a:xfrm>
          <a:custGeom>
            <a:avLst/>
            <a:gdLst/>
            <a:ahLst/>
            <a:cxnLst/>
            <a:rect r="r" b="b" t="t" l="l"/>
            <a:pathLst>
              <a:path h="2692775" w="3198761">
                <a:moveTo>
                  <a:pt x="0" y="0"/>
                </a:moveTo>
                <a:lnTo>
                  <a:pt x="3198761" y="0"/>
                </a:lnTo>
                <a:lnTo>
                  <a:pt x="3198761" y="2692775"/>
                </a:lnTo>
                <a:lnTo>
                  <a:pt x="0" y="26927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9677327" y="4623752"/>
            <a:ext cx="11124" cy="1048637"/>
          </a:xfrm>
          <a:prstGeom prst="rect">
            <a:avLst/>
          </a:prstGeom>
        </p:spPr>
        <p:txBody>
          <a:bodyPr anchor="t" rtlCol="false" tIns="0" lIns="0" bIns="0" rIns="0">
            <a:spAutoFit/>
          </a:bodyPr>
          <a:lstStyle/>
          <a:p>
            <a:pPr algn="ctr">
              <a:lnSpc>
                <a:spcPts val="8502"/>
              </a:lnSpc>
            </a:pPr>
          </a:p>
        </p:txBody>
      </p:sp>
      <p:sp>
        <p:nvSpPr>
          <p:cNvPr name="TextBox 7" id="7"/>
          <p:cNvSpPr txBox="true"/>
          <p:nvPr/>
        </p:nvSpPr>
        <p:spPr>
          <a:xfrm rot="0">
            <a:off x="9139238" y="4819978"/>
            <a:ext cx="9525" cy="580368"/>
          </a:xfrm>
          <a:prstGeom prst="rect">
            <a:avLst/>
          </a:prstGeom>
        </p:spPr>
        <p:txBody>
          <a:bodyPr anchor="t" rtlCol="false" tIns="0" lIns="0" bIns="0" rIns="0">
            <a:spAutoFit/>
          </a:bodyPr>
          <a:lstStyle/>
          <a:p>
            <a:pPr algn="ctr">
              <a:lnSpc>
                <a:spcPts val="4759"/>
              </a:lnSpc>
            </a:pPr>
          </a:p>
        </p:txBody>
      </p:sp>
      <p:sp>
        <p:nvSpPr>
          <p:cNvPr name="TextBox 8" id="8"/>
          <p:cNvSpPr txBox="true"/>
          <p:nvPr/>
        </p:nvSpPr>
        <p:spPr>
          <a:xfrm rot="0">
            <a:off x="4410016" y="1078499"/>
            <a:ext cx="8561145" cy="712448"/>
          </a:xfrm>
          <a:prstGeom prst="rect">
            <a:avLst/>
          </a:prstGeom>
        </p:spPr>
        <p:txBody>
          <a:bodyPr anchor="t" rtlCol="false" tIns="0" lIns="0" bIns="0" rIns="0">
            <a:spAutoFit/>
          </a:bodyPr>
          <a:lstStyle/>
          <a:p>
            <a:pPr algn="ctr">
              <a:lnSpc>
                <a:spcPts val="5880"/>
              </a:lnSpc>
            </a:pPr>
            <a:r>
              <a:rPr lang="en-US" sz="4200">
                <a:solidFill>
                  <a:srgbClr val="000000"/>
                </a:solidFill>
                <a:latin typeface="Open Sans Bold Italics"/>
                <a:ea typeface="Open Sans Bold Italics"/>
                <a:cs typeface="Open Sans Bold Italics"/>
                <a:sym typeface="Open Sans Bold Italics"/>
              </a:rPr>
              <a:t>Descripción general de la solución</a:t>
            </a:r>
          </a:p>
        </p:txBody>
      </p:sp>
      <p:sp>
        <p:nvSpPr>
          <p:cNvPr name="TextBox 9" id="9"/>
          <p:cNvSpPr txBox="true"/>
          <p:nvPr/>
        </p:nvSpPr>
        <p:spPr>
          <a:xfrm rot="0">
            <a:off x="488154" y="2395310"/>
            <a:ext cx="13750616" cy="2491343"/>
          </a:xfrm>
          <a:prstGeom prst="rect">
            <a:avLst/>
          </a:prstGeom>
        </p:spPr>
        <p:txBody>
          <a:bodyPr anchor="t" rtlCol="false" tIns="0" lIns="0" bIns="0" rIns="0">
            <a:spAutoFit/>
          </a:bodyPr>
          <a:lstStyle/>
          <a:p>
            <a:pPr algn="just">
              <a:lnSpc>
                <a:spcPts val="3359"/>
              </a:lnSpc>
            </a:pPr>
            <a:r>
              <a:rPr lang="en-US" sz="2400">
                <a:solidFill>
                  <a:srgbClr val="000000"/>
                </a:solidFill>
                <a:latin typeface="Open Sans"/>
                <a:ea typeface="Open Sans"/>
                <a:cs typeface="Open Sans"/>
                <a:sym typeface="Open Sans"/>
              </a:rPr>
              <a:t>Implementaremos un sistema que almacene los datos y los automatice para cargarlos en Power Bi, generando dashboard con un script en R.  El proyecto se centra en mejorar la visualización de los empleados y directivos de la institución Seguridad Cuidadana de la Municipalidad Coronel Gregorio Albarracin Lanchipa,  para que puedan tomar mejores decisiones con respecto a los casos de emergencia del distrito, asegurando que las personas tengan una atención más rapida y eficiente en el caso que ellos solicitan. </a:t>
            </a:r>
          </a:p>
        </p:txBody>
      </p:sp>
      <p:sp>
        <p:nvSpPr>
          <p:cNvPr name="TextBox 10" id="10"/>
          <p:cNvSpPr txBox="true"/>
          <p:nvPr/>
        </p:nvSpPr>
        <p:spPr>
          <a:xfrm rot="0">
            <a:off x="1028700" y="5873788"/>
            <a:ext cx="4323292" cy="580368"/>
          </a:xfrm>
          <a:prstGeom prst="rect">
            <a:avLst/>
          </a:prstGeom>
        </p:spPr>
        <p:txBody>
          <a:bodyPr anchor="t" rtlCol="false" tIns="0" lIns="0" bIns="0" rIns="0">
            <a:spAutoFit/>
          </a:bodyPr>
          <a:lstStyle/>
          <a:p>
            <a:pPr algn="ctr">
              <a:lnSpc>
                <a:spcPts val="4759"/>
              </a:lnSpc>
            </a:pPr>
            <a:r>
              <a:rPr lang="en-US" sz="3399">
                <a:solidFill>
                  <a:srgbClr val="000000"/>
                </a:solidFill>
                <a:latin typeface="Open Sans Bold Italics"/>
                <a:ea typeface="Open Sans Bold Italics"/>
                <a:cs typeface="Open Sans Bold Italics"/>
                <a:sym typeface="Open Sans Bold Italics"/>
              </a:rPr>
              <a:t>Alcance del Proyecto </a:t>
            </a:r>
          </a:p>
        </p:txBody>
      </p:sp>
      <p:sp>
        <p:nvSpPr>
          <p:cNvPr name="TextBox 11" id="11"/>
          <p:cNvSpPr txBox="true"/>
          <p:nvPr/>
        </p:nvSpPr>
        <p:spPr>
          <a:xfrm rot="0">
            <a:off x="248839" y="6958981"/>
            <a:ext cx="17799846" cy="2910377"/>
          </a:xfrm>
          <a:prstGeom prst="rect">
            <a:avLst/>
          </a:prstGeom>
        </p:spPr>
        <p:txBody>
          <a:bodyPr anchor="t" rtlCol="false" tIns="0" lIns="0" bIns="0" rIns="0">
            <a:spAutoFit/>
          </a:bodyPr>
          <a:lstStyle/>
          <a:p>
            <a:pPr algn="just">
              <a:lnSpc>
                <a:spcPts val="3359"/>
              </a:lnSpc>
            </a:pPr>
            <a:r>
              <a:rPr lang="en-US" sz="2400">
                <a:solidFill>
                  <a:srgbClr val="000000"/>
                </a:solidFill>
                <a:latin typeface="Open Sans"/>
                <a:ea typeface="Open Sans"/>
                <a:cs typeface="Open Sans"/>
                <a:sym typeface="Open Sans"/>
              </a:rPr>
              <a:t>Este proyecto tiene la finalidad de mostrar dashboards interactivos utilizando la herramienta de trabajo Power BI, mostrando los datos de diferentes tipos de casos de emergencia que presenta la población del distrito, que se divirá en diferentes tipos de estos mencionados. </a:t>
            </a:r>
          </a:p>
          <a:p>
            <a:pPr algn="just">
              <a:lnSpc>
                <a:spcPts val="3359"/>
              </a:lnSpc>
            </a:pPr>
          </a:p>
          <a:p>
            <a:pPr algn="just">
              <a:lnSpc>
                <a:spcPts val="3359"/>
              </a:lnSpc>
            </a:pPr>
            <a:r>
              <a:rPr lang="en-US" sz="2400">
                <a:solidFill>
                  <a:srgbClr val="000000"/>
                </a:solidFill>
                <a:latin typeface="Open Sans"/>
                <a:ea typeface="Open Sans"/>
                <a:cs typeface="Open Sans"/>
                <a:sym typeface="Open Sans"/>
              </a:rPr>
              <a:t>Incluye la recopilación de los datos que tiene la institución de los casos de emergencia en un archivo .csv que nos proporcionara lo necesario para poder almacenarlo en un servicio de AWS Amazon S3, que cargara el archivo y podremos utilizarlo para poder configurar más tarde con Lenguaje R, la implementación de los dashboards como proyección a futuro.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7707776">
            <a:off x="15596884" y="-1206440"/>
            <a:ext cx="2505600" cy="4624429"/>
          </a:xfrm>
          <a:custGeom>
            <a:avLst/>
            <a:gdLst/>
            <a:ahLst/>
            <a:cxnLst/>
            <a:rect r="r" b="b" t="t" l="l"/>
            <a:pathLst>
              <a:path h="4624429" w="2505600">
                <a:moveTo>
                  <a:pt x="0" y="0"/>
                </a:moveTo>
                <a:lnTo>
                  <a:pt x="2505600" y="0"/>
                </a:lnTo>
                <a:lnTo>
                  <a:pt x="2505600" y="4624429"/>
                </a:lnTo>
                <a:lnTo>
                  <a:pt x="0" y="462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692797" y="4377259"/>
            <a:ext cx="3566503" cy="1532482"/>
          </a:xfrm>
          <a:custGeom>
            <a:avLst/>
            <a:gdLst/>
            <a:ahLst/>
            <a:cxnLst/>
            <a:rect r="r" b="b" t="t" l="l"/>
            <a:pathLst>
              <a:path h="1532482" w="3566503">
                <a:moveTo>
                  <a:pt x="0" y="0"/>
                </a:moveTo>
                <a:lnTo>
                  <a:pt x="3566503" y="0"/>
                </a:lnTo>
                <a:lnTo>
                  <a:pt x="3566503" y="1532482"/>
                </a:lnTo>
                <a:lnTo>
                  <a:pt x="0" y="1532482"/>
                </a:lnTo>
                <a:lnTo>
                  <a:pt x="0" y="0"/>
                </a:lnTo>
                <a:close/>
              </a:path>
            </a:pathLst>
          </a:custGeom>
          <a:blipFill>
            <a:blip r:embed="rId5"/>
            <a:stretch>
              <a:fillRect l="0" t="0" r="0" b="0"/>
            </a:stretch>
          </a:blipFill>
          <a:ln cap="sq">
            <a:noFill/>
            <a:prstDash val="solid"/>
            <a:miter/>
          </a:ln>
        </p:spPr>
      </p:sp>
      <p:sp>
        <p:nvSpPr>
          <p:cNvPr name="Freeform 5" id="5"/>
          <p:cNvSpPr/>
          <p:nvPr/>
        </p:nvSpPr>
        <p:spPr>
          <a:xfrm flipH="false" flipV="false" rot="0">
            <a:off x="13692797" y="6929841"/>
            <a:ext cx="3566503" cy="1667572"/>
          </a:xfrm>
          <a:custGeom>
            <a:avLst/>
            <a:gdLst/>
            <a:ahLst/>
            <a:cxnLst/>
            <a:rect r="r" b="b" t="t" l="l"/>
            <a:pathLst>
              <a:path h="1667572" w="3566503">
                <a:moveTo>
                  <a:pt x="0" y="0"/>
                </a:moveTo>
                <a:lnTo>
                  <a:pt x="3566503" y="0"/>
                </a:lnTo>
                <a:lnTo>
                  <a:pt x="3566503" y="1667572"/>
                </a:lnTo>
                <a:lnTo>
                  <a:pt x="0" y="1667572"/>
                </a:lnTo>
                <a:lnTo>
                  <a:pt x="0" y="0"/>
                </a:lnTo>
                <a:close/>
              </a:path>
            </a:pathLst>
          </a:custGeom>
          <a:blipFill>
            <a:blip r:embed="rId6"/>
            <a:stretch>
              <a:fillRect l="0" t="-4741" r="0" b="-4741"/>
            </a:stretch>
          </a:blipFill>
          <a:ln cap="sq">
            <a:noFill/>
            <a:prstDash val="solid"/>
            <a:miter/>
          </a:ln>
        </p:spPr>
      </p:sp>
      <p:sp>
        <p:nvSpPr>
          <p:cNvPr name="TextBox 6" id="6"/>
          <p:cNvSpPr txBox="true"/>
          <p:nvPr/>
        </p:nvSpPr>
        <p:spPr>
          <a:xfrm rot="0">
            <a:off x="3586346" y="580106"/>
            <a:ext cx="10838216" cy="811464"/>
          </a:xfrm>
          <a:prstGeom prst="rect">
            <a:avLst/>
          </a:prstGeom>
        </p:spPr>
        <p:txBody>
          <a:bodyPr anchor="t" rtlCol="false" tIns="0" lIns="0" bIns="0" rIns="0">
            <a:spAutoFit/>
          </a:bodyPr>
          <a:lstStyle/>
          <a:p>
            <a:pPr algn="ctr">
              <a:lnSpc>
                <a:spcPts val="6719"/>
              </a:lnSpc>
            </a:pPr>
            <a:r>
              <a:rPr lang="en-US" sz="4800">
                <a:solidFill>
                  <a:srgbClr val="000000"/>
                </a:solidFill>
                <a:latin typeface="Open Sans Bold"/>
                <a:ea typeface="Open Sans Bold"/>
                <a:cs typeface="Open Sans Bold"/>
                <a:sym typeface="Open Sans Bold"/>
              </a:rPr>
              <a:t>Modelos Predictivos con Lenguaje R</a:t>
            </a:r>
          </a:p>
        </p:txBody>
      </p:sp>
      <p:sp>
        <p:nvSpPr>
          <p:cNvPr name="TextBox 7" id="7"/>
          <p:cNvSpPr txBox="true"/>
          <p:nvPr/>
        </p:nvSpPr>
        <p:spPr>
          <a:xfrm rot="0">
            <a:off x="534233" y="1601348"/>
            <a:ext cx="15110831" cy="2302969"/>
          </a:xfrm>
          <a:prstGeom prst="rect">
            <a:avLst/>
          </a:prstGeom>
        </p:spPr>
        <p:txBody>
          <a:bodyPr anchor="t" rtlCol="false" tIns="0" lIns="0" bIns="0" rIns="0">
            <a:spAutoFit/>
          </a:bodyPr>
          <a:lstStyle/>
          <a:p>
            <a:pPr algn="just">
              <a:lnSpc>
                <a:spcPts val="3640"/>
              </a:lnSpc>
              <a:spcBef>
                <a:spcPct val="0"/>
              </a:spcBef>
            </a:pPr>
            <a:r>
              <a:rPr lang="en-US" sz="2600">
                <a:solidFill>
                  <a:srgbClr val="000000"/>
                </a:solidFill>
                <a:latin typeface="Body Text Bold"/>
                <a:ea typeface="Body Text Bold"/>
                <a:cs typeface="Body Text Bold"/>
                <a:sym typeface="Body Text Bold"/>
              </a:rPr>
              <a:t> </a:t>
            </a:r>
            <a:r>
              <a:rPr lang="en-US" sz="2600">
                <a:solidFill>
                  <a:srgbClr val="000000"/>
                </a:solidFill>
                <a:latin typeface="Body Text"/>
                <a:ea typeface="Body Text"/>
                <a:cs typeface="Body Text"/>
                <a:sym typeface="Body Text"/>
              </a:rPr>
              <a:t>El principal inconveniente  es que R no es muy potente en la visualización de datos y en compartir trabajo o colaborar dentro de la organización. Para superar estas limitaciones, Power BI introdujo scripts R en su entorno. Power BI complementa muy bien a R y la estrecha integración entre ambos puede ayudar a desarrollar contenido excelente utilizando las capacidades de visualización de R y Power BI.</a:t>
            </a:r>
          </a:p>
          <a:p>
            <a:pPr algn="ctr">
              <a:lnSpc>
                <a:spcPts val="3919"/>
              </a:lnSpc>
              <a:spcBef>
                <a:spcPct val="0"/>
              </a:spcBef>
            </a:pPr>
          </a:p>
        </p:txBody>
      </p:sp>
      <p:sp>
        <p:nvSpPr>
          <p:cNvPr name="TextBox 8" id="8"/>
          <p:cNvSpPr txBox="true"/>
          <p:nvPr/>
        </p:nvSpPr>
        <p:spPr>
          <a:xfrm rot="0">
            <a:off x="534233" y="4246890"/>
            <a:ext cx="10645281" cy="5891851"/>
          </a:xfrm>
          <a:prstGeom prst="rect">
            <a:avLst/>
          </a:prstGeom>
        </p:spPr>
        <p:txBody>
          <a:bodyPr anchor="t" rtlCol="false" tIns="0" lIns="0" bIns="0" rIns="0">
            <a:spAutoFit/>
          </a:bodyPr>
          <a:lstStyle/>
          <a:p>
            <a:pPr algn="just">
              <a:lnSpc>
                <a:spcPts val="3919"/>
              </a:lnSpc>
            </a:pPr>
            <a:r>
              <a:rPr lang="en-US" sz="2799">
                <a:solidFill>
                  <a:srgbClr val="000000"/>
                </a:solidFill>
                <a:latin typeface="Arimo Bold"/>
                <a:ea typeface="Arimo Bold"/>
                <a:cs typeface="Arimo Bold"/>
                <a:sym typeface="Arimo Bold"/>
              </a:rPr>
              <a:t>I</a:t>
            </a:r>
            <a:r>
              <a:rPr lang="en-US" sz="2799">
                <a:solidFill>
                  <a:srgbClr val="000000"/>
                </a:solidFill>
                <a:latin typeface="Arimo Bold Italics"/>
                <a:ea typeface="Arimo Bold Italics"/>
                <a:cs typeface="Arimo Bold Italics"/>
                <a:sym typeface="Arimo Bold Italics"/>
              </a:rPr>
              <a:t>mplementación en Power BI con Script de R</a:t>
            </a:r>
          </a:p>
          <a:p>
            <a:pPr algn="just">
              <a:lnSpc>
                <a:spcPts val="3919"/>
              </a:lnSpc>
            </a:pPr>
          </a:p>
          <a:p>
            <a:pPr algn="just" marL="604519" indent="-302260" lvl="1">
              <a:lnSpc>
                <a:spcPts val="3919"/>
              </a:lnSpc>
              <a:buFont typeface="Arial"/>
              <a:buChar char="•"/>
            </a:pPr>
            <a:r>
              <a:rPr lang="en-US" sz="2799">
                <a:solidFill>
                  <a:srgbClr val="000000"/>
                </a:solidFill>
                <a:latin typeface="Arimo"/>
                <a:ea typeface="Arimo"/>
                <a:cs typeface="Arimo"/>
                <a:sym typeface="Arimo"/>
              </a:rPr>
              <a:t>Instalar  R y RStudio. </a:t>
            </a:r>
          </a:p>
          <a:p>
            <a:pPr algn="just" marL="604519" indent="-302260" lvl="1">
              <a:lnSpc>
                <a:spcPts val="3919"/>
              </a:lnSpc>
              <a:buFont typeface="Arial"/>
              <a:buChar char="•"/>
            </a:pPr>
            <a:r>
              <a:rPr lang="en-US" sz="2799">
                <a:solidFill>
                  <a:srgbClr val="000000"/>
                </a:solidFill>
                <a:latin typeface="Arimo"/>
                <a:ea typeface="Arimo"/>
                <a:cs typeface="Arimo"/>
                <a:sym typeface="Arimo"/>
              </a:rPr>
              <a:t>Cargar los Datos en Power BI: Importa tu conjunto de datos (puede ser desde Excel, SQL Server, etc.). Asegúrate de que tus datos estén limpios y preparados para el análisis.</a:t>
            </a:r>
          </a:p>
          <a:p>
            <a:pPr algn="just" marL="604519" indent="-302260" lvl="1">
              <a:lnSpc>
                <a:spcPts val="3919"/>
              </a:lnSpc>
              <a:buFont typeface="Arial"/>
              <a:buChar char="•"/>
            </a:pPr>
            <a:r>
              <a:rPr lang="en-US" sz="2799">
                <a:solidFill>
                  <a:srgbClr val="000000"/>
                </a:solidFill>
                <a:latin typeface="Arimo"/>
                <a:ea typeface="Arimo"/>
                <a:cs typeface="Arimo"/>
                <a:sym typeface="Arimo"/>
              </a:rPr>
              <a:t>Añadir el Script de R creado en un editor de codigo. </a:t>
            </a:r>
          </a:p>
          <a:p>
            <a:pPr algn="just" marL="604519" indent="-302260" lvl="1">
              <a:lnSpc>
                <a:spcPts val="3919"/>
              </a:lnSpc>
              <a:buFont typeface="Arial"/>
              <a:buChar char="•"/>
            </a:pPr>
            <a:r>
              <a:rPr lang="en-US" sz="2799">
                <a:solidFill>
                  <a:srgbClr val="000000"/>
                </a:solidFill>
                <a:latin typeface="Arimo"/>
                <a:ea typeface="Arimo"/>
                <a:cs typeface="Arimo"/>
                <a:sym typeface="Arimo"/>
              </a:rPr>
              <a:t>Visualizaremos los resultados en Power BI mediantes los dashboards interactivos. </a:t>
            </a:r>
          </a:p>
          <a:p>
            <a:pPr algn="just">
              <a:lnSpc>
                <a:spcPts val="3760"/>
              </a:lnSpc>
              <a:spcBef>
                <a:spcPct val="0"/>
              </a:spcBef>
            </a:pPr>
          </a:p>
          <a:p>
            <a:pPr algn="just">
              <a:lnSpc>
                <a:spcPts val="3760"/>
              </a:lnSpc>
              <a:spcBef>
                <a:spcPct val="0"/>
              </a:spcBef>
            </a:pPr>
          </a:p>
          <a:p>
            <a:pPr algn="just">
              <a:lnSpc>
                <a:spcPts val="376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3335680" y="9065186"/>
            <a:ext cx="5051652" cy="1028700"/>
          </a:xfrm>
          <a:custGeom>
            <a:avLst/>
            <a:gdLst/>
            <a:ahLst/>
            <a:cxnLst/>
            <a:rect r="r" b="b" t="t" l="l"/>
            <a:pathLst>
              <a:path h="1028700" w="5051652">
                <a:moveTo>
                  <a:pt x="0" y="0"/>
                </a:moveTo>
                <a:lnTo>
                  <a:pt x="5051651" y="0"/>
                </a:lnTo>
                <a:lnTo>
                  <a:pt x="5051651" y="1028700"/>
                </a:lnTo>
                <a:lnTo>
                  <a:pt x="0" y="1028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707776">
            <a:off x="15596884" y="-1206440"/>
            <a:ext cx="2505600" cy="4624429"/>
          </a:xfrm>
          <a:custGeom>
            <a:avLst/>
            <a:gdLst/>
            <a:ahLst/>
            <a:cxnLst/>
            <a:rect r="r" b="b" t="t" l="l"/>
            <a:pathLst>
              <a:path h="4624429" w="2505600">
                <a:moveTo>
                  <a:pt x="0" y="0"/>
                </a:moveTo>
                <a:lnTo>
                  <a:pt x="2505600" y="0"/>
                </a:lnTo>
                <a:lnTo>
                  <a:pt x="2505600" y="4624429"/>
                </a:lnTo>
                <a:lnTo>
                  <a:pt x="0" y="46244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112963" y="2139260"/>
            <a:ext cx="10222717" cy="6053165"/>
          </a:xfrm>
          <a:custGeom>
            <a:avLst/>
            <a:gdLst/>
            <a:ahLst/>
            <a:cxnLst/>
            <a:rect r="r" b="b" t="t" l="l"/>
            <a:pathLst>
              <a:path h="6053165" w="10222717">
                <a:moveTo>
                  <a:pt x="0" y="0"/>
                </a:moveTo>
                <a:lnTo>
                  <a:pt x="10222717" y="0"/>
                </a:lnTo>
                <a:lnTo>
                  <a:pt x="10222717" y="6053165"/>
                </a:lnTo>
                <a:lnTo>
                  <a:pt x="0" y="6053165"/>
                </a:lnTo>
                <a:lnTo>
                  <a:pt x="0" y="0"/>
                </a:lnTo>
                <a:close/>
              </a:path>
            </a:pathLst>
          </a:custGeom>
          <a:blipFill>
            <a:blip r:embed="rId7"/>
            <a:stretch>
              <a:fillRect l="0" t="0" r="0" b="0"/>
            </a:stretch>
          </a:blipFill>
        </p:spPr>
      </p:sp>
      <p:sp>
        <p:nvSpPr>
          <p:cNvPr name="TextBox 6" id="6"/>
          <p:cNvSpPr txBox="true"/>
          <p:nvPr/>
        </p:nvSpPr>
        <p:spPr>
          <a:xfrm rot="0">
            <a:off x="1028700" y="445509"/>
            <a:ext cx="12306980" cy="820989"/>
          </a:xfrm>
          <a:prstGeom prst="rect">
            <a:avLst/>
          </a:prstGeom>
        </p:spPr>
        <p:txBody>
          <a:bodyPr anchor="t" rtlCol="false" tIns="0" lIns="0" bIns="0" rIns="0">
            <a:spAutoFit/>
          </a:bodyPr>
          <a:lstStyle/>
          <a:p>
            <a:pPr algn="l">
              <a:lnSpc>
                <a:spcPts val="6719"/>
              </a:lnSpc>
            </a:pPr>
            <a:r>
              <a:rPr lang="en-US" sz="4800">
                <a:solidFill>
                  <a:srgbClr val="000000"/>
                </a:solidFill>
                <a:latin typeface="League Spartan"/>
                <a:ea typeface="League Spartan"/>
                <a:cs typeface="League Spartan"/>
                <a:sym typeface="League Spartan"/>
              </a:rPr>
              <a:t>Diagrama de Casos de uso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7707776">
            <a:off x="15596884" y="-1206440"/>
            <a:ext cx="2505600" cy="4624429"/>
          </a:xfrm>
          <a:custGeom>
            <a:avLst/>
            <a:gdLst/>
            <a:ahLst/>
            <a:cxnLst/>
            <a:rect r="r" b="b" t="t" l="l"/>
            <a:pathLst>
              <a:path h="4624429" w="2505600">
                <a:moveTo>
                  <a:pt x="0" y="0"/>
                </a:moveTo>
                <a:lnTo>
                  <a:pt x="2505600" y="0"/>
                </a:lnTo>
                <a:lnTo>
                  <a:pt x="2505600" y="4624429"/>
                </a:lnTo>
                <a:lnTo>
                  <a:pt x="0" y="462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541621" y="1677790"/>
            <a:ext cx="13204759" cy="7580510"/>
          </a:xfrm>
          <a:custGeom>
            <a:avLst/>
            <a:gdLst/>
            <a:ahLst/>
            <a:cxnLst/>
            <a:rect r="r" b="b" t="t" l="l"/>
            <a:pathLst>
              <a:path h="7580510" w="13204759">
                <a:moveTo>
                  <a:pt x="0" y="0"/>
                </a:moveTo>
                <a:lnTo>
                  <a:pt x="13204758" y="0"/>
                </a:lnTo>
                <a:lnTo>
                  <a:pt x="13204758" y="7580510"/>
                </a:lnTo>
                <a:lnTo>
                  <a:pt x="0" y="7580510"/>
                </a:lnTo>
                <a:lnTo>
                  <a:pt x="0" y="0"/>
                </a:lnTo>
                <a:close/>
              </a:path>
            </a:pathLst>
          </a:custGeom>
          <a:blipFill>
            <a:blip r:embed="rId5"/>
            <a:stretch>
              <a:fillRect l="0" t="0" r="0" b="0"/>
            </a:stretch>
          </a:blipFill>
        </p:spPr>
      </p:sp>
      <p:sp>
        <p:nvSpPr>
          <p:cNvPr name="TextBox 5" id="5"/>
          <p:cNvSpPr txBox="true"/>
          <p:nvPr/>
        </p:nvSpPr>
        <p:spPr>
          <a:xfrm rot="0">
            <a:off x="731139" y="456390"/>
            <a:ext cx="14567528" cy="2207829"/>
          </a:xfrm>
          <a:prstGeom prst="rect">
            <a:avLst/>
          </a:prstGeom>
        </p:spPr>
        <p:txBody>
          <a:bodyPr anchor="t" rtlCol="false" tIns="0" lIns="0" bIns="0" rIns="0">
            <a:spAutoFit/>
          </a:bodyPr>
          <a:lstStyle/>
          <a:p>
            <a:pPr algn="l">
              <a:lnSpc>
                <a:spcPts val="5880"/>
              </a:lnSpc>
            </a:pPr>
            <a:r>
              <a:rPr lang="en-US" sz="4200">
                <a:solidFill>
                  <a:srgbClr val="000000"/>
                </a:solidFill>
                <a:latin typeface="League Spartan"/>
                <a:ea typeface="League Spartan"/>
                <a:cs typeface="League Spartan"/>
                <a:sym typeface="League Spartan"/>
              </a:rPr>
              <a:t>Diagrama de Secuencia</a:t>
            </a:r>
          </a:p>
          <a:p>
            <a:pPr algn="l">
              <a:lnSpc>
                <a:spcPts val="5880"/>
              </a:lnSpc>
            </a:pPr>
          </a:p>
          <a:p>
            <a:pPr algn="l">
              <a:lnSpc>
                <a:spcPts val="588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7707776">
            <a:off x="15596884" y="-1206440"/>
            <a:ext cx="2505600" cy="4624429"/>
          </a:xfrm>
          <a:custGeom>
            <a:avLst/>
            <a:gdLst/>
            <a:ahLst/>
            <a:cxnLst/>
            <a:rect r="r" b="b" t="t" l="l"/>
            <a:pathLst>
              <a:path h="4624429" w="2505600">
                <a:moveTo>
                  <a:pt x="0" y="0"/>
                </a:moveTo>
                <a:lnTo>
                  <a:pt x="2505600" y="0"/>
                </a:lnTo>
                <a:lnTo>
                  <a:pt x="2505600" y="4624429"/>
                </a:lnTo>
                <a:lnTo>
                  <a:pt x="0" y="462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140068" y="1979214"/>
            <a:ext cx="14007863" cy="7279086"/>
          </a:xfrm>
          <a:custGeom>
            <a:avLst/>
            <a:gdLst/>
            <a:ahLst/>
            <a:cxnLst/>
            <a:rect r="r" b="b" t="t" l="l"/>
            <a:pathLst>
              <a:path h="7279086" w="14007863">
                <a:moveTo>
                  <a:pt x="0" y="0"/>
                </a:moveTo>
                <a:lnTo>
                  <a:pt x="14007864" y="0"/>
                </a:lnTo>
                <a:lnTo>
                  <a:pt x="14007864" y="7279086"/>
                </a:lnTo>
                <a:lnTo>
                  <a:pt x="0" y="7279086"/>
                </a:lnTo>
                <a:lnTo>
                  <a:pt x="0" y="0"/>
                </a:lnTo>
                <a:close/>
              </a:path>
            </a:pathLst>
          </a:custGeom>
          <a:blipFill>
            <a:blip r:embed="rId5"/>
            <a:stretch>
              <a:fillRect l="0" t="0" r="0" b="0"/>
            </a:stretch>
          </a:blipFill>
        </p:spPr>
      </p:sp>
      <p:sp>
        <p:nvSpPr>
          <p:cNvPr name="TextBox 5" id="5"/>
          <p:cNvSpPr txBox="true"/>
          <p:nvPr/>
        </p:nvSpPr>
        <p:spPr>
          <a:xfrm rot="0">
            <a:off x="1317889" y="490253"/>
            <a:ext cx="8240008" cy="962594"/>
          </a:xfrm>
          <a:prstGeom prst="rect">
            <a:avLst/>
          </a:prstGeom>
        </p:spPr>
        <p:txBody>
          <a:bodyPr anchor="t" rtlCol="false" tIns="0" lIns="0" bIns="0" rIns="0">
            <a:spAutoFit/>
          </a:bodyPr>
          <a:lstStyle/>
          <a:p>
            <a:pPr algn="ctr">
              <a:lnSpc>
                <a:spcPts val="7840"/>
              </a:lnSpc>
            </a:pPr>
            <a:r>
              <a:rPr lang="en-US" sz="5600">
                <a:solidFill>
                  <a:srgbClr val="000000"/>
                </a:solidFill>
                <a:latin typeface="Open Sans Bold"/>
                <a:ea typeface="Open Sans Bold"/>
                <a:cs typeface="Open Sans Bold"/>
                <a:sym typeface="Open Sans Bold"/>
              </a:rPr>
              <a:t>Diagrama de Secuencia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7707776">
            <a:off x="15596884" y="-1206440"/>
            <a:ext cx="2505600" cy="4624429"/>
          </a:xfrm>
          <a:custGeom>
            <a:avLst/>
            <a:gdLst/>
            <a:ahLst/>
            <a:cxnLst/>
            <a:rect r="r" b="b" t="t" l="l"/>
            <a:pathLst>
              <a:path h="4624429" w="2505600">
                <a:moveTo>
                  <a:pt x="0" y="0"/>
                </a:moveTo>
                <a:lnTo>
                  <a:pt x="2505600" y="0"/>
                </a:lnTo>
                <a:lnTo>
                  <a:pt x="2505600" y="4624429"/>
                </a:lnTo>
                <a:lnTo>
                  <a:pt x="0" y="462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403092" y="1882636"/>
            <a:ext cx="13481816" cy="7581853"/>
          </a:xfrm>
          <a:custGeom>
            <a:avLst/>
            <a:gdLst/>
            <a:ahLst/>
            <a:cxnLst/>
            <a:rect r="r" b="b" t="t" l="l"/>
            <a:pathLst>
              <a:path h="7581853" w="13481816">
                <a:moveTo>
                  <a:pt x="0" y="0"/>
                </a:moveTo>
                <a:lnTo>
                  <a:pt x="13481816" y="0"/>
                </a:lnTo>
                <a:lnTo>
                  <a:pt x="13481816" y="7581853"/>
                </a:lnTo>
                <a:lnTo>
                  <a:pt x="0" y="7581853"/>
                </a:lnTo>
                <a:lnTo>
                  <a:pt x="0" y="0"/>
                </a:lnTo>
                <a:close/>
              </a:path>
            </a:pathLst>
          </a:custGeom>
          <a:blipFill>
            <a:blip r:embed="rId5"/>
            <a:stretch>
              <a:fillRect l="0" t="0" r="0" b="0"/>
            </a:stretch>
          </a:blipFill>
        </p:spPr>
      </p:sp>
      <p:sp>
        <p:nvSpPr>
          <p:cNvPr name="TextBox 5" id="5"/>
          <p:cNvSpPr txBox="true"/>
          <p:nvPr/>
        </p:nvSpPr>
        <p:spPr>
          <a:xfrm rot="0">
            <a:off x="4236420" y="496525"/>
            <a:ext cx="9815160" cy="1094674"/>
          </a:xfrm>
          <a:prstGeom prst="rect">
            <a:avLst/>
          </a:prstGeom>
        </p:spPr>
        <p:txBody>
          <a:bodyPr anchor="t" rtlCol="false" tIns="0" lIns="0" bIns="0" rIns="0">
            <a:spAutoFit/>
          </a:bodyPr>
          <a:lstStyle/>
          <a:p>
            <a:pPr algn="ctr">
              <a:lnSpc>
                <a:spcPts val="8959"/>
              </a:lnSpc>
            </a:pPr>
            <a:r>
              <a:rPr lang="en-US" sz="6399">
                <a:solidFill>
                  <a:srgbClr val="000000"/>
                </a:solidFill>
                <a:latin typeface="Open Sans Bold"/>
                <a:ea typeface="Open Sans Bold"/>
                <a:cs typeface="Open Sans Bold"/>
                <a:sym typeface="Open Sans Bold"/>
              </a:rPr>
              <a:t>Diagrama de Despliegue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DAGAqbT-pZ4</dc:identifier>
  <dcterms:modified xsi:type="dcterms:W3CDTF">2011-08-01T06:04:30Z</dcterms:modified>
  <cp:revision>1</cp:revision>
  <dc:title>Almacenamiento y monitorización de datos en la Municipalidad Distrital de Gregorio Albarracin Lanchipa</dc:title>
</cp:coreProperties>
</file>