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Nunito"/>
      <p:regular r:id="rId22"/>
      <p:bold r:id="rId23"/>
      <p:italic r:id="rId24"/>
      <p:boldItalic r:id="rId25"/>
    </p:embeddedFont>
    <p:embeddedFont>
      <p:font typeface="Doppio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Nunito-regular.fntdata"/><Relationship Id="rId21" Type="http://schemas.openxmlformats.org/officeDocument/2006/relationships/font" Target="fonts/ProximaNova-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oppioOne-regular.fntdata"/><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4ea3a5f4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4ea3a5f4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4ea3a5f4e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4ea3a5f4e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4ea3a5f4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4ea3a5f4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4ea3a5f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4ea3a5f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91f5982e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91f5982e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6efef04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6efef04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4ea3a5f4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4ea3a5f4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6f0fa25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6f0fa25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6ed6cbd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6ed6cbd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6f0fa25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6f0fa25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6f0fa25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6f0fa25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6.jp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7" name="Shape 127"/>
        <p:cNvGrpSpPr/>
        <p:nvPr/>
      </p:nvGrpSpPr>
      <p:grpSpPr>
        <a:xfrm>
          <a:off x="0" y="0"/>
          <a:ext cx="0" cy="0"/>
          <a:chOff x="0" y="0"/>
          <a:chExt cx="0" cy="0"/>
        </a:xfrm>
      </p:grpSpPr>
      <p:sp>
        <p:nvSpPr>
          <p:cNvPr id="128" name="Google Shape;128;p13"/>
          <p:cNvSpPr txBox="1"/>
          <p:nvPr/>
        </p:nvSpPr>
        <p:spPr>
          <a:xfrm>
            <a:off x="208975" y="1083700"/>
            <a:ext cx="5585400" cy="288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a:solidFill>
                  <a:schemeClr val="dk1"/>
                </a:solidFill>
              </a:rPr>
              <a:t> </a:t>
            </a:r>
            <a:endParaRPr>
              <a:solidFill>
                <a:schemeClr val="dk1"/>
              </a:solidFill>
            </a:endParaRPr>
          </a:p>
          <a:p>
            <a:pPr indent="0" lvl="0" marL="0" rtl="0" algn="ctr">
              <a:spcBef>
                <a:spcPts val="0"/>
              </a:spcBef>
              <a:spcAft>
                <a:spcPts val="0"/>
              </a:spcAft>
              <a:buNone/>
            </a:pPr>
            <a:r>
              <a:rPr b="1" lang="es-419" sz="1600"/>
              <a:t>Automatización y a</a:t>
            </a:r>
            <a:r>
              <a:rPr b="1" lang="es-419" sz="1600"/>
              <a:t>lmacenamiento de la data con aws y powerbi para generar reportes y predicciones en la PNP</a:t>
            </a:r>
            <a:endParaRPr sz="900"/>
          </a:p>
          <a:p>
            <a:pPr indent="0" lvl="0" marL="0" rtl="0" algn="ctr">
              <a:spcBef>
                <a:spcPts val="0"/>
              </a:spcBef>
              <a:spcAft>
                <a:spcPts val="0"/>
              </a:spcAft>
              <a:buNone/>
            </a:pPr>
            <a:r>
              <a:t/>
            </a:r>
            <a:endParaRPr sz="900"/>
          </a:p>
          <a:p>
            <a:pPr indent="0" lvl="0" marL="0" rtl="0" algn="l">
              <a:spcBef>
                <a:spcPts val="0"/>
              </a:spcBef>
              <a:spcAft>
                <a:spcPts val="0"/>
              </a:spcAft>
              <a:buNone/>
            </a:pPr>
            <a:r>
              <a:rPr b="1" lang="es-419" sz="1200"/>
              <a:t>Curso: </a:t>
            </a:r>
            <a:r>
              <a:rPr lang="es-419" sz="1200"/>
              <a:t>Inteligencia de Negocios​</a:t>
            </a:r>
            <a:endParaRPr sz="1200"/>
          </a:p>
          <a:p>
            <a:pPr indent="0" lvl="0" marL="0" rtl="0" algn="l">
              <a:spcBef>
                <a:spcPts val="0"/>
              </a:spcBef>
              <a:spcAft>
                <a:spcPts val="0"/>
              </a:spcAft>
              <a:buClr>
                <a:schemeClr val="dk1"/>
              </a:buClr>
              <a:buSzPts val="1100"/>
              <a:buFont typeface="Arial"/>
              <a:buNone/>
            </a:pPr>
            <a:r>
              <a:rPr b="1" lang="es-419" sz="1200"/>
              <a:t>Docente:</a:t>
            </a:r>
            <a:r>
              <a:rPr lang="es-419" sz="1200"/>
              <a:t> Ing. Patrick Cuadros Quiroga​</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s-419" sz="1100"/>
              <a:t>Luigui Augusto Nina Vargas        2019065166​</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s-419" sz="1100"/>
              <a:t>Edgard Reynaldo Chambe Torres    2019064917​</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s-419" sz="1100"/>
              <a:t>Tell Ivan Casilla Maquera                            2017057888</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s-419" sz="1100"/>
              <a:t>Tomas Yoel Condori Vargas        2018000487​</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solidFill>
                <a:schemeClr val="dk1"/>
              </a:solidFill>
            </a:endParaRPr>
          </a:p>
        </p:txBody>
      </p:sp>
      <p:pic>
        <p:nvPicPr>
          <p:cNvPr id="129" name="Google Shape;129;p13"/>
          <p:cNvPicPr preferRelativeResize="0"/>
          <p:nvPr/>
        </p:nvPicPr>
        <p:blipFill>
          <a:blip r:embed="rId3">
            <a:alphaModFix/>
          </a:blip>
          <a:stretch>
            <a:fillRect/>
          </a:stretch>
        </p:blipFill>
        <p:spPr>
          <a:xfrm>
            <a:off x="6012775" y="664501"/>
            <a:ext cx="2910074" cy="1958426"/>
          </a:xfrm>
          <a:prstGeom prst="rect">
            <a:avLst/>
          </a:prstGeom>
          <a:noFill/>
          <a:ln>
            <a:noFill/>
          </a:ln>
        </p:spPr>
      </p:pic>
      <p:pic>
        <p:nvPicPr>
          <p:cNvPr descr="Sirviendo webs a la velocidad de la luz, la novedad en microsegundos de  Amazon AWS si vives cerca" id="130" name="Google Shape;130;p13"/>
          <p:cNvPicPr preferRelativeResize="0"/>
          <p:nvPr/>
        </p:nvPicPr>
        <p:blipFill rotWithShape="1">
          <a:blip r:embed="rId4">
            <a:alphaModFix/>
          </a:blip>
          <a:srcRect b="0" l="0" r="0" t="0"/>
          <a:stretch/>
        </p:blipFill>
        <p:spPr>
          <a:xfrm>
            <a:off x="5629175" y="2721475"/>
            <a:ext cx="3293676" cy="2132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Diagrama de arquitectura software </a:t>
            </a:r>
            <a:endParaRPr/>
          </a:p>
        </p:txBody>
      </p:sp>
      <p:pic>
        <p:nvPicPr>
          <p:cNvPr id="189" name="Google Shape;189;p22"/>
          <p:cNvPicPr preferRelativeResize="0"/>
          <p:nvPr/>
        </p:nvPicPr>
        <p:blipFill>
          <a:blip r:embed="rId3">
            <a:alphaModFix/>
          </a:blip>
          <a:stretch>
            <a:fillRect/>
          </a:stretch>
        </p:blipFill>
        <p:spPr>
          <a:xfrm>
            <a:off x="426125" y="769575"/>
            <a:ext cx="8195351" cy="3991025"/>
          </a:xfrm>
          <a:prstGeom prst="rect">
            <a:avLst/>
          </a:prstGeom>
          <a:noFill/>
          <a:ln>
            <a:noFill/>
          </a:ln>
        </p:spPr>
      </p:pic>
      <p:sp>
        <p:nvSpPr>
          <p:cNvPr id="190" name="Google Shape;190;p22"/>
          <p:cNvSpPr txBox="1"/>
          <p:nvPr/>
        </p:nvSpPr>
        <p:spPr>
          <a:xfrm>
            <a:off x="2092750" y="274650"/>
            <a:ext cx="4862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300">
                <a:solidFill>
                  <a:schemeClr val="lt1"/>
                </a:solidFill>
                <a:latin typeface="Doppio One"/>
                <a:ea typeface="Doppio One"/>
                <a:cs typeface="Doppio One"/>
                <a:sym typeface="Doppio One"/>
              </a:rPr>
              <a:t> Diagrama de Arquitectura:</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6733300" y="712550"/>
            <a:ext cx="2187450" cy="1249900"/>
          </a:xfrm>
          <a:prstGeom prst="rect">
            <a:avLst/>
          </a:prstGeom>
          <a:noFill/>
          <a:ln>
            <a:noFill/>
          </a:ln>
        </p:spPr>
      </p:pic>
      <p:sp>
        <p:nvSpPr>
          <p:cNvPr id="196" name="Google Shape;196;p23"/>
          <p:cNvSpPr txBox="1"/>
          <p:nvPr>
            <p:ph type="title"/>
          </p:nvPr>
        </p:nvSpPr>
        <p:spPr>
          <a:xfrm>
            <a:off x="314650" y="189200"/>
            <a:ext cx="8474700" cy="9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800">
                <a:latin typeface="Doppio One"/>
                <a:ea typeface="Doppio One"/>
                <a:cs typeface="Doppio One"/>
                <a:sym typeface="Doppio One"/>
              </a:rPr>
              <a:t>Beneficios de la </a:t>
            </a:r>
            <a:r>
              <a:rPr b="1" lang="es-419" sz="1800">
                <a:latin typeface="Doppio One"/>
                <a:ea typeface="Doppio One"/>
                <a:cs typeface="Doppio One"/>
                <a:sym typeface="Doppio One"/>
              </a:rPr>
              <a:t>automatización</a:t>
            </a:r>
            <a:r>
              <a:rPr b="1" lang="es-419" sz="1800">
                <a:latin typeface="Doppio One"/>
                <a:ea typeface="Doppio One"/>
                <a:cs typeface="Doppio One"/>
                <a:sym typeface="Doppio One"/>
              </a:rPr>
              <a:t> y uso de un </a:t>
            </a:r>
            <a:r>
              <a:rPr b="1" lang="es-419" sz="1800">
                <a:latin typeface="Doppio One"/>
                <a:ea typeface="Doppio One"/>
                <a:cs typeface="Doppio One"/>
                <a:sym typeface="Doppio One"/>
              </a:rPr>
              <a:t>almacén</a:t>
            </a:r>
            <a:r>
              <a:rPr b="1" lang="es-419" sz="1800">
                <a:latin typeface="Doppio One"/>
                <a:ea typeface="Doppio One"/>
                <a:cs typeface="Doppio One"/>
                <a:sym typeface="Doppio One"/>
              </a:rPr>
              <a:t> de datos:</a:t>
            </a:r>
            <a:endParaRPr b="1" sz="1800">
              <a:latin typeface="Doppio One"/>
              <a:ea typeface="Doppio One"/>
              <a:cs typeface="Doppio One"/>
              <a:sym typeface="Doppio One"/>
            </a:endParaRPr>
          </a:p>
        </p:txBody>
      </p:sp>
      <p:sp>
        <p:nvSpPr>
          <p:cNvPr id="197" name="Google Shape;197;p23"/>
          <p:cNvSpPr txBox="1"/>
          <p:nvPr/>
        </p:nvSpPr>
        <p:spPr>
          <a:xfrm>
            <a:off x="314650" y="997875"/>
            <a:ext cx="6573900" cy="33246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SzPts val="1200"/>
              <a:buChar char="❖"/>
            </a:pPr>
            <a:r>
              <a:rPr b="1" lang="es-419" sz="1200"/>
              <a:t>Eficiencia operativa:</a:t>
            </a:r>
            <a:r>
              <a:rPr lang="es-419" sz="1200"/>
              <a:t> Automatización de la carga y procesamiento de datos, reduciendo errores manuales y ahorrando tiempo.</a:t>
            </a:r>
            <a:endParaRPr sz="1200"/>
          </a:p>
          <a:p>
            <a:pPr indent="-304800" lvl="0" marL="457200" rtl="0" algn="l">
              <a:lnSpc>
                <a:spcPct val="200000"/>
              </a:lnSpc>
              <a:spcBef>
                <a:spcPts val="0"/>
              </a:spcBef>
              <a:spcAft>
                <a:spcPts val="0"/>
              </a:spcAft>
              <a:buSzPts val="1200"/>
              <a:buChar char="❖"/>
            </a:pPr>
            <a:r>
              <a:rPr b="1" lang="es-419" sz="1200"/>
              <a:t>Análisis avanzado:</a:t>
            </a:r>
            <a:r>
              <a:rPr lang="es-419" sz="1200"/>
              <a:t> Capacidad para realizar consultas complejas y análisis históricos sobre un gran volumen de denuncias.</a:t>
            </a:r>
            <a:endParaRPr sz="1200"/>
          </a:p>
          <a:p>
            <a:pPr indent="-304800" lvl="0" marL="457200" rtl="0" algn="l">
              <a:lnSpc>
                <a:spcPct val="200000"/>
              </a:lnSpc>
              <a:spcBef>
                <a:spcPts val="0"/>
              </a:spcBef>
              <a:spcAft>
                <a:spcPts val="0"/>
              </a:spcAft>
              <a:buSzPts val="1200"/>
              <a:buChar char="❖"/>
            </a:pPr>
            <a:r>
              <a:rPr b="1" lang="es-419" sz="1200"/>
              <a:t>Escalabilidad y rendimiento:</a:t>
            </a:r>
            <a:r>
              <a:rPr lang="es-419" sz="1200"/>
              <a:t> Manejo eficiente de datos crecientes con consultas rápidas para generación de reportes.</a:t>
            </a:r>
            <a:endParaRPr sz="1200"/>
          </a:p>
          <a:p>
            <a:pPr indent="-304800" lvl="0" marL="457200" rtl="0" algn="l">
              <a:lnSpc>
                <a:spcPct val="200000"/>
              </a:lnSpc>
              <a:spcBef>
                <a:spcPts val="0"/>
              </a:spcBef>
              <a:spcAft>
                <a:spcPts val="0"/>
              </a:spcAft>
              <a:buSzPts val="1200"/>
              <a:buChar char="❖"/>
            </a:pPr>
            <a:r>
              <a:rPr b="1" lang="es-419" sz="1200"/>
              <a:t>Seguridad robusta: </a:t>
            </a:r>
            <a:r>
              <a:rPr lang="es-419" sz="1200"/>
              <a:t>Protección reforzada de datos sensibles mediante políticas de AWS y IAM.</a:t>
            </a:r>
            <a:endParaRPr sz="1200"/>
          </a:p>
          <a:p>
            <a:pPr indent="0" lvl="0" marL="457200" rtl="0" algn="l">
              <a:lnSpc>
                <a:spcPct val="200000"/>
              </a:lnSpc>
              <a:spcBef>
                <a:spcPts val="0"/>
              </a:spcBef>
              <a:spcAft>
                <a:spcPts val="0"/>
              </a:spcAft>
              <a:buNone/>
            </a:pPr>
            <a:r>
              <a:t/>
            </a:r>
            <a:endParaRPr sz="1200"/>
          </a:p>
        </p:txBody>
      </p:sp>
      <p:pic>
        <p:nvPicPr>
          <p:cNvPr id="198" name="Google Shape;198;p23"/>
          <p:cNvPicPr preferRelativeResize="0"/>
          <p:nvPr/>
        </p:nvPicPr>
        <p:blipFill>
          <a:blip r:embed="rId4">
            <a:alphaModFix/>
          </a:blip>
          <a:stretch>
            <a:fillRect/>
          </a:stretch>
        </p:blipFill>
        <p:spPr>
          <a:xfrm>
            <a:off x="6860088" y="3618072"/>
            <a:ext cx="2032198" cy="802179"/>
          </a:xfrm>
          <a:prstGeom prst="rect">
            <a:avLst/>
          </a:prstGeom>
          <a:noFill/>
          <a:ln>
            <a:noFill/>
          </a:ln>
        </p:spPr>
      </p:pic>
      <p:pic>
        <p:nvPicPr>
          <p:cNvPr id="199" name="Google Shape;199;p23"/>
          <p:cNvPicPr preferRelativeResize="0"/>
          <p:nvPr/>
        </p:nvPicPr>
        <p:blipFill>
          <a:blip r:embed="rId5">
            <a:alphaModFix/>
          </a:blip>
          <a:stretch>
            <a:fillRect/>
          </a:stretch>
        </p:blipFill>
        <p:spPr>
          <a:xfrm>
            <a:off x="7184075" y="1917228"/>
            <a:ext cx="1285875" cy="148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761850" y="378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CONCLUSIONES  :</a:t>
            </a:r>
            <a:endParaRPr b="1"/>
          </a:p>
        </p:txBody>
      </p:sp>
      <p:sp>
        <p:nvSpPr>
          <p:cNvPr id="205" name="Google Shape;205;p24"/>
          <p:cNvSpPr txBox="1"/>
          <p:nvPr>
            <p:ph idx="1" type="body"/>
          </p:nvPr>
        </p:nvSpPr>
        <p:spPr>
          <a:xfrm>
            <a:off x="761850" y="1456825"/>
            <a:ext cx="76203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sz="1300"/>
              <a:t>La selección acertada de tecnologías como AWS, S3 e </a:t>
            </a:r>
            <a:r>
              <a:rPr lang="es-419" sz="1300"/>
              <a:t>importación</a:t>
            </a:r>
            <a:r>
              <a:rPr lang="es-419" sz="1300"/>
              <a:t> de los datos desde el backet utilizando script R y </a:t>
            </a:r>
            <a:r>
              <a:rPr lang="es-419" sz="1300"/>
              <a:t>Power By</a:t>
            </a:r>
            <a:r>
              <a:rPr lang="es-419" sz="1300"/>
              <a:t> fue fundamental para alcanzar los objetivos establecidos de manera eficiente y efectiva. </a:t>
            </a:r>
            <a:endParaRPr sz="1300"/>
          </a:p>
          <a:p>
            <a:pPr indent="0" lvl="0" marL="0" rtl="0" algn="just">
              <a:spcBef>
                <a:spcPts val="1200"/>
              </a:spcBef>
              <a:spcAft>
                <a:spcPts val="0"/>
              </a:spcAft>
              <a:buNone/>
            </a:pPr>
            <a:r>
              <a:rPr lang="es-419" sz="1300"/>
              <a:t>La capacitación exhaustiva de los usuarios finales desempeñó un papel crucial en asegurar la adopción y utilización óptima de los dashboards, mejorando significativamente la toma de decisiones organizacionales. </a:t>
            </a:r>
            <a:endParaRPr sz="1300"/>
          </a:p>
          <a:p>
            <a:pPr indent="0" lvl="0" marL="0" rtl="0" algn="just">
              <a:spcBef>
                <a:spcPts val="1200"/>
              </a:spcBef>
              <a:spcAft>
                <a:spcPts val="1200"/>
              </a:spcAft>
              <a:buNone/>
            </a:pPr>
            <a:r>
              <a:rPr lang="es-419" sz="1300"/>
              <a:t>La gestión proactiva de riesgos y la optimización de recursos en AWS fueron esenciales para mantener el proyecto dentro de los límites presupuestarios y de tiempo.</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4" name="Shape 134"/>
        <p:cNvGrpSpPr/>
        <p:nvPr/>
      </p:nvGrpSpPr>
      <p:grpSpPr>
        <a:xfrm>
          <a:off x="0" y="0"/>
          <a:ext cx="0" cy="0"/>
          <a:chOff x="0" y="0"/>
          <a:chExt cx="0" cy="0"/>
        </a:xfrm>
      </p:grpSpPr>
      <p:sp>
        <p:nvSpPr>
          <p:cNvPr id="135" name="Google Shape;135;p14"/>
          <p:cNvSpPr txBox="1"/>
          <p:nvPr>
            <p:ph type="title"/>
          </p:nvPr>
        </p:nvSpPr>
        <p:spPr>
          <a:xfrm>
            <a:off x="211450" y="211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900">
                <a:latin typeface="Calibri"/>
                <a:ea typeface="Calibri"/>
                <a:cs typeface="Calibri"/>
                <a:sym typeface="Calibri"/>
              </a:rPr>
              <a:t>Objetivos de la </a:t>
            </a:r>
            <a:r>
              <a:rPr b="1" lang="es-419" sz="1900">
                <a:latin typeface="Calibri"/>
                <a:ea typeface="Calibri"/>
                <a:cs typeface="Calibri"/>
                <a:sym typeface="Calibri"/>
              </a:rPr>
              <a:t>Institución</a:t>
            </a:r>
            <a:r>
              <a:rPr b="1" lang="es-419" sz="1900">
                <a:latin typeface="Calibri"/>
                <a:ea typeface="Calibri"/>
                <a:cs typeface="Calibri"/>
                <a:sym typeface="Calibri"/>
              </a:rPr>
              <a:t>:</a:t>
            </a:r>
            <a:endParaRPr b="1" sz="3600"/>
          </a:p>
        </p:txBody>
      </p:sp>
      <p:pic>
        <p:nvPicPr>
          <p:cNvPr id="136" name="Google Shape;136;p14"/>
          <p:cNvPicPr preferRelativeResize="0"/>
          <p:nvPr/>
        </p:nvPicPr>
        <p:blipFill>
          <a:blip r:embed="rId3">
            <a:alphaModFix/>
          </a:blip>
          <a:stretch>
            <a:fillRect/>
          </a:stretch>
        </p:blipFill>
        <p:spPr>
          <a:xfrm>
            <a:off x="474175" y="967000"/>
            <a:ext cx="6210524" cy="3409325"/>
          </a:xfrm>
          <a:prstGeom prst="rect">
            <a:avLst/>
          </a:prstGeom>
          <a:noFill/>
          <a:ln>
            <a:noFill/>
          </a:ln>
        </p:spPr>
      </p:pic>
      <p:pic>
        <p:nvPicPr>
          <p:cNvPr id="137" name="Google Shape;137;p14"/>
          <p:cNvPicPr preferRelativeResize="0"/>
          <p:nvPr/>
        </p:nvPicPr>
        <p:blipFill>
          <a:blip r:embed="rId4">
            <a:alphaModFix/>
          </a:blip>
          <a:stretch>
            <a:fillRect/>
          </a:stretch>
        </p:blipFill>
        <p:spPr>
          <a:xfrm>
            <a:off x="6684699" y="1164100"/>
            <a:ext cx="2154501" cy="28153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Servicio de Migración a AWS Amazon Web Services | Inforges" id="142" name="Google Shape;142;p15"/>
          <p:cNvPicPr preferRelativeResize="0"/>
          <p:nvPr/>
        </p:nvPicPr>
        <p:blipFill>
          <a:blip r:embed="rId3">
            <a:alphaModFix/>
          </a:blip>
          <a:stretch>
            <a:fillRect/>
          </a:stretch>
        </p:blipFill>
        <p:spPr>
          <a:xfrm>
            <a:off x="7037400" y="481318"/>
            <a:ext cx="1910476" cy="1270606"/>
          </a:xfrm>
          <a:prstGeom prst="rect">
            <a:avLst/>
          </a:prstGeom>
          <a:noFill/>
          <a:ln>
            <a:noFill/>
          </a:ln>
        </p:spPr>
      </p:pic>
      <p:sp>
        <p:nvSpPr>
          <p:cNvPr id="143" name="Google Shape;143;p15"/>
          <p:cNvSpPr txBox="1"/>
          <p:nvPr>
            <p:ph idx="1" type="body"/>
          </p:nvPr>
        </p:nvSpPr>
        <p:spPr>
          <a:xfrm>
            <a:off x="317625" y="2057200"/>
            <a:ext cx="7344900" cy="29979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s-419" sz="3636">
                <a:solidFill>
                  <a:schemeClr val="accent3"/>
                </a:solidFill>
                <a:latin typeface="Calibri"/>
                <a:ea typeface="Calibri"/>
                <a:cs typeface="Calibri"/>
                <a:sym typeface="Calibri"/>
              </a:rPr>
              <a:t>Alcance del proyecto:</a:t>
            </a:r>
            <a:endParaRPr b="1" sz="4336">
              <a:solidFill>
                <a:schemeClr val="accent3"/>
              </a:solidFill>
            </a:endParaRPr>
          </a:p>
          <a:p>
            <a:pPr indent="0" lvl="0" marL="0" rtl="0" algn="just">
              <a:lnSpc>
                <a:spcPct val="115000"/>
              </a:lnSpc>
              <a:spcBef>
                <a:spcPts val="1200"/>
              </a:spcBef>
              <a:spcAft>
                <a:spcPts val="0"/>
              </a:spcAft>
              <a:buNone/>
            </a:pPr>
            <a:r>
              <a:rPr lang="es-419" sz="2082">
                <a:solidFill>
                  <a:srgbClr val="000000"/>
                </a:solidFill>
              </a:rPr>
              <a:t>El alcance de este proyecto incluye la implementación de paneles interactivos en PowerBI que mostrarán información relevante para las denuncias, como incidentes reportados, resultados de investigaciones, estadísticas de cumplimiento, entre otros. </a:t>
            </a:r>
            <a:endParaRPr sz="2082">
              <a:solidFill>
                <a:srgbClr val="000000"/>
              </a:solidFill>
            </a:endParaRPr>
          </a:p>
          <a:p>
            <a:pPr indent="0" lvl="0" marL="0" rtl="0" algn="just">
              <a:lnSpc>
                <a:spcPct val="115000"/>
              </a:lnSpc>
              <a:spcBef>
                <a:spcPts val="1200"/>
              </a:spcBef>
              <a:spcAft>
                <a:spcPts val="0"/>
              </a:spcAft>
              <a:buNone/>
            </a:pPr>
            <a:r>
              <a:rPr lang="es-419" sz="2082">
                <a:solidFill>
                  <a:srgbClr val="000000"/>
                </a:solidFill>
              </a:rPr>
              <a:t>Estos paneles proporcionarán una visión general de la situación en las regiones del </a:t>
            </a:r>
            <a:r>
              <a:rPr lang="es-419" sz="2082">
                <a:solidFill>
                  <a:srgbClr val="000000"/>
                </a:solidFill>
              </a:rPr>
              <a:t>Perú</a:t>
            </a:r>
            <a:r>
              <a:rPr lang="es-419" sz="2082">
                <a:solidFill>
                  <a:srgbClr val="000000"/>
                </a:solidFill>
              </a:rPr>
              <a:t>,</a:t>
            </a:r>
            <a:r>
              <a:rPr lang="es-419" sz="2082">
                <a:solidFill>
                  <a:srgbClr val="000000"/>
                </a:solidFill>
              </a:rPr>
              <a:t>enfocándonos</a:t>
            </a:r>
            <a:r>
              <a:rPr lang="es-419" sz="2082">
                <a:solidFill>
                  <a:srgbClr val="000000"/>
                </a:solidFill>
              </a:rPr>
              <a:t> en Arequipa y Tacna, permitiendo a los usuarios profundizar en los detalles según sea necesario para tomar decisiones informadas.</a:t>
            </a:r>
            <a:endParaRPr sz="2082">
              <a:solidFill>
                <a:srgbClr val="000000"/>
              </a:solidFill>
            </a:endParaRPr>
          </a:p>
          <a:p>
            <a:pPr indent="0" lvl="0" marL="0" rtl="0" algn="just">
              <a:lnSpc>
                <a:spcPct val="115000"/>
              </a:lnSpc>
              <a:spcBef>
                <a:spcPts val="1200"/>
              </a:spcBef>
              <a:spcAft>
                <a:spcPts val="0"/>
              </a:spcAft>
              <a:buNone/>
            </a:pPr>
            <a:r>
              <a:rPr lang="es-419" sz="2082">
                <a:solidFill>
                  <a:srgbClr val="000000"/>
                </a:solidFill>
              </a:rPr>
              <a:t>El alcance del proyecto incluye la recopilación de denuncias en formato CSV y su almacenamiento seguro en la nube utilizando Amazon S3. Implementamos scripts en R para el procesamiento, limpieza y análisis de los datos, </a:t>
            </a:r>
            <a:r>
              <a:rPr lang="es-419" sz="2082">
                <a:solidFill>
                  <a:srgbClr val="000000"/>
                </a:solidFill>
              </a:rPr>
              <a:t>preparándose</a:t>
            </a:r>
            <a:r>
              <a:rPr lang="es-419" sz="2082">
                <a:solidFill>
                  <a:srgbClr val="000000"/>
                </a:solidFill>
              </a:rPr>
              <a:t> para su visualización. La generación de reportes paginados y dashboards interactivos se realiza a través de Power BI, permitiendo un análisis detallado y accesible de la información.</a:t>
            </a:r>
            <a:endParaRPr sz="2082">
              <a:solidFill>
                <a:srgbClr val="000000"/>
              </a:solidFill>
            </a:endParaRPr>
          </a:p>
          <a:p>
            <a:pPr indent="0" lvl="0" marL="0" rtl="0" algn="l">
              <a:spcBef>
                <a:spcPts val="1200"/>
              </a:spcBef>
              <a:spcAft>
                <a:spcPts val="1200"/>
              </a:spcAft>
              <a:buNone/>
            </a:pPr>
            <a:r>
              <a:t/>
            </a:r>
            <a:endParaRPr/>
          </a:p>
        </p:txBody>
      </p:sp>
      <p:sp>
        <p:nvSpPr>
          <p:cNvPr id="144" name="Google Shape;144;p15"/>
          <p:cNvSpPr txBox="1"/>
          <p:nvPr/>
        </p:nvSpPr>
        <p:spPr>
          <a:xfrm>
            <a:off x="292575" y="154150"/>
            <a:ext cx="7020300" cy="183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000">
                <a:solidFill>
                  <a:schemeClr val="accent3"/>
                </a:solidFill>
              </a:rPr>
              <a:t>Descripción general de la solución:</a:t>
            </a:r>
            <a:endParaRPr b="1" sz="2000">
              <a:solidFill>
                <a:schemeClr val="accent3"/>
              </a:solidFill>
            </a:endParaRPr>
          </a:p>
          <a:p>
            <a:pPr indent="0" lvl="0" marL="0" rtl="0" algn="l">
              <a:spcBef>
                <a:spcPts val="0"/>
              </a:spcBef>
              <a:spcAft>
                <a:spcPts val="0"/>
              </a:spcAft>
              <a:buNone/>
            </a:pPr>
            <a:r>
              <a:t/>
            </a:r>
            <a:endParaRPr b="1" sz="2000"/>
          </a:p>
          <a:p>
            <a:pPr indent="0" lvl="0" marL="0" rtl="0" algn="just">
              <a:lnSpc>
                <a:spcPct val="115000"/>
              </a:lnSpc>
              <a:spcBef>
                <a:spcPts val="0"/>
              </a:spcBef>
              <a:spcAft>
                <a:spcPts val="0"/>
              </a:spcAft>
              <a:buNone/>
            </a:pPr>
            <a:r>
              <a:rPr lang="es-419" sz="1200">
                <a:latin typeface="Proxima Nova"/>
                <a:ea typeface="Proxima Nova"/>
                <a:cs typeface="Proxima Nova"/>
                <a:sym typeface="Proxima Nova"/>
              </a:rPr>
              <a:t>Nuestra solución implementa un sistema automatizado para el procesamiento y análisis de denuncias de la Policía Nacional del Perú, abarcando desde la recopilación de datos hasta la generación de informes analíticos. El proyecto se centra en modernizar el sistema de gestión de denuncias, mejorando la eficiencia operativa y la capacidad de respuesta de la institución ante las necesidades de seguridad de la ciudadanía.</a:t>
            </a:r>
            <a:endParaRPr sz="1200">
              <a:latin typeface="Proxima Nova"/>
              <a:ea typeface="Proxima Nova"/>
              <a:cs typeface="Proxima Nova"/>
              <a:sym typeface="Proxima Nova"/>
            </a:endParaRPr>
          </a:p>
        </p:txBody>
      </p:sp>
      <p:pic>
        <p:nvPicPr>
          <p:cNvPr id="145" name="Google Shape;145;p15"/>
          <p:cNvPicPr preferRelativeResize="0"/>
          <p:nvPr/>
        </p:nvPicPr>
        <p:blipFill>
          <a:blip r:embed="rId4">
            <a:alphaModFix/>
          </a:blip>
          <a:stretch>
            <a:fillRect/>
          </a:stretch>
        </p:blipFill>
        <p:spPr>
          <a:xfrm>
            <a:off x="7312874" y="1984936"/>
            <a:ext cx="1831225" cy="1173625"/>
          </a:xfrm>
          <a:prstGeom prst="rect">
            <a:avLst/>
          </a:prstGeom>
          <a:noFill/>
          <a:ln>
            <a:noFill/>
          </a:ln>
        </p:spPr>
      </p:pic>
      <p:pic>
        <p:nvPicPr>
          <p:cNvPr id="146" name="Google Shape;146;p15"/>
          <p:cNvPicPr preferRelativeResize="0"/>
          <p:nvPr/>
        </p:nvPicPr>
        <p:blipFill>
          <a:blip r:embed="rId5">
            <a:alphaModFix/>
          </a:blip>
          <a:stretch>
            <a:fillRect/>
          </a:stretch>
        </p:blipFill>
        <p:spPr>
          <a:xfrm>
            <a:off x="7557313" y="3529375"/>
            <a:ext cx="1342350" cy="134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50" y="352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Modelos Predictivos - Forecast</a:t>
            </a:r>
            <a:endParaRPr/>
          </a:p>
        </p:txBody>
      </p:sp>
      <p:sp>
        <p:nvSpPr>
          <p:cNvPr id="152" name="Google Shape;152;p16"/>
          <p:cNvSpPr txBox="1"/>
          <p:nvPr>
            <p:ph idx="1" type="body"/>
          </p:nvPr>
        </p:nvSpPr>
        <p:spPr>
          <a:xfrm>
            <a:off x="819150" y="1121250"/>
            <a:ext cx="7505700" cy="3317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s-419" sz="1100">
                <a:solidFill>
                  <a:srgbClr val="000000"/>
                </a:solidFill>
                <a:latin typeface="Arial"/>
                <a:ea typeface="Arial"/>
                <a:cs typeface="Arial"/>
                <a:sym typeface="Arial"/>
              </a:rPr>
              <a:t>El análisis predictivo en Power BI utiliza datos para anticipar eventos futuros y mejorar la toma de decisiones empresariales.Forecast nos ayuda a </a:t>
            </a:r>
            <a:r>
              <a:rPr lang="es-419" sz="1100">
                <a:solidFill>
                  <a:srgbClr val="000000"/>
                </a:solidFill>
                <a:latin typeface="Arial"/>
                <a:ea typeface="Arial"/>
                <a:cs typeface="Arial"/>
                <a:sym typeface="Arial"/>
              </a:rPr>
              <a:t>predecir</a:t>
            </a:r>
            <a:r>
              <a:rPr lang="es-419" sz="1100">
                <a:solidFill>
                  <a:srgbClr val="000000"/>
                </a:solidFill>
                <a:latin typeface="Arial"/>
                <a:ea typeface="Arial"/>
                <a:cs typeface="Arial"/>
                <a:sym typeface="Arial"/>
              </a:rPr>
              <a:t> valores futuros en series temporales mediante el análisis de datos históricos, empleando técnicas como el suavizamiento exponencial, que otorga más peso a datos recientes para pronosticar tendencias y estacionalidades.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419" sz="1100">
                <a:solidFill>
                  <a:srgbClr val="000000"/>
                </a:solidFill>
                <a:latin typeface="Arial"/>
                <a:ea typeface="Arial"/>
                <a:cs typeface="Arial"/>
                <a:sym typeface="Arial"/>
              </a:rPr>
              <a:t>Implementación en Power BI:</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s-419" sz="1100">
                <a:solidFill>
                  <a:srgbClr val="000000"/>
                </a:solidFill>
                <a:latin typeface="Arial"/>
                <a:ea typeface="Arial"/>
                <a:cs typeface="Arial"/>
                <a:sym typeface="Arial"/>
              </a:rPr>
              <a:t>Cargar Datos:</a:t>
            </a:r>
            <a:r>
              <a:rPr lang="es-419" sz="1100">
                <a:solidFill>
                  <a:srgbClr val="000000"/>
                </a:solidFill>
                <a:latin typeface="Arial"/>
                <a:ea typeface="Arial"/>
                <a:cs typeface="Arial"/>
                <a:sym typeface="Arial"/>
              </a:rPr>
              <a:t> Asegurarse de tener los datos en formato adecuado.</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419" sz="1100">
                <a:solidFill>
                  <a:srgbClr val="000000"/>
                </a:solidFill>
                <a:latin typeface="Arial"/>
                <a:ea typeface="Arial"/>
                <a:cs typeface="Arial"/>
                <a:sym typeface="Arial"/>
              </a:rPr>
              <a:t>Crear Medidas:</a:t>
            </a:r>
            <a:r>
              <a:rPr lang="es-419" sz="1100">
                <a:solidFill>
                  <a:srgbClr val="000000"/>
                </a:solidFill>
                <a:latin typeface="Arial"/>
                <a:ea typeface="Arial"/>
                <a:cs typeface="Arial"/>
                <a:sym typeface="Arial"/>
              </a:rPr>
              <a:t> Definir valores a predecir, como la temperatura media.</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419" sz="1100">
                <a:solidFill>
                  <a:srgbClr val="000000"/>
                </a:solidFill>
                <a:latin typeface="Arial"/>
                <a:ea typeface="Arial"/>
                <a:cs typeface="Arial"/>
                <a:sym typeface="Arial"/>
              </a:rPr>
              <a:t>Gráfico de Líneas:</a:t>
            </a:r>
            <a:r>
              <a:rPr lang="es-419" sz="1100">
                <a:solidFill>
                  <a:srgbClr val="000000"/>
                </a:solidFill>
                <a:latin typeface="Arial"/>
                <a:ea typeface="Arial"/>
                <a:cs typeface="Arial"/>
                <a:sym typeface="Arial"/>
              </a:rPr>
              <a:t> Utilizar el panel de visualizaciones para crear el gráfico.</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es-419" sz="1100">
                <a:solidFill>
                  <a:srgbClr val="000000"/>
                </a:solidFill>
                <a:latin typeface="Arial"/>
                <a:ea typeface="Arial"/>
                <a:cs typeface="Arial"/>
                <a:sym typeface="Arial"/>
              </a:rPr>
              <a:t>Generar y Ajustar Forecast:</a:t>
            </a:r>
            <a:r>
              <a:rPr lang="es-419" sz="1100">
                <a:solidFill>
                  <a:srgbClr val="000000"/>
                </a:solidFill>
                <a:latin typeface="Arial"/>
                <a:ea typeface="Arial"/>
                <a:cs typeface="Arial"/>
                <a:sym typeface="Arial"/>
              </a:rPr>
              <a:t> Habilitar previsiones y ajustar configuraciones (duración, estacionalidad, intervalo de confianza).</a:t>
            </a:r>
            <a:endParaRPr/>
          </a:p>
        </p:txBody>
      </p:sp>
      <p:pic>
        <p:nvPicPr>
          <p:cNvPr id="153" name="Google Shape;153;p16"/>
          <p:cNvPicPr preferRelativeResize="0"/>
          <p:nvPr/>
        </p:nvPicPr>
        <p:blipFill>
          <a:blip r:embed="rId3">
            <a:alphaModFix/>
          </a:blip>
          <a:stretch>
            <a:fillRect/>
          </a:stretch>
        </p:blipFill>
        <p:spPr>
          <a:xfrm>
            <a:off x="7190943" y="1913025"/>
            <a:ext cx="1339425" cy="131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311700" y="359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Diagrama de casos de uso</a:t>
            </a:r>
            <a:endParaRPr/>
          </a:p>
        </p:txBody>
      </p:sp>
      <p:pic>
        <p:nvPicPr>
          <p:cNvPr id="159" name="Google Shape;159;p17"/>
          <p:cNvPicPr preferRelativeResize="0"/>
          <p:nvPr/>
        </p:nvPicPr>
        <p:blipFill>
          <a:blip r:embed="rId3">
            <a:alphaModFix/>
          </a:blip>
          <a:stretch>
            <a:fillRect/>
          </a:stretch>
        </p:blipFill>
        <p:spPr>
          <a:xfrm>
            <a:off x="1611775" y="1195850"/>
            <a:ext cx="5752600" cy="330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752625" y="476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Diagrama de </a:t>
            </a:r>
            <a:r>
              <a:rPr lang="es-419"/>
              <a:t>secuencia de actividad</a:t>
            </a:r>
            <a:endParaRPr/>
          </a:p>
        </p:txBody>
      </p:sp>
      <p:pic>
        <p:nvPicPr>
          <p:cNvPr id="165" name="Google Shape;165;p18"/>
          <p:cNvPicPr preferRelativeResize="0"/>
          <p:nvPr/>
        </p:nvPicPr>
        <p:blipFill>
          <a:blip r:embed="rId3">
            <a:alphaModFix/>
          </a:blip>
          <a:stretch>
            <a:fillRect/>
          </a:stretch>
        </p:blipFill>
        <p:spPr>
          <a:xfrm>
            <a:off x="1458177" y="1290275"/>
            <a:ext cx="6035374" cy="310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419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Diagrama de Despliegue</a:t>
            </a:r>
            <a:endParaRPr/>
          </a:p>
        </p:txBody>
      </p:sp>
      <p:pic>
        <p:nvPicPr>
          <p:cNvPr id="171" name="Google Shape;171;p19"/>
          <p:cNvPicPr preferRelativeResize="0"/>
          <p:nvPr/>
        </p:nvPicPr>
        <p:blipFill>
          <a:blip r:embed="rId3">
            <a:alphaModFix/>
          </a:blip>
          <a:stretch>
            <a:fillRect/>
          </a:stretch>
        </p:blipFill>
        <p:spPr>
          <a:xfrm>
            <a:off x="2488124" y="1064200"/>
            <a:ext cx="3120950" cy="381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36075" y="2164638"/>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a:t>
            </a:r>
            <a:r>
              <a:rPr lang="es-419"/>
              <a:t>iagrama de clases </a:t>
            </a:r>
            <a:endParaRPr/>
          </a:p>
        </p:txBody>
      </p:sp>
      <p:pic>
        <p:nvPicPr>
          <p:cNvPr id="177" name="Google Shape;177;p20"/>
          <p:cNvPicPr preferRelativeResize="0"/>
          <p:nvPr/>
        </p:nvPicPr>
        <p:blipFill>
          <a:blip r:embed="rId3">
            <a:alphaModFix/>
          </a:blip>
          <a:stretch>
            <a:fillRect/>
          </a:stretch>
        </p:blipFill>
        <p:spPr>
          <a:xfrm>
            <a:off x="4045975" y="371600"/>
            <a:ext cx="3824475" cy="418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494000" y="357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Diagrama de componentes:</a:t>
            </a:r>
            <a:endParaRPr/>
          </a:p>
        </p:txBody>
      </p:sp>
      <p:pic>
        <p:nvPicPr>
          <p:cNvPr id="183" name="Google Shape;183;p21"/>
          <p:cNvPicPr preferRelativeResize="0"/>
          <p:nvPr/>
        </p:nvPicPr>
        <p:blipFill>
          <a:blip r:embed="rId3">
            <a:alphaModFix/>
          </a:blip>
          <a:stretch>
            <a:fillRect/>
          </a:stretch>
        </p:blipFill>
        <p:spPr>
          <a:xfrm>
            <a:off x="2240350" y="888925"/>
            <a:ext cx="4935425" cy="398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