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72" r:id="rId9"/>
    <p:sldId id="264" r:id="rId10"/>
    <p:sldId id="268" r:id="rId11"/>
    <p:sldId id="265" r:id="rId12"/>
    <p:sldId id="266" r:id="rId13"/>
    <p:sldId id="267" r:id="rId14"/>
    <p:sldId id="269" r:id="rId15"/>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4B1156A-380E-4F78-BDF5-A606A8083BF9}" styleName="Estilo medio 4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929F9F4-4A8F-4326-A1B4-22849713DDAB}" styleName="Estilo oscuro 1 - Énfasis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Estilo oscuro 1 - Énfasis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Estilo oscuro 1 - Énfasis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Estilo oscuro 1 - Énfasis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Estilo oscuro 1 - Énfasis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DCC609-775A-4F45-95EB-DAE3ACEBD9F4}" type="doc">
      <dgm:prSet loTypeId="urn:microsoft.com/office/officeart/2005/8/layout/hierarchy1" loCatId="hierarchy" qsTypeId="urn:microsoft.com/office/officeart/2005/8/quickstyle/simple4" qsCatId="simple" csTypeId="urn:microsoft.com/office/officeart/2005/8/colors/colorful5" csCatId="colorful"/>
      <dgm:spPr/>
      <dgm:t>
        <a:bodyPr/>
        <a:lstStyle/>
        <a:p>
          <a:endParaRPr lang="en-US"/>
        </a:p>
      </dgm:t>
    </dgm:pt>
    <dgm:pt modelId="{EC88E559-2351-4873-BA98-950AE1BC8A0B}">
      <dgm:prSet/>
      <dgm:spPr/>
      <dgm:t>
        <a:bodyPr/>
        <a:lstStyle/>
        <a:p>
          <a:r>
            <a:rPr lang="es-ES" dirty="0"/>
            <a:t>Solución propuesta</a:t>
          </a:r>
          <a:endParaRPr lang="en-US" dirty="0"/>
        </a:p>
      </dgm:t>
    </dgm:pt>
    <dgm:pt modelId="{EBCF7C4A-1133-4AA0-8293-9BFF5B208657}" type="parTrans" cxnId="{E70AC31B-96E7-4CD7-A3D8-61F2194D57EC}">
      <dgm:prSet/>
      <dgm:spPr/>
      <dgm:t>
        <a:bodyPr/>
        <a:lstStyle/>
        <a:p>
          <a:endParaRPr lang="en-US"/>
        </a:p>
      </dgm:t>
    </dgm:pt>
    <dgm:pt modelId="{155ADC0D-43E0-49DB-A93E-855E56E64583}" type="sibTrans" cxnId="{E70AC31B-96E7-4CD7-A3D8-61F2194D57EC}">
      <dgm:prSet/>
      <dgm:spPr/>
      <dgm:t>
        <a:bodyPr/>
        <a:lstStyle/>
        <a:p>
          <a:endParaRPr lang="en-US"/>
        </a:p>
      </dgm:t>
    </dgm:pt>
    <dgm:pt modelId="{841999E0-BC67-4638-BFD8-8463B0A7F462}">
      <dgm:prSet/>
      <dgm:spPr/>
      <dgm:t>
        <a:bodyPr/>
        <a:lstStyle/>
        <a:p>
          <a:r>
            <a:rPr lang="es-ES"/>
            <a:t>Desarrollar una página de comercio electrónico para Autopartes V &amp; V que permita automatizar el proceso de atención al cliente y ventas de los productos en general.</a:t>
          </a:r>
          <a:endParaRPr lang="en-US"/>
        </a:p>
      </dgm:t>
    </dgm:pt>
    <dgm:pt modelId="{F94A9A4F-A2AF-48A3-B187-6452AB77EFC8}" type="parTrans" cxnId="{FF4387DC-83C0-459A-996B-0D1697CA8167}">
      <dgm:prSet/>
      <dgm:spPr/>
      <dgm:t>
        <a:bodyPr/>
        <a:lstStyle/>
        <a:p>
          <a:endParaRPr lang="en-US"/>
        </a:p>
      </dgm:t>
    </dgm:pt>
    <dgm:pt modelId="{B6A36FA2-3694-49F4-AFE1-103301F83BD5}" type="sibTrans" cxnId="{FF4387DC-83C0-459A-996B-0D1697CA8167}">
      <dgm:prSet/>
      <dgm:spPr/>
      <dgm:t>
        <a:bodyPr/>
        <a:lstStyle/>
        <a:p>
          <a:endParaRPr lang="en-US"/>
        </a:p>
      </dgm:t>
    </dgm:pt>
    <dgm:pt modelId="{E833C7EF-6D95-456C-A1EC-9EC64E40A47D}" type="pres">
      <dgm:prSet presAssocID="{8FDCC609-775A-4F45-95EB-DAE3ACEBD9F4}" presName="hierChild1" presStyleCnt="0">
        <dgm:presLayoutVars>
          <dgm:chPref val="1"/>
          <dgm:dir/>
          <dgm:animOne val="branch"/>
          <dgm:animLvl val="lvl"/>
          <dgm:resizeHandles/>
        </dgm:presLayoutVars>
      </dgm:prSet>
      <dgm:spPr/>
    </dgm:pt>
    <dgm:pt modelId="{D4BCEF5E-FE2D-4FA0-BAAB-AA59CF30D3F3}" type="pres">
      <dgm:prSet presAssocID="{EC88E559-2351-4873-BA98-950AE1BC8A0B}" presName="hierRoot1" presStyleCnt="0"/>
      <dgm:spPr/>
    </dgm:pt>
    <dgm:pt modelId="{C6C6D29C-F95E-416E-8B5B-8867EA7806EA}" type="pres">
      <dgm:prSet presAssocID="{EC88E559-2351-4873-BA98-950AE1BC8A0B}" presName="composite" presStyleCnt="0"/>
      <dgm:spPr/>
    </dgm:pt>
    <dgm:pt modelId="{D217CC5A-F638-47C5-8B5F-4D910CEE4C59}" type="pres">
      <dgm:prSet presAssocID="{EC88E559-2351-4873-BA98-950AE1BC8A0B}" presName="background" presStyleLbl="node0" presStyleIdx="0" presStyleCnt="2"/>
      <dgm:spPr/>
    </dgm:pt>
    <dgm:pt modelId="{0269382C-31D9-4ED1-97C7-76588793AC78}" type="pres">
      <dgm:prSet presAssocID="{EC88E559-2351-4873-BA98-950AE1BC8A0B}" presName="text" presStyleLbl="fgAcc0" presStyleIdx="0" presStyleCnt="2">
        <dgm:presLayoutVars>
          <dgm:chPref val="3"/>
        </dgm:presLayoutVars>
      </dgm:prSet>
      <dgm:spPr/>
    </dgm:pt>
    <dgm:pt modelId="{2440DF9A-B670-4377-8927-F7EC1D7B969E}" type="pres">
      <dgm:prSet presAssocID="{EC88E559-2351-4873-BA98-950AE1BC8A0B}" presName="hierChild2" presStyleCnt="0"/>
      <dgm:spPr/>
    </dgm:pt>
    <dgm:pt modelId="{3A63F271-85E9-420B-B428-F680D12A7028}" type="pres">
      <dgm:prSet presAssocID="{841999E0-BC67-4638-BFD8-8463B0A7F462}" presName="hierRoot1" presStyleCnt="0"/>
      <dgm:spPr/>
    </dgm:pt>
    <dgm:pt modelId="{BCC32416-2061-4BDC-AAAD-81F9DFC70252}" type="pres">
      <dgm:prSet presAssocID="{841999E0-BC67-4638-BFD8-8463B0A7F462}" presName="composite" presStyleCnt="0"/>
      <dgm:spPr/>
    </dgm:pt>
    <dgm:pt modelId="{0ECEFE10-6EAC-4A57-B4D1-E4666BCECC68}" type="pres">
      <dgm:prSet presAssocID="{841999E0-BC67-4638-BFD8-8463B0A7F462}" presName="background" presStyleLbl="node0" presStyleIdx="1" presStyleCnt="2"/>
      <dgm:spPr/>
    </dgm:pt>
    <dgm:pt modelId="{D0687AF6-C8F5-4FFF-9407-5159E2A94EE8}" type="pres">
      <dgm:prSet presAssocID="{841999E0-BC67-4638-BFD8-8463B0A7F462}" presName="text" presStyleLbl="fgAcc0" presStyleIdx="1" presStyleCnt="2">
        <dgm:presLayoutVars>
          <dgm:chPref val="3"/>
        </dgm:presLayoutVars>
      </dgm:prSet>
      <dgm:spPr/>
    </dgm:pt>
    <dgm:pt modelId="{20FFA97C-5269-43A4-8771-BA7A325FD867}" type="pres">
      <dgm:prSet presAssocID="{841999E0-BC67-4638-BFD8-8463B0A7F462}" presName="hierChild2" presStyleCnt="0"/>
      <dgm:spPr/>
    </dgm:pt>
  </dgm:ptLst>
  <dgm:cxnLst>
    <dgm:cxn modelId="{E70AC31B-96E7-4CD7-A3D8-61F2194D57EC}" srcId="{8FDCC609-775A-4F45-95EB-DAE3ACEBD9F4}" destId="{EC88E559-2351-4873-BA98-950AE1BC8A0B}" srcOrd="0" destOrd="0" parTransId="{EBCF7C4A-1133-4AA0-8293-9BFF5B208657}" sibTransId="{155ADC0D-43E0-49DB-A93E-855E56E64583}"/>
    <dgm:cxn modelId="{0843732F-94D0-4B8E-9686-0FEA91433D09}" type="presOf" srcId="{841999E0-BC67-4638-BFD8-8463B0A7F462}" destId="{D0687AF6-C8F5-4FFF-9407-5159E2A94EE8}" srcOrd="0" destOrd="0" presId="urn:microsoft.com/office/officeart/2005/8/layout/hierarchy1"/>
    <dgm:cxn modelId="{514585A5-0982-4FFA-8BBB-25A6173812E9}" type="presOf" srcId="{8FDCC609-775A-4F45-95EB-DAE3ACEBD9F4}" destId="{E833C7EF-6D95-456C-A1EC-9EC64E40A47D}" srcOrd="0" destOrd="0" presId="urn:microsoft.com/office/officeart/2005/8/layout/hierarchy1"/>
    <dgm:cxn modelId="{FF4387DC-83C0-459A-996B-0D1697CA8167}" srcId="{8FDCC609-775A-4F45-95EB-DAE3ACEBD9F4}" destId="{841999E0-BC67-4638-BFD8-8463B0A7F462}" srcOrd="1" destOrd="0" parTransId="{F94A9A4F-A2AF-48A3-B187-6452AB77EFC8}" sibTransId="{B6A36FA2-3694-49F4-AFE1-103301F83BD5}"/>
    <dgm:cxn modelId="{B5EF8BE8-C910-4FBE-9146-810816273851}" type="presOf" srcId="{EC88E559-2351-4873-BA98-950AE1BC8A0B}" destId="{0269382C-31D9-4ED1-97C7-76588793AC78}" srcOrd="0" destOrd="0" presId="urn:microsoft.com/office/officeart/2005/8/layout/hierarchy1"/>
    <dgm:cxn modelId="{4D41ED00-E53A-4C64-96BE-37ABE82F6CF1}" type="presParOf" srcId="{E833C7EF-6D95-456C-A1EC-9EC64E40A47D}" destId="{D4BCEF5E-FE2D-4FA0-BAAB-AA59CF30D3F3}" srcOrd="0" destOrd="0" presId="urn:microsoft.com/office/officeart/2005/8/layout/hierarchy1"/>
    <dgm:cxn modelId="{03FA8522-3272-4801-9980-A79DED114888}" type="presParOf" srcId="{D4BCEF5E-FE2D-4FA0-BAAB-AA59CF30D3F3}" destId="{C6C6D29C-F95E-416E-8B5B-8867EA7806EA}" srcOrd="0" destOrd="0" presId="urn:microsoft.com/office/officeart/2005/8/layout/hierarchy1"/>
    <dgm:cxn modelId="{4E3490F0-59F4-4BCD-95B5-C9AFCB2D15C1}" type="presParOf" srcId="{C6C6D29C-F95E-416E-8B5B-8867EA7806EA}" destId="{D217CC5A-F638-47C5-8B5F-4D910CEE4C59}" srcOrd="0" destOrd="0" presId="urn:microsoft.com/office/officeart/2005/8/layout/hierarchy1"/>
    <dgm:cxn modelId="{33D26698-77CD-42C8-8B1F-3CCBD347B88A}" type="presParOf" srcId="{C6C6D29C-F95E-416E-8B5B-8867EA7806EA}" destId="{0269382C-31D9-4ED1-97C7-76588793AC78}" srcOrd="1" destOrd="0" presId="urn:microsoft.com/office/officeart/2005/8/layout/hierarchy1"/>
    <dgm:cxn modelId="{AE65137D-6E1E-4F92-B5C0-1F9B4E013106}" type="presParOf" srcId="{D4BCEF5E-FE2D-4FA0-BAAB-AA59CF30D3F3}" destId="{2440DF9A-B670-4377-8927-F7EC1D7B969E}" srcOrd="1" destOrd="0" presId="urn:microsoft.com/office/officeart/2005/8/layout/hierarchy1"/>
    <dgm:cxn modelId="{64F40A4D-E816-4160-861B-1E512B038C38}" type="presParOf" srcId="{E833C7EF-6D95-456C-A1EC-9EC64E40A47D}" destId="{3A63F271-85E9-420B-B428-F680D12A7028}" srcOrd="1" destOrd="0" presId="urn:microsoft.com/office/officeart/2005/8/layout/hierarchy1"/>
    <dgm:cxn modelId="{9B2AF1B3-F6D8-40C6-B51B-13CE455BE378}" type="presParOf" srcId="{3A63F271-85E9-420B-B428-F680D12A7028}" destId="{BCC32416-2061-4BDC-AAAD-81F9DFC70252}" srcOrd="0" destOrd="0" presId="urn:microsoft.com/office/officeart/2005/8/layout/hierarchy1"/>
    <dgm:cxn modelId="{3090A792-DAD4-4E46-8240-CFA444A1528C}" type="presParOf" srcId="{BCC32416-2061-4BDC-AAAD-81F9DFC70252}" destId="{0ECEFE10-6EAC-4A57-B4D1-E4666BCECC68}" srcOrd="0" destOrd="0" presId="urn:microsoft.com/office/officeart/2005/8/layout/hierarchy1"/>
    <dgm:cxn modelId="{FBF605E9-FB91-4C1B-9AC2-0C299C54ABA8}" type="presParOf" srcId="{BCC32416-2061-4BDC-AAAD-81F9DFC70252}" destId="{D0687AF6-C8F5-4FFF-9407-5159E2A94EE8}" srcOrd="1" destOrd="0" presId="urn:microsoft.com/office/officeart/2005/8/layout/hierarchy1"/>
    <dgm:cxn modelId="{0727EB24-F7C5-4839-A3FA-8DA04BE48E9E}" type="presParOf" srcId="{3A63F271-85E9-420B-B428-F680D12A7028}" destId="{20FFA97C-5269-43A4-8771-BA7A325FD86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17CC5A-F638-47C5-8B5F-4D910CEE4C59}">
      <dsp:nvSpPr>
        <dsp:cNvPr id="0" name=""/>
        <dsp:cNvSpPr/>
      </dsp:nvSpPr>
      <dsp:spPr>
        <a:xfrm>
          <a:off x="1253" y="53178"/>
          <a:ext cx="4399475" cy="2793667"/>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269382C-31D9-4ED1-97C7-76588793AC78}">
      <dsp:nvSpPr>
        <dsp:cNvPr id="0" name=""/>
        <dsp:cNvSpPr/>
      </dsp:nvSpPr>
      <dsp:spPr>
        <a:xfrm>
          <a:off x="490084" y="517568"/>
          <a:ext cx="4399475" cy="2793667"/>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s-ES" sz="2600" kern="1200" dirty="0"/>
            <a:t>Solución propuesta</a:t>
          </a:r>
          <a:endParaRPr lang="en-US" sz="2600" kern="1200" dirty="0"/>
        </a:p>
      </dsp:txBody>
      <dsp:txXfrm>
        <a:off x="571908" y="599392"/>
        <a:ext cx="4235827" cy="2630019"/>
      </dsp:txXfrm>
    </dsp:sp>
    <dsp:sp modelId="{0ECEFE10-6EAC-4A57-B4D1-E4666BCECC68}">
      <dsp:nvSpPr>
        <dsp:cNvPr id="0" name=""/>
        <dsp:cNvSpPr/>
      </dsp:nvSpPr>
      <dsp:spPr>
        <a:xfrm>
          <a:off x="5378390" y="53178"/>
          <a:ext cx="4399475" cy="2793667"/>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0687AF6-C8F5-4FFF-9407-5159E2A94EE8}">
      <dsp:nvSpPr>
        <dsp:cNvPr id="0" name=""/>
        <dsp:cNvSpPr/>
      </dsp:nvSpPr>
      <dsp:spPr>
        <a:xfrm>
          <a:off x="5867220" y="517568"/>
          <a:ext cx="4399475" cy="2793667"/>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s-ES" sz="2600" kern="1200"/>
            <a:t>Desarrollar una página de comercio electrónico para Autopartes V &amp; V que permita automatizar el proceso de atención al cliente y ventas de los productos en general.</a:t>
          </a:r>
          <a:endParaRPr lang="en-US" sz="2600" kern="1200"/>
        </a:p>
      </dsp:txBody>
      <dsp:txXfrm>
        <a:off x="5949044" y="599392"/>
        <a:ext cx="4235827" cy="263001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12/7/2023</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2282146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12/7/2023</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3206891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12/7/2023</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3972311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12/7/2023</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3389589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12/7/2023</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3059418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12/7/2023</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3841514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12/7/2023</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‹Nº›</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11751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12/7/2023</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1612739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12/7/2023</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1681926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12/7/2023</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‹Nº›</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03782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12/7/2023</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‹Nº›</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32801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12/7/2023</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3524174738"/>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2"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5ED53A8-9A09-FDB7-0A7A-2D9F4D57DD65}"/>
              </a:ext>
            </a:extLst>
          </p:cNvPr>
          <p:cNvSpPr>
            <a:spLocks noGrp="1"/>
          </p:cNvSpPr>
          <p:nvPr>
            <p:ph type="ctrTitle"/>
          </p:nvPr>
        </p:nvSpPr>
        <p:spPr>
          <a:xfrm>
            <a:off x="5315736" y="640081"/>
            <a:ext cx="5916145" cy="3812102"/>
          </a:xfrm>
        </p:spPr>
        <p:txBody>
          <a:bodyPr anchor="b">
            <a:normAutofit/>
          </a:bodyPr>
          <a:lstStyle/>
          <a:p>
            <a:pPr algn="l"/>
            <a:r>
              <a:rPr lang="es-ES" sz="4800">
                <a:solidFill>
                  <a:schemeClr val="bg1"/>
                </a:solidFill>
              </a:rPr>
              <a:t>Implementación de una página web Ecommerce para la empresa “Autopartes V &amp; V”</a:t>
            </a:r>
            <a:endParaRPr lang="es-PE" sz="4800">
              <a:solidFill>
                <a:schemeClr val="bg1"/>
              </a:solidFill>
            </a:endParaRPr>
          </a:p>
        </p:txBody>
      </p:sp>
      <p:sp>
        <p:nvSpPr>
          <p:cNvPr id="3" name="Subtítulo 2">
            <a:extLst>
              <a:ext uri="{FF2B5EF4-FFF2-40B4-BE49-F238E27FC236}">
                <a16:creationId xmlns:a16="http://schemas.microsoft.com/office/drawing/2014/main" id="{A0133A20-9D22-2E83-873B-521D5AF97486}"/>
              </a:ext>
            </a:extLst>
          </p:cNvPr>
          <p:cNvSpPr>
            <a:spLocks noGrp="1"/>
          </p:cNvSpPr>
          <p:nvPr>
            <p:ph type="subTitle" idx="1"/>
          </p:nvPr>
        </p:nvSpPr>
        <p:spPr>
          <a:xfrm>
            <a:off x="5315735" y="4646030"/>
            <a:ext cx="5916145" cy="1344868"/>
          </a:xfrm>
        </p:spPr>
        <p:txBody>
          <a:bodyPr anchor="t">
            <a:normAutofit/>
          </a:bodyPr>
          <a:lstStyle/>
          <a:p>
            <a:pPr algn="l">
              <a:lnSpc>
                <a:spcPct val="91000"/>
              </a:lnSpc>
            </a:pPr>
            <a:r>
              <a:rPr lang="es-PE" sz="1200"/>
              <a:t>Integrantes:</a:t>
            </a:r>
          </a:p>
          <a:p>
            <a:pPr algn="l">
              <a:lnSpc>
                <a:spcPct val="91000"/>
              </a:lnSpc>
            </a:pPr>
            <a:r>
              <a:rPr lang="es-PE" sz="1200"/>
              <a:t>Jose Luis Jarro C.</a:t>
            </a:r>
          </a:p>
          <a:p>
            <a:pPr algn="l">
              <a:lnSpc>
                <a:spcPct val="91000"/>
              </a:lnSpc>
            </a:pPr>
            <a:r>
              <a:rPr lang="es-PE" sz="1200"/>
              <a:t>Jean Valverde Zamora</a:t>
            </a:r>
          </a:p>
          <a:p>
            <a:pPr algn="l">
              <a:lnSpc>
                <a:spcPct val="91000"/>
              </a:lnSpc>
            </a:pPr>
            <a:r>
              <a:rPr lang="es-PE" sz="1200"/>
              <a:t>Anthony Cano </a:t>
            </a:r>
            <a:r>
              <a:rPr lang="es-PE" sz="1200" err="1"/>
              <a:t>Sucso</a:t>
            </a:r>
            <a:r>
              <a:rPr lang="es-PE" sz="1200"/>
              <a:t>  </a:t>
            </a:r>
          </a:p>
        </p:txBody>
      </p:sp>
      <p:pic>
        <p:nvPicPr>
          <p:cNvPr id="4" name="Picture 3" descr="Script de ordenador en una pantalla">
            <a:extLst>
              <a:ext uri="{FF2B5EF4-FFF2-40B4-BE49-F238E27FC236}">
                <a16:creationId xmlns:a16="http://schemas.microsoft.com/office/drawing/2014/main" id="{E9D791DE-9691-0900-EE2D-09450801EC4E}"/>
              </a:ext>
            </a:extLst>
          </p:cNvPr>
          <p:cNvPicPr>
            <a:picLocks noChangeAspect="1"/>
          </p:cNvPicPr>
          <p:nvPr/>
        </p:nvPicPr>
        <p:blipFill rotWithShape="1">
          <a:blip r:embed="rId2"/>
          <a:srcRect l="7122" r="47547" b="-1"/>
          <a:stretch/>
        </p:blipFill>
        <p:spPr>
          <a:xfrm>
            <a:off x="20" y="10"/>
            <a:ext cx="4657325" cy="6857990"/>
          </a:xfrm>
          <a:prstGeom prst="rect">
            <a:avLst/>
          </a:prstGeom>
        </p:spPr>
      </p:pic>
    </p:spTree>
    <p:extLst>
      <p:ext uri="{BB962C8B-B14F-4D97-AF65-F5344CB8AC3E}">
        <p14:creationId xmlns:p14="http://schemas.microsoft.com/office/powerpoint/2010/main" val="2294254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44831121-3A04-D908-A2B9-9440F7BB6D4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370" y="1110961"/>
            <a:ext cx="7935687" cy="4458566"/>
          </a:xfrm>
          <a:prstGeom prst="rect">
            <a:avLst/>
          </a:prstGeom>
          <a:noFill/>
          <a:ln>
            <a:noFill/>
          </a:ln>
        </p:spPr>
      </p:pic>
      <p:sp>
        <p:nvSpPr>
          <p:cNvPr id="3" name="CuadroTexto 2">
            <a:extLst>
              <a:ext uri="{FF2B5EF4-FFF2-40B4-BE49-F238E27FC236}">
                <a16:creationId xmlns:a16="http://schemas.microsoft.com/office/drawing/2014/main" id="{98DEB87F-56D2-01BA-942E-9195D65547DD}"/>
              </a:ext>
            </a:extLst>
          </p:cNvPr>
          <p:cNvSpPr txBox="1"/>
          <p:nvPr/>
        </p:nvSpPr>
        <p:spPr>
          <a:xfrm>
            <a:off x="2235200" y="304800"/>
            <a:ext cx="6169891" cy="369332"/>
          </a:xfrm>
          <a:prstGeom prst="rect">
            <a:avLst/>
          </a:prstGeom>
          <a:noFill/>
        </p:spPr>
        <p:txBody>
          <a:bodyPr wrap="square" rtlCol="0">
            <a:spAutoFit/>
          </a:bodyPr>
          <a:lstStyle/>
          <a:p>
            <a:pPr algn="ctr"/>
            <a:r>
              <a:rPr lang="es-PE" dirty="0"/>
              <a:t>Diagrama de  componentes</a:t>
            </a:r>
          </a:p>
        </p:txBody>
      </p:sp>
    </p:spTree>
    <p:extLst>
      <p:ext uri="{BB962C8B-B14F-4D97-AF65-F5344CB8AC3E}">
        <p14:creationId xmlns:p14="http://schemas.microsoft.com/office/powerpoint/2010/main" val="1623143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Diagrama&#10;&#10;Descripción generada automáticamente">
            <a:extLst>
              <a:ext uri="{FF2B5EF4-FFF2-40B4-BE49-F238E27FC236}">
                <a16:creationId xmlns:a16="http://schemas.microsoft.com/office/drawing/2014/main" id="{BF044270-A7CA-89DB-2F48-700EFC7D75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95" y="1334004"/>
            <a:ext cx="10811678" cy="5235476"/>
          </a:xfrm>
          <a:prstGeom prst="rect">
            <a:avLst/>
          </a:prstGeom>
        </p:spPr>
      </p:pic>
      <p:sp>
        <p:nvSpPr>
          <p:cNvPr id="3" name="CuadroTexto 2">
            <a:extLst>
              <a:ext uri="{FF2B5EF4-FFF2-40B4-BE49-F238E27FC236}">
                <a16:creationId xmlns:a16="http://schemas.microsoft.com/office/drawing/2014/main" id="{00BAB99B-2F2D-F9E6-20EE-34E758B52BBC}"/>
              </a:ext>
            </a:extLst>
          </p:cNvPr>
          <p:cNvSpPr txBox="1"/>
          <p:nvPr/>
        </p:nvSpPr>
        <p:spPr>
          <a:xfrm>
            <a:off x="2369484" y="439947"/>
            <a:ext cx="6101656" cy="369332"/>
          </a:xfrm>
          <a:prstGeom prst="rect">
            <a:avLst/>
          </a:prstGeom>
          <a:noFill/>
        </p:spPr>
        <p:txBody>
          <a:bodyPr wrap="square" rtlCol="0">
            <a:spAutoFit/>
          </a:bodyPr>
          <a:lstStyle/>
          <a:p>
            <a:pPr algn="ctr"/>
            <a:r>
              <a:rPr lang="es-PE" dirty="0"/>
              <a:t>DIAGRAMA DE PAQUETES</a:t>
            </a:r>
          </a:p>
        </p:txBody>
      </p:sp>
    </p:spTree>
    <p:extLst>
      <p:ext uri="{BB962C8B-B14F-4D97-AF65-F5344CB8AC3E}">
        <p14:creationId xmlns:p14="http://schemas.microsoft.com/office/powerpoint/2010/main" val="2384009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99A90F3B-38B1-4066-9C46-4CF9B49353C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88093" y="1193836"/>
            <a:ext cx="9353045" cy="4470327"/>
          </a:xfrm>
          <a:prstGeom prst="rect">
            <a:avLst/>
          </a:prstGeom>
          <a:noFill/>
          <a:ln>
            <a:noFill/>
          </a:ln>
        </p:spPr>
      </p:pic>
      <p:sp>
        <p:nvSpPr>
          <p:cNvPr id="3" name="CuadroTexto 2">
            <a:extLst>
              <a:ext uri="{FF2B5EF4-FFF2-40B4-BE49-F238E27FC236}">
                <a16:creationId xmlns:a16="http://schemas.microsoft.com/office/drawing/2014/main" id="{0F34B94A-B7A3-E4A5-6579-F4E481BC836E}"/>
              </a:ext>
            </a:extLst>
          </p:cNvPr>
          <p:cNvSpPr txBox="1"/>
          <p:nvPr/>
        </p:nvSpPr>
        <p:spPr>
          <a:xfrm>
            <a:off x="3801744" y="397832"/>
            <a:ext cx="4969164" cy="369332"/>
          </a:xfrm>
          <a:prstGeom prst="rect">
            <a:avLst/>
          </a:prstGeom>
          <a:noFill/>
        </p:spPr>
        <p:txBody>
          <a:bodyPr wrap="square" rtlCol="0">
            <a:spAutoFit/>
          </a:bodyPr>
          <a:lstStyle/>
          <a:p>
            <a:pPr algn="ctr"/>
            <a:r>
              <a:rPr lang="es-PE" dirty="0"/>
              <a:t>MODELADO DE CLASES  </a:t>
            </a:r>
          </a:p>
        </p:txBody>
      </p:sp>
    </p:spTree>
    <p:extLst>
      <p:ext uri="{BB962C8B-B14F-4D97-AF65-F5344CB8AC3E}">
        <p14:creationId xmlns:p14="http://schemas.microsoft.com/office/powerpoint/2010/main" val="907906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B876D3D-320C-F825-6090-D76D9F1B97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36735" y="649052"/>
            <a:ext cx="6661083" cy="5204338"/>
          </a:xfrm>
          <a:prstGeom prst="rect">
            <a:avLst/>
          </a:prstGeom>
          <a:noFill/>
          <a:ln>
            <a:noFill/>
          </a:ln>
        </p:spPr>
      </p:pic>
    </p:spTree>
    <p:extLst>
      <p:ext uri="{BB962C8B-B14F-4D97-AF65-F5344CB8AC3E}">
        <p14:creationId xmlns:p14="http://schemas.microsoft.com/office/powerpoint/2010/main" val="3953295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Interfaz de usuario gráfica&#10;&#10;Descripción generada automáticamente">
            <a:extLst>
              <a:ext uri="{FF2B5EF4-FFF2-40B4-BE49-F238E27FC236}">
                <a16:creationId xmlns:a16="http://schemas.microsoft.com/office/drawing/2014/main" id="{2EE84F8C-D992-068D-E830-EE10A1B946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7625" y="1714757"/>
            <a:ext cx="6800443" cy="4304655"/>
          </a:xfrm>
          <a:prstGeom prst="rect">
            <a:avLst/>
          </a:prstGeom>
        </p:spPr>
      </p:pic>
      <p:sp>
        <p:nvSpPr>
          <p:cNvPr id="3" name="CuadroTexto 2">
            <a:extLst>
              <a:ext uri="{FF2B5EF4-FFF2-40B4-BE49-F238E27FC236}">
                <a16:creationId xmlns:a16="http://schemas.microsoft.com/office/drawing/2014/main" id="{88B203BB-D450-1FDD-53C7-290AB16C2AF8}"/>
              </a:ext>
            </a:extLst>
          </p:cNvPr>
          <p:cNvSpPr txBox="1"/>
          <p:nvPr/>
        </p:nvSpPr>
        <p:spPr>
          <a:xfrm>
            <a:off x="3881887" y="653922"/>
            <a:ext cx="4157932" cy="369332"/>
          </a:xfrm>
          <a:prstGeom prst="rect">
            <a:avLst/>
          </a:prstGeom>
          <a:noFill/>
        </p:spPr>
        <p:txBody>
          <a:bodyPr wrap="square" rtlCol="0">
            <a:spAutoFit/>
          </a:bodyPr>
          <a:lstStyle/>
          <a:p>
            <a:pPr algn="ctr"/>
            <a:r>
              <a:rPr lang="es-PE" dirty="0"/>
              <a:t>DIAGRAMA DE  DESPLIEGUE</a:t>
            </a:r>
          </a:p>
        </p:txBody>
      </p:sp>
    </p:spTree>
    <p:extLst>
      <p:ext uri="{BB962C8B-B14F-4D97-AF65-F5344CB8AC3E}">
        <p14:creationId xmlns:p14="http://schemas.microsoft.com/office/powerpoint/2010/main" val="715393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BA08919-EB13-A7AB-B0C7-AB93E7B3C551}"/>
              </a:ext>
            </a:extLst>
          </p:cNvPr>
          <p:cNvSpPr>
            <a:spLocks noGrp="1"/>
          </p:cNvSpPr>
          <p:nvPr>
            <p:ph type="title"/>
          </p:nvPr>
        </p:nvSpPr>
        <p:spPr>
          <a:xfrm>
            <a:off x="960120" y="317814"/>
            <a:ext cx="10268712" cy="1700784"/>
          </a:xfrm>
        </p:spPr>
        <p:txBody>
          <a:bodyPr vert="horz" lIns="91440" tIns="45720" rIns="91440" bIns="45720" rtlCol="0" anchor="ctr">
            <a:normAutofit/>
          </a:bodyPr>
          <a:lstStyle/>
          <a:p>
            <a:r>
              <a:rPr lang="en-US" kern="1200" cap="all" spc="120" baseline="0">
                <a:solidFill>
                  <a:schemeClr val="bg1"/>
                </a:solidFill>
                <a:latin typeface="+mj-lt"/>
                <a:ea typeface="+mj-ea"/>
                <a:cs typeface="+mj-cs"/>
              </a:rPr>
              <a:t>autopartes v&amp;v</a:t>
            </a:r>
          </a:p>
        </p:txBody>
      </p:sp>
      <p:sp>
        <p:nvSpPr>
          <p:cNvPr id="6" name="CuadroTexto 5">
            <a:extLst>
              <a:ext uri="{FF2B5EF4-FFF2-40B4-BE49-F238E27FC236}">
                <a16:creationId xmlns:a16="http://schemas.microsoft.com/office/drawing/2014/main" id="{26282C80-E045-191C-DE6E-D9C330FB78D9}"/>
              </a:ext>
            </a:extLst>
          </p:cNvPr>
          <p:cNvSpPr txBox="1"/>
          <p:nvPr/>
        </p:nvSpPr>
        <p:spPr>
          <a:xfrm>
            <a:off x="960120" y="2587752"/>
            <a:ext cx="5869303" cy="3593592"/>
          </a:xfrm>
          <a:prstGeom prst="rect">
            <a:avLst/>
          </a:prstGeom>
        </p:spPr>
        <p:txBody>
          <a:bodyPr vert="horz" lIns="91440" tIns="45720" rIns="91440" bIns="45720" rtlCol="0">
            <a:normAutofit/>
          </a:bodyPr>
          <a:lstStyle/>
          <a:p>
            <a:pPr marR="553720" lvl="2">
              <a:lnSpc>
                <a:spcPct val="91000"/>
              </a:lnSpc>
              <a:spcAft>
                <a:spcPts val="600"/>
              </a:spcAft>
              <a:buSzPts val="1200"/>
              <a:tabLst>
                <a:tab pos="1631315" algn="l"/>
              </a:tabLst>
            </a:pPr>
            <a:r>
              <a:rPr lang="en-US" spc="50"/>
              <a:t>Autopartes V &amp; V es una pequeña empresa tacneña dedicada a la venta de autopartes y accesorios para vehículos. Actualmente, la empresa cuenta con una tienda física ubicada en el C.C “La rotonda” ubicada en la ciudad de Tacna. El proyecto consiste en el desarrollo de una página de comercio electrónico para la venta de autopartes de Autopartes V &amp;V. </a:t>
            </a:r>
          </a:p>
          <a:p>
            <a:pPr marR="553720" lvl="2">
              <a:lnSpc>
                <a:spcPct val="91000"/>
              </a:lnSpc>
              <a:spcAft>
                <a:spcPts val="600"/>
              </a:spcAft>
              <a:buSzPts val="1200"/>
              <a:tabLst>
                <a:tab pos="1631315" algn="l"/>
              </a:tabLst>
            </a:pPr>
            <a:r>
              <a:rPr lang="en-US" spc="50"/>
              <a:t>La página web permitirá a los clientes de la empresa realizar compras en línea desde cualquier parte del país.</a:t>
            </a:r>
          </a:p>
        </p:txBody>
      </p:sp>
      <p:pic>
        <p:nvPicPr>
          <p:cNvPr id="9" name="Imagen 8">
            <a:extLst>
              <a:ext uri="{FF2B5EF4-FFF2-40B4-BE49-F238E27FC236}">
                <a16:creationId xmlns:a16="http://schemas.microsoft.com/office/drawing/2014/main" id="{C9846C03-5607-E9B2-08E7-A2C6911CF4FD}"/>
              </a:ext>
            </a:extLst>
          </p:cNvPr>
          <p:cNvPicPr>
            <a:picLocks noChangeAspect="1"/>
          </p:cNvPicPr>
          <p:nvPr/>
        </p:nvPicPr>
        <p:blipFill rotWithShape="1">
          <a:blip r:embed="rId2"/>
          <a:srcRect l="13623" r="13921" b="-3"/>
          <a:stretch/>
        </p:blipFill>
        <p:spPr>
          <a:xfrm>
            <a:off x="7537704" y="2264989"/>
            <a:ext cx="4654296" cy="4593011"/>
          </a:xfrm>
          <a:prstGeom prst="rect">
            <a:avLst/>
          </a:prstGeom>
        </p:spPr>
      </p:pic>
    </p:spTree>
    <p:extLst>
      <p:ext uri="{BB962C8B-B14F-4D97-AF65-F5344CB8AC3E}">
        <p14:creationId xmlns:p14="http://schemas.microsoft.com/office/powerpoint/2010/main" val="1874781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uadroTexto 4">
            <a:extLst>
              <a:ext uri="{FF2B5EF4-FFF2-40B4-BE49-F238E27FC236}">
                <a16:creationId xmlns:a16="http://schemas.microsoft.com/office/drawing/2014/main" id="{49457A9B-9E79-D0AC-B6AF-632FF1EFC1D4}"/>
              </a:ext>
            </a:extLst>
          </p:cNvPr>
          <p:cNvSpPr txBox="1"/>
          <p:nvPr/>
        </p:nvSpPr>
        <p:spPr>
          <a:xfrm>
            <a:off x="960120" y="317814"/>
            <a:ext cx="10268712" cy="1700784"/>
          </a:xfrm>
          <a:prstGeom prst="rect">
            <a:avLst/>
          </a:prstGeom>
        </p:spPr>
        <p:txBody>
          <a:bodyPr vert="horz" lIns="91440" tIns="45720" rIns="91440" bIns="45720" rtlCol="0" anchor="ctr">
            <a:normAutofit/>
          </a:bodyPr>
          <a:lstStyle/>
          <a:p>
            <a:pPr marL="742950" lvl="1" indent="-285750">
              <a:lnSpc>
                <a:spcPct val="90000"/>
              </a:lnSpc>
              <a:spcBef>
                <a:spcPct val="0"/>
              </a:spcBef>
              <a:spcAft>
                <a:spcPts val="600"/>
              </a:spcAft>
              <a:buSzPts val="1100"/>
              <a:tabLst>
                <a:tab pos="1105535" algn="l"/>
              </a:tabLst>
            </a:pPr>
            <a:r>
              <a:rPr lang="en-US" sz="3100" b="1" u="heavy" kern="1200" cap="all" spc="120" baseline="0" noProof="1">
                <a:solidFill>
                  <a:schemeClr val="bg1"/>
                </a:solidFill>
                <a:effectLst/>
                <a:latin typeface="+mj-lt"/>
                <a:ea typeface="+mj-ea"/>
                <a:cs typeface="+mj-cs"/>
              </a:rPr>
              <a:t>Nombre del proyecto</a:t>
            </a:r>
            <a:endParaRPr lang="en-US" sz="3100" kern="1200" cap="all" spc="120" baseline="0" noProof="1">
              <a:solidFill>
                <a:schemeClr val="bg1"/>
              </a:solidFill>
              <a:effectLst/>
              <a:latin typeface="+mj-lt"/>
              <a:ea typeface="+mj-ea"/>
              <a:cs typeface="+mj-cs"/>
            </a:endParaRPr>
          </a:p>
          <a:p>
            <a:pPr marL="1143000" marR="1454785" lvl="2" indent="-228600">
              <a:lnSpc>
                <a:spcPct val="90000"/>
              </a:lnSpc>
              <a:spcBef>
                <a:spcPct val="0"/>
              </a:spcBef>
              <a:spcAft>
                <a:spcPts val="600"/>
              </a:spcAft>
              <a:buSzPts val="1200"/>
              <a:tabLst>
                <a:tab pos="1450975" algn="l"/>
              </a:tabLst>
            </a:pPr>
            <a:r>
              <a:rPr lang="en-US" sz="3100" kern="1200" cap="all" spc="120" baseline="0" noProof="1">
                <a:solidFill>
                  <a:schemeClr val="bg1"/>
                </a:solidFill>
                <a:effectLst/>
                <a:latin typeface="+mj-lt"/>
                <a:ea typeface="+mj-ea"/>
                <a:cs typeface="+mj-cs"/>
              </a:rPr>
              <a:t>Implementación de Ecommerce para la empresa de “Autopartes V&amp;V”</a:t>
            </a:r>
          </a:p>
        </p:txBody>
      </p:sp>
      <p:sp>
        <p:nvSpPr>
          <p:cNvPr id="7" name="CuadroTexto 6">
            <a:extLst>
              <a:ext uri="{FF2B5EF4-FFF2-40B4-BE49-F238E27FC236}">
                <a16:creationId xmlns:a16="http://schemas.microsoft.com/office/drawing/2014/main" id="{EAF46658-B75E-6ADD-20E0-10DE936DBFF6}"/>
              </a:ext>
            </a:extLst>
          </p:cNvPr>
          <p:cNvSpPr txBox="1"/>
          <p:nvPr/>
        </p:nvSpPr>
        <p:spPr>
          <a:xfrm>
            <a:off x="960120" y="2587752"/>
            <a:ext cx="5869303" cy="3593592"/>
          </a:xfrm>
          <a:prstGeom prst="rect">
            <a:avLst/>
          </a:prstGeom>
        </p:spPr>
        <p:txBody>
          <a:bodyPr vert="horz" lIns="91440" tIns="45720" rIns="91440" bIns="45720" rtlCol="0">
            <a:normAutofit/>
          </a:bodyPr>
          <a:lstStyle/>
          <a:p>
            <a:pPr marL="742950" lvl="1" indent="-285750">
              <a:lnSpc>
                <a:spcPct val="91000"/>
              </a:lnSpc>
              <a:spcBef>
                <a:spcPts val="800"/>
              </a:spcBef>
              <a:spcAft>
                <a:spcPts val="0"/>
              </a:spcAft>
              <a:buSzPts val="1100"/>
              <a:buFont typeface="Times New Roman" panose="02020603050405020304" pitchFamily="18" charset="0"/>
              <a:buAutoNum type="arabicPeriod"/>
              <a:tabLst>
                <a:tab pos="1092835" algn="l"/>
              </a:tabLst>
            </a:pPr>
            <a:r>
              <a:rPr lang="en-US" sz="1100" b="1" spc="50" noProof="1">
                <a:effectLst/>
              </a:rPr>
              <a:t>Objetivos</a:t>
            </a:r>
          </a:p>
          <a:p>
            <a:pPr>
              <a:lnSpc>
                <a:spcPct val="91000"/>
              </a:lnSpc>
              <a:spcBef>
                <a:spcPts val="5"/>
              </a:spcBef>
            </a:pPr>
            <a:r>
              <a:rPr lang="en-US" sz="1100" b="1" spc="50" noProof="1">
                <a:effectLst/>
              </a:rPr>
              <a:t> </a:t>
            </a:r>
            <a:endParaRPr lang="en-US" sz="1100" spc="50" noProof="1">
              <a:effectLst/>
            </a:endParaRPr>
          </a:p>
          <a:p>
            <a:pPr marL="1143000" lvl="2" indent="-228600">
              <a:lnSpc>
                <a:spcPct val="91000"/>
              </a:lnSpc>
              <a:buSzPts val="1200"/>
              <a:buFont typeface="Times New Roman" panose="02020603050405020304" pitchFamily="18" charset="0"/>
              <a:buAutoNum type="arabicPeriod"/>
              <a:tabLst>
                <a:tab pos="1473835" algn="l"/>
              </a:tabLst>
            </a:pPr>
            <a:r>
              <a:rPr lang="en-US" sz="1100" b="1" spc="50" noProof="1">
                <a:effectLst/>
              </a:rPr>
              <a:t>Objetivo general</a:t>
            </a:r>
            <a:endParaRPr lang="en-US" sz="1100" spc="50" noProof="1">
              <a:effectLst/>
            </a:endParaRPr>
          </a:p>
          <a:p>
            <a:pPr>
              <a:lnSpc>
                <a:spcPct val="91000"/>
              </a:lnSpc>
              <a:spcBef>
                <a:spcPts val="5"/>
              </a:spcBef>
            </a:pPr>
            <a:r>
              <a:rPr lang="en-US" sz="1100" b="1" spc="50" noProof="1">
                <a:effectLst/>
              </a:rPr>
              <a:t> </a:t>
            </a:r>
            <a:endParaRPr lang="en-US" sz="1100" spc="50" noProof="1">
              <a:effectLst/>
            </a:endParaRPr>
          </a:p>
          <a:p>
            <a:pPr marL="1450975" marR="551815">
              <a:lnSpc>
                <a:spcPct val="91000"/>
              </a:lnSpc>
              <a:spcAft>
                <a:spcPts val="0"/>
              </a:spcAft>
            </a:pPr>
            <a:r>
              <a:rPr lang="en-US" sz="1100" spc="50" noProof="1">
                <a:effectLst/>
              </a:rPr>
              <a:t>Desarrollar una página de comercio electrónico para Autopartes V &amp; V que permita automatizar el proceso de atención al cliente y ventas de los productos en general.</a:t>
            </a:r>
          </a:p>
          <a:p>
            <a:pPr marL="1143000" lvl="2" indent="-228600">
              <a:lnSpc>
                <a:spcPct val="91000"/>
              </a:lnSpc>
              <a:spcBef>
                <a:spcPts val="805"/>
              </a:spcBef>
              <a:spcAft>
                <a:spcPts val="0"/>
              </a:spcAft>
              <a:buSzPts val="1200"/>
              <a:buFont typeface="Times New Roman" panose="02020603050405020304" pitchFamily="18" charset="0"/>
              <a:buAutoNum type="arabicPeriod"/>
              <a:tabLst>
                <a:tab pos="1511935" algn="l"/>
              </a:tabLst>
            </a:pPr>
            <a:r>
              <a:rPr lang="en-US" sz="1100" b="1" spc="50" noProof="1">
                <a:effectLst/>
              </a:rPr>
              <a:t>Objetivos Específicos</a:t>
            </a:r>
          </a:p>
          <a:p>
            <a:pPr>
              <a:lnSpc>
                <a:spcPct val="91000"/>
              </a:lnSpc>
              <a:spcBef>
                <a:spcPts val="45"/>
              </a:spcBef>
            </a:pPr>
            <a:r>
              <a:rPr lang="en-US" sz="1100" b="1" spc="50" noProof="1">
                <a:effectLst/>
              </a:rPr>
              <a:t> </a:t>
            </a:r>
            <a:endParaRPr lang="en-US" sz="1100" spc="50" noProof="1">
              <a:effectLst/>
            </a:endParaRPr>
          </a:p>
          <a:p>
            <a:pPr marL="1600200" lvl="3" indent="-228600">
              <a:lnSpc>
                <a:spcPct val="91000"/>
              </a:lnSpc>
              <a:buSzPts val="1200"/>
              <a:buFont typeface="Wingdings" panose="05000000000000000000" pitchFamily="2" charset="2"/>
              <a:buChar char=""/>
              <a:tabLst>
                <a:tab pos="2477770" algn="l"/>
              </a:tabLst>
            </a:pPr>
            <a:r>
              <a:rPr lang="en-US" sz="1100" spc="50" noProof="1">
                <a:effectLst/>
              </a:rPr>
              <a:t>Implementación de métodos de pagos a través de tarjetas de crédito.</a:t>
            </a:r>
          </a:p>
          <a:p>
            <a:pPr marL="1600200" marR="924560" lvl="3" indent="-228600">
              <a:lnSpc>
                <a:spcPct val="91000"/>
              </a:lnSpc>
              <a:spcBef>
                <a:spcPts val="320"/>
              </a:spcBef>
              <a:spcAft>
                <a:spcPts val="0"/>
              </a:spcAft>
              <a:buSzPts val="1200"/>
              <a:buFont typeface="Wingdings" panose="05000000000000000000" pitchFamily="2" charset="2"/>
              <a:buChar char=""/>
              <a:tabLst>
                <a:tab pos="2477770" algn="l"/>
              </a:tabLst>
            </a:pPr>
            <a:r>
              <a:rPr lang="en-US" sz="1100" spc="50" noProof="1">
                <a:effectLst/>
              </a:rPr>
              <a:t>Informes detallados sobre ventas y artículos más buscados en la página web</a:t>
            </a:r>
          </a:p>
          <a:p>
            <a:pPr marL="1600200" lvl="3" indent="-228600">
              <a:lnSpc>
                <a:spcPct val="91000"/>
              </a:lnSpc>
              <a:spcBef>
                <a:spcPts val="10"/>
              </a:spcBef>
              <a:spcAft>
                <a:spcPts val="0"/>
              </a:spcAft>
              <a:buSzPts val="1200"/>
              <a:buFont typeface="Wingdings" panose="05000000000000000000" pitchFamily="2" charset="2"/>
              <a:buChar char=""/>
              <a:tabLst>
                <a:tab pos="2477770" algn="l"/>
              </a:tabLst>
            </a:pPr>
            <a:r>
              <a:rPr lang="en-US" sz="1100" spc="50" noProof="1">
                <a:effectLst/>
              </a:rPr>
              <a:t>Intranet con gestor de Kardex y stock</a:t>
            </a:r>
          </a:p>
          <a:p>
            <a:pPr marL="1600200" lvl="3" indent="-228600">
              <a:lnSpc>
                <a:spcPct val="91000"/>
              </a:lnSpc>
              <a:spcBef>
                <a:spcPts val="10"/>
              </a:spcBef>
              <a:spcAft>
                <a:spcPts val="0"/>
              </a:spcAft>
              <a:buSzPts val="1200"/>
              <a:buFont typeface="Wingdings" panose="05000000000000000000" pitchFamily="2" charset="2"/>
              <a:buChar char=""/>
              <a:tabLst>
                <a:tab pos="2477770" algn="l"/>
              </a:tabLst>
            </a:pPr>
            <a:r>
              <a:rPr lang="en-US" sz="1100" spc="50" noProof="1">
                <a:effectLst/>
              </a:rPr>
              <a:t>Barra de navegación con botón y con elección de seleccionar filtros</a:t>
            </a:r>
          </a:p>
        </p:txBody>
      </p:sp>
      <p:pic>
        <p:nvPicPr>
          <p:cNvPr id="9" name="Picture 8" descr="Bombilla en fondo amarillo con rayos de luz y cable pintados">
            <a:extLst>
              <a:ext uri="{FF2B5EF4-FFF2-40B4-BE49-F238E27FC236}">
                <a16:creationId xmlns:a16="http://schemas.microsoft.com/office/drawing/2014/main" id="{889D32EA-BAEB-B969-B25A-028A909AB162}"/>
              </a:ext>
            </a:extLst>
          </p:cNvPr>
          <p:cNvPicPr>
            <a:picLocks noChangeAspect="1"/>
          </p:cNvPicPr>
          <p:nvPr/>
        </p:nvPicPr>
        <p:blipFill rotWithShape="1">
          <a:blip r:embed="rId2"/>
          <a:srcRect l="37679" r="1" b="1"/>
          <a:stretch/>
        </p:blipFill>
        <p:spPr>
          <a:xfrm>
            <a:off x="7537704" y="2264989"/>
            <a:ext cx="4654296" cy="4593011"/>
          </a:xfrm>
          <a:prstGeom prst="rect">
            <a:avLst/>
          </a:prstGeom>
        </p:spPr>
      </p:pic>
    </p:spTree>
    <p:extLst>
      <p:ext uri="{BB962C8B-B14F-4D97-AF65-F5344CB8AC3E}">
        <p14:creationId xmlns:p14="http://schemas.microsoft.com/office/powerpoint/2010/main" val="240947202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724B708-6917-9592-9216-18B79D1F9DE4}"/>
              </a:ext>
            </a:extLst>
          </p:cNvPr>
          <p:cNvSpPr txBox="1"/>
          <p:nvPr/>
        </p:nvSpPr>
        <p:spPr>
          <a:xfrm>
            <a:off x="413094" y="1053864"/>
            <a:ext cx="10492509" cy="5277663"/>
          </a:xfrm>
          <a:prstGeom prst="rect">
            <a:avLst/>
          </a:prstGeom>
          <a:noFill/>
        </p:spPr>
        <p:txBody>
          <a:bodyPr wrap="square">
            <a:spAutoFit/>
          </a:bodyPr>
          <a:lstStyle/>
          <a:p>
            <a:pPr marL="1090295" marR="553720" algn="just">
              <a:lnSpc>
                <a:spcPct val="200000"/>
              </a:lnSpc>
              <a:spcAft>
                <a:spcPts val="0"/>
              </a:spcAft>
            </a:pPr>
            <a:r>
              <a:rPr lang="es-ES" sz="1000" dirty="0">
                <a:latin typeface="Times New Roman" panose="02020603050405020304" pitchFamily="18" charset="0"/>
                <a:cs typeface="Times New Roman" panose="02020603050405020304" pitchFamily="18" charset="0"/>
              </a:rPr>
              <a:t>El mercado de autopartes en línea en Perú está creciendo rápidamente. En 2022, el mercado alcanzó un valor de $100 millones de dólares, y se espera que alcance los $200 millones de dólares en 2025. Las principales empresas que operan en este mercado son Linio y Mercado libre siendo esta última la más conocida. Estas empresas ofrecen una amplia gama de autopartes, precios competitivos y una buena experiencia de compra. Sin embargo, las personas tienen un grado alto de desconfianza al momento de realizar sus compras mediante estas páginas, esto debido a que hay miles de vendedores cuya supuesta garantía que ofrecen no son “verosímiles” del todo.</a:t>
            </a:r>
            <a:endParaRPr lang="es-PE" sz="1000" dirty="0">
              <a:latin typeface="Times New Roman" panose="02020603050405020304" pitchFamily="18" charset="0"/>
              <a:cs typeface="Times New Roman" panose="02020603050405020304" pitchFamily="18" charset="0"/>
            </a:endParaRPr>
          </a:p>
          <a:p>
            <a:r>
              <a:rPr lang="es-ES" sz="1000" dirty="0">
                <a:latin typeface="Times New Roman" panose="02020603050405020304" pitchFamily="18" charset="0"/>
                <a:cs typeface="Times New Roman" panose="02020603050405020304" pitchFamily="18" charset="0"/>
              </a:rPr>
              <a:t> </a:t>
            </a:r>
            <a:endParaRPr lang="es-PE" sz="1000" dirty="0">
              <a:latin typeface="Times New Roman" panose="02020603050405020304" pitchFamily="18" charset="0"/>
              <a:cs typeface="Times New Roman" panose="02020603050405020304" pitchFamily="18" charset="0"/>
            </a:endParaRPr>
          </a:p>
          <a:p>
            <a:pPr>
              <a:spcBef>
                <a:spcPts val="5"/>
              </a:spcBef>
            </a:pPr>
            <a:r>
              <a:rPr lang="es-ES" sz="1000" dirty="0">
                <a:latin typeface="Times New Roman" panose="02020603050405020304" pitchFamily="18" charset="0"/>
                <a:cs typeface="Times New Roman" panose="02020603050405020304" pitchFamily="18" charset="0"/>
              </a:rPr>
              <a:t> </a:t>
            </a:r>
            <a:endParaRPr lang="es-PE" sz="1000" dirty="0">
              <a:latin typeface="Times New Roman" panose="02020603050405020304" pitchFamily="18" charset="0"/>
              <a:cs typeface="Times New Roman" panose="02020603050405020304" pitchFamily="18" charset="0"/>
            </a:endParaRPr>
          </a:p>
          <a:p>
            <a:pPr marL="1090295" marR="556260" algn="just">
              <a:lnSpc>
                <a:spcPct val="200000"/>
              </a:lnSpc>
              <a:spcAft>
                <a:spcPts val="0"/>
              </a:spcAft>
            </a:pPr>
            <a:r>
              <a:rPr lang="es-ES" sz="1000" dirty="0">
                <a:latin typeface="Times New Roman" panose="02020603050405020304" pitchFamily="18" charset="0"/>
                <a:cs typeface="Times New Roman" panose="02020603050405020304" pitchFamily="18" charset="0"/>
              </a:rPr>
              <a:t>“Autopartes V &amp; V” es una empresa peruana con más de 5 años de experiencia en la venta de autopartes. La empresa cuenta con todos los documentos en regla que respaldan la legalidad de sus ventas (DNI,RUC, licencia de funcionamiento y Certificado de homologación), y con una infraestructura aceptable para desarrollar y ejecutar el proyecto.</a:t>
            </a:r>
            <a:endParaRPr lang="es-PE" sz="1000" dirty="0">
              <a:latin typeface="Times New Roman" panose="02020603050405020304" pitchFamily="18" charset="0"/>
              <a:cs typeface="Times New Roman" panose="02020603050405020304" pitchFamily="18" charset="0"/>
            </a:endParaRPr>
          </a:p>
          <a:p>
            <a:r>
              <a:rPr lang="es-ES" sz="1000" dirty="0">
                <a:latin typeface="Times New Roman" panose="02020603050405020304" pitchFamily="18" charset="0"/>
                <a:cs typeface="Times New Roman" panose="02020603050405020304" pitchFamily="18" charset="0"/>
              </a:rPr>
              <a:t> </a:t>
            </a:r>
            <a:endParaRPr lang="es-PE" sz="1000" dirty="0">
              <a:latin typeface="Times New Roman" panose="02020603050405020304" pitchFamily="18" charset="0"/>
              <a:cs typeface="Times New Roman" panose="02020603050405020304" pitchFamily="18" charset="0"/>
            </a:endParaRPr>
          </a:p>
          <a:p>
            <a:r>
              <a:rPr lang="es-ES" sz="1000" dirty="0">
                <a:latin typeface="Times New Roman" panose="02020603050405020304" pitchFamily="18" charset="0"/>
                <a:cs typeface="Times New Roman" panose="02020603050405020304" pitchFamily="18" charset="0"/>
              </a:rPr>
              <a:t> </a:t>
            </a:r>
            <a:endParaRPr lang="es-PE" sz="1000" dirty="0">
              <a:latin typeface="Times New Roman" panose="02020603050405020304" pitchFamily="18" charset="0"/>
              <a:cs typeface="Times New Roman" panose="02020603050405020304" pitchFamily="18" charset="0"/>
            </a:endParaRPr>
          </a:p>
          <a:p>
            <a:pPr marL="1090295" marR="553085" algn="just">
              <a:lnSpc>
                <a:spcPct val="200000"/>
              </a:lnSpc>
              <a:spcAft>
                <a:spcPts val="0"/>
              </a:spcAft>
            </a:pPr>
            <a:r>
              <a:rPr lang="es-ES" sz="1000" dirty="0">
                <a:latin typeface="Times New Roman" panose="02020603050405020304" pitchFamily="18" charset="0"/>
                <a:cs typeface="Times New Roman" panose="02020603050405020304" pitchFamily="18" charset="0"/>
              </a:rPr>
              <a:t>“Autopartes V &amp; V”, cuenta con un almacén y el local principal donde se realiza las ventas de manera presencial donde el encargado registra las transacciones y productos vendidos en un cuaderno, método de venta considerado actualmente retrógrada y rudimentario, ya que al ser un espacio no muy grande donde en cualquier momento puede aparecer otro posible cliente con el fin de realizar alguna compra, este tendría que esperar un buen momento hasta que el empleado pueda terminar de alistar la mercadería solicitada con los documentos necesarios para su traslado. Además, se generan casos donde el personal del local principal olvida la cantidad de existencias del producto que consulta el cliente y el lugar donde se encuentran, haciendo que el empleado tenga que trasladarse a pie al lugar del almacén para corroborar la existencia del producto, lo cual genera malestar en el cliente debido a la excesiva demora que puede provocar la búsqueda del o los productos requeridos. Es por ello, que la implementación de un sistema de negocio electrónico (</a:t>
            </a:r>
            <a:r>
              <a:rPr lang="es-ES" sz="1000" dirty="0" err="1">
                <a:latin typeface="Times New Roman" panose="02020603050405020304" pitchFamily="18" charset="0"/>
                <a:cs typeface="Times New Roman" panose="02020603050405020304" pitchFamily="18" charset="0"/>
              </a:rPr>
              <a:t>Ecommerce</a:t>
            </a:r>
            <a:r>
              <a:rPr lang="es-ES" sz="1000" dirty="0">
                <a:latin typeface="Times New Roman" panose="02020603050405020304" pitchFamily="18" charset="0"/>
                <a:cs typeface="Times New Roman" panose="02020603050405020304" pitchFamily="18" charset="0"/>
              </a:rPr>
              <a:t>) reducirá la acumulación de clientes en el local principal así como el traspaso de la gestión con papel a una gestión sistematizada y eficiente</a:t>
            </a:r>
            <a:endParaRPr lang="es-PE" sz="1000" dirty="0">
              <a:latin typeface="Times New Roman" panose="02020603050405020304" pitchFamily="18" charset="0"/>
              <a:cs typeface="Times New Roman" panose="02020603050405020304" pitchFamily="18" charset="0"/>
            </a:endParaRPr>
          </a:p>
        </p:txBody>
      </p:sp>
      <p:sp>
        <p:nvSpPr>
          <p:cNvPr id="4" name="CuadroTexto 3">
            <a:extLst>
              <a:ext uri="{FF2B5EF4-FFF2-40B4-BE49-F238E27FC236}">
                <a16:creationId xmlns:a16="http://schemas.microsoft.com/office/drawing/2014/main" id="{13862A7B-AB16-2EFB-70E7-E370D5792FF6}"/>
              </a:ext>
            </a:extLst>
          </p:cNvPr>
          <p:cNvSpPr txBox="1"/>
          <p:nvPr/>
        </p:nvSpPr>
        <p:spPr>
          <a:xfrm>
            <a:off x="2216727" y="526473"/>
            <a:ext cx="5726546" cy="369332"/>
          </a:xfrm>
          <a:prstGeom prst="rect">
            <a:avLst/>
          </a:prstGeom>
          <a:noFill/>
        </p:spPr>
        <p:txBody>
          <a:bodyPr wrap="square" rtlCol="0">
            <a:spAutoFit/>
          </a:bodyPr>
          <a:lstStyle/>
          <a:p>
            <a:pPr algn="ctr"/>
            <a:r>
              <a:rPr lang="es-PE" dirty="0"/>
              <a:t>DEFINICION DEL PROBLEMA</a:t>
            </a:r>
          </a:p>
        </p:txBody>
      </p:sp>
    </p:spTree>
    <p:extLst>
      <p:ext uri="{BB962C8B-B14F-4D97-AF65-F5344CB8AC3E}">
        <p14:creationId xmlns:p14="http://schemas.microsoft.com/office/powerpoint/2010/main" val="3835414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uadroTexto 2">
            <a:extLst>
              <a:ext uri="{FF2B5EF4-FFF2-40B4-BE49-F238E27FC236}">
                <a16:creationId xmlns:a16="http://schemas.microsoft.com/office/drawing/2014/main" id="{7A65390F-D94E-CC4A-E5E3-627FE29045DF}"/>
              </a:ext>
            </a:extLst>
          </p:cNvPr>
          <p:cNvGraphicFramePr/>
          <p:nvPr>
            <p:extLst>
              <p:ext uri="{D42A27DB-BD31-4B8C-83A1-F6EECF244321}">
                <p14:modId xmlns:p14="http://schemas.microsoft.com/office/powerpoint/2010/main" val="700090153"/>
              </p:ext>
            </p:extLst>
          </p:nvPr>
        </p:nvGraphicFramePr>
        <p:xfrm>
          <a:off x="960438" y="2745545"/>
          <a:ext cx="10267950" cy="33644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0488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8">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0">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2">
            <a:extLst>
              <a:ext uri="{FF2B5EF4-FFF2-40B4-BE49-F238E27FC236}">
                <a16:creationId xmlns:a16="http://schemas.microsoft.com/office/drawing/2014/main" id="{52F9B1C2-7D20-4F91-A660-197C98B9A3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39445"/>
            <a:ext cx="6114985" cy="2298326"/>
          </a:xfrm>
          <a:prstGeom prst="rect">
            <a:avLst/>
          </a:prstGeom>
          <a:solidFill>
            <a:schemeClr val="tx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uadroTexto 1">
            <a:extLst>
              <a:ext uri="{FF2B5EF4-FFF2-40B4-BE49-F238E27FC236}">
                <a16:creationId xmlns:a16="http://schemas.microsoft.com/office/drawing/2014/main" id="{C8C181E6-5F23-F620-452D-CBA04268AA72}"/>
              </a:ext>
            </a:extLst>
          </p:cNvPr>
          <p:cNvSpPr txBox="1"/>
          <p:nvPr/>
        </p:nvSpPr>
        <p:spPr>
          <a:xfrm>
            <a:off x="960119" y="2100845"/>
            <a:ext cx="4670234" cy="197552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600" cap="all" spc="120" dirty="0">
                <a:solidFill>
                  <a:schemeClr val="bg1"/>
                </a:solidFill>
                <a:latin typeface="+mj-lt"/>
                <a:ea typeface="+mj-ea"/>
                <a:cs typeface="+mj-cs"/>
              </a:rPr>
              <a:t>PRESUPUESTO DEL PROYECTO</a:t>
            </a:r>
          </a:p>
        </p:txBody>
      </p:sp>
      <p:sp useBgFill="1">
        <p:nvSpPr>
          <p:cNvPr id="25" name="Rectangle 24">
            <a:extLst>
              <a:ext uri="{FF2B5EF4-FFF2-40B4-BE49-F238E27FC236}">
                <a16:creationId xmlns:a16="http://schemas.microsoft.com/office/drawing/2014/main" id="{A89C4E6E-ECA4-40E5-A54E-13E92B678E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237771"/>
            <a:ext cx="6114982" cy="8093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a 2">
            <a:extLst>
              <a:ext uri="{FF2B5EF4-FFF2-40B4-BE49-F238E27FC236}">
                <a16:creationId xmlns:a16="http://schemas.microsoft.com/office/drawing/2014/main" id="{940410BF-50D8-7E95-E40F-F19B3638915E}"/>
              </a:ext>
            </a:extLst>
          </p:cNvPr>
          <p:cNvGraphicFramePr>
            <a:graphicFrameLocks noGrp="1"/>
          </p:cNvGraphicFramePr>
          <p:nvPr>
            <p:extLst>
              <p:ext uri="{D42A27DB-BD31-4B8C-83A1-F6EECF244321}">
                <p14:modId xmlns:p14="http://schemas.microsoft.com/office/powerpoint/2010/main" val="2374674761"/>
              </p:ext>
            </p:extLst>
          </p:nvPr>
        </p:nvGraphicFramePr>
        <p:xfrm>
          <a:off x="6758450" y="1733139"/>
          <a:ext cx="4519150" cy="3391726"/>
        </p:xfrm>
        <a:graphic>
          <a:graphicData uri="http://schemas.openxmlformats.org/drawingml/2006/table">
            <a:tbl>
              <a:tblPr firstRow="1" firstCol="1" lastRow="1" lastCol="1" bandRow="1" bandCol="1">
                <a:noFill/>
              </a:tblPr>
              <a:tblGrid>
                <a:gridCol w="2933037">
                  <a:extLst>
                    <a:ext uri="{9D8B030D-6E8A-4147-A177-3AD203B41FA5}">
                      <a16:colId xmlns:a16="http://schemas.microsoft.com/office/drawing/2014/main" val="2925231996"/>
                    </a:ext>
                  </a:extLst>
                </a:gridCol>
                <a:gridCol w="1586113">
                  <a:extLst>
                    <a:ext uri="{9D8B030D-6E8A-4147-A177-3AD203B41FA5}">
                      <a16:colId xmlns:a16="http://schemas.microsoft.com/office/drawing/2014/main" val="3478864472"/>
                    </a:ext>
                  </a:extLst>
                </a:gridCol>
              </a:tblGrid>
              <a:tr h="586698">
                <a:tc>
                  <a:txBody>
                    <a:bodyPr/>
                    <a:lstStyle/>
                    <a:p>
                      <a:pPr algn="l" fontAlgn="t">
                        <a:spcBef>
                          <a:spcPts val="15"/>
                        </a:spcBef>
                        <a:spcAft>
                          <a:spcPts val="0"/>
                        </a:spcAft>
                      </a:pPr>
                      <a:r>
                        <a:rPr lang="es-ES" sz="2400" b="0" i="0" u="none" strike="noStrike"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Costo de 3 meses</a:t>
                      </a:r>
                      <a:endParaRPr lang="es-ES" sz="2400" b="0" i="0" u="none" strike="noStrike" cap="none" spc="0" dirty="0">
                        <a:solidFill>
                          <a:schemeClr val="tx1"/>
                        </a:solidFill>
                        <a:effectLst/>
                        <a:latin typeface="Arial" panose="020B0604020202020204" pitchFamily="34" charset="0"/>
                      </a:endParaRPr>
                    </a:p>
                  </a:txBody>
                  <a:tcPr marL="69024" marR="69024" marT="25303" marB="138048" anchor="b">
                    <a:lnL w="12700" cmpd="sng">
                      <a:noFill/>
                    </a:lnL>
                    <a:lnR w="12700" cmpd="sng">
                      <a:noFill/>
                    </a:lnR>
                    <a:lnT w="9525" cap="flat" cmpd="sng" algn="ctr">
                      <a:noFill/>
                      <a:prstDash val="solid"/>
                    </a:lnT>
                    <a:lnB w="38100" cmpd="sng">
                      <a:noFill/>
                    </a:lnB>
                    <a:noFill/>
                  </a:tcPr>
                </a:tc>
                <a:tc>
                  <a:txBody>
                    <a:bodyPr/>
                    <a:lstStyle/>
                    <a:p>
                      <a:pPr marL="73152" algn="l" fontAlgn="t">
                        <a:spcBef>
                          <a:spcPts val="15"/>
                        </a:spcBef>
                        <a:spcAft>
                          <a:spcPts val="0"/>
                        </a:spcAft>
                      </a:pPr>
                      <a:r>
                        <a:rPr lang="es-ES" sz="2400" b="0" i="0" u="none" strike="noStrike"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Total</a:t>
                      </a:r>
                      <a:endParaRPr lang="es-ES" sz="2400" b="0" i="0" u="none" strike="noStrike" cap="none" spc="0">
                        <a:solidFill>
                          <a:schemeClr val="tx1"/>
                        </a:solidFill>
                        <a:effectLst/>
                        <a:latin typeface="Arial" panose="020B0604020202020204" pitchFamily="34" charset="0"/>
                      </a:endParaRPr>
                    </a:p>
                  </a:txBody>
                  <a:tcPr marL="69024" marR="69024" marT="25303" marB="138048"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3355381857"/>
                  </a:ext>
                </a:extLst>
              </a:tr>
              <a:tr h="780348">
                <a:tc>
                  <a:txBody>
                    <a:bodyPr/>
                    <a:lstStyle/>
                    <a:p>
                      <a:pPr marL="73152" algn="l" fontAlgn="t">
                        <a:lnSpc>
                          <a:spcPts val="1355"/>
                        </a:lnSpc>
                        <a:spcBef>
                          <a:spcPts val="0"/>
                        </a:spcBef>
                        <a:spcAft>
                          <a:spcPts val="0"/>
                        </a:spcAft>
                      </a:pPr>
                      <a:r>
                        <a:rPr lang="es-ES" sz="2400" b="0" i="0" u="none" strike="noStrike"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Costo Total de Inversión Inicial</a:t>
                      </a:r>
                      <a:endParaRPr lang="es-ES" sz="2400" b="0" i="0" u="none" strike="noStrike" cap="none" spc="0">
                        <a:solidFill>
                          <a:schemeClr val="tx1"/>
                        </a:solidFill>
                        <a:effectLst/>
                        <a:latin typeface="Arial" panose="020B0604020202020204" pitchFamily="34" charset="0"/>
                      </a:endParaRPr>
                    </a:p>
                  </a:txBody>
                  <a:tcPr marL="69024" marR="69024" marT="25303" marB="138048">
                    <a:lnL w="12700" cmpd="sng">
                      <a:noFill/>
                      <a:prstDash val="solid"/>
                    </a:lnL>
                    <a:lnR w="12700" cmpd="sng">
                      <a:noFill/>
                      <a:prstDash val="solid"/>
                    </a:lnR>
                    <a:lnT w="38100" cmpd="sng">
                      <a:noFill/>
                    </a:lnT>
                    <a:lnB w="12700" cap="flat" cmpd="sng" algn="ctr">
                      <a:solidFill>
                        <a:schemeClr val="accent1"/>
                      </a:solidFill>
                      <a:prstDash val="solid"/>
                    </a:lnB>
                    <a:noFill/>
                  </a:tcPr>
                </a:tc>
                <a:tc>
                  <a:txBody>
                    <a:bodyPr/>
                    <a:lstStyle/>
                    <a:p>
                      <a:pPr marL="73152" algn="l" fontAlgn="t">
                        <a:lnSpc>
                          <a:spcPts val="1355"/>
                        </a:lnSpc>
                        <a:spcBef>
                          <a:spcPts val="0"/>
                        </a:spcBef>
                        <a:spcAft>
                          <a:spcPts val="0"/>
                        </a:spcAft>
                      </a:pPr>
                      <a:r>
                        <a:rPr lang="es-ES" sz="1800" b="1" i="0" u="none" strike="noStrike"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 12000.00</a:t>
                      </a:r>
                      <a:endParaRPr lang="es-ES" sz="1800" b="1" i="0" u="none" strike="noStrike" cap="none" spc="0">
                        <a:solidFill>
                          <a:schemeClr val="tx1"/>
                        </a:solidFill>
                        <a:effectLst/>
                        <a:latin typeface="Arial" panose="020B0604020202020204" pitchFamily="34" charset="0"/>
                      </a:endParaRPr>
                    </a:p>
                  </a:txBody>
                  <a:tcPr marL="69024" marR="69024" marT="25303" marB="138048">
                    <a:lnL w="12700" cmpd="sng">
                      <a:noFill/>
                      <a:prstDash val="solid"/>
                    </a:lnL>
                    <a:lnR w="12700" cmpd="sng">
                      <a:noFill/>
                      <a:prstDash val="solid"/>
                    </a:lnR>
                    <a:lnT w="38100" cmpd="sng">
                      <a:noFill/>
                    </a:lnT>
                    <a:lnB w="12700" cap="flat" cmpd="sng" algn="ctr">
                      <a:solidFill>
                        <a:schemeClr val="accent1"/>
                      </a:solidFill>
                      <a:prstDash val="solid"/>
                    </a:lnB>
                    <a:noFill/>
                  </a:tcPr>
                </a:tc>
                <a:extLst>
                  <a:ext uri="{0D108BD9-81ED-4DB2-BD59-A6C34878D82A}">
                    <a16:rowId xmlns:a16="http://schemas.microsoft.com/office/drawing/2014/main" val="1953182398"/>
                  </a:ext>
                </a:extLst>
              </a:tr>
              <a:tr h="511922">
                <a:tc>
                  <a:txBody>
                    <a:bodyPr/>
                    <a:lstStyle/>
                    <a:p>
                      <a:pPr marL="73152" algn="l" fontAlgn="t">
                        <a:lnSpc>
                          <a:spcPts val="1355"/>
                        </a:lnSpc>
                        <a:spcBef>
                          <a:spcPts val="0"/>
                        </a:spcBef>
                        <a:spcAft>
                          <a:spcPts val="0"/>
                        </a:spcAft>
                      </a:pPr>
                      <a:r>
                        <a:rPr lang="es-ES" sz="2400" b="0" i="0" u="none" strike="noStrike"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Costos Generales</a:t>
                      </a:r>
                      <a:endParaRPr lang="es-ES" sz="2400" b="0" i="0" u="none" strike="noStrike" cap="none" spc="0">
                        <a:solidFill>
                          <a:schemeClr val="tx1"/>
                        </a:solidFill>
                        <a:effectLst/>
                        <a:latin typeface="Arial" panose="020B0604020202020204" pitchFamily="34" charset="0"/>
                      </a:endParaRPr>
                    </a:p>
                  </a:txBody>
                  <a:tcPr marL="69024" marR="69024" marT="25303" marB="138048">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marL="73152" algn="l" fontAlgn="t">
                        <a:lnSpc>
                          <a:spcPts val="1355"/>
                        </a:lnSpc>
                        <a:spcBef>
                          <a:spcPts val="0"/>
                        </a:spcBef>
                        <a:spcAft>
                          <a:spcPts val="0"/>
                        </a:spcAft>
                      </a:pPr>
                      <a:r>
                        <a:rPr lang="es-ES" sz="1800" b="1" i="0" u="none" strike="noStrike"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 252.00</a:t>
                      </a:r>
                      <a:endParaRPr lang="es-ES" sz="1800" b="1" i="0" u="none" strike="noStrike" cap="none" spc="0">
                        <a:solidFill>
                          <a:schemeClr val="tx1"/>
                        </a:solidFill>
                        <a:effectLst/>
                        <a:latin typeface="Arial" panose="020B0604020202020204" pitchFamily="34" charset="0"/>
                      </a:endParaRPr>
                    </a:p>
                  </a:txBody>
                  <a:tcPr marL="69024" marR="69024" marT="25303" marB="138048">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984369509"/>
                  </a:ext>
                </a:extLst>
              </a:tr>
              <a:tr h="511922">
                <a:tc>
                  <a:txBody>
                    <a:bodyPr/>
                    <a:lstStyle/>
                    <a:p>
                      <a:pPr marL="73152" algn="l" fontAlgn="t">
                        <a:lnSpc>
                          <a:spcPts val="1355"/>
                        </a:lnSpc>
                        <a:spcBef>
                          <a:spcPts val="0"/>
                        </a:spcBef>
                        <a:spcAft>
                          <a:spcPts val="0"/>
                        </a:spcAft>
                      </a:pPr>
                      <a:r>
                        <a:rPr lang="es-ES" sz="2400" b="0" i="0" u="none" strike="noStrike"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Costos del ambiente</a:t>
                      </a:r>
                      <a:endParaRPr lang="es-ES" sz="2400" b="0" i="0" u="none" strike="noStrike" cap="none" spc="0">
                        <a:solidFill>
                          <a:schemeClr val="tx1"/>
                        </a:solidFill>
                        <a:effectLst/>
                        <a:latin typeface="Arial" panose="020B0604020202020204" pitchFamily="34" charset="0"/>
                      </a:endParaRPr>
                    </a:p>
                  </a:txBody>
                  <a:tcPr marL="69024" marR="69024" marT="25303" marB="138048">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pPr marL="73152" algn="l" fontAlgn="t">
                        <a:lnSpc>
                          <a:spcPts val="1355"/>
                        </a:lnSpc>
                        <a:spcBef>
                          <a:spcPts val="0"/>
                        </a:spcBef>
                        <a:spcAft>
                          <a:spcPts val="0"/>
                        </a:spcAft>
                      </a:pPr>
                      <a:r>
                        <a:rPr lang="es-ES" sz="1800" b="1" i="0" u="none" strike="noStrike"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 1440.00</a:t>
                      </a:r>
                      <a:endParaRPr lang="es-ES" sz="1800" b="1" i="0" u="none" strike="noStrike" cap="none" spc="0">
                        <a:solidFill>
                          <a:schemeClr val="tx1"/>
                        </a:solidFill>
                        <a:effectLst/>
                        <a:latin typeface="Arial" panose="020B0604020202020204" pitchFamily="34" charset="0"/>
                      </a:endParaRPr>
                    </a:p>
                  </a:txBody>
                  <a:tcPr marL="69024" marR="69024" marT="25303" marB="138048">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extLst>
                  <a:ext uri="{0D108BD9-81ED-4DB2-BD59-A6C34878D82A}">
                    <a16:rowId xmlns:a16="http://schemas.microsoft.com/office/drawing/2014/main" val="1717410959"/>
                  </a:ext>
                </a:extLst>
              </a:tr>
              <a:tr h="511922">
                <a:tc>
                  <a:txBody>
                    <a:bodyPr/>
                    <a:lstStyle/>
                    <a:p>
                      <a:pPr marL="73152" algn="l" fontAlgn="t">
                        <a:lnSpc>
                          <a:spcPts val="1355"/>
                        </a:lnSpc>
                        <a:spcBef>
                          <a:spcPts val="0"/>
                        </a:spcBef>
                        <a:spcAft>
                          <a:spcPts val="0"/>
                        </a:spcAft>
                      </a:pPr>
                      <a:r>
                        <a:rPr lang="es-ES" sz="2400" b="0" i="0" u="none" strike="noStrike"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Costos de personal</a:t>
                      </a:r>
                      <a:endParaRPr lang="es-ES" sz="2400" b="0" i="0" u="none" strike="noStrike" cap="none" spc="0">
                        <a:solidFill>
                          <a:schemeClr val="tx1"/>
                        </a:solidFill>
                        <a:effectLst/>
                        <a:latin typeface="Arial" panose="020B0604020202020204" pitchFamily="34" charset="0"/>
                      </a:endParaRPr>
                    </a:p>
                  </a:txBody>
                  <a:tcPr marL="69024" marR="69024" marT="25303" marB="138048">
                    <a:lnL w="12700" cmpd="sng">
                      <a:noFill/>
                      <a:prstDash val="solid"/>
                    </a:lnL>
                    <a:lnR w="12700" cmpd="sng">
                      <a:noFill/>
                      <a:prstDash val="solid"/>
                    </a:lnR>
                    <a:lnT w="12700" cap="flat" cmpd="sng" algn="ctr">
                      <a:solidFill>
                        <a:schemeClr val="accent1"/>
                      </a:solidFill>
                      <a:prstDash val="solid"/>
                    </a:lnT>
                    <a:lnB w="19050" cap="flat" cmpd="sng" algn="ctr">
                      <a:solidFill>
                        <a:schemeClr val="accent1"/>
                      </a:solidFill>
                      <a:prstDash val="solid"/>
                    </a:lnB>
                    <a:solidFill>
                      <a:schemeClr val="bg1">
                        <a:lumMod val="95000"/>
                      </a:schemeClr>
                    </a:solidFill>
                  </a:tcPr>
                </a:tc>
                <a:tc>
                  <a:txBody>
                    <a:bodyPr/>
                    <a:lstStyle/>
                    <a:p>
                      <a:pPr marL="73152" algn="l" fontAlgn="t">
                        <a:lnSpc>
                          <a:spcPts val="1355"/>
                        </a:lnSpc>
                        <a:spcBef>
                          <a:spcPts val="0"/>
                        </a:spcBef>
                        <a:spcAft>
                          <a:spcPts val="0"/>
                        </a:spcAft>
                      </a:pPr>
                      <a:r>
                        <a:rPr lang="es-ES" sz="1800" b="1" i="0" u="none" strike="noStrike"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S/.9900.00</a:t>
                      </a:r>
                      <a:endParaRPr lang="es-ES" sz="1800" b="1" i="0" u="none" strike="noStrike" cap="none" spc="0">
                        <a:solidFill>
                          <a:schemeClr val="tx1"/>
                        </a:solidFill>
                        <a:effectLst/>
                        <a:latin typeface="Arial" panose="020B0604020202020204" pitchFamily="34" charset="0"/>
                      </a:endParaRPr>
                    </a:p>
                  </a:txBody>
                  <a:tcPr marL="69024" marR="69024" marT="25303" marB="138048">
                    <a:lnL w="12700" cmpd="sng">
                      <a:noFill/>
                      <a:prstDash val="solid"/>
                    </a:lnL>
                    <a:lnR w="12700" cmpd="sng">
                      <a:noFill/>
                      <a:prstDash val="solid"/>
                    </a:lnR>
                    <a:lnT w="12700" cap="flat" cmpd="sng" algn="ctr">
                      <a:solidFill>
                        <a:schemeClr val="accent1"/>
                      </a:solidFill>
                      <a:prstDash val="solid"/>
                    </a:lnT>
                    <a:lnB w="19050" cap="flat" cmpd="sng" algn="ctr">
                      <a:solidFill>
                        <a:schemeClr val="accent1"/>
                      </a:solidFill>
                      <a:prstDash val="solid"/>
                    </a:lnB>
                    <a:solidFill>
                      <a:schemeClr val="bg1">
                        <a:lumMod val="95000"/>
                      </a:schemeClr>
                    </a:solidFill>
                  </a:tcPr>
                </a:tc>
                <a:extLst>
                  <a:ext uri="{0D108BD9-81ED-4DB2-BD59-A6C34878D82A}">
                    <a16:rowId xmlns:a16="http://schemas.microsoft.com/office/drawing/2014/main" val="670956125"/>
                  </a:ext>
                </a:extLst>
              </a:tr>
              <a:tr h="488914">
                <a:tc>
                  <a:txBody>
                    <a:bodyPr/>
                    <a:lstStyle/>
                    <a:p>
                      <a:pPr marL="73152" algn="l" fontAlgn="t">
                        <a:lnSpc>
                          <a:spcPts val="1375"/>
                        </a:lnSpc>
                        <a:spcBef>
                          <a:spcPts val="0"/>
                        </a:spcBef>
                        <a:spcAft>
                          <a:spcPts val="0"/>
                        </a:spcAft>
                      </a:pPr>
                      <a:r>
                        <a:rPr lang="es-ES" sz="1800" b="1" i="0" u="none" strike="noStrike"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Costo Final</a:t>
                      </a:r>
                      <a:endParaRPr lang="es-ES" sz="1800" b="1" i="0" u="none" strike="noStrike" cap="none" spc="0">
                        <a:solidFill>
                          <a:schemeClr val="tx1"/>
                        </a:solidFill>
                        <a:effectLst/>
                        <a:latin typeface="Arial" panose="020B0604020202020204" pitchFamily="34" charset="0"/>
                      </a:endParaRPr>
                    </a:p>
                  </a:txBody>
                  <a:tcPr marL="69024" marR="69024" marT="25303" marB="138048">
                    <a:lnL w="12700" cmpd="sng">
                      <a:noFill/>
                      <a:prstDash val="solid"/>
                    </a:lnL>
                    <a:lnR w="12700" cmpd="sng">
                      <a:noFill/>
                      <a:prstDash val="solid"/>
                    </a:lnR>
                    <a:lnT w="19050" cap="flat" cmpd="sng" algn="ctr">
                      <a:solidFill>
                        <a:schemeClr val="accent1"/>
                      </a:solidFill>
                      <a:prstDash val="solid"/>
                    </a:lnT>
                    <a:lnB w="12700" cmpd="sng">
                      <a:noFill/>
                      <a:prstDash val="solid"/>
                    </a:lnB>
                    <a:noFill/>
                  </a:tcPr>
                </a:tc>
                <a:tc>
                  <a:txBody>
                    <a:bodyPr/>
                    <a:lstStyle/>
                    <a:p>
                      <a:pPr marL="73152" algn="l" fontAlgn="t">
                        <a:lnSpc>
                          <a:spcPts val="1375"/>
                        </a:lnSpc>
                        <a:spcBef>
                          <a:spcPts val="0"/>
                        </a:spcBef>
                        <a:spcAft>
                          <a:spcPts val="0"/>
                        </a:spcAft>
                      </a:pPr>
                      <a:r>
                        <a:rPr lang="es-ES" sz="1800" b="1" i="0" u="none" strike="noStrike"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 11592.00</a:t>
                      </a:r>
                      <a:endParaRPr lang="es-ES" sz="1800" b="1" i="0" u="none" strike="noStrike" cap="none" spc="0" dirty="0">
                        <a:solidFill>
                          <a:schemeClr val="tx1"/>
                        </a:solidFill>
                        <a:effectLst/>
                        <a:latin typeface="Arial" panose="020B0604020202020204" pitchFamily="34" charset="0"/>
                      </a:endParaRPr>
                    </a:p>
                  </a:txBody>
                  <a:tcPr marL="69024" marR="69024" marT="25303" marB="138048">
                    <a:lnL w="12700" cmpd="sng">
                      <a:noFill/>
                      <a:prstDash val="solid"/>
                    </a:lnL>
                    <a:lnR w="12700" cmpd="sng">
                      <a:noFill/>
                      <a:prstDash val="solid"/>
                    </a:lnR>
                    <a:lnT w="19050" cap="flat" cmpd="sng" algn="ctr">
                      <a:solidFill>
                        <a:schemeClr val="accent1"/>
                      </a:solidFill>
                      <a:prstDash val="solid"/>
                    </a:lnT>
                    <a:lnB w="12700" cmpd="sng">
                      <a:noFill/>
                      <a:prstDash val="solid"/>
                    </a:lnB>
                    <a:noFill/>
                  </a:tcPr>
                </a:tc>
                <a:extLst>
                  <a:ext uri="{0D108BD9-81ED-4DB2-BD59-A6C34878D82A}">
                    <a16:rowId xmlns:a16="http://schemas.microsoft.com/office/drawing/2014/main" val="1166699656"/>
                  </a:ext>
                </a:extLst>
              </a:tr>
            </a:tbl>
          </a:graphicData>
        </a:graphic>
      </p:graphicFrame>
    </p:spTree>
    <p:extLst>
      <p:ext uri="{BB962C8B-B14F-4D97-AF65-F5344CB8AC3E}">
        <p14:creationId xmlns:p14="http://schemas.microsoft.com/office/powerpoint/2010/main" val="810963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83DDFE0-DE1E-BC87-912F-E228B394A78A}"/>
              </a:ext>
            </a:extLst>
          </p:cNvPr>
          <p:cNvSpPr txBox="1"/>
          <p:nvPr/>
        </p:nvSpPr>
        <p:spPr>
          <a:xfrm>
            <a:off x="2199735" y="287782"/>
            <a:ext cx="6512943" cy="369332"/>
          </a:xfrm>
          <a:prstGeom prst="rect">
            <a:avLst/>
          </a:prstGeom>
          <a:noFill/>
        </p:spPr>
        <p:txBody>
          <a:bodyPr wrap="square">
            <a:spAutoFit/>
          </a:bodyPr>
          <a:lstStyle/>
          <a:p>
            <a:pPr lvl="2" algn="r">
              <a:buSzPts val="1200"/>
              <a:tabLst>
                <a:tab pos="1541780" algn="l"/>
                <a:tab pos="1542415" algn="l"/>
              </a:tabLst>
            </a:pPr>
            <a:r>
              <a:rPr lang="es-ES" b="1" u="heavy" dirty="0">
                <a:latin typeface="Times New Roman" panose="02020603050405020304" pitchFamily="18" charset="0"/>
                <a:ea typeface="Times New Roman" panose="02020603050405020304" pitchFamily="18" charset="0"/>
              </a:rPr>
              <a:t>Indicadores económicos  para evaluar el proyecto  </a:t>
            </a:r>
            <a:endParaRPr lang="es-PE" sz="1800" b="1" dirty="0">
              <a:effectLst/>
              <a:latin typeface="Times New Roman" panose="02020603050405020304" pitchFamily="18" charset="0"/>
              <a:ea typeface="Times New Roman" panose="02020603050405020304" pitchFamily="18" charset="0"/>
            </a:endParaRPr>
          </a:p>
        </p:txBody>
      </p:sp>
      <p:graphicFrame>
        <p:nvGraphicFramePr>
          <p:cNvPr id="4" name="Tabla 3">
            <a:extLst>
              <a:ext uri="{FF2B5EF4-FFF2-40B4-BE49-F238E27FC236}">
                <a16:creationId xmlns:a16="http://schemas.microsoft.com/office/drawing/2014/main" id="{A613AFBC-B16F-506F-DC49-E4A40AD59393}"/>
              </a:ext>
            </a:extLst>
          </p:cNvPr>
          <p:cNvGraphicFramePr>
            <a:graphicFrameLocks noGrp="1"/>
          </p:cNvGraphicFramePr>
          <p:nvPr>
            <p:extLst>
              <p:ext uri="{D42A27DB-BD31-4B8C-83A1-F6EECF244321}">
                <p14:modId xmlns:p14="http://schemas.microsoft.com/office/powerpoint/2010/main" val="1951091146"/>
              </p:ext>
            </p:extLst>
          </p:nvPr>
        </p:nvGraphicFramePr>
        <p:xfrm>
          <a:off x="554181" y="1080305"/>
          <a:ext cx="3491345" cy="952500"/>
        </p:xfrm>
        <a:graphic>
          <a:graphicData uri="http://schemas.openxmlformats.org/drawingml/2006/table">
            <a:tbl>
              <a:tblPr firstRow="1" firstCol="1" bandRow="1">
                <a:tableStyleId>{8FD4443E-F989-4FC4-A0C8-D5A2AF1F390B}</a:tableStyleId>
              </a:tblPr>
              <a:tblGrid>
                <a:gridCol w="1107411">
                  <a:extLst>
                    <a:ext uri="{9D8B030D-6E8A-4147-A177-3AD203B41FA5}">
                      <a16:colId xmlns:a16="http://schemas.microsoft.com/office/drawing/2014/main" val="432062578"/>
                    </a:ext>
                  </a:extLst>
                </a:gridCol>
                <a:gridCol w="1108093">
                  <a:extLst>
                    <a:ext uri="{9D8B030D-6E8A-4147-A177-3AD203B41FA5}">
                      <a16:colId xmlns:a16="http://schemas.microsoft.com/office/drawing/2014/main" val="3453400563"/>
                    </a:ext>
                  </a:extLst>
                </a:gridCol>
                <a:gridCol w="1275841">
                  <a:extLst>
                    <a:ext uri="{9D8B030D-6E8A-4147-A177-3AD203B41FA5}">
                      <a16:colId xmlns:a16="http://schemas.microsoft.com/office/drawing/2014/main" val="713911377"/>
                    </a:ext>
                  </a:extLst>
                </a:gridCol>
              </a:tblGrid>
              <a:tr h="238125">
                <a:tc gridSpan="3">
                  <a:txBody>
                    <a:bodyPr/>
                    <a:lstStyle/>
                    <a:p>
                      <a:pPr algn="ctr"/>
                      <a:r>
                        <a:rPr lang="es-PE" sz="1400" dirty="0">
                          <a:effectLst/>
                        </a:rPr>
                        <a:t>Tabla de ingresos </a:t>
                      </a:r>
                      <a:endParaRPr lang="es-PE"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782778490"/>
                  </a:ext>
                </a:extLst>
              </a:tr>
              <a:tr h="238125">
                <a:tc>
                  <a:txBody>
                    <a:bodyPr/>
                    <a:lstStyle/>
                    <a:p>
                      <a:r>
                        <a:rPr lang="es-PE" sz="1400">
                          <a:effectLst/>
                        </a:rPr>
                        <a:t>Descripción</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r>
                        <a:rPr lang="es-PE" sz="1400">
                          <a:effectLst/>
                        </a:rPr>
                        <a:t>Mes</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r>
                        <a:rPr lang="es-PE" sz="1400">
                          <a:effectLst/>
                        </a:rPr>
                        <a:t>Anual</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1616509042"/>
                  </a:ext>
                </a:extLst>
              </a:tr>
              <a:tr h="238125">
                <a:tc>
                  <a:txBody>
                    <a:bodyPr/>
                    <a:lstStyle/>
                    <a:p>
                      <a:r>
                        <a:rPr lang="es-PE" sz="1400">
                          <a:effectLst/>
                        </a:rPr>
                        <a:t>Ventas</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r>
                        <a:rPr lang="es-PE" sz="1400">
                          <a:effectLst/>
                        </a:rPr>
                        <a:t> S/ 2,500.00 </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r>
                        <a:rPr lang="es-PE" sz="1400" dirty="0">
                          <a:effectLst/>
                        </a:rPr>
                        <a:t> S/  30,000.00 </a:t>
                      </a:r>
                      <a:endParaRPr lang="es-PE"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128749981"/>
                  </a:ext>
                </a:extLst>
              </a:tr>
              <a:tr h="238125">
                <a:tc>
                  <a:txBody>
                    <a:bodyPr/>
                    <a:lstStyle/>
                    <a:p>
                      <a:r>
                        <a:rPr lang="es-PE" sz="1400">
                          <a:effectLst/>
                        </a:rPr>
                        <a:t>Total</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r>
                        <a:rPr lang="es-PE" sz="1400">
                          <a:effectLst/>
                        </a:rPr>
                        <a:t> S/ 2,500.00 </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r>
                        <a:rPr lang="es-PE" sz="1400" dirty="0">
                          <a:effectLst/>
                        </a:rPr>
                        <a:t> S/  30,000.00 </a:t>
                      </a:r>
                      <a:endParaRPr lang="es-PE"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1966573770"/>
                  </a:ext>
                </a:extLst>
              </a:tr>
            </a:tbl>
          </a:graphicData>
        </a:graphic>
      </p:graphicFrame>
      <p:graphicFrame>
        <p:nvGraphicFramePr>
          <p:cNvPr id="6" name="Tabla 5">
            <a:extLst>
              <a:ext uri="{FF2B5EF4-FFF2-40B4-BE49-F238E27FC236}">
                <a16:creationId xmlns:a16="http://schemas.microsoft.com/office/drawing/2014/main" id="{37D03528-9406-6BFE-AD7A-FF2436E3A2AA}"/>
              </a:ext>
            </a:extLst>
          </p:cNvPr>
          <p:cNvGraphicFramePr>
            <a:graphicFrameLocks noGrp="1"/>
          </p:cNvGraphicFramePr>
          <p:nvPr>
            <p:extLst>
              <p:ext uri="{D42A27DB-BD31-4B8C-83A1-F6EECF244321}">
                <p14:modId xmlns:p14="http://schemas.microsoft.com/office/powerpoint/2010/main" val="2819917677"/>
              </p:ext>
            </p:extLst>
          </p:nvPr>
        </p:nvGraphicFramePr>
        <p:xfrm>
          <a:off x="6049207" y="934457"/>
          <a:ext cx="5603337" cy="2734992"/>
        </p:xfrm>
        <a:graphic>
          <a:graphicData uri="http://schemas.openxmlformats.org/drawingml/2006/table">
            <a:tbl>
              <a:tblPr firstRow="1" firstCol="1" bandRow="1">
                <a:tableStyleId>{D03447BB-5D67-496B-8E87-E561075AD55C}</a:tableStyleId>
              </a:tblPr>
              <a:tblGrid>
                <a:gridCol w="1778000">
                  <a:extLst>
                    <a:ext uri="{9D8B030D-6E8A-4147-A177-3AD203B41FA5}">
                      <a16:colId xmlns:a16="http://schemas.microsoft.com/office/drawing/2014/main" val="3138665698"/>
                    </a:ext>
                  </a:extLst>
                </a:gridCol>
                <a:gridCol w="1289171">
                  <a:extLst>
                    <a:ext uri="{9D8B030D-6E8A-4147-A177-3AD203B41FA5}">
                      <a16:colId xmlns:a16="http://schemas.microsoft.com/office/drawing/2014/main" val="4119616241"/>
                    </a:ext>
                  </a:extLst>
                </a:gridCol>
                <a:gridCol w="819029">
                  <a:extLst>
                    <a:ext uri="{9D8B030D-6E8A-4147-A177-3AD203B41FA5}">
                      <a16:colId xmlns:a16="http://schemas.microsoft.com/office/drawing/2014/main" val="1008172297"/>
                    </a:ext>
                  </a:extLst>
                </a:gridCol>
                <a:gridCol w="1717137">
                  <a:extLst>
                    <a:ext uri="{9D8B030D-6E8A-4147-A177-3AD203B41FA5}">
                      <a16:colId xmlns:a16="http://schemas.microsoft.com/office/drawing/2014/main" val="1729624256"/>
                    </a:ext>
                  </a:extLst>
                </a:gridCol>
              </a:tblGrid>
              <a:tr h="214476">
                <a:tc>
                  <a:txBody>
                    <a:bodyPr/>
                    <a:lstStyle/>
                    <a:p>
                      <a:r>
                        <a:rPr lang="es-PE" sz="1400">
                          <a:effectLst/>
                        </a:rPr>
                        <a:t>Egresos</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r>
                        <a:rPr lang="es-PE" sz="1400" dirty="0">
                          <a:effectLst/>
                        </a:rPr>
                        <a:t> </a:t>
                      </a:r>
                      <a:endParaRPr lang="es-PE"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r>
                        <a:rPr lang="es-PE" sz="1400">
                          <a:effectLst/>
                        </a:rPr>
                        <a:t> </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r>
                        <a:rPr lang="es-PE" sz="1400" dirty="0">
                          <a:effectLst/>
                        </a:rPr>
                        <a:t> </a:t>
                      </a:r>
                      <a:endParaRPr lang="es-PE"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2118312332"/>
                  </a:ext>
                </a:extLst>
              </a:tr>
              <a:tr h="214476">
                <a:tc>
                  <a:txBody>
                    <a:bodyPr/>
                    <a:lstStyle/>
                    <a:p>
                      <a:r>
                        <a:rPr lang="es-PE" sz="1400">
                          <a:effectLst/>
                        </a:rPr>
                        <a:t>Gasto</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r>
                        <a:rPr lang="es-PE" sz="1400">
                          <a:effectLst/>
                        </a:rPr>
                        <a:t>Pre. Und</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r>
                        <a:rPr lang="es-PE" sz="1400">
                          <a:effectLst/>
                        </a:rPr>
                        <a:t>Cantidad</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r>
                        <a:rPr lang="es-PE" sz="1400">
                          <a:effectLst/>
                        </a:rPr>
                        <a:t>Subtotal</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3291134974"/>
                  </a:ext>
                </a:extLst>
              </a:tr>
              <a:tr h="384340">
                <a:tc>
                  <a:txBody>
                    <a:bodyPr/>
                    <a:lstStyle/>
                    <a:p>
                      <a:r>
                        <a:rPr lang="es-PE" sz="1400" dirty="0">
                          <a:effectLst/>
                        </a:rPr>
                        <a:t>VPS en la nube</a:t>
                      </a:r>
                      <a:endParaRPr lang="es-PE"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r>
                        <a:rPr lang="es-PE" sz="1400">
                          <a:effectLst/>
                        </a:rPr>
                        <a:t> S/      60.00 </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r>
                        <a:rPr lang="es-PE" sz="1400">
                          <a:effectLst/>
                        </a:rPr>
                        <a:t>             1 </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r>
                        <a:rPr lang="es-PE" sz="1400">
                          <a:effectLst/>
                        </a:rPr>
                        <a:t> S/          60.00 </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585364432"/>
                  </a:ext>
                </a:extLst>
              </a:tr>
              <a:tr h="384340">
                <a:tc>
                  <a:txBody>
                    <a:bodyPr/>
                    <a:lstStyle/>
                    <a:p>
                      <a:r>
                        <a:rPr lang="es-PE" sz="1400">
                          <a:effectLst/>
                        </a:rPr>
                        <a:t>Dominio</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r>
                        <a:rPr lang="es-PE" sz="1400">
                          <a:effectLst/>
                        </a:rPr>
                        <a:t> S/      12.00 </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r>
                        <a:rPr lang="es-PE" sz="1400" dirty="0">
                          <a:effectLst/>
                        </a:rPr>
                        <a:t>             2 </a:t>
                      </a:r>
                      <a:endParaRPr lang="es-PE"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r>
                        <a:rPr lang="es-PE" sz="1400">
                          <a:effectLst/>
                        </a:rPr>
                        <a:t> S/          24.00 </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2794371459"/>
                  </a:ext>
                </a:extLst>
              </a:tr>
              <a:tr h="384340">
                <a:tc>
                  <a:txBody>
                    <a:bodyPr/>
                    <a:lstStyle/>
                    <a:p>
                      <a:r>
                        <a:rPr lang="es-PE" sz="1400">
                          <a:effectLst/>
                        </a:rPr>
                        <a:t>Internet</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r>
                        <a:rPr lang="es-PE" sz="1400">
                          <a:effectLst/>
                        </a:rPr>
                        <a:t> S/      50.00 </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r>
                        <a:rPr lang="es-PE" sz="1400">
                          <a:effectLst/>
                        </a:rPr>
                        <a:t>             1 </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r>
                        <a:rPr lang="es-PE" sz="1400">
                          <a:effectLst/>
                        </a:rPr>
                        <a:t> S/          50.00 </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667201565"/>
                  </a:ext>
                </a:extLst>
              </a:tr>
              <a:tr h="384340">
                <a:tc>
                  <a:txBody>
                    <a:bodyPr/>
                    <a:lstStyle/>
                    <a:p>
                      <a:r>
                        <a:rPr lang="es-PE" sz="1400">
                          <a:effectLst/>
                        </a:rPr>
                        <a:t>Mantenimiento</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r>
                        <a:rPr lang="es-PE" sz="1400">
                          <a:effectLst/>
                        </a:rPr>
                        <a:t> S/      60.00 </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r>
                        <a:rPr lang="es-PE" sz="1400">
                          <a:effectLst/>
                        </a:rPr>
                        <a:t>             1</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r>
                        <a:rPr lang="es-PE" sz="1400">
                          <a:effectLst/>
                        </a:rPr>
                        <a:t> S/          60.00 </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3800778782"/>
                  </a:ext>
                </a:extLst>
              </a:tr>
              <a:tr h="384340">
                <a:tc>
                  <a:txBody>
                    <a:bodyPr/>
                    <a:lstStyle/>
                    <a:p>
                      <a:r>
                        <a:rPr lang="es-PE" sz="1400">
                          <a:effectLst/>
                        </a:rPr>
                        <a:t> </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r>
                        <a:rPr lang="es-PE" sz="1400">
                          <a:effectLst/>
                        </a:rPr>
                        <a:t> </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r>
                        <a:rPr lang="es-PE" sz="1400">
                          <a:effectLst/>
                        </a:rPr>
                        <a:t> </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r>
                        <a:rPr lang="es-PE" sz="1400">
                          <a:effectLst/>
                        </a:rPr>
                        <a:t> S/        194.00 </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2026351900"/>
                  </a:ext>
                </a:extLst>
              </a:tr>
              <a:tr h="384340">
                <a:tc>
                  <a:txBody>
                    <a:bodyPr/>
                    <a:lstStyle/>
                    <a:p>
                      <a:r>
                        <a:rPr lang="es-PE" sz="1400">
                          <a:effectLst/>
                        </a:rPr>
                        <a:t>Total</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r>
                        <a:rPr lang="es-PE" sz="1400">
                          <a:effectLst/>
                        </a:rPr>
                        <a:t>12</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r>
                        <a:rPr lang="es-PE" sz="1400">
                          <a:effectLst/>
                        </a:rPr>
                        <a:t>meses</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r>
                        <a:rPr lang="es-PE" sz="1400" dirty="0">
                          <a:effectLst/>
                        </a:rPr>
                        <a:t> S/    2,328.00 </a:t>
                      </a:r>
                      <a:endParaRPr lang="es-PE"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4206594184"/>
                  </a:ext>
                </a:extLst>
              </a:tr>
            </a:tbl>
          </a:graphicData>
        </a:graphic>
      </p:graphicFrame>
      <p:graphicFrame>
        <p:nvGraphicFramePr>
          <p:cNvPr id="7" name="Tabla 6">
            <a:extLst>
              <a:ext uri="{FF2B5EF4-FFF2-40B4-BE49-F238E27FC236}">
                <a16:creationId xmlns:a16="http://schemas.microsoft.com/office/drawing/2014/main" id="{8B952BC7-B53A-8CA1-0763-9B56E94ECFE1}"/>
              </a:ext>
            </a:extLst>
          </p:cNvPr>
          <p:cNvGraphicFramePr>
            <a:graphicFrameLocks noGrp="1"/>
          </p:cNvGraphicFramePr>
          <p:nvPr>
            <p:extLst>
              <p:ext uri="{D42A27DB-BD31-4B8C-83A1-F6EECF244321}">
                <p14:modId xmlns:p14="http://schemas.microsoft.com/office/powerpoint/2010/main" val="3157442397"/>
              </p:ext>
            </p:extLst>
          </p:nvPr>
        </p:nvGraphicFramePr>
        <p:xfrm>
          <a:off x="554181" y="2592399"/>
          <a:ext cx="3232815" cy="1141095"/>
        </p:xfrm>
        <a:graphic>
          <a:graphicData uri="http://schemas.openxmlformats.org/drawingml/2006/table">
            <a:tbl>
              <a:tblPr firstRow="1" firstCol="1" bandRow="1">
                <a:tableStyleId>{AF606853-7671-496A-8E4F-DF71F8EC918B}</a:tableStyleId>
              </a:tblPr>
              <a:tblGrid>
                <a:gridCol w="1778000">
                  <a:extLst>
                    <a:ext uri="{9D8B030D-6E8A-4147-A177-3AD203B41FA5}">
                      <a16:colId xmlns:a16="http://schemas.microsoft.com/office/drawing/2014/main" val="267215741"/>
                    </a:ext>
                  </a:extLst>
                </a:gridCol>
                <a:gridCol w="1454815">
                  <a:extLst>
                    <a:ext uri="{9D8B030D-6E8A-4147-A177-3AD203B41FA5}">
                      <a16:colId xmlns:a16="http://schemas.microsoft.com/office/drawing/2014/main" val="3844066051"/>
                    </a:ext>
                  </a:extLst>
                </a:gridCol>
              </a:tblGrid>
              <a:tr h="238125">
                <a:tc>
                  <a:txBody>
                    <a:bodyPr/>
                    <a:lstStyle/>
                    <a:p>
                      <a:r>
                        <a:rPr lang="es-PE" sz="1400">
                          <a:effectLst/>
                        </a:rPr>
                        <a:t>Ingresos</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r>
                        <a:rPr lang="es-PE" sz="1400">
                          <a:effectLst/>
                        </a:rPr>
                        <a:t>Anual</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1859731771"/>
                  </a:ext>
                </a:extLst>
              </a:tr>
              <a:tr h="238125">
                <a:tc>
                  <a:txBody>
                    <a:bodyPr/>
                    <a:lstStyle/>
                    <a:p>
                      <a:r>
                        <a:rPr lang="es-PE" sz="1400" dirty="0">
                          <a:effectLst/>
                        </a:rPr>
                        <a:t>aumento de ventas 30%</a:t>
                      </a:r>
                      <a:endParaRPr lang="es-PE"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r>
                        <a:rPr lang="es-PE" sz="1400" dirty="0">
                          <a:effectLst/>
                        </a:rPr>
                        <a:t> S/  9,000.00 </a:t>
                      </a:r>
                      <a:endParaRPr lang="es-PE"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1185909500"/>
                  </a:ext>
                </a:extLst>
              </a:tr>
              <a:tr h="238125">
                <a:tc>
                  <a:txBody>
                    <a:bodyPr/>
                    <a:lstStyle/>
                    <a:p>
                      <a:r>
                        <a:rPr lang="es-PE" sz="1400">
                          <a:effectLst/>
                        </a:rPr>
                        <a:t>ahorro de papel 90%</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r>
                        <a:rPr lang="es-PE" sz="1400">
                          <a:effectLst/>
                        </a:rPr>
                        <a:t> S/    302.40 </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1556784438"/>
                  </a:ext>
                </a:extLst>
              </a:tr>
              <a:tr h="238125">
                <a:tc>
                  <a:txBody>
                    <a:bodyPr/>
                    <a:lstStyle/>
                    <a:p>
                      <a:r>
                        <a:rPr lang="es-PE" sz="1400">
                          <a:effectLst/>
                        </a:rPr>
                        <a:t>ahorro planilla 30 %</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r>
                        <a:rPr lang="es-PE" sz="1400" dirty="0">
                          <a:effectLst/>
                        </a:rPr>
                        <a:t> S/  2,880.00 </a:t>
                      </a:r>
                      <a:endParaRPr lang="es-PE"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2661818905"/>
                  </a:ext>
                </a:extLst>
              </a:tr>
            </a:tbl>
          </a:graphicData>
        </a:graphic>
      </p:graphicFrame>
      <p:graphicFrame>
        <p:nvGraphicFramePr>
          <p:cNvPr id="8" name="Tabla 7">
            <a:extLst>
              <a:ext uri="{FF2B5EF4-FFF2-40B4-BE49-F238E27FC236}">
                <a16:creationId xmlns:a16="http://schemas.microsoft.com/office/drawing/2014/main" id="{2D287606-2AC1-8DE4-0490-6C8F0ADC536C}"/>
              </a:ext>
            </a:extLst>
          </p:cNvPr>
          <p:cNvGraphicFramePr>
            <a:graphicFrameLocks noGrp="1"/>
          </p:cNvGraphicFramePr>
          <p:nvPr>
            <p:extLst>
              <p:ext uri="{D42A27DB-BD31-4B8C-83A1-F6EECF244321}">
                <p14:modId xmlns:p14="http://schemas.microsoft.com/office/powerpoint/2010/main" val="2207728721"/>
              </p:ext>
            </p:extLst>
          </p:nvPr>
        </p:nvGraphicFramePr>
        <p:xfrm>
          <a:off x="554181" y="4277373"/>
          <a:ext cx="5812113" cy="2183130"/>
        </p:xfrm>
        <a:graphic>
          <a:graphicData uri="http://schemas.openxmlformats.org/drawingml/2006/table">
            <a:tbl>
              <a:tblPr firstRow="1" firstCol="1" bandRow="1">
                <a:tableStyleId>{C4B1156A-380E-4F78-BDF5-A606A8083BF9}</a:tableStyleId>
              </a:tblPr>
              <a:tblGrid>
                <a:gridCol w="762000">
                  <a:extLst>
                    <a:ext uri="{9D8B030D-6E8A-4147-A177-3AD203B41FA5}">
                      <a16:colId xmlns:a16="http://schemas.microsoft.com/office/drawing/2014/main" val="3775679302"/>
                    </a:ext>
                  </a:extLst>
                </a:gridCol>
                <a:gridCol w="1280370">
                  <a:extLst>
                    <a:ext uri="{9D8B030D-6E8A-4147-A177-3AD203B41FA5}">
                      <a16:colId xmlns:a16="http://schemas.microsoft.com/office/drawing/2014/main" val="668408945"/>
                    </a:ext>
                  </a:extLst>
                </a:gridCol>
                <a:gridCol w="1242204">
                  <a:extLst>
                    <a:ext uri="{9D8B030D-6E8A-4147-A177-3AD203B41FA5}">
                      <a16:colId xmlns:a16="http://schemas.microsoft.com/office/drawing/2014/main" val="424017077"/>
                    </a:ext>
                  </a:extLst>
                </a:gridCol>
                <a:gridCol w="1147313">
                  <a:extLst>
                    <a:ext uri="{9D8B030D-6E8A-4147-A177-3AD203B41FA5}">
                      <a16:colId xmlns:a16="http://schemas.microsoft.com/office/drawing/2014/main" val="3910469913"/>
                    </a:ext>
                  </a:extLst>
                </a:gridCol>
                <a:gridCol w="1380226">
                  <a:extLst>
                    <a:ext uri="{9D8B030D-6E8A-4147-A177-3AD203B41FA5}">
                      <a16:colId xmlns:a16="http://schemas.microsoft.com/office/drawing/2014/main" val="1265441532"/>
                    </a:ext>
                  </a:extLst>
                </a:gridCol>
              </a:tblGrid>
              <a:tr h="238125">
                <a:tc>
                  <a:txBody>
                    <a:bodyPr/>
                    <a:lstStyle/>
                    <a:p>
                      <a:r>
                        <a:rPr lang="es-PE" sz="1400">
                          <a:effectLst/>
                        </a:rPr>
                        <a:t>Tasa</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r>
                        <a:rPr lang="es-PE" sz="1400">
                          <a:effectLst/>
                        </a:rPr>
                        <a:t>12%</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endParaRPr lang="es-PE" sz="1100">
                        <a:effectLst/>
                        <a:latin typeface="Calibri" panose="020F0502020204030204" pitchFamily="34" charset="0"/>
                        <a:cs typeface="Times New Roman" panose="02020603050405020304" pitchFamily="18" charset="0"/>
                      </a:endParaRPr>
                    </a:p>
                  </a:txBody>
                  <a:tcPr marL="44450" marR="44450" marT="0" marB="0" anchor="b"/>
                </a:tc>
                <a:tc>
                  <a:txBody>
                    <a:bodyPr/>
                    <a:lstStyle/>
                    <a:p>
                      <a:endParaRPr lang="es-PE" sz="1100" dirty="0">
                        <a:effectLst/>
                        <a:latin typeface="Calibri" panose="020F0502020204030204" pitchFamily="34" charset="0"/>
                        <a:cs typeface="Times New Roman" panose="02020603050405020304" pitchFamily="18" charset="0"/>
                      </a:endParaRPr>
                    </a:p>
                  </a:txBody>
                  <a:tcPr marL="44450" marR="44450" marT="0" marB="0" anchor="b"/>
                </a:tc>
                <a:tc>
                  <a:txBody>
                    <a:bodyPr/>
                    <a:lstStyle/>
                    <a:p>
                      <a:endParaRPr lang="es-PE" sz="1100">
                        <a:effectLst/>
                        <a:latin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989935869"/>
                  </a:ext>
                </a:extLst>
              </a:tr>
              <a:tr h="238125">
                <a:tc>
                  <a:txBody>
                    <a:bodyPr/>
                    <a:lstStyle/>
                    <a:p>
                      <a:r>
                        <a:rPr lang="es-PE" sz="1400">
                          <a:effectLst/>
                        </a:rPr>
                        <a:t>Periodo</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r>
                        <a:rPr lang="es-PE" sz="1400">
                          <a:effectLst/>
                        </a:rPr>
                        <a:t>0</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r>
                        <a:rPr lang="es-PE" sz="1400">
                          <a:effectLst/>
                        </a:rPr>
                        <a:t>1</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r>
                        <a:rPr lang="es-PE" sz="1400">
                          <a:effectLst/>
                        </a:rPr>
                        <a:t>2</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r>
                        <a:rPr lang="es-PE" sz="1400">
                          <a:effectLst/>
                        </a:rPr>
                        <a:t>3</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1255966148"/>
                  </a:ext>
                </a:extLst>
              </a:tr>
              <a:tr h="238125">
                <a:tc>
                  <a:txBody>
                    <a:bodyPr/>
                    <a:lstStyle/>
                    <a:p>
                      <a:r>
                        <a:rPr lang="es-PE" sz="1400">
                          <a:effectLst/>
                        </a:rPr>
                        <a:t>Ingreso</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r>
                        <a:rPr lang="es-PE" sz="1400">
                          <a:effectLst/>
                        </a:rPr>
                        <a:t>-S/ 12,000.00 </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r>
                        <a:rPr lang="es-PE" sz="1400" dirty="0">
                          <a:effectLst/>
                        </a:rPr>
                        <a:t> S/  12,182.40 </a:t>
                      </a:r>
                      <a:endParaRPr lang="es-PE"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r>
                        <a:rPr lang="es-PE" sz="1400">
                          <a:effectLst/>
                        </a:rPr>
                        <a:t> S/  12,182.40 </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r>
                        <a:rPr lang="es-PE" sz="1400" dirty="0">
                          <a:effectLst/>
                        </a:rPr>
                        <a:t> S/  12,182.40 </a:t>
                      </a:r>
                      <a:endParaRPr lang="es-PE"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1213202311"/>
                  </a:ext>
                </a:extLst>
              </a:tr>
              <a:tr h="238125">
                <a:tc>
                  <a:txBody>
                    <a:bodyPr/>
                    <a:lstStyle/>
                    <a:p>
                      <a:r>
                        <a:rPr lang="es-PE" sz="1400">
                          <a:effectLst/>
                        </a:rPr>
                        <a:t>Egreso</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r>
                        <a:rPr lang="es-PE" sz="1400">
                          <a:effectLst/>
                        </a:rPr>
                        <a:t> </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r>
                        <a:rPr lang="es-PE" sz="1400">
                          <a:effectLst/>
                        </a:rPr>
                        <a:t> S/   2,328.00 </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r>
                        <a:rPr lang="es-PE" sz="1400">
                          <a:effectLst/>
                        </a:rPr>
                        <a:t> S/   2,328.00 </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r>
                        <a:rPr lang="es-PE" sz="1400">
                          <a:effectLst/>
                        </a:rPr>
                        <a:t> S/   2,328.00 </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211814783"/>
                  </a:ext>
                </a:extLst>
              </a:tr>
              <a:tr h="238125">
                <a:tc>
                  <a:txBody>
                    <a:bodyPr/>
                    <a:lstStyle/>
                    <a:p>
                      <a:r>
                        <a:rPr lang="es-PE" sz="1400">
                          <a:effectLst/>
                        </a:rPr>
                        <a:t>Utilidad</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r>
                        <a:rPr lang="es-PE" sz="1400">
                          <a:effectLst/>
                        </a:rPr>
                        <a:t>-S/ 12,000.00 </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r>
                        <a:rPr lang="es-PE" sz="1400">
                          <a:effectLst/>
                        </a:rPr>
                        <a:t> S/   9,854.40 </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r>
                        <a:rPr lang="es-PE" sz="1400">
                          <a:effectLst/>
                        </a:rPr>
                        <a:t> S/   9,854.40 </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r>
                        <a:rPr lang="es-PE" sz="1400">
                          <a:effectLst/>
                        </a:rPr>
                        <a:t> S/   9,854.40 </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3230910912"/>
                  </a:ext>
                </a:extLst>
              </a:tr>
              <a:tr h="238125">
                <a:tc>
                  <a:txBody>
                    <a:bodyPr/>
                    <a:lstStyle/>
                    <a:p>
                      <a:r>
                        <a:rPr lang="es-PE" sz="1400">
                          <a:effectLst/>
                        </a:rPr>
                        <a:t>Payback</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r>
                        <a:rPr lang="es-PE" sz="1400">
                          <a:effectLst/>
                        </a:rPr>
                        <a:t> </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r>
                        <a:rPr lang="es-PE" sz="1400">
                          <a:effectLst/>
                        </a:rPr>
                        <a:t>-S/   2,145.60 </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r>
                        <a:rPr lang="es-PE" sz="1400">
                          <a:effectLst/>
                        </a:rPr>
                        <a:t> S/   7,708.80 </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r>
                        <a:rPr lang="es-PE" sz="1400" dirty="0">
                          <a:effectLst/>
                        </a:rPr>
                        <a:t> S/  17,563.20 </a:t>
                      </a:r>
                      <a:endParaRPr lang="es-PE"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608060616"/>
                  </a:ext>
                </a:extLst>
              </a:tr>
            </a:tbl>
          </a:graphicData>
        </a:graphic>
      </p:graphicFrame>
      <p:graphicFrame>
        <p:nvGraphicFramePr>
          <p:cNvPr id="9" name="Tabla 8">
            <a:extLst>
              <a:ext uri="{FF2B5EF4-FFF2-40B4-BE49-F238E27FC236}">
                <a16:creationId xmlns:a16="http://schemas.microsoft.com/office/drawing/2014/main" id="{A3145592-AC10-DEDC-E1A2-8AFB733B8076}"/>
              </a:ext>
            </a:extLst>
          </p:cNvPr>
          <p:cNvGraphicFramePr>
            <a:graphicFrameLocks noGrp="1"/>
          </p:cNvGraphicFramePr>
          <p:nvPr>
            <p:extLst>
              <p:ext uri="{D42A27DB-BD31-4B8C-83A1-F6EECF244321}">
                <p14:modId xmlns:p14="http://schemas.microsoft.com/office/powerpoint/2010/main" val="3288412542"/>
              </p:ext>
            </p:extLst>
          </p:nvPr>
        </p:nvGraphicFramePr>
        <p:xfrm>
          <a:off x="7171571" y="4589859"/>
          <a:ext cx="3035300" cy="902970"/>
        </p:xfrm>
        <a:graphic>
          <a:graphicData uri="http://schemas.openxmlformats.org/drawingml/2006/table">
            <a:tbl>
              <a:tblPr firstRow="1" firstCol="1" bandRow="1">
                <a:tableStyleId>{8FD4443E-F989-4FC4-A0C8-D5A2AF1F390B}</a:tableStyleId>
              </a:tblPr>
              <a:tblGrid>
                <a:gridCol w="762000">
                  <a:extLst>
                    <a:ext uri="{9D8B030D-6E8A-4147-A177-3AD203B41FA5}">
                      <a16:colId xmlns:a16="http://schemas.microsoft.com/office/drawing/2014/main" val="361469251"/>
                    </a:ext>
                  </a:extLst>
                </a:gridCol>
                <a:gridCol w="1168400">
                  <a:extLst>
                    <a:ext uri="{9D8B030D-6E8A-4147-A177-3AD203B41FA5}">
                      <a16:colId xmlns:a16="http://schemas.microsoft.com/office/drawing/2014/main" val="3628754250"/>
                    </a:ext>
                  </a:extLst>
                </a:gridCol>
                <a:gridCol w="1104900">
                  <a:extLst>
                    <a:ext uri="{9D8B030D-6E8A-4147-A177-3AD203B41FA5}">
                      <a16:colId xmlns:a16="http://schemas.microsoft.com/office/drawing/2014/main" val="4133588682"/>
                    </a:ext>
                  </a:extLst>
                </a:gridCol>
              </a:tblGrid>
              <a:tr h="238125">
                <a:tc>
                  <a:txBody>
                    <a:bodyPr/>
                    <a:lstStyle/>
                    <a:p>
                      <a:r>
                        <a:rPr lang="es-PE" sz="1400" dirty="0">
                          <a:effectLst/>
                        </a:rPr>
                        <a:t>VAN</a:t>
                      </a:r>
                      <a:endParaRPr lang="es-PE"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r>
                        <a:rPr lang="es-PE" sz="1400">
                          <a:effectLst/>
                        </a:rPr>
                        <a:t>S/ 23,668.61</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r>
                        <a:rPr lang="es-PE" sz="1400">
                          <a:effectLst/>
                        </a:rPr>
                        <a:t>S/ 11,668.61</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3015606193"/>
                  </a:ext>
                </a:extLst>
              </a:tr>
              <a:tr h="238125">
                <a:tc>
                  <a:txBody>
                    <a:bodyPr/>
                    <a:lstStyle/>
                    <a:p>
                      <a:r>
                        <a:rPr lang="es-PE" sz="1400">
                          <a:effectLst/>
                        </a:rPr>
                        <a:t>TIR</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r>
                        <a:rPr lang="es-PE" sz="1400">
                          <a:effectLst/>
                        </a:rPr>
                        <a:t>63%</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endParaRPr lang="es-PE" sz="1100">
                        <a:effectLst/>
                        <a:latin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865120583"/>
                  </a:ext>
                </a:extLst>
              </a:tr>
              <a:tr h="238125">
                <a:tc>
                  <a:txBody>
                    <a:bodyPr/>
                    <a:lstStyle/>
                    <a:p>
                      <a:r>
                        <a:rPr lang="es-PE" sz="1400">
                          <a:effectLst/>
                        </a:rPr>
                        <a:t>B/C</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r>
                        <a:rPr lang="es-PE" sz="1400">
                          <a:effectLst/>
                        </a:rPr>
                        <a:t> S/           1.97 </a:t>
                      </a:r>
                      <a:endParaRPr lang="es-PE"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endParaRPr lang="es-PE" sz="1100" dirty="0">
                        <a:effectLst/>
                        <a:latin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905035849"/>
                  </a:ext>
                </a:extLst>
              </a:tr>
            </a:tbl>
          </a:graphicData>
        </a:graphic>
      </p:graphicFrame>
    </p:spTree>
    <p:extLst>
      <p:ext uri="{BB962C8B-B14F-4D97-AF65-F5344CB8AC3E}">
        <p14:creationId xmlns:p14="http://schemas.microsoft.com/office/powerpoint/2010/main" val="1756965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43AEC938-3D47-4156-5142-C29B75884223}"/>
              </a:ext>
            </a:extLst>
          </p:cNvPr>
          <p:cNvPicPr>
            <a:picLocks noChangeAspect="1"/>
          </p:cNvPicPr>
          <p:nvPr/>
        </p:nvPicPr>
        <p:blipFill>
          <a:blip r:embed="rId2"/>
          <a:stretch>
            <a:fillRect/>
          </a:stretch>
        </p:blipFill>
        <p:spPr>
          <a:xfrm>
            <a:off x="5976920" y="3615155"/>
            <a:ext cx="5229955" cy="2600688"/>
          </a:xfrm>
          <a:prstGeom prst="rect">
            <a:avLst/>
          </a:prstGeom>
        </p:spPr>
      </p:pic>
      <p:pic>
        <p:nvPicPr>
          <p:cNvPr id="7" name="Imagen 6">
            <a:extLst>
              <a:ext uri="{FF2B5EF4-FFF2-40B4-BE49-F238E27FC236}">
                <a16:creationId xmlns:a16="http://schemas.microsoft.com/office/drawing/2014/main" id="{74743740-0045-2A2C-46B1-77DEA009112C}"/>
              </a:ext>
            </a:extLst>
          </p:cNvPr>
          <p:cNvPicPr>
            <a:picLocks noChangeAspect="1"/>
          </p:cNvPicPr>
          <p:nvPr/>
        </p:nvPicPr>
        <p:blipFill>
          <a:blip r:embed="rId3"/>
          <a:stretch>
            <a:fillRect/>
          </a:stretch>
        </p:blipFill>
        <p:spPr>
          <a:xfrm>
            <a:off x="6096000" y="199188"/>
            <a:ext cx="4991797" cy="2953162"/>
          </a:xfrm>
          <a:prstGeom prst="rect">
            <a:avLst/>
          </a:prstGeom>
        </p:spPr>
      </p:pic>
      <p:pic>
        <p:nvPicPr>
          <p:cNvPr id="9" name="Imagen 8">
            <a:extLst>
              <a:ext uri="{FF2B5EF4-FFF2-40B4-BE49-F238E27FC236}">
                <a16:creationId xmlns:a16="http://schemas.microsoft.com/office/drawing/2014/main" id="{BE6FBD9D-713B-2A4C-43B9-2817BACDD874}"/>
              </a:ext>
            </a:extLst>
          </p:cNvPr>
          <p:cNvPicPr>
            <a:picLocks noChangeAspect="1"/>
          </p:cNvPicPr>
          <p:nvPr/>
        </p:nvPicPr>
        <p:blipFill>
          <a:blip r:embed="rId4"/>
          <a:stretch>
            <a:fillRect/>
          </a:stretch>
        </p:blipFill>
        <p:spPr>
          <a:xfrm>
            <a:off x="985125" y="1239523"/>
            <a:ext cx="3731117" cy="4231246"/>
          </a:xfrm>
          <a:prstGeom prst="rect">
            <a:avLst/>
          </a:prstGeom>
        </p:spPr>
      </p:pic>
    </p:spTree>
    <p:extLst>
      <p:ext uri="{BB962C8B-B14F-4D97-AF65-F5344CB8AC3E}">
        <p14:creationId xmlns:p14="http://schemas.microsoft.com/office/powerpoint/2010/main" val="3008974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725E98F-BC0E-67B7-618A-CAAD99E10451}"/>
              </a:ext>
            </a:extLst>
          </p:cNvPr>
          <p:cNvPicPr>
            <a:picLocks noChangeAspect="1"/>
          </p:cNvPicPr>
          <p:nvPr/>
        </p:nvPicPr>
        <p:blipFill>
          <a:blip r:embed="rId2"/>
          <a:stretch>
            <a:fillRect/>
          </a:stretch>
        </p:blipFill>
        <p:spPr>
          <a:xfrm>
            <a:off x="2491813" y="1542433"/>
            <a:ext cx="7208374" cy="3773133"/>
          </a:xfrm>
          <a:prstGeom prst="rect">
            <a:avLst/>
          </a:prstGeom>
        </p:spPr>
      </p:pic>
      <p:sp>
        <p:nvSpPr>
          <p:cNvPr id="5" name="CuadroTexto 4">
            <a:extLst>
              <a:ext uri="{FF2B5EF4-FFF2-40B4-BE49-F238E27FC236}">
                <a16:creationId xmlns:a16="http://schemas.microsoft.com/office/drawing/2014/main" id="{386FE85D-D5EA-B546-AE9C-07780E09C9CF}"/>
              </a:ext>
            </a:extLst>
          </p:cNvPr>
          <p:cNvSpPr txBox="1"/>
          <p:nvPr/>
        </p:nvSpPr>
        <p:spPr>
          <a:xfrm>
            <a:off x="3047574" y="341745"/>
            <a:ext cx="5569953" cy="369332"/>
          </a:xfrm>
          <a:prstGeom prst="rect">
            <a:avLst/>
          </a:prstGeom>
          <a:noFill/>
        </p:spPr>
        <p:txBody>
          <a:bodyPr wrap="square" rtlCol="0">
            <a:spAutoFit/>
          </a:bodyPr>
          <a:lstStyle/>
          <a:p>
            <a:pPr algn="ctr"/>
            <a:r>
              <a:rPr lang="es-PE" dirty="0"/>
              <a:t>Matriz de riesgos del proyecto </a:t>
            </a:r>
          </a:p>
        </p:txBody>
      </p:sp>
    </p:spTree>
    <p:extLst>
      <p:ext uri="{BB962C8B-B14F-4D97-AF65-F5344CB8AC3E}">
        <p14:creationId xmlns:p14="http://schemas.microsoft.com/office/powerpoint/2010/main" val="3706679045"/>
      </p:ext>
    </p:extLst>
  </p:cSld>
  <p:clrMapOvr>
    <a:masterClrMapping/>
  </p:clrMapOvr>
</p:sld>
</file>

<file path=ppt/theme/theme1.xml><?xml version="1.0" encoding="utf-8"?>
<a:theme xmlns:a="http://schemas.openxmlformats.org/drawingml/2006/main" name="JuxtaposeVTI">
  <a:themeElements>
    <a:clrScheme name="AnalogousFromRegularSeed_2SEEDS">
      <a:dk1>
        <a:srgbClr val="000000"/>
      </a:dk1>
      <a:lt1>
        <a:srgbClr val="FFFFFF"/>
      </a:lt1>
      <a:dk2>
        <a:srgbClr val="242C41"/>
      </a:dk2>
      <a:lt2>
        <a:srgbClr val="E2E6E8"/>
      </a:lt2>
      <a:accent1>
        <a:srgbClr val="B1653B"/>
      </a:accent1>
      <a:accent2>
        <a:srgbClr val="C34D54"/>
      </a:accent2>
      <a:accent3>
        <a:srgbClr val="BBA149"/>
      </a:accent3>
      <a:accent4>
        <a:srgbClr val="3BB1A3"/>
      </a:accent4>
      <a:accent5>
        <a:srgbClr val="4DA1C3"/>
      </a:accent5>
      <a:accent6>
        <a:srgbClr val="3B5DB1"/>
      </a:accent6>
      <a:hlink>
        <a:srgbClr val="3C8AB5"/>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otalTime>62</TotalTime>
  <Words>916</Words>
  <Application>Microsoft Office PowerPoint</Application>
  <PresentationFormat>Panorámica</PresentationFormat>
  <Paragraphs>134</Paragraphs>
  <Slides>14</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14</vt:i4>
      </vt:variant>
    </vt:vector>
  </HeadingPairs>
  <TitlesOfParts>
    <vt:vector size="21" baseType="lpstr">
      <vt:lpstr>Arial</vt:lpstr>
      <vt:lpstr>Calibri</vt:lpstr>
      <vt:lpstr>Franklin Gothic Demi Cond</vt:lpstr>
      <vt:lpstr>Franklin Gothic Medium</vt:lpstr>
      <vt:lpstr>Times New Roman</vt:lpstr>
      <vt:lpstr>Wingdings</vt:lpstr>
      <vt:lpstr>JuxtaposeVTI</vt:lpstr>
      <vt:lpstr>Implementación de una página web Ecommerce para la empresa “Autopartes V &amp; V”</vt:lpstr>
      <vt:lpstr>autopartes v&amp;v</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Implementación de una página web Ecommerce para la empresa “Autopartes V &amp; V”</dc:title>
  <dc:creator>Jose Luis JARRO CACHI</dc:creator>
  <cp:lastModifiedBy>Jose Luis JARRO CACHI</cp:lastModifiedBy>
  <cp:revision>5</cp:revision>
  <dcterms:created xsi:type="dcterms:W3CDTF">2023-12-04T17:22:36Z</dcterms:created>
  <dcterms:modified xsi:type="dcterms:W3CDTF">2023-12-07T05:30:13Z</dcterms:modified>
</cp:coreProperties>
</file>