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handoutMasterIdLst>
    <p:handoutMasterId r:id="rId10"/>
  </p:handoutMasterIdLst>
  <p:sldIdLst>
    <p:sldId id="256" r:id="rId2"/>
    <p:sldId id="289" r:id="rId3"/>
    <p:sldId id="290" r:id="rId4"/>
    <p:sldId id="296" r:id="rId5"/>
    <p:sldId id="375" r:id="rId6"/>
    <p:sldId id="376" r:id="rId7"/>
    <p:sldId id="288" r:id="rId8"/>
  </p:sldIdLst>
  <p:sldSz cx="12192000" cy="6858000"/>
  <p:notesSz cx="12192000" cy="6858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5033" autoAdjust="0"/>
  </p:normalViewPr>
  <p:slideViewPr>
    <p:cSldViewPr>
      <p:cViewPr varScale="1">
        <p:scale>
          <a:sx n="79" d="100"/>
          <a:sy n="79" d="100"/>
        </p:scale>
        <p:origin x="1210" y="72"/>
      </p:cViewPr>
      <p:guideLst>
        <p:guide orient="horz" pos="2880"/>
        <p:guide pos="2160"/>
      </p:guideLst>
    </p:cSldViewPr>
  </p:slideViewPr>
  <p:notesTextViewPr>
    <p:cViewPr>
      <p:scale>
        <a:sx n="100" d="100"/>
        <a:sy n="100" d="100"/>
      </p:scale>
      <p:origin x="0" y="0"/>
    </p:cViewPr>
  </p:notesText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ADD96E76-517F-B468-04D8-38EFA44947E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678D0B9-782A-7C16-D731-EEB7F991FA76}"/>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8438F8DC-35B0-48E6-A86E-42F1F08DD00F}" type="datetimeFigureOut">
              <a:rPr lang="es-ES" smtClean="0"/>
              <a:t>27/10/2025</a:t>
            </a:fld>
            <a:endParaRPr lang="es-ES"/>
          </a:p>
        </p:txBody>
      </p:sp>
      <p:sp>
        <p:nvSpPr>
          <p:cNvPr id="4" name="Marcador de pie de página 3">
            <a:extLst>
              <a:ext uri="{FF2B5EF4-FFF2-40B4-BE49-F238E27FC236}">
                <a16:creationId xmlns:a16="http://schemas.microsoft.com/office/drawing/2014/main" id="{2F2E7B1C-60E2-8A48-EEE0-6715FC30A8B7}"/>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428D795-4EA2-62F0-B78A-5F215C828C50}"/>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4116A549-763A-4A89-A454-A94BAF51395E}" type="slidenum">
              <a:rPr lang="es-ES" smtClean="0"/>
              <a:t>‹Nº›</a:t>
            </a:fld>
            <a:endParaRPr lang="es-ES"/>
          </a:p>
        </p:txBody>
      </p:sp>
    </p:spTree>
    <p:extLst>
      <p:ext uri="{BB962C8B-B14F-4D97-AF65-F5344CB8AC3E}">
        <p14:creationId xmlns:p14="http://schemas.microsoft.com/office/powerpoint/2010/main" val="14034777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ACBDC12-F39B-4B97-8F4D-6734F9D366FF}" type="datetimeFigureOut">
              <a:rPr lang="es-ES" smtClean="0"/>
              <a:t>27/10/2025</a:t>
            </a:fld>
            <a:endParaRPr lang="es-ES"/>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76223B9-C868-4436-87D9-1A3152E1157A}" type="slidenum">
              <a:rPr lang="es-ES" smtClean="0"/>
              <a:t>‹Nº›</a:t>
            </a:fld>
            <a:endParaRPr lang="es-ES"/>
          </a:p>
        </p:txBody>
      </p:sp>
    </p:spTree>
    <p:extLst>
      <p:ext uri="{BB962C8B-B14F-4D97-AF65-F5344CB8AC3E}">
        <p14:creationId xmlns:p14="http://schemas.microsoft.com/office/powerpoint/2010/main" val="2834211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76223B9-C868-4436-87D9-1A3152E1157A}" type="slidenum">
              <a:rPr lang="es-ES" smtClean="0"/>
              <a:t>3</a:t>
            </a:fld>
            <a:endParaRPr lang="es-ES"/>
          </a:p>
        </p:txBody>
      </p:sp>
    </p:spTree>
    <p:extLst>
      <p:ext uri="{BB962C8B-B14F-4D97-AF65-F5344CB8AC3E}">
        <p14:creationId xmlns:p14="http://schemas.microsoft.com/office/powerpoint/2010/main" val="2092532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DCA2C-DC1C-94AC-4B44-E792E810571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3DDFC22-9D5D-07E4-D6DC-4D9F86CC1C7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DFDA27A-7867-5B97-DBC7-5AFE21A3C8CF}"/>
              </a:ext>
            </a:extLst>
          </p:cNvPr>
          <p:cNvSpPr>
            <a:spLocks noGrp="1"/>
          </p:cNvSpPr>
          <p:nvPr>
            <p:ph type="body" idx="1"/>
          </p:nvPr>
        </p:nvSpPr>
        <p:spPr/>
        <p:txBody>
          <a:bodyPr/>
          <a:lstStyle/>
          <a:p>
            <a:endParaRPr lang="es-ES" dirty="0"/>
          </a:p>
        </p:txBody>
      </p:sp>
      <p:sp>
        <p:nvSpPr>
          <p:cNvPr id="4" name="Marcador de número de diapositiva 3">
            <a:extLst>
              <a:ext uri="{FF2B5EF4-FFF2-40B4-BE49-F238E27FC236}">
                <a16:creationId xmlns:a16="http://schemas.microsoft.com/office/drawing/2014/main" id="{C3521375-3405-AFF1-9827-86123C005F32}"/>
              </a:ext>
            </a:extLst>
          </p:cNvPr>
          <p:cNvSpPr>
            <a:spLocks noGrp="1"/>
          </p:cNvSpPr>
          <p:nvPr>
            <p:ph type="sldNum" sz="quarter" idx="5"/>
          </p:nvPr>
        </p:nvSpPr>
        <p:spPr/>
        <p:txBody>
          <a:bodyPr/>
          <a:lstStyle/>
          <a:p>
            <a:fld id="{676223B9-C868-4436-87D9-1A3152E1157A}" type="slidenum">
              <a:rPr lang="es-ES" smtClean="0"/>
              <a:t>4</a:t>
            </a:fld>
            <a:endParaRPr lang="es-ES"/>
          </a:p>
        </p:txBody>
      </p:sp>
    </p:spTree>
    <p:extLst>
      <p:ext uri="{BB962C8B-B14F-4D97-AF65-F5344CB8AC3E}">
        <p14:creationId xmlns:p14="http://schemas.microsoft.com/office/powerpoint/2010/main" val="357488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585858"/>
                </a:solidFill>
                <a:latin typeface="Arial"/>
                <a:cs typeface="Arial"/>
              </a:defRPr>
            </a:lvl1pPr>
          </a:lstStyle>
          <a:p>
            <a:pPr marL="12700">
              <a:lnSpc>
                <a:spcPct val="100000"/>
              </a:lnSpc>
              <a:spcBef>
                <a:spcPts val="15"/>
              </a:spcBef>
            </a:pPr>
            <a:r>
              <a:rPr lang="es-ES" spc="-5"/>
              <a:t>LAB 0.3. CIRCUITS &amp; COMPACT MODELS</a:t>
            </a:r>
            <a:endParaRPr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90550" y="206752"/>
            <a:ext cx="10991850" cy="307777"/>
          </a:xfrm>
        </p:spPr>
        <p:txBody>
          <a:bodyPr lIns="0" tIns="0" rIns="0" bIns="0"/>
          <a:lstStyle>
            <a:lvl1pPr>
              <a:defRPr sz="2000" b="1" i="0">
                <a:solidFill>
                  <a:schemeClr val="tx1"/>
                </a:solidFill>
                <a:latin typeface="Calibri"/>
                <a:cs typeface="Calibri"/>
              </a:defRPr>
            </a:lvl1pPr>
          </a:lstStyle>
          <a:p>
            <a:endParaRPr dirty="0"/>
          </a:p>
        </p:txBody>
      </p:sp>
      <p:sp>
        <p:nvSpPr>
          <p:cNvPr id="3" name="Holder 3"/>
          <p:cNvSpPr>
            <a:spLocks noGrp="1"/>
          </p:cNvSpPr>
          <p:nvPr>
            <p:ph type="body" idx="1"/>
          </p:nvPr>
        </p:nvSpPr>
        <p:spPr>
          <a:xfrm>
            <a:off x="609600" y="2152910"/>
            <a:ext cx="10972800" cy="3950710"/>
          </a:xfrm>
        </p:spPr>
        <p:txBody>
          <a:bodyPr lIns="0" tIns="0" rIns="0" bIns="0"/>
          <a:lstStyle>
            <a:lvl1pPr>
              <a:defRPr/>
            </a:lvl1pPr>
          </a:lstStyle>
          <a:p>
            <a:endParaRPr dirty="0"/>
          </a:p>
        </p:txBody>
      </p:sp>
      <p:sp>
        <p:nvSpPr>
          <p:cNvPr id="4" name="Holder 4"/>
          <p:cNvSpPr>
            <a:spLocks noGrp="1"/>
          </p:cNvSpPr>
          <p:nvPr>
            <p:ph type="ftr" sz="quarter" idx="5"/>
          </p:nvPr>
        </p:nvSpPr>
        <p:spPr>
          <a:xfrm>
            <a:off x="609600" y="6457057"/>
            <a:ext cx="2743200" cy="184666"/>
          </a:xfrm>
        </p:spPr>
        <p:txBody>
          <a:bodyPr lIns="0" tIns="0" rIns="0" bIns="0" anchor="ctr"/>
          <a:lstStyle>
            <a:lvl1pPr>
              <a:defRPr sz="1200" b="0" i="0">
                <a:solidFill>
                  <a:srgbClr val="585858"/>
                </a:solidFill>
                <a:latin typeface="Arial"/>
                <a:cs typeface="Arial"/>
              </a:defRPr>
            </a:lvl1pPr>
          </a:lstStyle>
          <a:p>
            <a:pPr marL="12700">
              <a:spcBef>
                <a:spcPts val="15"/>
              </a:spcBef>
            </a:pPr>
            <a:r>
              <a:rPr lang="es-ES" spc="-5"/>
              <a:t>LAB 0.3. CIRCUITS &amp; COMPACT MODELS</a:t>
            </a:r>
            <a:endParaRPr lang="es-ES" spc="-5" dirty="0"/>
          </a:p>
        </p:txBody>
      </p:sp>
      <p:sp>
        <p:nvSpPr>
          <p:cNvPr id="6" name="Holder 6"/>
          <p:cNvSpPr>
            <a:spLocks noGrp="1"/>
          </p:cNvSpPr>
          <p:nvPr>
            <p:ph type="sldNum" sz="quarter" idx="7"/>
          </p:nvPr>
        </p:nvSpPr>
        <p:spPr>
          <a:xfrm>
            <a:off x="931164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585858"/>
                </a:solidFill>
                <a:latin typeface="Arial"/>
                <a:cs typeface="Arial"/>
              </a:defRPr>
            </a:lvl1pPr>
          </a:lstStyle>
          <a:p>
            <a:pPr marL="12700">
              <a:lnSpc>
                <a:spcPct val="100000"/>
              </a:lnSpc>
              <a:spcBef>
                <a:spcPts val="15"/>
              </a:spcBef>
            </a:pPr>
            <a:r>
              <a:rPr lang="es-ES" spc="-5"/>
              <a:t>LAB 0.3. CIRCUITS &amp; COMPACT MODELS</a:t>
            </a:r>
            <a:endParaRPr spc="-5"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2636520"/>
            <a:ext cx="3944620" cy="1584960"/>
          </a:xfrm>
          <a:custGeom>
            <a:avLst/>
            <a:gdLst/>
            <a:ahLst/>
            <a:cxnLst/>
            <a:rect l="l" t="t" r="r" b="b"/>
            <a:pathLst>
              <a:path w="3944620" h="1584960">
                <a:moveTo>
                  <a:pt x="0" y="1584959"/>
                </a:moveTo>
                <a:lnTo>
                  <a:pt x="3944112" y="1584959"/>
                </a:lnTo>
                <a:lnTo>
                  <a:pt x="3944112" y="0"/>
                </a:lnTo>
                <a:lnTo>
                  <a:pt x="0" y="0"/>
                </a:lnTo>
                <a:lnTo>
                  <a:pt x="0" y="1584959"/>
                </a:lnTo>
                <a:close/>
              </a:path>
            </a:pathLst>
          </a:custGeom>
          <a:solidFill>
            <a:srgbClr val="000000"/>
          </a:solidFill>
        </p:spPr>
        <p:txBody>
          <a:bodyPr wrap="square" lIns="0" tIns="0" rIns="0" bIns="0" rtlCol="0"/>
          <a:lstStyle/>
          <a:p>
            <a:endParaRPr/>
          </a:p>
        </p:txBody>
      </p:sp>
      <p:sp>
        <p:nvSpPr>
          <p:cNvPr id="17" name="bk object 17"/>
          <p:cNvSpPr/>
          <p:nvPr/>
        </p:nvSpPr>
        <p:spPr>
          <a:xfrm>
            <a:off x="771144" y="2951988"/>
            <a:ext cx="2403348" cy="954024"/>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600" b="0" i="0">
                <a:solidFill>
                  <a:schemeClr val="tx1"/>
                </a:solidFill>
                <a:latin typeface="Calibri"/>
                <a:cs typeface="Calibri"/>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5" name="Holder 5"/>
          <p:cNvSpPr>
            <a:spLocks noGrp="1"/>
          </p:cNvSpPr>
          <p:nvPr>
            <p:ph type="sldNum" sz="quarter" idx="7"/>
          </p:nvPr>
        </p:nvSpPr>
        <p:spPr>
          <a:xfrm>
            <a:off x="92964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6" name="Gráfico 5">
            <a:extLst>
              <a:ext uri="{FF2B5EF4-FFF2-40B4-BE49-F238E27FC236}">
                <a16:creationId xmlns:a16="http://schemas.microsoft.com/office/drawing/2014/main" id="{F5CB4B75-CC85-5F87-B13B-97FD63FFBC5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891213" y="6357666"/>
            <a:ext cx="6409575" cy="3631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594327" y="4722313"/>
            <a:ext cx="1521016" cy="1253853"/>
          </a:xfrm>
          <a:prstGeom prst="rect">
            <a:avLst/>
          </a:prstGeom>
          <a:blipFill>
            <a:blip r:embed="rId2" cstate="print"/>
            <a:stretch>
              <a:fillRect/>
            </a:stretch>
          </a:blipFill>
        </p:spPr>
        <p:txBody>
          <a:bodyPr wrap="square" lIns="0" tIns="0" rIns="0" bIns="0" rtlCol="0"/>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a:p>
        </p:txBody>
      </p:sp>
      <p:sp>
        <p:nvSpPr>
          <p:cNvPr id="4" name="Holder 4"/>
          <p:cNvSpPr>
            <a:spLocks noGrp="1"/>
          </p:cNvSpPr>
          <p:nvPr>
            <p:ph type="sldNum" sz="quarter" idx="7"/>
          </p:nvPr>
        </p:nvSpPr>
        <p:spPr>
          <a:xfrm>
            <a:off x="9372600" y="6377940"/>
            <a:ext cx="2804160" cy="342900"/>
          </a:xfrm>
        </p:spPr>
        <p:txBody>
          <a:bodyPr lIns="0" tIns="0" rIns="0" bIns="0"/>
          <a:lstStyle>
            <a:lvl1pPr algn="r">
              <a:defRPr>
                <a:solidFill>
                  <a:schemeClr val="tx1">
                    <a:tint val="75000"/>
                  </a:schemeClr>
                </a:solidFill>
              </a:defRPr>
            </a:lvl1pPr>
          </a:lstStyle>
          <a:p>
            <a:fld id="{B6F15528-21DE-4FAA-801E-634DDDAF4B2B}" type="slidenum">
              <a:t>‹Nº›</a:t>
            </a:fld>
            <a:endParaRPr/>
          </a:p>
        </p:txBody>
      </p:sp>
      <p:pic>
        <p:nvPicPr>
          <p:cNvPr id="5" name="Gráfico 4">
            <a:extLst>
              <a:ext uri="{FF2B5EF4-FFF2-40B4-BE49-F238E27FC236}">
                <a16:creationId xmlns:a16="http://schemas.microsoft.com/office/drawing/2014/main" id="{9F3DE434-B07E-429D-5547-0D42DA9B05A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exto simple">
    <p:spTree>
      <p:nvGrpSpPr>
        <p:cNvPr id="1" name=""/>
        <p:cNvGrpSpPr/>
        <p:nvPr/>
      </p:nvGrpSpPr>
      <p:grpSpPr>
        <a:xfrm>
          <a:off x="0" y="0"/>
          <a:ext cx="0" cy="0"/>
          <a:chOff x="0" y="0"/>
          <a:chExt cx="0" cy="0"/>
        </a:xfrm>
      </p:grpSpPr>
      <p:sp>
        <p:nvSpPr>
          <p:cNvPr id="6" name="Rectangle 47"/>
          <p:cNvSpPr/>
          <p:nvPr userDrawn="1"/>
        </p:nvSpPr>
        <p:spPr>
          <a:xfrm>
            <a:off x="608171" y="381001"/>
            <a:ext cx="45731" cy="68349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 name="Título 8"/>
          <p:cNvSpPr>
            <a:spLocks noGrp="1"/>
          </p:cNvSpPr>
          <p:nvPr>
            <p:ph type="title" hasCustomPrompt="1"/>
          </p:nvPr>
        </p:nvSpPr>
        <p:spPr>
          <a:xfrm>
            <a:off x="736652" y="381000"/>
            <a:ext cx="7778317" cy="313782"/>
          </a:xfrm>
        </p:spPr>
        <p:txBody>
          <a:bodyPr>
            <a:normAutofit/>
          </a:bodyPr>
          <a:lstStyle>
            <a:lvl1pPr algn="l">
              <a:defRPr sz="2800" b="1" i="0" baseline="0">
                <a:solidFill>
                  <a:schemeClr val="tx1">
                    <a:lumMod val="65000"/>
                    <a:lumOff val="35000"/>
                  </a:schemeClr>
                </a:solidFill>
                <a:latin typeface="Calibri" panose="020F0502020204030204" pitchFamily="34" charset="0"/>
                <a:ea typeface="Open Sans Extrabold" panose="020B0906030804020204" pitchFamily="34" charset="0"/>
                <a:cs typeface="Calibri" panose="020F0502020204030204" pitchFamily="34" charset="0"/>
              </a:defRPr>
            </a:lvl1pPr>
          </a:lstStyle>
          <a:p>
            <a:r>
              <a:rPr lang="es-ES" dirty="0"/>
              <a:t>TITULO</a:t>
            </a:r>
          </a:p>
        </p:txBody>
      </p:sp>
      <p:sp>
        <p:nvSpPr>
          <p:cNvPr id="13" name="Marcador de texto 12"/>
          <p:cNvSpPr>
            <a:spLocks noGrp="1"/>
          </p:cNvSpPr>
          <p:nvPr>
            <p:ph type="body" sz="quarter" idx="10" hasCustomPrompt="1"/>
          </p:nvPr>
        </p:nvSpPr>
        <p:spPr>
          <a:xfrm>
            <a:off x="608171" y="1295401"/>
            <a:ext cx="11051877" cy="4958137"/>
          </a:xfrm>
        </p:spPr>
        <p:txBody>
          <a:bodyPr>
            <a:normAutofit/>
          </a:bodyPr>
          <a:lstStyle>
            <a:lvl1pPr>
              <a:defRPr sz="2400" baseline="0">
                <a:latin typeface="Calibri" panose="020F0502020204030204" pitchFamily="34" charset="0"/>
                <a:ea typeface="Open Sans Light" panose="020B0306030504020204" pitchFamily="34" charset="0"/>
                <a:cs typeface="Calibri" panose="020F0502020204030204" pitchFamily="34" charset="0"/>
              </a:defRPr>
            </a:lvl1pPr>
            <a:lvl2pPr>
              <a:defRPr sz="1800">
                <a:latin typeface="Calibri" panose="020F0502020204030204" pitchFamily="34" charset="0"/>
                <a:ea typeface="Open Sans Light" panose="020B0306030504020204" pitchFamily="34" charset="0"/>
                <a:cs typeface="Calibri" panose="020F0502020204030204" pitchFamily="34" charset="0"/>
              </a:defRPr>
            </a:lvl2pPr>
            <a:lvl3pPr>
              <a:defRPr sz="1600">
                <a:latin typeface="Calibri" panose="020F0502020204030204" pitchFamily="34" charset="0"/>
                <a:ea typeface="Open Sans Light" panose="020B0306030504020204" pitchFamily="34" charset="0"/>
                <a:cs typeface="Calibri" panose="020F0502020204030204" pitchFamily="34" charset="0"/>
              </a:defRPr>
            </a:lvl3pPr>
            <a:lvl4pPr>
              <a:defRPr sz="1400">
                <a:latin typeface="Calibri" panose="020F0502020204030204" pitchFamily="34" charset="0"/>
                <a:ea typeface="Open Sans Light" panose="020B0306030504020204" pitchFamily="34" charset="0"/>
                <a:cs typeface="Calibri" panose="020F0502020204030204" pitchFamily="34" charset="0"/>
              </a:defRPr>
            </a:lvl4pPr>
            <a:lvl5pPr>
              <a:defRPr sz="1400">
                <a:latin typeface="Calibri" panose="020F0502020204030204" pitchFamily="34" charset="0"/>
                <a:ea typeface="Open Sans Light" panose="020B0306030504020204" pitchFamily="34" charset="0"/>
                <a:cs typeface="Calibri" panose="020F0502020204030204" pitchFamily="34" charset="0"/>
              </a:defRPr>
            </a:lvl5pPr>
          </a:lstStyle>
          <a:p>
            <a:pPr lvl="0"/>
            <a:r>
              <a:rPr lang="es-ES" dirty="0"/>
              <a:t>Texto del contenido</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23" name="Marcador de texto 22"/>
          <p:cNvSpPr>
            <a:spLocks noGrp="1"/>
          </p:cNvSpPr>
          <p:nvPr>
            <p:ph type="body" sz="quarter" idx="11" hasCustomPrompt="1"/>
          </p:nvPr>
        </p:nvSpPr>
        <p:spPr>
          <a:xfrm>
            <a:off x="736652" y="730647"/>
            <a:ext cx="7778317" cy="381000"/>
          </a:xfrm>
        </p:spPr>
        <p:txBody>
          <a:bodyPr>
            <a:noAutofit/>
          </a:bodyPr>
          <a:lstStyle>
            <a:lvl1pPr marL="0" indent="0">
              <a:buNone/>
              <a:defRPr sz="2000">
                <a:latin typeface="Calibri" panose="020F0502020204030204" pitchFamily="34" charset="0"/>
                <a:ea typeface="Open Sans Light" panose="020B0306030504020204" pitchFamily="34" charset="0"/>
                <a:cs typeface="Calibri" panose="020F0502020204030204" pitchFamily="34" charset="0"/>
              </a:defRPr>
            </a:lvl1pPr>
          </a:lstStyle>
          <a:p>
            <a:pPr lvl="0"/>
            <a:r>
              <a:rPr lang="es-ES" dirty="0"/>
              <a:t>Subtítulo del artículo con una explicación corta a modo resumen</a:t>
            </a:r>
          </a:p>
        </p:txBody>
      </p:sp>
      <p:sp>
        <p:nvSpPr>
          <p:cNvPr id="11" name="Date Placeholder 3"/>
          <p:cNvSpPr>
            <a:spLocks noGrp="1"/>
          </p:cNvSpPr>
          <p:nvPr>
            <p:ph type="dt" sz="half" idx="2"/>
          </p:nvPr>
        </p:nvSpPr>
        <p:spPr>
          <a:xfrm>
            <a:off x="609600" y="6387407"/>
            <a:ext cx="1980287" cy="303019"/>
          </a:xfrm>
          <a:prstGeom prst="rect">
            <a:avLst/>
          </a:prstGeom>
        </p:spPr>
        <p:txBody>
          <a:bodyPr vert="horz" lIns="117208" tIns="58604" rIns="117208" bIns="58604" rtlCol="0" anchor="ctr"/>
          <a:lstStyle>
            <a:lvl1pPr algn="l">
              <a:defRPr sz="1200">
                <a:solidFill>
                  <a:schemeClr val="tx1">
                    <a:tint val="75000"/>
                  </a:schemeClr>
                </a:solidFill>
              </a:defRPr>
            </a:lvl1pPr>
          </a:lstStyle>
          <a:p>
            <a:endParaRPr lang="en-US" dirty="0"/>
          </a:p>
        </p:txBody>
      </p:sp>
      <p:sp>
        <p:nvSpPr>
          <p:cNvPr id="12" name="Footer Placeholder 4"/>
          <p:cNvSpPr>
            <a:spLocks noGrp="1"/>
          </p:cNvSpPr>
          <p:nvPr>
            <p:ph type="ftr" sz="quarter" idx="3"/>
          </p:nvPr>
        </p:nvSpPr>
        <p:spPr>
          <a:xfrm>
            <a:off x="2894768" y="6387407"/>
            <a:ext cx="6402465" cy="303019"/>
          </a:xfrm>
          <a:prstGeom prst="rect">
            <a:avLst/>
          </a:prstGeom>
        </p:spPr>
        <p:txBody>
          <a:bodyPr vert="horz" lIns="117208" tIns="58604" rIns="117208" bIns="58604" rtlCol="0" anchor="ctr"/>
          <a:lstStyle>
            <a:lvl1pPr algn="ctr">
              <a:defRPr sz="1200">
                <a:solidFill>
                  <a:schemeClr val="tx1">
                    <a:tint val="75000"/>
                  </a:schemeClr>
                </a:solidFill>
              </a:defRPr>
            </a:lvl1pPr>
          </a:lstStyle>
          <a:p>
            <a:r>
              <a:rPr lang="en-US"/>
              <a:t>LAB 0.3. CIRCUITS &amp; COMPACT MODELS</a:t>
            </a:r>
          </a:p>
        </p:txBody>
      </p:sp>
      <p:sp>
        <p:nvSpPr>
          <p:cNvPr id="14" name="Slide Number Placeholder 5"/>
          <p:cNvSpPr>
            <a:spLocks noGrp="1"/>
          </p:cNvSpPr>
          <p:nvPr>
            <p:ph type="sldNum" sz="quarter" idx="4"/>
          </p:nvPr>
        </p:nvSpPr>
        <p:spPr>
          <a:xfrm>
            <a:off x="11431389" y="6388096"/>
            <a:ext cx="760611" cy="303019"/>
          </a:xfrm>
          <a:prstGeom prst="rect">
            <a:avLst/>
          </a:prstGeom>
          <a:solidFill>
            <a:schemeClr val="bg2"/>
          </a:solidFill>
        </p:spPr>
        <p:txBody>
          <a:bodyPr vert="horz" lIns="117208" tIns="58604" rIns="117208" bIns="58604" rtlCol="0" anchor="ctr"/>
          <a:lstStyle>
            <a:lvl1pPr algn="r">
              <a:defRPr sz="1200">
                <a:solidFill>
                  <a:srgbClr val="FF6309"/>
                </a:solidFill>
              </a:defRPr>
            </a:lvl1pPr>
          </a:lstStyle>
          <a:p>
            <a:fld id="{C2F52289-4012-4053-9770-FE82CEB9514F}" type="slidenum">
              <a:rPr lang="en-US" smtClean="0"/>
              <a:pPr/>
              <a:t>‹Nº›</a:t>
            </a:fld>
            <a:endParaRPr lang="en-US" dirty="0"/>
          </a:p>
        </p:txBody>
      </p:sp>
    </p:spTree>
    <p:extLst>
      <p:ext uri="{BB962C8B-B14F-4D97-AF65-F5344CB8AC3E}">
        <p14:creationId xmlns:p14="http://schemas.microsoft.com/office/powerpoint/2010/main" val="3024640384"/>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1539" y="5283707"/>
            <a:ext cx="2624328" cy="1574289"/>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3986910" y="1699005"/>
            <a:ext cx="2599054" cy="269239"/>
          </a:xfrm>
          <a:prstGeom prst="rect">
            <a:avLst/>
          </a:prstGeom>
        </p:spPr>
        <p:txBody>
          <a:bodyPr wrap="square" lIns="0" tIns="0" rIns="0" bIns="0">
            <a:spAutoFit/>
          </a:bodyPr>
          <a:lstStyle>
            <a:lvl1pPr>
              <a:defRPr sz="1600" b="0" i="0">
                <a:solidFill>
                  <a:schemeClr val="tx1"/>
                </a:solidFill>
                <a:latin typeface="Calibri"/>
                <a:cs typeface="Calibri"/>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695950" y="6465068"/>
            <a:ext cx="1210945" cy="153670"/>
          </a:xfrm>
          <a:prstGeom prst="rect">
            <a:avLst/>
          </a:prstGeom>
        </p:spPr>
        <p:txBody>
          <a:bodyPr wrap="square" lIns="0" tIns="0" rIns="0" bIns="0">
            <a:spAutoFit/>
          </a:bodyPr>
          <a:lstStyle>
            <a:lvl1pPr>
              <a:defRPr sz="900" b="0" i="0">
                <a:solidFill>
                  <a:srgbClr val="585858"/>
                </a:solidFill>
                <a:latin typeface="Arial"/>
                <a:cs typeface="Arial"/>
              </a:defRPr>
            </a:lvl1pPr>
          </a:lstStyle>
          <a:p>
            <a:pPr marL="12700">
              <a:lnSpc>
                <a:spcPct val="100000"/>
              </a:lnSpc>
              <a:spcBef>
                <a:spcPts val="15"/>
              </a:spcBef>
            </a:pPr>
            <a:r>
              <a:rPr lang="es-ES" spc="-5"/>
              <a:t>LAB 0.3. CIRCUITS &amp; COMPACT MODELS</a:t>
            </a:r>
            <a:endParaRPr spc="-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endParaRPr lang="en-US"/>
          </a:p>
        </p:txBody>
      </p:sp>
      <p:sp>
        <p:nvSpPr>
          <p:cNvPr id="6" name="Holder 6"/>
          <p:cNvSpPr>
            <a:spLocks noGrp="1"/>
          </p:cNvSpPr>
          <p:nvPr>
            <p:ph type="sldNum" sz="quarter" idx="7"/>
          </p:nvPr>
        </p:nvSpPr>
        <p:spPr>
          <a:xfrm>
            <a:off x="93116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749676" y="4919853"/>
            <a:ext cx="9213724" cy="505267"/>
          </a:xfrm>
          <a:prstGeom prst="rect">
            <a:avLst/>
          </a:prstGeom>
        </p:spPr>
        <p:txBody>
          <a:bodyPr vert="horz" wrap="square" lIns="0" tIns="12700" rIns="0" bIns="0" rtlCol="0">
            <a:spAutoFit/>
          </a:bodyPr>
          <a:lstStyle/>
          <a:p>
            <a:pPr marL="12700">
              <a:lnSpc>
                <a:spcPct val="100000"/>
              </a:lnSpc>
              <a:spcBef>
                <a:spcPts val="100"/>
              </a:spcBef>
            </a:pPr>
            <a:r>
              <a:rPr lang="es-ES" sz="3200" b="1" dirty="0" err="1">
                <a:latin typeface="Lucida Sans"/>
                <a:cs typeface="Lucida Sans"/>
              </a:rPr>
              <a:t>Lab</a:t>
            </a:r>
            <a:r>
              <a:rPr lang="es-ES" sz="3200" b="1" dirty="0">
                <a:latin typeface="Lucida Sans"/>
                <a:cs typeface="Lucida Sans"/>
              </a:rPr>
              <a:t> Book 0.3. Circuits and Compact </a:t>
            </a:r>
            <a:r>
              <a:rPr lang="es-ES" sz="3200" b="1" dirty="0" err="1">
                <a:latin typeface="Lucida Sans"/>
                <a:cs typeface="Lucida Sans"/>
              </a:rPr>
              <a:t>Models</a:t>
            </a:r>
            <a:endParaRPr sz="3200" dirty="0">
              <a:latin typeface="Lucida Sans"/>
              <a:cs typeface="Lucida Sans"/>
            </a:endParaRPr>
          </a:p>
        </p:txBody>
      </p:sp>
      <p:sp>
        <p:nvSpPr>
          <p:cNvPr id="4" name="object 4"/>
          <p:cNvSpPr txBox="1"/>
          <p:nvPr/>
        </p:nvSpPr>
        <p:spPr>
          <a:xfrm>
            <a:off x="2749676" y="5610250"/>
            <a:ext cx="8223124" cy="289823"/>
          </a:xfrm>
          <a:prstGeom prst="rect">
            <a:avLst/>
          </a:prstGeom>
        </p:spPr>
        <p:txBody>
          <a:bodyPr vert="horz" wrap="square" lIns="0" tIns="12700" rIns="0" bIns="0" rtlCol="0">
            <a:spAutoFit/>
          </a:bodyPr>
          <a:lstStyle/>
          <a:p>
            <a:pPr marL="12700">
              <a:lnSpc>
                <a:spcPct val="100000"/>
              </a:lnSpc>
              <a:spcBef>
                <a:spcPts val="100"/>
              </a:spcBef>
            </a:pPr>
            <a:r>
              <a:rPr lang="es-ES" spc="165" dirty="0" err="1">
                <a:latin typeface="Arial"/>
                <a:cs typeface="Arial"/>
              </a:rPr>
              <a:t>Student</a:t>
            </a:r>
            <a:r>
              <a:rPr lang="es-ES" spc="165" dirty="0">
                <a:latin typeface="Arial"/>
                <a:cs typeface="Arial"/>
              </a:rPr>
              <a:t>: </a:t>
            </a:r>
            <a:endParaRPr sz="1800" dirty="0">
              <a:latin typeface="Arial"/>
              <a:cs typeface="Arial"/>
            </a:endParaRPr>
          </a:p>
        </p:txBody>
      </p:sp>
      <p:sp>
        <p:nvSpPr>
          <p:cNvPr id="5" name="object 5"/>
          <p:cNvSpPr/>
          <p:nvPr/>
        </p:nvSpPr>
        <p:spPr>
          <a:xfrm>
            <a:off x="0" y="0"/>
            <a:ext cx="12192000" cy="4189476"/>
          </a:xfrm>
          <a:prstGeom prst="rect">
            <a:avLst/>
          </a:prstGeom>
          <a:blipFill>
            <a:blip r:embed="rId2" cstate="print"/>
            <a:stretch>
              <a:fillRect/>
            </a:stretch>
          </a:blipFill>
        </p:spPr>
        <p:txBody>
          <a:bodyPr wrap="square" lIns="0" tIns="0" rIns="0" bIns="0" rtlCol="0"/>
          <a:lstStyle/>
          <a:p>
            <a:endParaRPr/>
          </a:p>
        </p:txBody>
      </p:sp>
      <p:sp>
        <p:nvSpPr>
          <p:cNvPr id="7" name="Marcador de número de diapositiva 6">
            <a:extLst>
              <a:ext uri="{FF2B5EF4-FFF2-40B4-BE49-F238E27FC236}">
                <a16:creationId xmlns:a16="http://schemas.microsoft.com/office/drawing/2014/main" id="{F6F66F51-9238-50FE-85C2-BAC3DA79D767}"/>
              </a:ext>
            </a:extLst>
          </p:cNvPr>
          <p:cNvSpPr>
            <a:spLocks noGrp="1"/>
          </p:cNvSpPr>
          <p:nvPr>
            <p:ph type="sldNum" sz="quarter" idx="7"/>
          </p:nvPr>
        </p:nvSpPr>
        <p:spPr/>
        <p:txBody>
          <a:bodyPr/>
          <a:lstStyle/>
          <a:p>
            <a:fld id="{B6F15528-21DE-4FAA-801E-634DDDAF4B2B}" type="slidenum">
              <a:rPr lang="es-ES" smtClean="0"/>
              <a:t>1</a:t>
            </a:fld>
            <a:endParaRPr lang="es-E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8A4D4-C3C4-085B-A7AD-EA04D83F480F}"/>
            </a:ext>
          </a:extLst>
        </p:cNvPr>
        <p:cNvGrpSpPr/>
        <p:nvPr/>
      </p:nvGrpSpPr>
      <p:grpSpPr>
        <a:xfrm>
          <a:off x="0" y="0"/>
          <a:ext cx="0" cy="0"/>
          <a:chOff x="0" y="0"/>
          <a:chExt cx="0" cy="0"/>
        </a:xfrm>
      </p:grpSpPr>
      <p:sp>
        <p:nvSpPr>
          <p:cNvPr id="16" name="object 16">
            <a:extLst>
              <a:ext uri="{FF2B5EF4-FFF2-40B4-BE49-F238E27FC236}">
                <a16:creationId xmlns:a16="http://schemas.microsoft.com/office/drawing/2014/main" id="{1B7433F1-7A0E-D925-6140-7305139D053A}"/>
              </a:ext>
            </a:extLst>
          </p:cNvPr>
          <p:cNvSpPr txBox="1">
            <a:spLocks noGrp="1"/>
          </p:cNvSpPr>
          <p:nvPr>
            <p:ph type="title"/>
          </p:nvPr>
        </p:nvSpPr>
        <p:spPr>
          <a:xfrm>
            <a:off x="685800" y="408883"/>
            <a:ext cx="6153785" cy="705321"/>
          </a:xfrm>
          <a:prstGeom prst="rect">
            <a:avLst/>
          </a:prstGeom>
        </p:spPr>
        <p:txBody>
          <a:bodyPr vert="horz" wrap="square" lIns="0" tIns="12700" rIns="0" bIns="0" rtlCol="0">
            <a:spAutoFit/>
          </a:bodyPr>
          <a:lstStyle/>
          <a:p>
            <a:pPr marL="12700">
              <a:lnSpc>
                <a:spcPct val="100000"/>
              </a:lnSpc>
              <a:spcBef>
                <a:spcPts val="100"/>
              </a:spcBef>
            </a:pPr>
            <a:r>
              <a:rPr lang="es-ES" sz="2500" u="sng" spc="-5" dirty="0" err="1">
                <a:latin typeface="+mj-lt"/>
                <a:cs typeface="Lucida Sans"/>
              </a:rPr>
              <a:t>Instructions</a:t>
            </a:r>
            <a:br>
              <a:rPr lang="es-ES" sz="2400" spc="-5" dirty="0">
                <a:latin typeface="+mj-lt"/>
                <a:cs typeface="Lucida Sans"/>
              </a:rPr>
            </a:br>
            <a:r>
              <a:rPr lang="es-ES" b="0" spc="-5" dirty="0">
                <a:latin typeface="+mj-lt"/>
                <a:cs typeface="Lucida Sans"/>
              </a:rPr>
              <a:t>General</a:t>
            </a:r>
            <a:endParaRPr sz="2400" b="0" dirty="0">
              <a:latin typeface="+mj-lt"/>
              <a:cs typeface="Lucida Sans"/>
            </a:endParaRPr>
          </a:p>
        </p:txBody>
      </p:sp>
      <p:pic>
        <p:nvPicPr>
          <p:cNvPr id="83" name="Gráfico 82">
            <a:extLst>
              <a:ext uri="{FF2B5EF4-FFF2-40B4-BE49-F238E27FC236}">
                <a16:creationId xmlns:a16="http://schemas.microsoft.com/office/drawing/2014/main" id="{E518E73B-CE22-A00C-9C86-634FB762EE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1E163A6B-DFE4-C67D-5F3E-A56ACEF2EA4C}"/>
              </a:ext>
            </a:extLst>
          </p:cNvPr>
          <p:cNvSpPr>
            <a:spLocks noGrp="1"/>
          </p:cNvSpPr>
          <p:nvPr>
            <p:ph type="sldNum" sz="quarter" idx="7"/>
          </p:nvPr>
        </p:nvSpPr>
        <p:spPr/>
        <p:txBody>
          <a:bodyPr/>
          <a:lstStyle/>
          <a:p>
            <a:fld id="{B6F15528-21DE-4FAA-801E-634DDDAF4B2B}" type="slidenum">
              <a:rPr lang="es-ES" smtClean="0"/>
              <a:t>2</a:t>
            </a:fld>
            <a:endParaRPr lang="es-ES"/>
          </a:p>
        </p:txBody>
      </p:sp>
      <p:sp>
        <p:nvSpPr>
          <p:cNvPr id="3" name="Marcador de pie de página 2">
            <a:extLst>
              <a:ext uri="{FF2B5EF4-FFF2-40B4-BE49-F238E27FC236}">
                <a16:creationId xmlns:a16="http://schemas.microsoft.com/office/drawing/2014/main" id="{95FC84FF-30D3-FDAB-0A5A-0F07F8EE1161}"/>
              </a:ext>
            </a:extLst>
          </p:cNvPr>
          <p:cNvSpPr>
            <a:spLocks noGrp="1"/>
          </p:cNvSpPr>
          <p:nvPr>
            <p:ph type="ftr" sz="quarter" idx="5"/>
          </p:nvPr>
        </p:nvSpPr>
        <p:spPr/>
        <p:txBody>
          <a:bodyPr/>
          <a:lstStyle/>
          <a:p>
            <a:pPr marL="12700">
              <a:spcBef>
                <a:spcPts val="15"/>
              </a:spcBef>
            </a:pPr>
            <a:r>
              <a:rPr lang="es-ES" spc="-5"/>
              <a:t>LAB 0.3. CIRCUITS &amp; COMPACT MODELS</a:t>
            </a:r>
            <a:endParaRPr lang="es-ES" spc="-5" dirty="0"/>
          </a:p>
        </p:txBody>
      </p:sp>
      <p:sp>
        <p:nvSpPr>
          <p:cNvPr id="4" name="Marcador de texto 2">
            <a:extLst>
              <a:ext uri="{FF2B5EF4-FFF2-40B4-BE49-F238E27FC236}">
                <a16:creationId xmlns:a16="http://schemas.microsoft.com/office/drawing/2014/main" id="{9F7BC140-B3D8-C3CB-55AD-9064C7CDE9CA}"/>
              </a:ext>
            </a:extLst>
          </p:cNvPr>
          <p:cNvSpPr txBox="1">
            <a:spLocks/>
          </p:cNvSpPr>
          <p:nvPr/>
        </p:nvSpPr>
        <p:spPr>
          <a:xfrm>
            <a:off x="608011" y="1163263"/>
            <a:ext cx="11048999" cy="4958137"/>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000" b="1" kern="0" dirty="0">
                <a:solidFill>
                  <a:sysClr val="windowText" lastClr="000000"/>
                </a:solidFill>
              </a:rPr>
              <a:t>SOFTWARE</a:t>
            </a:r>
          </a:p>
          <a:p>
            <a:pPr marL="342900" indent="-342900">
              <a:buFont typeface="Arial" panose="020B0604020202020204" pitchFamily="34" charset="0"/>
              <a:buChar char="•"/>
            </a:pPr>
            <a:r>
              <a:rPr lang="en-US" kern="0" dirty="0">
                <a:solidFill>
                  <a:sysClr val="windowText" lastClr="000000"/>
                </a:solidFill>
              </a:rPr>
              <a:t>Python notebook supplied by instructors</a:t>
            </a:r>
            <a:endParaRPr lang="en-US" kern="0" dirty="0">
              <a:solidFill>
                <a:sysClr val="windowText" lastClr="000000"/>
              </a:solidFill>
              <a:sym typeface="Wingdings" pitchFamily="2" charset="2"/>
            </a:endParaRPr>
          </a:p>
          <a:p>
            <a:pPr algn="just"/>
            <a:endParaRPr lang="en-US" sz="2000" b="1" kern="0" dirty="0">
              <a:solidFill>
                <a:sysClr val="windowText" lastClr="000000"/>
              </a:solidFill>
              <a:sym typeface="Wingdings" pitchFamily="2" charset="2"/>
            </a:endParaRPr>
          </a:p>
          <a:p>
            <a:pPr algn="just"/>
            <a:r>
              <a:rPr lang="en-US" sz="2000" b="1" kern="0" dirty="0">
                <a:solidFill>
                  <a:sysClr val="windowText" lastClr="000000"/>
                </a:solidFill>
                <a:sym typeface="Wingdings" pitchFamily="2" charset="2"/>
              </a:rPr>
              <a:t>SCRIPTS</a:t>
            </a:r>
          </a:p>
          <a:p>
            <a:pPr marL="342900" indent="-342900" algn="just">
              <a:buFont typeface="Arial" panose="020B0604020202020204" pitchFamily="34" charset="0"/>
              <a:buChar char="•"/>
            </a:pPr>
            <a:r>
              <a:rPr lang="en-US" kern="0" dirty="0">
                <a:solidFill>
                  <a:sysClr val="windowText" lastClr="000000"/>
                </a:solidFill>
                <a:sym typeface="Wingdings" pitchFamily="2" charset="2"/>
              </a:rPr>
              <a:t>From </a:t>
            </a:r>
            <a:r>
              <a:rPr lang="en-US" kern="0" dirty="0" err="1">
                <a:solidFill>
                  <a:sysClr val="windowText" lastClr="000000"/>
                </a:solidFill>
                <a:sym typeface="Wingdings" pitchFamily="2" charset="2"/>
              </a:rPr>
              <a:t>Github</a:t>
            </a:r>
            <a:r>
              <a:rPr lang="en-US" kern="0" dirty="0">
                <a:solidFill>
                  <a:sysClr val="windowText" lastClr="000000"/>
                </a:solidFill>
                <a:sym typeface="Wingdings" pitchFamily="2" charset="2"/>
              </a:rPr>
              <a:t> Desktop  Open in Visual Studio Code </a:t>
            </a:r>
          </a:p>
          <a:p>
            <a:pPr marL="342900" indent="-342900" algn="just">
              <a:buFont typeface="Arial" panose="020B0604020202020204" pitchFamily="34" charset="0"/>
              <a:buChar char="•"/>
            </a:pPr>
            <a:r>
              <a:rPr lang="en-US" kern="0" dirty="0">
                <a:solidFill>
                  <a:sysClr val="windowText" lastClr="000000"/>
                </a:solidFill>
                <a:sym typeface="Wingdings" pitchFamily="2" charset="2"/>
              </a:rPr>
              <a:t>Navigate to training/IPSP/Lab3/030_Circuits_&amp;_CompactModels.ipynb</a:t>
            </a:r>
          </a:p>
          <a:p>
            <a:pPr marL="342900" indent="-342900" algn="just">
              <a:buFont typeface="Arial" panose="020B0604020202020204" pitchFamily="34" charset="0"/>
              <a:buChar char="•"/>
            </a:pPr>
            <a:r>
              <a:rPr lang="en-US" kern="0" dirty="0">
                <a:solidFill>
                  <a:sysClr val="windowText" lastClr="000000"/>
                </a:solidFill>
              </a:rPr>
              <a:t>Either run locally or Cloud</a:t>
            </a:r>
          </a:p>
          <a:p>
            <a:pPr algn="just"/>
            <a:endParaRPr lang="en-US" b="1" i="1" dirty="0"/>
          </a:p>
          <a:p>
            <a:pPr algn="just"/>
            <a:r>
              <a:rPr lang="en-US" b="1" i="1" dirty="0"/>
              <a:t>Devices </a:t>
            </a:r>
            <a:r>
              <a:rPr lang="en-US" i="1" dirty="0"/>
              <a:t>to be studied:</a:t>
            </a:r>
            <a:endParaRPr lang="en-US" b="1" i="1" dirty="0"/>
          </a:p>
          <a:p>
            <a:pPr algn="just"/>
            <a:endParaRPr lang="en-US" sz="2000" b="1" i="1" dirty="0"/>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57D9AFBE-EF33-9078-9CE3-5C8B079B0C36}"/>
              </a:ext>
            </a:extLst>
          </p:cNvPr>
          <p:cNvSpPr txBox="1"/>
          <p:nvPr/>
        </p:nvSpPr>
        <p:spPr>
          <a:xfrm>
            <a:off x="8077200" y="5582965"/>
            <a:ext cx="2176237" cy="369332"/>
          </a:xfrm>
          <a:prstGeom prst="rect">
            <a:avLst/>
          </a:prstGeom>
          <a:noFill/>
        </p:spPr>
        <p:txBody>
          <a:bodyPr wrap="none" rtlCol="0">
            <a:spAutoFit/>
          </a:bodyPr>
          <a:lstStyle/>
          <a:p>
            <a:pPr algn="r"/>
            <a:r>
              <a:rPr lang="en-US" b="1" dirty="0"/>
              <a:t>Ring Resonators (RR)</a:t>
            </a:r>
            <a:endParaRPr lang="en-US" dirty="0"/>
          </a:p>
        </p:txBody>
      </p:sp>
      <p:sp>
        <p:nvSpPr>
          <p:cNvPr id="8" name="CuadroTexto 7">
            <a:extLst>
              <a:ext uri="{FF2B5EF4-FFF2-40B4-BE49-F238E27FC236}">
                <a16:creationId xmlns:a16="http://schemas.microsoft.com/office/drawing/2014/main" id="{7336B5D8-2D70-3E7A-336D-AF55EC49DEB8}"/>
              </a:ext>
            </a:extLst>
          </p:cNvPr>
          <p:cNvSpPr txBox="1"/>
          <p:nvPr/>
        </p:nvSpPr>
        <p:spPr>
          <a:xfrm>
            <a:off x="1039582" y="5579058"/>
            <a:ext cx="4176324" cy="369332"/>
          </a:xfrm>
          <a:prstGeom prst="rect">
            <a:avLst/>
          </a:prstGeom>
          <a:noFill/>
        </p:spPr>
        <p:txBody>
          <a:bodyPr wrap="square">
            <a:spAutoFit/>
          </a:bodyPr>
          <a:lstStyle/>
          <a:p>
            <a:pPr algn="ctr"/>
            <a:r>
              <a:rPr lang="en-US" b="1" dirty="0"/>
              <a:t>Mach-Zehnder Interferometer (MZI)</a:t>
            </a:r>
            <a:endParaRPr lang="en-US" dirty="0"/>
          </a:p>
        </p:txBody>
      </p:sp>
      <p:pic>
        <p:nvPicPr>
          <p:cNvPr id="6" name="Imagen 5" descr="Forma, Rectángulo&#10;&#10;El contenido generado por IA puede ser incorrecto.">
            <a:extLst>
              <a:ext uri="{FF2B5EF4-FFF2-40B4-BE49-F238E27FC236}">
                <a16:creationId xmlns:a16="http://schemas.microsoft.com/office/drawing/2014/main" id="{91C2AB39-AF40-7700-840D-38F2C1813CB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7428" y="3996612"/>
            <a:ext cx="5240632" cy="1246789"/>
          </a:xfrm>
          <a:prstGeom prst="rect">
            <a:avLst/>
          </a:prstGeom>
        </p:spPr>
      </p:pic>
      <p:pic>
        <p:nvPicPr>
          <p:cNvPr id="14" name="Imagen 13" descr="Imagen que contiene Forma&#10;&#10;El contenido generado por IA puede ser incorrecto.">
            <a:extLst>
              <a:ext uri="{FF2B5EF4-FFF2-40B4-BE49-F238E27FC236}">
                <a16:creationId xmlns:a16="http://schemas.microsoft.com/office/drawing/2014/main" id="{43CD26B4-EB7C-61CA-1BCF-B2AD5F6ED004}"/>
              </a:ext>
            </a:extLst>
          </p:cNvPr>
          <p:cNvPicPr>
            <a:picLocks noChangeAspect="1"/>
          </p:cNvPicPr>
          <p:nvPr/>
        </p:nvPicPr>
        <p:blipFill>
          <a:blip r:embed="rId5" cstate="print">
            <a:extLst>
              <a:ext uri="{28A0092B-C50C-407E-A947-70E740481C1C}">
                <a14:useLocalDpi xmlns:a14="http://schemas.microsoft.com/office/drawing/2010/main" val="0"/>
              </a:ext>
            </a:extLst>
          </a:blip>
          <a:srcRect r="68044"/>
          <a:stretch>
            <a:fillRect/>
          </a:stretch>
        </p:blipFill>
        <p:spPr>
          <a:xfrm>
            <a:off x="6624590" y="3638327"/>
            <a:ext cx="2402774" cy="1900395"/>
          </a:xfrm>
          <a:prstGeom prst="rect">
            <a:avLst/>
          </a:prstGeom>
        </p:spPr>
      </p:pic>
      <p:pic>
        <p:nvPicPr>
          <p:cNvPr id="15" name="Imagen 14" descr="Imagen que contiene Forma&#10;&#10;El contenido generado por IA puede ser incorrecto.">
            <a:extLst>
              <a:ext uri="{FF2B5EF4-FFF2-40B4-BE49-F238E27FC236}">
                <a16:creationId xmlns:a16="http://schemas.microsoft.com/office/drawing/2014/main" id="{B296E22E-7EA4-0FD2-7B98-F6CB5BB97AB9}"/>
              </a:ext>
            </a:extLst>
          </p:cNvPr>
          <p:cNvPicPr>
            <a:picLocks noChangeAspect="1"/>
          </p:cNvPicPr>
          <p:nvPr/>
        </p:nvPicPr>
        <p:blipFill>
          <a:blip r:embed="rId5" cstate="print">
            <a:extLst>
              <a:ext uri="{28A0092B-C50C-407E-A947-70E740481C1C}">
                <a14:useLocalDpi xmlns:a14="http://schemas.microsoft.com/office/drawing/2010/main" val="0"/>
              </a:ext>
            </a:extLst>
          </a:blip>
          <a:srcRect l="67258" r="786"/>
          <a:stretch>
            <a:fillRect/>
          </a:stretch>
        </p:blipFill>
        <p:spPr>
          <a:xfrm>
            <a:off x="9354819" y="3650394"/>
            <a:ext cx="2402774" cy="1900395"/>
          </a:xfrm>
          <a:prstGeom prst="rect">
            <a:avLst/>
          </a:prstGeom>
        </p:spPr>
      </p:pic>
    </p:spTree>
    <p:extLst>
      <p:ext uri="{BB962C8B-B14F-4D97-AF65-F5344CB8AC3E}">
        <p14:creationId xmlns:p14="http://schemas.microsoft.com/office/powerpoint/2010/main" val="560234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0DA9C-35AF-A1D7-01E5-BFD9DEF1550F}"/>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228A8A28-0D43-C564-7B6A-20F75755616A}"/>
              </a:ext>
            </a:extLst>
          </p:cNvPr>
          <p:cNvSpPr/>
          <p:nvPr/>
        </p:nvSpPr>
        <p:spPr>
          <a:xfrm>
            <a:off x="6476400" y="1418373"/>
            <a:ext cx="5332571"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p:txBody>
      </p:sp>
      <p:sp>
        <p:nvSpPr>
          <p:cNvPr id="16" name="object 16">
            <a:extLst>
              <a:ext uri="{FF2B5EF4-FFF2-40B4-BE49-F238E27FC236}">
                <a16:creationId xmlns:a16="http://schemas.microsoft.com/office/drawing/2014/main" id="{471E1424-6C4B-2D9A-1352-30AFB987AD41}"/>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#1a – Perfectly balanced MZI</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9DCFD462-4416-65F8-5696-B0135B63276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293F5C1D-AFFF-4EA6-CA59-6503F34EBF5F}"/>
              </a:ext>
            </a:extLst>
          </p:cNvPr>
          <p:cNvSpPr>
            <a:spLocks noGrp="1"/>
          </p:cNvSpPr>
          <p:nvPr>
            <p:ph type="sldNum" sz="quarter" idx="7"/>
          </p:nvPr>
        </p:nvSpPr>
        <p:spPr/>
        <p:txBody>
          <a:bodyPr/>
          <a:lstStyle/>
          <a:p>
            <a:fld id="{B6F15528-21DE-4FAA-801E-634DDDAF4B2B}" type="slidenum">
              <a:rPr lang="es-ES" smtClean="0"/>
              <a:t>3</a:t>
            </a:fld>
            <a:endParaRPr lang="es-ES"/>
          </a:p>
        </p:txBody>
      </p:sp>
      <p:sp>
        <p:nvSpPr>
          <p:cNvPr id="3" name="Marcador de pie de página 2">
            <a:extLst>
              <a:ext uri="{FF2B5EF4-FFF2-40B4-BE49-F238E27FC236}">
                <a16:creationId xmlns:a16="http://schemas.microsoft.com/office/drawing/2014/main" id="{34F13AC1-9668-7266-DF5B-D7CE084AB044}"/>
              </a:ext>
            </a:extLst>
          </p:cNvPr>
          <p:cNvSpPr>
            <a:spLocks noGrp="1"/>
          </p:cNvSpPr>
          <p:nvPr>
            <p:ph type="ftr" sz="quarter" idx="5"/>
          </p:nvPr>
        </p:nvSpPr>
        <p:spPr/>
        <p:txBody>
          <a:bodyPr/>
          <a:lstStyle/>
          <a:p>
            <a:pPr marL="12700">
              <a:spcBef>
                <a:spcPts val="15"/>
              </a:spcBef>
            </a:pPr>
            <a:r>
              <a:rPr lang="es-ES" spc="-5"/>
              <a:t>LAB 0.3. CIRCUITS &amp; COMPACT MODELS</a:t>
            </a:r>
            <a:endParaRPr lang="es-ES" spc="-5" dirty="0"/>
          </a:p>
        </p:txBody>
      </p:sp>
      <p:sp>
        <p:nvSpPr>
          <p:cNvPr id="4" name="Marcador de texto 2">
            <a:extLst>
              <a:ext uri="{FF2B5EF4-FFF2-40B4-BE49-F238E27FC236}">
                <a16:creationId xmlns:a16="http://schemas.microsoft.com/office/drawing/2014/main" id="{AA9E72FF-B948-6B7A-8909-97C6BE95D6FB}"/>
              </a:ext>
            </a:extLst>
          </p:cNvPr>
          <p:cNvSpPr txBox="1">
            <a:spLocks/>
          </p:cNvSpPr>
          <p:nvPr/>
        </p:nvSpPr>
        <p:spPr>
          <a:xfrm>
            <a:off x="6629399" y="1556991"/>
            <a:ext cx="5050811" cy="2895600"/>
          </a:xfrm>
          <a:prstGeom prst="rect">
            <a:avLst/>
          </a:prstGeom>
        </p:spPr>
        <p:txBody>
          <a:bodyPr>
            <a:normAutofit lnSpcReduction="10000"/>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pPr>
            <a:r>
              <a:rPr lang="en-US" sz="2000" b="1" dirty="0"/>
              <a:t>INSTRUCTOR:</a:t>
            </a:r>
          </a:p>
          <a:p>
            <a:pPr marL="342900" indent="-342900" algn="just">
              <a:buFont typeface="Arial" panose="020B0604020202020204" pitchFamily="34" charset="0"/>
              <a:buChar char="•"/>
            </a:pPr>
            <a:r>
              <a:rPr lang="en-US" sz="2000" dirty="0"/>
              <a:t>Present Python and </a:t>
            </a:r>
            <a:r>
              <a:rPr lang="en-US" sz="2000" dirty="0" err="1"/>
              <a:t>GDSFactory</a:t>
            </a:r>
            <a:r>
              <a:rPr lang="en-US" sz="2000" dirty="0"/>
              <a:t> implementation of the Compact Models and Circuit Model</a:t>
            </a:r>
          </a:p>
          <a:p>
            <a:pPr marL="342900" indent="-342900" algn="just">
              <a:buFont typeface="Arial" panose="020B0604020202020204" pitchFamily="34" charset="0"/>
              <a:buChar char="•"/>
            </a:pPr>
            <a:r>
              <a:rPr lang="en-US" sz="2000" dirty="0"/>
              <a:t>Describe how to </a:t>
            </a:r>
            <a:r>
              <a:rPr lang="es-ES" sz="2000" dirty="0" err="1"/>
              <a:t>simulate</a:t>
            </a:r>
            <a:r>
              <a:rPr lang="es-ES" sz="2000" dirty="0"/>
              <a:t> </a:t>
            </a:r>
            <a:r>
              <a:rPr lang="es-ES" sz="2000" dirty="0" err="1"/>
              <a:t>usin</a:t>
            </a:r>
            <a:r>
              <a:rPr lang="es-ES" sz="2000" dirty="0"/>
              <a:t> SAX </a:t>
            </a:r>
            <a:r>
              <a:rPr lang="es-ES" sz="2000" dirty="0" err="1"/>
              <a:t>library</a:t>
            </a:r>
            <a:endParaRPr lang="en-US" sz="2000" dirty="0"/>
          </a:p>
          <a:p>
            <a:pPr marL="342900" indent="-342900" algn="just">
              <a:buFont typeface="Arial" panose="020B0604020202020204" pitchFamily="34" charset="0"/>
              <a:buChar char="•"/>
            </a:pPr>
            <a:r>
              <a:rPr lang="en-US" sz="2000" dirty="0"/>
              <a:t>Describe the outputs.</a:t>
            </a:r>
          </a:p>
          <a:p>
            <a:pPr marL="0" indent="0" algn="just">
              <a:buNone/>
            </a:pPr>
            <a:r>
              <a:rPr lang="en-US" b="1" dirty="0"/>
              <a:t>ALL EXAMPLE #1: </a:t>
            </a:r>
          </a:p>
          <a:p>
            <a:pPr marL="0" indent="0" algn="just">
              <a:buNone/>
            </a:pPr>
            <a:r>
              <a:rPr lang="en-US" dirty="0" err="1"/>
              <a:t>wvl</a:t>
            </a:r>
            <a:r>
              <a:rPr lang="en-US" dirty="0"/>
              <a:t> [1500-1600] step 0.001</a:t>
            </a:r>
          </a:p>
          <a:p>
            <a:pPr marL="0" indent="0" algn="just">
              <a:buNone/>
            </a:pPr>
            <a:r>
              <a:rPr lang="en-US" dirty="0"/>
              <a:t>dL = 0</a:t>
            </a:r>
          </a:p>
          <a:p>
            <a:pPr marL="0" indent="0" algn="just">
              <a:buNone/>
            </a:pPr>
            <a:r>
              <a:rPr lang="en-US" dirty="0"/>
              <a:t>Kin = Kout = 0.5 for all </a:t>
            </a:r>
            <a:r>
              <a:rPr lang="en-US" dirty="0" err="1"/>
              <a:t>wvl</a:t>
            </a:r>
            <a:endParaRPr lang="en-US" dirty="0"/>
          </a:p>
          <a:p>
            <a:pPr algn="just"/>
            <a:endParaRPr lang="en-US" sz="2000" b="1" i="1" dirty="0"/>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D0F8CF3B-B920-DBFC-F825-0C87B51EADA7}"/>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Document and comment your results</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82AE4A84-532D-D50D-F368-79FF1C11E97A}"/>
              </a:ext>
            </a:extLst>
          </p:cNvPr>
          <p:cNvSpPr/>
          <p:nvPr/>
        </p:nvSpPr>
        <p:spPr>
          <a:xfrm>
            <a:off x="609441" y="1418373"/>
            <a:ext cx="53325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024B9AF7-5B09-CE7C-68D9-8620B8F4F607}"/>
              </a:ext>
            </a:extLst>
          </p:cNvPr>
          <p:cNvSpPr txBox="1"/>
          <p:nvPr/>
        </p:nvSpPr>
        <p:spPr>
          <a:xfrm>
            <a:off x="1690195" y="2494306"/>
            <a:ext cx="3171061" cy="1154162"/>
          </a:xfrm>
          <a:prstGeom prst="rect">
            <a:avLst/>
          </a:prstGeom>
          <a:noFill/>
        </p:spPr>
        <p:txBody>
          <a:bodyPr wrap="none" rtlCol="0">
            <a:spAutoFit/>
          </a:bodyPr>
          <a:lstStyle/>
          <a:p>
            <a:pPr algn="ctr"/>
            <a:r>
              <a:rPr lang="es-ES" dirty="0"/>
              <a:t>MZI transfer </a:t>
            </a:r>
            <a:r>
              <a:rPr lang="es-ES" dirty="0" err="1"/>
              <a:t>functions</a:t>
            </a:r>
            <a:endParaRPr lang="en-US" dirty="0"/>
          </a:p>
          <a:p>
            <a:pPr algn="ctr"/>
            <a:endParaRPr lang="en-US" dirty="0"/>
          </a:p>
          <a:p>
            <a:pPr algn="ctr"/>
            <a:r>
              <a:rPr lang="en-US" dirty="0"/>
              <a:t>Paste plot here</a:t>
            </a:r>
          </a:p>
        </p:txBody>
      </p:sp>
    </p:spTree>
    <p:extLst>
      <p:ext uri="{BB962C8B-B14F-4D97-AF65-F5344CB8AC3E}">
        <p14:creationId xmlns:p14="http://schemas.microsoft.com/office/powerpoint/2010/main" val="730501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5EA17-A19F-F6ED-E241-A2268CBA45D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DA69D816-535A-F5EE-E106-BA148A1B2DF6}"/>
              </a:ext>
            </a:extLst>
          </p:cNvPr>
          <p:cNvSpPr/>
          <p:nvPr/>
        </p:nvSpPr>
        <p:spPr>
          <a:xfrm>
            <a:off x="6476400" y="1418373"/>
            <a:ext cx="5332571"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a:p>
            <a:pPr algn="just"/>
            <a:endParaRPr lang="en-US" sz="1600" dirty="0">
              <a:solidFill>
                <a:schemeClr val="tx1"/>
              </a:solidFill>
              <a:latin typeface="Arial" panose="020B0604020202020204" pitchFamily="34" charset="0"/>
              <a:cs typeface="Arial" panose="020B0604020202020204" pitchFamily="34" charset="0"/>
            </a:endParaRPr>
          </a:p>
        </p:txBody>
      </p:sp>
      <p:sp>
        <p:nvSpPr>
          <p:cNvPr id="16" name="object 16">
            <a:extLst>
              <a:ext uri="{FF2B5EF4-FFF2-40B4-BE49-F238E27FC236}">
                <a16:creationId xmlns:a16="http://schemas.microsoft.com/office/drawing/2014/main" id="{D79563BA-3258-C655-D121-E2E23B61FDB5}"/>
              </a:ext>
            </a:extLst>
          </p:cNvPr>
          <p:cNvSpPr txBox="1">
            <a:spLocks noGrp="1"/>
          </p:cNvSpPr>
          <p:nvPr>
            <p:ph type="title"/>
          </p:nvPr>
        </p:nvSpPr>
        <p:spPr>
          <a:xfrm>
            <a:off x="685800" y="408883"/>
            <a:ext cx="10994410" cy="782265"/>
          </a:xfrm>
          <a:prstGeom prst="rect">
            <a:avLst/>
          </a:prstGeom>
        </p:spPr>
        <p:txBody>
          <a:bodyPr vert="horz" wrap="square" lIns="0" tIns="12700" rIns="0" bIns="0" rtlCol="0">
            <a:spAutoFit/>
          </a:bodyPr>
          <a:lstStyle/>
          <a:p>
            <a:pPr marL="12700">
              <a:lnSpc>
                <a:spcPct val="100000"/>
              </a:lnSpc>
              <a:spcBef>
                <a:spcPts val="100"/>
              </a:spcBef>
            </a:pPr>
            <a:r>
              <a:rPr lang="en-US" sz="2500" dirty="0"/>
              <a:t>Learning outcome #1b – Unbalanced MZI</a:t>
            </a:r>
            <a:br>
              <a:rPr lang="es-ES" sz="2500" spc="-5" dirty="0">
                <a:latin typeface="+mj-lt"/>
                <a:cs typeface="Lucida Sans"/>
              </a:rPr>
            </a:br>
            <a:endParaRPr sz="2500" b="0" dirty="0">
              <a:latin typeface="+mj-lt"/>
              <a:cs typeface="Lucida Sans"/>
            </a:endParaRPr>
          </a:p>
        </p:txBody>
      </p:sp>
      <p:pic>
        <p:nvPicPr>
          <p:cNvPr id="83" name="Gráfico 82">
            <a:extLst>
              <a:ext uri="{FF2B5EF4-FFF2-40B4-BE49-F238E27FC236}">
                <a16:creationId xmlns:a16="http://schemas.microsoft.com/office/drawing/2014/main" id="{08B251FE-4B29-D52F-1DB1-9E5BBD8CF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45006" y="6356057"/>
            <a:ext cx="6409575" cy="363174"/>
          </a:xfrm>
          <a:prstGeom prst="rect">
            <a:avLst/>
          </a:prstGeom>
        </p:spPr>
      </p:pic>
      <p:sp>
        <p:nvSpPr>
          <p:cNvPr id="84" name="Marcador de número de diapositiva 83">
            <a:extLst>
              <a:ext uri="{FF2B5EF4-FFF2-40B4-BE49-F238E27FC236}">
                <a16:creationId xmlns:a16="http://schemas.microsoft.com/office/drawing/2014/main" id="{63FA43D9-CFE1-F872-DD44-E04BB1B18DFD}"/>
              </a:ext>
            </a:extLst>
          </p:cNvPr>
          <p:cNvSpPr>
            <a:spLocks noGrp="1"/>
          </p:cNvSpPr>
          <p:nvPr>
            <p:ph type="sldNum" sz="quarter" idx="7"/>
          </p:nvPr>
        </p:nvSpPr>
        <p:spPr/>
        <p:txBody>
          <a:bodyPr/>
          <a:lstStyle/>
          <a:p>
            <a:fld id="{B6F15528-21DE-4FAA-801E-634DDDAF4B2B}" type="slidenum">
              <a:rPr lang="es-ES" smtClean="0"/>
              <a:t>4</a:t>
            </a:fld>
            <a:endParaRPr lang="es-ES"/>
          </a:p>
        </p:txBody>
      </p:sp>
      <p:sp>
        <p:nvSpPr>
          <p:cNvPr id="3" name="Marcador de pie de página 2">
            <a:extLst>
              <a:ext uri="{FF2B5EF4-FFF2-40B4-BE49-F238E27FC236}">
                <a16:creationId xmlns:a16="http://schemas.microsoft.com/office/drawing/2014/main" id="{06710B9A-16F8-7A75-9BC8-FE3189874FB8}"/>
              </a:ext>
            </a:extLst>
          </p:cNvPr>
          <p:cNvSpPr>
            <a:spLocks noGrp="1"/>
          </p:cNvSpPr>
          <p:nvPr>
            <p:ph type="ftr" sz="quarter" idx="5"/>
          </p:nvPr>
        </p:nvSpPr>
        <p:spPr/>
        <p:txBody>
          <a:bodyPr/>
          <a:lstStyle/>
          <a:p>
            <a:pPr marL="12700">
              <a:spcBef>
                <a:spcPts val="15"/>
              </a:spcBef>
            </a:pPr>
            <a:r>
              <a:rPr lang="en-US" spc="-5"/>
              <a:t>LAB 0.3. CIRCUITS &amp; COMPACT MODELS</a:t>
            </a:r>
            <a:endParaRPr lang="es-ES" spc="-5" dirty="0"/>
          </a:p>
        </p:txBody>
      </p:sp>
      <p:sp>
        <p:nvSpPr>
          <p:cNvPr id="4" name="Marcador de texto 2">
            <a:extLst>
              <a:ext uri="{FF2B5EF4-FFF2-40B4-BE49-F238E27FC236}">
                <a16:creationId xmlns:a16="http://schemas.microsoft.com/office/drawing/2014/main" id="{0E86A2CB-D14B-54A7-9376-DAE1E4FF0284}"/>
              </a:ext>
            </a:extLst>
          </p:cNvPr>
          <p:cNvSpPr txBox="1">
            <a:spLocks/>
          </p:cNvSpPr>
          <p:nvPr/>
        </p:nvSpPr>
        <p:spPr>
          <a:xfrm>
            <a:off x="6629399" y="1556991"/>
            <a:ext cx="5050811" cy="2895600"/>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0" indent="0">
              <a:buNone/>
            </a:pPr>
            <a:r>
              <a:rPr lang="es-ES" b="1" dirty="0"/>
              <a:t>HINTS</a:t>
            </a:r>
            <a:r>
              <a:rPr lang="en-US" b="1" dirty="0"/>
              <a:t>: </a:t>
            </a:r>
          </a:p>
          <a:p>
            <a:pPr marL="0" indent="0" algn="just">
              <a:buNone/>
            </a:pPr>
            <a:r>
              <a:rPr lang="en-US" dirty="0" err="1"/>
              <a:t>wvl</a:t>
            </a:r>
            <a:r>
              <a:rPr lang="en-US" dirty="0"/>
              <a:t> [1500-1600] step 0.001</a:t>
            </a:r>
          </a:p>
          <a:p>
            <a:pPr algn="just"/>
            <a:r>
              <a:rPr lang="en-US" dirty="0"/>
              <a:t>dL = </a:t>
            </a:r>
            <a:r>
              <a:rPr lang="en-US" dirty="0">
                <a:latin typeface="Arial" panose="020B0604020202020204" pitchFamily="34" charset="0"/>
                <a:cs typeface="Arial" panose="020B0604020202020204" pitchFamily="34" charset="0"/>
                <a:sym typeface="Wingdings" pitchFamily="2" charset="2"/>
              </a:rPr>
              <a:t>100 µm</a:t>
            </a:r>
            <a:endParaRPr lang="en-US" dirty="0"/>
          </a:p>
          <a:p>
            <a:pPr marL="0" indent="0" algn="just">
              <a:buNone/>
            </a:pPr>
            <a:r>
              <a:rPr lang="en-US" dirty="0"/>
              <a:t>Kin = Kout = 0.5 for all </a:t>
            </a:r>
            <a:r>
              <a:rPr lang="en-US" dirty="0" err="1"/>
              <a:t>wvl</a:t>
            </a:r>
            <a:endParaRPr lang="en-US" dirty="0"/>
          </a:p>
          <a:p>
            <a:pPr algn="just"/>
            <a:endParaRPr lang="en-US" sz="2000" b="1" i="1" dirty="0"/>
          </a:p>
          <a:p>
            <a:pPr algn="just"/>
            <a:endParaRPr lang="en-US" sz="2000" kern="0" dirty="0">
              <a:solidFill>
                <a:sysClr val="windowText" lastClr="000000"/>
              </a:solidFill>
            </a:endParaRPr>
          </a:p>
        </p:txBody>
      </p:sp>
      <p:sp>
        <p:nvSpPr>
          <p:cNvPr id="2" name="CuadroTexto 1">
            <a:extLst>
              <a:ext uri="{FF2B5EF4-FFF2-40B4-BE49-F238E27FC236}">
                <a16:creationId xmlns:a16="http://schemas.microsoft.com/office/drawing/2014/main" id="{50C41089-061E-9B39-3904-6F31AFE073B8}"/>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describe the transfer function, which is the FSR? How is it related to the length difference among arms? </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Show a numeric calculation of the FSR and length difference matching the results in the graph,</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6" name="Rectángulo 5">
            <a:extLst>
              <a:ext uri="{FF2B5EF4-FFF2-40B4-BE49-F238E27FC236}">
                <a16:creationId xmlns:a16="http://schemas.microsoft.com/office/drawing/2014/main" id="{F95B976F-6522-EA3D-1323-5C97E9F88EDF}"/>
              </a:ext>
            </a:extLst>
          </p:cNvPr>
          <p:cNvSpPr/>
          <p:nvPr/>
        </p:nvSpPr>
        <p:spPr>
          <a:xfrm>
            <a:off x="609441" y="1418373"/>
            <a:ext cx="53325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8934523B-51D9-2926-EAC0-7EAD4D1D5B75}"/>
              </a:ext>
            </a:extLst>
          </p:cNvPr>
          <p:cNvSpPr txBox="1"/>
          <p:nvPr/>
        </p:nvSpPr>
        <p:spPr>
          <a:xfrm>
            <a:off x="1690195" y="2494306"/>
            <a:ext cx="3171061" cy="1154162"/>
          </a:xfrm>
          <a:prstGeom prst="rect">
            <a:avLst/>
          </a:prstGeom>
          <a:noFill/>
        </p:spPr>
        <p:txBody>
          <a:bodyPr wrap="none" rtlCol="0">
            <a:spAutoFit/>
          </a:bodyPr>
          <a:lstStyle/>
          <a:p>
            <a:pPr algn="ctr"/>
            <a:r>
              <a:rPr lang="es-ES" dirty="0"/>
              <a:t>MZI transfer </a:t>
            </a:r>
            <a:r>
              <a:rPr lang="es-ES" dirty="0" err="1"/>
              <a:t>functions</a:t>
            </a:r>
            <a:endParaRPr lang="en-US" dirty="0"/>
          </a:p>
          <a:p>
            <a:pPr algn="ctr"/>
            <a:endParaRPr lang="en-US" dirty="0"/>
          </a:p>
          <a:p>
            <a:pPr algn="ctr"/>
            <a:r>
              <a:rPr lang="en-US" dirty="0"/>
              <a:t>Paste plot here</a:t>
            </a:r>
          </a:p>
        </p:txBody>
      </p:sp>
    </p:spTree>
    <p:extLst>
      <p:ext uri="{BB962C8B-B14F-4D97-AF65-F5344CB8AC3E}">
        <p14:creationId xmlns:p14="http://schemas.microsoft.com/office/powerpoint/2010/main" val="2395180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F929251A-3DC4-36B2-3FB3-341378364BED}"/>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8E91A34C-DF76-97CF-3EFD-546BC64A2184}"/>
              </a:ext>
            </a:extLst>
          </p:cNvPr>
          <p:cNvSpPr>
            <a:spLocks noGrp="1"/>
          </p:cNvSpPr>
          <p:nvPr>
            <p:ph type="sldNum" sz="quarter" idx="7"/>
          </p:nvPr>
        </p:nvSpPr>
        <p:spPr/>
        <p:txBody>
          <a:bodyPr/>
          <a:lstStyle/>
          <a:p>
            <a:fld id="{C2F52289-4012-4053-9770-FE82CEB9514F}" type="slidenum">
              <a:rPr lang="en-US" smtClean="0"/>
              <a:pPr/>
              <a:t>5</a:t>
            </a:fld>
            <a:endParaRPr lang="en-US" dirty="0"/>
          </a:p>
        </p:txBody>
      </p:sp>
      <p:sp>
        <p:nvSpPr>
          <p:cNvPr id="8" name="CuadroTexto 7">
            <a:extLst>
              <a:ext uri="{FF2B5EF4-FFF2-40B4-BE49-F238E27FC236}">
                <a16:creationId xmlns:a16="http://schemas.microsoft.com/office/drawing/2014/main" id="{D9601617-351E-AE1A-1F4D-693F2EA59361}"/>
              </a:ext>
            </a:extLst>
          </p:cNvPr>
          <p:cNvSpPr txBox="1"/>
          <p:nvPr/>
        </p:nvSpPr>
        <p:spPr>
          <a:xfrm>
            <a:off x="611029" y="4860335"/>
            <a:ext cx="11199530" cy="1015663"/>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a:t>
            </a:r>
          </a:p>
          <a:p>
            <a:pPr algn="just"/>
            <a:endParaRPr lang="en-US" sz="1200" dirty="0">
              <a:latin typeface="Arial" panose="020B0604020202020204" pitchFamily="34" charset="0"/>
              <a:cs typeface="Arial" panose="020B0604020202020204" pitchFamily="34" charset="0"/>
            </a:endParaRPr>
          </a:p>
          <a:p>
            <a:pPr algn="just"/>
            <a:r>
              <a:rPr lang="en-US" sz="1200" dirty="0">
                <a:latin typeface="Arial" panose="020B0604020202020204" pitchFamily="34" charset="0"/>
                <a:cs typeface="Arial" panose="020B0604020202020204" pitchFamily="34" charset="0"/>
              </a:rPr>
              <a:t> </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11" name="Rectángulo 10">
            <a:extLst>
              <a:ext uri="{FF2B5EF4-FFF2-40B4-BE49-F238E27FC236}">
                <a16:creationId xmlns:a16="http://schemas.microsoft.com/office/drawing/2014/main" id="{B811A5F9-C0B5-716C-70FB-9472E1BC2CD3}"/>
              </a:ext>
            </a:extLst>
          </p:cNvPr>
          <p:cNvSpPr/>
          <p:nvPr/>
        </p:nvSpPr>
        <p:spPr>
          <a:xfrm>
            <a:off x="61103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11">
            <a:extLst>
              <a:ext uri="{FF2B5EF4-FFF2-40B4-BE49-F238E27FC236}">
                <a16:creationId xmlns:a16="http://schemas.microsoft.com/office/drawing/2014/main" id="{1D17C364-5A66-F740-B152-8B41A2A4EF26}"/>
              </a:ext>
            </a:extLst>
          </p:cNvPr>
          <p:cNvSpPr txBox="1"/>
          <p:nvPr/>
        </p:nvSpPr>
        <p:spPr>
          <a:xfrm>
            <a:off x="5305711" y="2494307"/>
            <a:ext cx="2494977" cy="1015663"/>
          </a:xfrm>
          <a:prstGeom prst="rect">
            <a:avLst/>
          </a:prstGeom>
          <a:noFill/>
        </p:spPr>
        <p:txBody>
          <a:bodyPr wrap="none" rtlCol="0">
            <a:spAutoFit/>
          </a:bodyPr>
          <a:lstStyle/>
          <a:p>
            <a:pPr algn="ctr"/>
            <a:r>
              <a:rPr lang="es-ES" sz="2000" dirty="0"/>
              <a:t>MZI transfer </a:t>
            </a:r>
            <a:r>
              <a:rPr lang="es-ES" sz="2000" dirty="0" err="1"/>
              <a:t>functions</a:t>
            </a:r>
            <a:endParaRPr lang="en-US" sz="2000" dirty="0"/>
          </a:p>
          <a:p>
            <a:pPr algn="ctr"/>
            <a:endParaRPr lang="en-US" sz="2000" dirty="0"/>
          </a:p>
          <a:p>
            <a:pPr algn="ctr"/>
            <a:r>
              <a:rPr lang="en-US" sz="2000" dirty="0"/>
              <a:t>Paste plot here</a:t>
            </a:r>
          </a:p>
        </p:txBody>
      </p:sp>
      <p:sp>
        <p:nvSpPr>
          <p:cNvPr id="3" name="Rectángulo 2">
            <a:extLst>
              <a:ext uri="{FF2B5EF4-FFF2-40B4-BE49-F238E27FC236}">
                <a16:creationId xmlns:a16="http://schemas.microsoft.com/office/drawing/2014/main" id="{5FB43DF1-4048-35BF-BD58-4BF2A341D2EF}"/>
              </a:ext>
            </a:extLst>
          </p:cNvPr>
          <p:cNvSpPr/>
          <p:nvPr/>
        </p:nvSpPr>
        <p:spPr>
          <a:xfrm>
            <a:off x="8610601" y="1418373"/>
            <a:ext cx="3199959"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b="1" dirty="0">
                <a:solidFill>
                  <a:schemeClr val="tx1"/>
                </a:solidFill>
                <a:latin typeface="Arial" panose="020B0604020202020204" pitchFamily="34" charset="0"/>
                <a:cs typeface="Arial" panose="020B0604020202020204" pitchFamily="34" charset="0"/>
              </a:rPr>
              <a:t>Hints:</a:t>
            </a:r>
            <a:endParaRPr lang="en-US" dirty="0">
              <a:solidFill>
                <a:schemeClr val="tx1"/>
              </a:solidFill>
              <a:latin typeface="Arial" panose="020B0604020202020204" pitchFamily="34" charset="0"/>
              <a:cs typeface="Arial" panose="020B0604020202020204" pitchFamily="34" charset="0"/>
            </a:endParaRPr>
          </a:p>
          <a:p>
            <a:pPr algn="just"/>
            <a:r>
              <a:rPr lang="en-US" dirty="0" err="1">
                <a:solidFill>
                  <a:schemeClr val="tx1"/>
                </a:solidFill>
                <a:latin typeface="Arial" panose="020B0604020202020204" pitchFamily="34" charset="0"/>
                <a:cs typeface="Arial" panose="020B0604020202020204" pitchFamily="34" charset="0"/>
                <a:sym typeface="Wingdings" pitchFamily="2" charset="2"/>
              </a:rPr>
              <a:t>wvl</a:t>
            </a:r>
            <a:r>
              <a:rPr lang="en-US" dirty="0">
                <a:solidFill>
                  <a:schemeClr val="tx1"/>
                </a:solidFill>
                <a:latin typeface="Arial" panose="020B0604020202020204" pitchFamily="34" charset="0"/>
                <a:cs typeface="Arial" panose="020B0604020202020204" pitchFamily="34" charset="0"/>
                <a:sym typeface="Wingdings" pitchFamily="2" charset="2"/>
              </a:rPr>
              <a:t> [1500-1600] step 0.001</a:t>
            </a:r>
          </a:p>
          <a:p>
            <a:pPr algn="just"/>
            <a:r>
              <a:rPr lang="en-US" dirty="0">
                <a:solidFill>
                  <a:schemeClr val="tx1"/>
                </a:solidFill>
                <a:latin typeface="Arial" panose="020B0604020202020204" pitchFamily="34" charset="0"/>
                <a:cs typeface="Arial" panose="020B0604020202020204" pitchFamily="34" charset="0"/>
                <a:sym typeface="Wingdings" pitchFamily="2" charset="2"/>
              </a:rPr>
              <a:t>dL = ? µm </a:t>
            </a:r>
            <a:r>
              <a:rPr lang="en-US" b="1" dirty="0">
                <a:solidFill>
                  <a:schemeClr val="tx1"/>
                </a:solidFill>
                <a:latin typeface="Arial" panose="020B0604020202020204" pitchFamily="34" charset="0"/>
                <a:cs typeface="Arial" panose="020B0604020202020204" pitchFamily="34" charset="0"/>
                <a:sym typeface="Wingdings" pitchFamily="2" charset="2"/>
              </a:rPr>
              <a:t>calculate for FSR = 2 nm </a:t>
            </a:r>
          </a:p>
          <a:p>
            <a:pPr algn="just"/>
            <a:r>
              <a:rPr lang="en-US" dirty="0">
                <a:solidFill>
                  <a:schemeClr val="tx1"/>
                </a:solidFill>
                <a:latin typeface="Arial" panose="020B0604020202020204" pitchFamily="34" charset="0"/>
                <a:cs typeface="Arial" panose="020B0604020202020204" pitchFamily="34" charset="0"/>
                <a:sym typeface="Wingdings" pitchFamily="2" charset="2"/>
              </a:rPr>
              <a:t>Ka = </a:t>
            </a:r>
            <a:r>
              <a:rPr lang="en-US" dirty="0" err="1">
                <a:solidFill>
                  <a:schemeClr val="tx1"/>
                </a:solidFill>
                <a:latin typeface="Arial" panose="020B0604020202020204" pitchFamily="34" charset="0"/>
                <a:cs typeface="Arial" panose="020B0604020202020204" pitchFamily="34" charset="0"/>
                <a:sym typeface="Wingdings" pitchFamily="2" charset="2"/>
              </a:rPr>
              <a:t>Kb</a:t>
            </a:r>
            <a:r>
              <a:rPr lang="en-US" dirty="0">
                <a:solidFill>
                  <a:schemeClr val="tx1"/>
                </a:solidFill>
                <a:latin typeface="Arial" panose="020B0604020202020204" pitchFamily="34" charset="0"/>
                <a:cs typeface="Arial" panose="020B0604020202020204" pitchFamily="34" charset="0"/>
                <a:sym typeface="Wingdings" pitchFamily="2" charset="2"/>
              </a:rPr>
              <a:t> = 0.5 for all </a:t>
            </a:r>
            <a:r>
              <a:rPr lang="en-US" dirty="0" err="1">
                <a:solidFill>
                  <a:schemeClr val="tx1"/>
                </a:solidFill>
                <a:latin typeface="Arial" panose="020B0604020202020204" pitchFamily="34" charset="0"/>
                <a:cs typeface="Arial" panose="020B0604020202020204" pitchFamily="34" charset="0"/>
                <a:sym typeface="Wingdings" pitchFamily="2" charset="2"/>
              </a:rPr>
              <a:t>wvl</a:t>
            </a:r>
            <a:endParaRPr lang="en-US" dirty="0">
              <a:solidFill>
                <a:schemeClr val="tx1"/>
              </a:solidFill>
              <a:latin typeface="Arial" panose="020B0604020202020204" pitchFamily="34" charset="0"/>
              <a:cs typeface="Arial" panose="020B0604020202020204" pitchFamily="34" charset="0"/>
              <a:sym typeface="Wingdings" pitchFamily="2" charset="2"/>
            </a:endParaRPr>
          </a:p>
          <a:p>
            <a:pPr algn="just"/>
            <a:endParaRPr lang="en-US" sz="1200" dirty="0">
              <a:solidFill>
                <a:schemeClr val="tx1"/>
              </a:solidFill>
              <a:latin typeface="Arial" panose="020B0604020202020204" pitchFamily="34" charset="0"/>
              <a:cs typeface="Arial" panose="020B0604020202020204" pitchFamily="34" charset="0"/>
            </a:endParaRPr>
          </a:p>
          <a:p>
            <a:pPr algn="just"/>
            <a:endParaRPr lang="en-US" sz="1200" dirty="0">
              <a:solidFill>
                <a:schemeClr val="tx1"/>
              </a:solidFill>
              <a:latin typeface="Arial" panose="020B0604020202020204" pitchFamily="34" charset="0"/>
              <a:cs typeface="Arial" panose="020B0604020202020204" pitchFamily="34" charset="0"/>
            </a:endParaRPr>
          </a:p>
        </p:txBody>
      </p:sp>
      <p:sp>
        <p:nvSpPr>
          <p:cNvPr id="14" name="Rectángulo 13">
            <a:extLst>
              <a:ext uri="{FF2B5EF4-FFF2-40B4-BE49-F238E27FC236}">
                <a16:creationId xmlns:a16="http://schemas.microsoft.com/office/drawing/2014/main" id="{6AA857E7-5C39-DCE1-10B5-40300FCF4B26}"/>
              </a:ext>
            </a:extLst>
          </p:cNvPr>
          <p:cNvSpPr/>
          <p:nvPr/>
        </p:nvSpPr>
        <p:spPr>
          <a:xfrm>
            <a:off x="4648200" y="1418373"/>
            <a:ext cx="3810000"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14">
            <a:extLst>
              <a:ext uri="{FF2B5EF4-FFF2-40B4-BE49-F238E27FC236}">
                <a16:creationId xmlns:a16="http://schemas.microsoft.com/office/drawing/2014/main" id="{54CF28B4-1346-F41D-2CD8-EA104ABBFB98}"/>
              </a:ext>
            </a:extLst>
          </p:cNvPr>
          <p:cNvSpPr txBox="1"/>
          <p:nvPr/>
        </p:nvSpPr>
        <p:spPr>
          <a:xfrm>
            <a:off x="1017546" y="2478160"/>
            <a:ext cx="2996974" cy="1015663"/>
          </a:xfrm>
          <a:prstGeom prst="rect">
            <a:avLst/>
          </a:prstGeom>
          <a:noFill/>
        </p:spPr>
        <p:txBody>
          <a:bodyPr wrap="none" rtlCol="0">
            <a:spAutoFit/>
          </a:bodyPr>
          <a:lstStyle/>
          <a:p>
            <a:pPr algn="ctr"/>
            <a:r>
              <a:rPr lang="en-US" sz="2000" dirty="0"/>
              <a:t>Your design justification</a:t>
            </a:r>
          </a:p>
          <a:p>
            <a:pPr algn="ctr"/>
            <a:endParaRPr lang="en-US" sz="2000" dirty="0"/>
          </a:p>
          <a:p>
            <a:pPr algn="ctr"/>
            <a:r>
              <a:rPr lang="en-US" sz="2000" dirty="0"/>
              <a:t>Write equations / numbers</a:t>
            </a:r>
          </a:p>
        </p:txBody>
      </p:sp>
      <p:pic>
        <p:nvPicPr>
          <p:cNvPr id="10" name="Gráfico 9">
            <a:extLst>
              <a:ext uri="{FF2B5EF4-FFF2-40B4-BE49-F238E27FC236}">
                <a16:creationId xmlns:a16="http://schemas.microsoft.com/office/drawing/2014/main" id="{C582D9ED-A2CE-6C08-D473-4C1FC636E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3" name="object 16">
            <a:extLst>
              <a:ext uri="{FF2B5EF4-FFF2-40B4-BE49-F238E27FC236}">
                <a16:creationId xmlns:a16="http://schemas.microsoft.com/office/drawing/2014/main" id="{98DA9316-CFD5-58C0-735F-237403D53172}"/>
              </a:ext>
            </a:extLst>
          </p:cNvPr>
          <p:cNvSpPr txBox="1">
            <a:spLocks/>
          </p:cNvSpPr>
          <p:nvPr/>
        </p:nvSpPr>
        <p:spPr>
          <a:xfrm>
            <a:off x="685800" y="408883"/>
            <a:ext cx="10994410" cy="1025922"/>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#2 – MZI Design</a:t>
            </a:r>
          </a:p>
          <a:p>
            <a:pPr marL="12700">
              <a:spcBef>
                <a:spcPts val="100"/>
              </a:spcBef>
            </a:pPr>
            <a:r>
              <a:rPr lang="en-US" b="0" kern="0" spc="-5" dirty="0">
                <a:latin typeface="+mj-lt"/>
                <a:cs typeface="Lucida Sans"/>
              </a:rPr>
              <a:t>Design a MZI with FSR = 10 nm at 1550 nm</a:t>
            </a:r>
            <a:br>
              <a:rPr lang="en-US" b="0" kern="0" spc="-5" dirty="0">
                <a:latin typeface="+mj-lt"/>
                <a:cs typeface="Lucida Sans"/>
              </a:rPr>
            </a:br>
            <a:endParaRPr lang="en-US" b="0" kern="0" dirty="0">
              <a:latin typeface="+mj-lt"/>
              <a:cs typeface="Lucida Sans"/>
            </a:endParaRPr>
          </a:p>
        </p:txBody>
      </p:sp>
    </p:spTree>
    <p:extLst>
      <p:ext uri="{BB962C8B-B14F-4D97-AF65-F5344CB8AC3E}">
        <p14:creationId xmlns:p14="http://schemas.microsoft.com/office/powerpoint/2010/main" val="122265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1636B-7BF0-5143-57E9-673FF1B33E8E}"/>
            </a:ext>
          </a:extLst>
        </p:cNvPr>
        <p:cNvGrpSpPr/>
        <p:nvPr/>
      </p:nvGrpSpPr>
      <p:grpSpPr>
        <a:xfrm>
          <a:off x="0" y="0"/>
          <a:ext cx="0" cy="0"/>
          <a:chOff x="0" y="0"/>
          <a:chExt cx="0" cy="0"/>
        </a:xfrm>
      </p:grpSpPr>
      <p:sp>
        <p:nvSpPr>
          <p:cNvPr id="5" name="Marcador de pie de página 4">
            <a:extLst>
              <a:ext uri="{FF2B5EF4-FFF2-40B4-BE49-F238E27FC236}">
                <a16:creationId xmlns:a16="http://schemas.microsoft.com/office/drawing/2014/main" id="{D79F9CCB-631D-A124-3694-9DBF91E01CAA}"/>
              </a:ext>
            </a:extLst>
          </p:cNvPr>
          <p:cNvSpPr>
            <a:spLocks noGrp="1"/>
          </p:cNvSpPr>
          <p:nvPr>
            <p:ph type="ftr" sz="quarter" idx="5"/>
          </p:nvPr>
        </p:nvSpPr>
        <p:spPr/>
        <p:txBody>
          <a:bodyPr/>
          <a:lstStyle/>
          <a:p>
            <a:r>
              <a:rPr lang="en-US"/>
              <a:t>LAB 0.3. CIRCUITS &amp; COMPACT MODELS</a:t>
            </a:r>
          </a:p>
        </p:txBody>
      </p:sp>
      <p:sp>
        <p:nvSpPr>
          <p:cNvPr id="6" name="Marcador de número de diapositiva 5">
            <a:extLst>
              <a:ext uri="{FF2B5EF4-FFF2-40B4-BE49-F238E27FC236}">
                <a16:creationId xmlns:a16="http://schemas.microsoft.com/office/drawing/2014/main" id="{DED76083-7F21-5E97-9AC1-DEEB9C8B23CA}"/>
              </a:ext>
            </a:extLst>
          </p:cNvPr>
          <p:cNvSpPr>
            <a:spLocks noGrp="1"/>
          </p:cNvSpPr>
          <p:nvPr>
            <p:ph type="sldNum" sz="quarter" idx="7"/>
          </p:nvPr>
        </p:nvSpPr>
        <p:spPr/>
        <p:txBody>
          <a:bodyPr/>
          <a:lstStyle/>
          <a:p>
            <a:fld id="{C2F52289-4012-4053-9770-FE82CEB9514F}" type="slidenum">
              <a:rPr lang="en-US" smtClean="0"/>
              <a:pPr/>
              <a:t>6</a:t>
            </a:fld>
            <a:endParaRPr lang="en-US" dirty="0"/>
          </a:p>
        </p:txBody>
      </p:sp>
      <p:pic>
        <p:nvPicPr>
          <p:cNvPr id="10" name="Gráfico 9">
            <a:extLst>
              <a:ext uri="{FF2B5EF4-FFF2-40B4-BE49-F238E27FC236}">
                <a16:creationId xmlns:a16="http://schemas.microsoft.com/office/drawing/2014/main" id="{6A4FE9E0-92EE-4367-CEE1-FB072709D7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45006" y="6356057"/>
            <a:ext cx="6409575" cy="363174"/>
          </a:xfrm>
          <a:prstGeom prst="rect">
            <a:avLst/>
          </a:prstGeom>
        </p:spPr>
      </p:pic>
      <p:sp>
        <p:nvSpPr>
          <p:cNvPr id="13" name="object 16">
            <a:extLst>
              <a:ext uri="{FF2B5EF4-FFF2-40B4-BE49-F238E27FC236}">
                <a16:creationId xmlns:a16="http://schemas.microsoft.com/office/drawing/2014/main" id="{1E286371-F443-FD5C-BF57-FB23A8D7F4F7}"/>
              </a:ext>
            </a:extLst>
          </p:cNvPr>
          <p:cNvSpPr txBox="1">
            <a:spLocks/>
          </p:cNvSpPr>
          <p:nvPr/>
        </p:nvSpPr>
        <p:spPr>
          <a:xfrm>
            <a:off x="685800" y="408883"/>
            <a:ext cx="10994410" cy="718145"/>
          </a:xfrm>
          <a:prstGeom prst="rect">
            <a:avLst/>
          </a:prstGeom>
        </p:spPr>
        <p:txBody>
          <a:bodyPr vert="horz" wrap="square" lIns="0" tIns="12700" rIns="0" bIns="0" rtlCol="0">
            <a:spAutoFit/>
          </a:bodyPr>
          <a:lstStyle>
            <a:lvl1pPr>
              <a:defRPr sz="2000" b="1" i="0">
                <a:solidFill>
                  <a:schemeClr val="tx1"/>
                </a:solidFill>
                <a:latin typeface="Calibri"/>
                <a:ea typeface="+mj-ea"/>
                <a:cs typeface="Calibri"/>
              </a:defRPr>
            </a:lvl1pPr>
          </a:lstStyle>
          <a:p>
            <a:pPr marL="12700">
              <a:spcBef>
                <a:spcPts val="100"/>
              </a:spcBef>
            </a:pPr>
            <a:r>
              <a:rPr lang="en-US" sz="2500" kern="0" dirty="0"/>
              <a:t>Learning outcome #3 – Delay imbalance with loss</a:t>
            </a:r>
          </a:p>
          <a:p>
            <a:pPr marL="12700">
              <a:spcBef>
                <a:spcPts val="100"/>
              </a:spcBef>
            </a:pPr>
            <a:r>
              <a:rPr lang="en-US" b="0" kern="0" spc="-5" dirty="0">
                <a:latin typeface="+mj-lt"/>
                <a:cs typeface="Lucida Sans"/>
              </a:rPr>
              <a:t>Fringe visibility</a:t>
            </a:r>
            <a:endParaRPr lang="en-US" b="0" kern="0" dirty="0">
              <a:latin typeface="+mj-lt"/>
              <a:cs typeface="Lucida Sans"/>
            </a:endParaRPr>
          </a:p>
        </p:txBody>
      </p:sp>
      <p:sp>
        <p:nvSpPr>
          <p:cNvPr id="2" name="CuadroTexto 1">
            <a:extLst>
              <a:ext uri="{FF2B5EF4-FFF2-40B4-BE49-F238E27FC236}">
                <a16:creationId xmlns:a16="http://schemas.microsoft.com/office/drawing/2014/main" id="{F1C12A10-91CE-B5DA-9D77-267ED06AEAC2}"/>
              </a:ext>
            </a:extLst>
          </p:cNvPr>
          <p:cNvSpPr txBox="1"/>
          <p:nvPr/>
        </p:nvSpPr>
        <p:spPr>
          <a:xfrm>
            <a:off x="609441" y="4860334"/>
            <a:ext cx="11199971" cy="1200329"/>
          </a:xfrm>
          <a:prstGeom prst="rect">
            <a:avLst/>
          </a:prstGeom>
          <a:solidFill>
            <a:schemeClr val="bg1">
              <a:lumMod val="95000"/>
            </a:schemeClr>
          </a:solidFill>
          <a:ln w="28575">
            <a:solidFill>
              <a:srgbClr val="E0700D"/>
            </a:solidFill>
          </a:ln>
        </p:spPr>
        <p:txBody>
          <a:bodyPr wrap="square" rtlCol="0">
            <a:spAutoFit/>
          </a:bodyPr>
          <a:lstStyle/>
          <a:p>
            <a:pPr algn="just"/>
            <a:r>
              <a:rPr lang="en-US" sz="1200" dirty="0">
                <a:latin typeface="Arial" panose="020B0604020202020204" pitchFamily="34" charset="0"/>
                <a:cs typeface="Arial" panose="020B0604020202020204" pitchFamily="34" charset="0"/>
              </a:rPr>
              <a:t>Comment results: describe the transfer function, is there any interference pattern in case 1? Is there any interference pattern in case 2? Explain the difference between both cases. Compare the Extinction Ratio of both variations. </a:t>
            </a:r>
          </a:p>
          <a:p>
            <a:pPr algn="just"/>
            <a:r>
              <a:rPr lang="en-US" sz="1200" dirty="0">
                <a:latin typeface="Arial" panose="020B0604020202020204" pitchFamily="34" charset="0"/>
                <a:cs typeface="Arial" panose="020B0604020202020204" pitchFamily="34" charset="0"/>
              </a:rPr>
              <a:t>Extra: What coupling coefficient will you select for the input coupler if you want to match the losses of the longer arm? Simulate and extract the ER.</a:t>
            </a: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p:txBody>
      </p:sp>
      <p:sp>
        <p:nvSpPr>
          <p:cNvPr id="4" name="Rectángulo 3">
            <a:extLst>
              <a:ext uri="{FF2B5EF4-FFF2-40B4-BE49-F238E27FC236}">
                <a16:creationId xmlns:a16="http://schemas.microsoft.com/office/drawing/2014/main" id="{FDBAE930-4EE5-671B-4DE7-6BC60C48E7C0}"/>
              </a:ext>
            </a:extLst>
          </p:cNvPr>
          <p:cNvSpPr/>
          <p:nvPr/>
        </p:nvSpPr>
        <p:spPr>
          <a:xfrm>
            <a:off x="609441" y="1418373"/>
            <a:ext cx="5332571" cy="3306028"/>
          </a:xfrm>
          <a:prstGeom prst="rect">
            <a:avLst/>
          </a:prstGeom>
          <a:no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A6CCE634-FF91-FD5F-7C1D-4329E9DA2469}"/>
              </a:ext>
            </a:extLst>
          </p:cNvPr>
          <p:cNvSpPr/>
          <p:nvPr/>
        </p:nvSpPr>
        <p:spPr>
          <a:xfrm>
            <a:off x="6476400" y="1418373"/>
            <a:ext cx="5332571" cy="3306028"/>
          </a:xfrm>
          <a:prstGeom prst="rect">
            <a:avLst/>
          </a:prstGeom>
          <a:solidFill>
            <a:schemeClr val="bg1">
              <a:lumMod val="95000"/>
            </a:schemeClr>
          </a:solidFill>
          <a:ln w="28575">
            <a:solidFill>
              <a:srgbClr val="E0700D"/>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just"/>
            <a:r>
              <a:rPr lang="en-US" sz="1600" b="1" dirty="0">
                <a:solidFill>
                  <a:schemeClr val="tx1"/>
                </a:solidFill>
                <a:latin typeface="Arial" panose="020B0604020202020204" pitchFamily="34" charset="0"/>
                <a:cs typeface="Arial" panose="020B0604020202020204" pitchFamily="34" charset="0"/>
              </a:rPr>
              <a:t>Hints:</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wvl</a:t>
            </a:r>
            <a:r>
              <a:rPr lang="en-US" sz="1600" dirty="0">
                <a:solidFill>
                  <a:schemeClr val="tx1"/>
                </a:solidFill>
                <a:latin typeface="Arial" panose="020B0604020202020204" pitchFamily="34" charset="0"/>
                <a:cs typeface="Arial" panose="020B0604020202020204" pitchFamily="34" charset="0"/>
                <a:sym typeface="Wingdings" pitchFamily="2" charset="2"/>
              </a:rPr>
              <a:t> [1550-1550.5] step 0.0000005</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Silicon waveguide model:</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n_eff</a:t>
            </a:r>
            <a:r>
              <a:rPr lang="en-US" sz="1600" dirty="0">
                <a:solidFill>
                  <a:schemeClr val="tx1"/>
                </a:solidFill>
                <a:latin typeface="Arial" panose="020B0604020202020204" pitchFamily="34" charset="0"/>
                <a:cs typeface="Arial" panose="020B0604020202020204" pitchFamily="34" charset="0"/>
                <a:sym typeface="Wingdings" pitchFamily="2" charset="2"/>
              </a:rPr>
              <a:t> = 2.38, </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n_g</a:t>
            </a:r>
            <a:r>
              <a:rPr lang="en-US" sz="1600" dirty="0">
                <a:solidFill>
                  <a:schemeClr val="tx1"/>
                </a:solidFill>
                <a:latin typeface="Arial" panose="020B0604020202020204" pitchFamily="34" charset="0"/>
                <a:cs typeface="Arial" panose="020B0604020202020204" pitchFamily="34" charset="0"/>
                <a:sym typeface="Wingdings" pitchFamily="2" charset="2"/>
              </a:rPr>
              <a:t> = 4.25, </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D=0,</a:t>
            </a: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L_base</a:t>
            </a:r>
            <a:r>
              <a:rPr lang="en-US" sz="1600" dirty="0">
                <a:solidFill>
                  <a:schemeClr val="tx1"/>
                </a:solidFill>
                <a:latin typeface="Arial" panose="020B0604020202020204" pitchFamily="34" charset="0"/>
                <a:cs typeface="Arial" panose="020B0604020202020204" pitchFamily="34" charset="0"/>
                <a:sym typeface="Wingdings" pitchFamily="2" charset="2"/>
              </a:rPr>
              <a:t>=1000</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dL = </a:t>
            </a:r>
            <a:r>
              <a:rPr lang="en-US" sz="1600" dirty="0" err="1">
                <a:solidFill>
                  <a:schemeClr val="tx1"/>
                </a:solidFill>
                <a:latin typeface="Arial" panose="020B0604020202020204" pitchFamily="34" charset="0"/>
                <a:cs typeface="Arial" panose="020B0604020202020204" pitchFamily="34" charset="0"/>
                <a:sym typeface="Wingdings" pitchFamily="2" charset="2"/>
              </a:rPr>
              <a:t>L_base</a:t>
            </a:r>
            <a:r>
              <a:rPr lang="en-US" sz="1600" dirty="0">
                <a:solidFill>
                  <a:schemeClr val="tx1"/>
                </a:solidFill>
                <a:latin typeface="Arial" panose="020B0604020202020204" pitchFamily="34" charset="0"/>
                <a:cs typeface="Arial" panose="020B0604020202020204" pitchFamily="34" charset="0"/>
                <a:sym typeface="Wingdings" pitchFamily="2" charset="2"/>
              </a:rPr>
              <a:t> + 55960.0840224255;</a:t>
            </a:r>
          </a:p>
          <a:p>
            <a:pPr algn="just"/>
            <a:r>
              <a:rPr lang="en-US" sz="1600" dirty="0">
                <a:solidFill>
                  <a:schemeClr val="tx1"/>
                </a:solidFill>
                <a:latin typeface="Arial" panose="020B0604020202020204" pitchFamily="34" charset="0"/>
                <a:cs typeface="Arial" panose="020B0604020202020204" pitchFamily="34" charset="0"/>
                <a:sym typeface="Wingdings" pitchFamily="2" charset="2"/>
              </a:rPr>
              <a:t>loss = 4 dB / cm</a:t>
            </a:r>
          </a:p>
          <a:p>
            <a:pPr algn="just"/>
            <a:r>
              <a:rPr lang="en-US" sz="1600" b="1" dirty="0">
                <a:solidFill>
                  <a:schemeClr val="tx1"/>
                </a:solidFill>
                <a:latin typeface="Arial" panose="020B0604020202020204" pitchFamily="34" charset="0"/>
                <a:cs typeface="Arial" panose="020B0604020202020204" pitchFamily="34" charset="0"/>
                <a:sym typeface="Wingdings" pitchFamily="2" charset="2"/>
              </a:rPr>
              <a:t>Case 1</a:t>
            </a:r>
            <a:r>
              <a:rPr lang="en-US" sz="1600" dirty="0">
                <a:solidFill>
                  <a:schemeClr val="tx1"/>
                </a:solidFill>
                <a:latin typeface="Arial" panose="020B0604020202020204" pitchFamily="34" charset="0"/>
                <a:cs typeface="Arial" panose="020B0604020202020204" pitchFamily="34" charset="0"/>
                <a:sym typeface="Wingdings" pitchFamily="2" charset="2"/>
              </a:rPr>
              <a:t>. Simulate for Ka = </a:t>
            </a:r>
            <a:r>
              <a:rPr lang="en-US" sz="1600" dirty="0" err="1">
                <a:solidFill>
                  <a:schemeClr val="tx1"/>
                </a:solidFill>
                <a:latin typeface="Arial" panose="020B0604020202020204" pitchFamily="34" charset="0"/>
                <a:cs typeface="Arial" panose="020B0604020202020204" pitchFamily="34" charset="0"/>
                <a:sym typeface="Wingdings" pitchFamily="2" charset="2"/>
              </a:rPr>
              <a:t>Kb</a:t>
            </a:r>
            <a:r>
              <a:rPr lang="en-US" sz="1600" dirty="0">
                <a:solidFill>
                  <a:schemeClr val="tx1"/>
                </a:solidFill>
                <a:latin typeface="Arial" panose="020B0604020202020204" pitchFamily="34" charset="0"/>
                <a:cs typeface="Arial" panose="020B0604020202020204" pitchFamily="34" charset="0"/>
                <a:sym typeface="Wingdings" pitchFamily="2" charset="2"/>
              </a:rPr>
              <a:t> = 0.5 for all </a:t>
            </a:r>
            <a:r>
              <a:rPr lang="en-US" sz="1600" dirty="0" err="1">
                <a:solidFill>
                  <a:schemeClr val="tx1"/>
                </a:solidFill>
                <a:latin typeface="Arial" panose="020B0604020202020204" pitchFamily="34" charset="0"/>
                <a:cs typeface="Arial" panose="020B0604020202020204" pitchFamily="34" charset="0"/>
                <a:sym typeface="Wingdings" pitchFamily="2" charset="2"/>
              </a:rPr>
              <a:t>wvl</a:t>
            </a:r>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r>
              <a:rPr lang="en-US" sz="1600" b="1" dirty="0">
                <a:solidFill>
                  <a:schemeClr val="tx1"/>
                </a:solidFill>
                <a:latin typeface="Arial" panose="020B0604020202020204" pitchFamily="34" charset="0"/>
                <a:cs typeface="Arial" panose="020B0604020202020204" pitchFamily="34" charset="0"/>
                <a:sym typeface="Wingdings" pitchFamily="2" charset="2"/>
              </a:rPr>
              <a:t>Case 2</a:t>
            </a:r>
            <a:r>
              <a:rPr lang="en-US" sz="1600" dirty="0">
                <a:solidFill>
                  <a:schemeClr val="tx1"/>
                </a:solidFill>
                <a:latin typeface="Arial" panose="020B0604020202020204" pitchFamily="34" charset="0"/>
                <a:cs typeface="Arial" panose="020B0604020202020204" pitchFamily="34" charset="0"/>
                <a:sym typeface="Wingdings" pitchFamily="2" charset="2"/>
              </a:rPr>
              <a:t>. Simulate for Ka=0.1 for all </a:t>
            </a:r>
            <a:r>
              <a:rPr lang="en-US" sz="1600" dirty="0" err="1">
                <a:solidFill>
                  <a:schemeClr val="tx1"/>
                </a:solidFill>
                <a:latin typeface="Arial" panose="020B0604020202020204" pitchFamily="34" charset="0"/>
                <a:cs typeface="Arial" panose="020B0604020202020204" pitchFamily="34" charset="0"/>
                <a:sym typeface="Wingdings" pitchFamily="2" charset="2"/>
              </a:rPr>
              <a:t>wvl</a:t>
            </a:r>
            <a:endParaRPr lang="en-US" sz="1600" dirty="0">
              <a:solidFill>
                <a:schemeClr val="tx1"/>
              </a:solidFill>
              <a:latin typeface="Arial" panose="020B0604020202020204" pitchFamily="34" charset="0"/>
              <a:cs typeface="Arial" panose="020B0604020202020204" pitchFamily="34" charset="0"/>
              <a:sym typeface="Wingdings" pitchFamily="2" charset="2"/>
            </a:endParaRPr>
          </a:p>
          <a:p>
            <a:pPr algn="just"/>
            <a:r>
              <a:rPr lang="en-US" sz="1600" dirty="0" err="1">
                <a:solidFill>
                  <a:schemeClr val="tx1"/>
                </a:solidFill>
                <a:latin typeface="Arial" panose="020B0604020202020204" pitchFamily="34" charset="0"/>
                <a:cs typeface="Arial" panose="020B0604020202020204" pitchFamily="34" charset="0"/>
                <a:sym typeface="Wingdings" pitchFamily="2" charset="2"/>
              </a:rPr>
              <a:t>Kb</a:t>
            </a:r>
            <a:r>
              <a:rPr lang="en-US" sz="1600" dirty="0">
                <a:solidFill>
                  <a:schemeClr val="tx1"/>
                </a:solidFill>
                <a:latin typeface="Arial" panose="020B0604020202020204" pitchFamily="34" charset="0"/>
                <a:cs typeface="Arial" panose="020B0604020202020204" pitchFamily="34" charset="0"/>
                <a:sym typeface="Wingdings" pitchFamily="2" charset="2"/>
              </a:rPr>
              <a:t>=0.5 for all </a:t>
            </a:r>
            <a:r>
              <a:rPr lang="en-US" sz="1600" dirty="0" err="1">
                <a:solidFill>
                  <a:schemeClr val="tx1"/>
                </a:solidFill>
                <a:latin typeface="Arial" panose="020B0604020202020204" pitchFamily="34" charset="0"/>
                <a:cs typeface="Arial" panose="020B0604020202020204" pitchFamily="34" charset="0"/>
                <a:sym typeface="Wingdings" pitchFamily="2" charset="2"/>
              </a:rPr>
              <a:t>wvl</a:t>
            </a:r>
            <a:endParaRPr lang="en-US" sz="1600" dirty="0">
              <a:solidFill>
                <a:schemeClr val="tx1"/>
              </a:solidFill>
              <a:latin typeface="Arial" panose="020B0604020202020204" pitchFamily="34" charset="0"/>
              <a:cs typeface="Arial" panose="020B0604020202020204" pitchFamily="34" charset="0"/>
            </a:endParaRPr>
          </a:p>
        </p:txBody>
      </p:sp>
      <p:sp>
        <p:nvSpPr>
          <p:cNvPr id="9" name="CuadroTexto 8">
            <a:extLst>
              <a:ext uri="{FF2B5EF4-FFF2-40B4-BE49-F238E27FC236}">
                <a16:creationId xmlns:a16="http://schemas.microsoft.com/office/drawing/2014/main" id="{EF71FD03-8141-88A1-69BA-49588EB48896}"/>
              </a:ext>
            </a:extLst>
          </p:cNvPr>
          <p:cNvSpPr txBox="1"/>
          <p:nvPr/>
        </p:nvSpPr>
        <p:spPr>
          <a:xfrm>
            <a:off x="1690195" y="2494306"/>
            <a:ext cx="3171061" cy="1154162"/>
          </a:xfrm>
          <a:prstGeom prst="rect">
            <a:avLst/>
          </a:prstGeom>
          <a:noFill/>
        </p:spPr>
        <p:txBody>
          <a:bodyPr wrap="none" rtlCol="0">
            <a:spAutoFit/>
          </a:bodyPr>
          <a:lstStyle/>
          <a:p>
            <a:pPr algn="ctr"/>
            <a:r>
              <a:rPr lang="es-ES" dirty="0"/>
              <a:t>MZI transfer </a:t>
            </a:r>
            <a:r>
              <a:rPr lang="es-ES" dirty="0" err="1"/>
              <a:t>functions</a:t>
            </a:r>
            <a:endParaRPr lang="en-US" dirty="0"/>
          </a:p>
          <a:p>
            <a:pPr algn="ctr"/>
            <a:endParaRPr lang="en-US" dirty="0"/>
          </a:p>
          <a:p>
            <a:pPr algn="ctr"/>
            <a:r>
              <a:rPr lang="en-US" dirty="0"/>
              <a:t>Paste plot here</a:t>
            </a:r>
          </a:p>
        </p:txBody>
      </p:sp>
    </p:spTree>
    <p:extLst>
      <p:ext uri="{BB962C8B-B14F-4D97-AF65-F5344CB8AC3E}">
        <p14:creationId xmlns:p14="http://schemas.microsoft.com/office/powerpoint/2010/main" val="1475710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945635" y="2636520"/>
            <a:ext cx="8246363" cy="158495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513326" y="3165729"/>
            <a:ext cx="2233295"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FFFFFF"/>
                </a:solidFill>
                <a:latin typeface="Lucida Sans"/>
                <a:cs typeface="Lucida Sans"/>
              </a:rPr>
              <a:t>Thank</a:t>
            </a:r>
            <a:r>
              <a:rPr sz="3200" b="1" spc="-55" dirty="0">
                <a:solidFill>
                  <a:srgbClr val="FFFFFF"/>
                </a:solidFill>
                <a:latin typeface="Lucida Sans"/>
                <a:cs typeface="Lucida Sans"/>
              </a:rPr>
              <a:t> </a:t>
            </a:r>
            <a:r>
              <a:rPr sz="3200" b="1" dirty="0">
                <a:solidFill>
                  <a:srgbClr val="FFFFFF"/>
                </a:solidFill>
                <a:latin typeface="Lucida Sans"/>
                <a:cs typeface="Lucida Sans"/>
              </a:rPr>
              <a:t>you</a:t>
            </a:r>
            <a:endParaRPr sz="3200">
              <a:latin typeface="Lucida Sans"/>
              <a:cs typeface="Lucida Sans"/>
            </a:endParaRPr>
          </a:p>
        </p:txBody>
      </p:sp>
      <p:sp>
        <p:nvSpPr>
          <p:cNvPr id="5" name="Marcador de número de diapositiva 4">
            <a:extLst>
              <a:ext uri="{FF2B5EF4-FFF2-40B4-BE49-F238E27FC236}">
                <a16:creationId xmlns:a16="http://schemas.microsoft.com/office/drawing/2014/main" id="{B052DA19-AD24-7D24-2AE9-51F8F5A7F5E0}"/>
              </a:ext>
            </a:extLst>
          </p:cNvPr>
          <p:cNvSpPr>
            <a:spLocks noGrp="1"/>
          </p:cNvSpPr>
          <p:nvPr>
            <p:ph type="sldNum" sz="quarter" idx="7"/>
          </p:nvPr>
        </p:nvSpPr>
        <p:spPr/>
        <p:txBody>
          <a:bodyPr/>
          <a:lstStyle/>
          <a:p>
            <a:fld id="{B6F15528-21DE-4FAA-801E-634DDDAF4B2B}" type="slidenum">
              <a:rPr lang="es-ES" smtClean="0"/>
              <a:t>7</a:t>
            </a:fld>
            <a:endParaRPr lang="es-E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773</TotalTime>
  <Words>477</Words>
  <Application>Microsoft Office PowerPoint</Application>
  <PresentationFormat>Panorámica</PresentationFormat>
  <Paragraphs>100</Paragraphs>
  <Slides>7</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Aptos</vt:lpstr>
      <vt:lpstr>Arial</vt:lpstr>
      <vt:lpstr>Calibri</vt:lpstr>
      <vt:lpstr>Lucida Sans</vt:lpstr>
      <vt:lpstr>Wingdings</vt:lpstr>
      <vt:lpstr>Office Theme</vt:lpstr>
      <vt:lpstr>Presentación de PowerPoint</vt:lpstr>
      <vt:lpstr>Instructions General</vt:lpstr>
      <vt:lpstr>Learning outcome #1a – Perfectly balanced MZI </vt:lpstr>
      <vt:lpstr>Learning outcome #1b – Unbalanced MZI </vt:lpstr>
      <vt:lpstr>Presentación de PowerPoint</vt:lpstr>
      <vt:lpstr>Presentación de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Mª Ester Calataytud</dc:creator>
  <cp:lastModifiedBy>Christian Camilo Cano Vasquez</cp:lastModifiedBy>
  <cp:revision>11</cp:revision>
  <dcterms:created xsi:type="dcterms:W3CDTF">2025-01-27T02:46:57Z</dcterms:created>
  <dcterms:modified xsi:type="dcterms:W3CDTF">2025-10-27T10:26:25Z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2024-09-16T00:00:00Z</vt:filetime>
  </property>
  <property fmtid="{D5CDD505-2E9C-101B-9397-08002B2CF9AE}" pid="3" name="Creator">
    <vt:lpwstr>Microsoft® PowerPoint® 2016</vt:lpwstr>
  </property>
  <property fmtid="{D5CDD505-2E9C-101B-9397-08002B2CF9AE}" pid="4" name="LastSaved">
    <vt:filetime>2025-01-27T00:00:00Z</vt:filetime>
  </property>
</Properties>
</file>