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7" r:id="rId2"/>
    <p:sldId id="34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430" r:id="rId21"/>
    <p:sldId id="276" r:id="rId22"/>
    <p:sldId id="500" r:id="rId23"/>
    <p:sldId id="278" r:id="rId24"/>
    <p:sldId id="279" r:id="rId25"/>
    <p:sldId id="280" r:id="rId26"/>
    <p:sldId id="560" r:id="rId27"/>
    <p:sldId id="281" r:id="rId28"/>
    <p:sldId id="282" r:id="rId29"/>
    <p:sldId id="283" r:id="rId30"/>
    <p:sldId id="561" r:id="rId31"/>
    <p:sldId id="288" r:id="rId32"/>
    <p:sldId id="292" r:id="rId33"/>
    <p:sldId id="562" r:id="rId34"/>
    <p:sldId id="56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564" r:id="rId56"/>
    <p:sldId id="559" r:id="rId57"/>
    <p:sldId id="326" r:id="rId58"/>
    <p:sldId id="327" r:id="rId59"/>
    <p:sldId id="328" r:id="rId60"/>
    <p:sldId id="329" r:id="rId61"/>
    <p:sldId id="330" r:id="rId62"/>
    <p:sldId id="335" r:id="rId63"/>
    <p:sldId id="336" r:id="rId64"/>
    <p:sldId id="337" r:id="rId65"/>
    <p:sldId id="338" r:id="rId66"/>
    <p:sldId id="339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1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  <p:cmAuthor id="2" name="TY" initials="T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69" d="100"/>
          <a:sy n="69" d="100"/>
        </p:scale>
        <p:origin x="1290" y="72"/>
      </p:cViewPr>
      <p:guideLst>
        <p:guide orient="horz" pos="2168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91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5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2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数据库服务概述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6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（续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mysql-community-minimal-debuginfo-5.7.17-1.el7.x86_64.rpm     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//mysql最小安装包的调试信息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mysql-community-server-5.7.17-1.el7.x86_64.rpm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//非常快速和可靠的 SQL 数据库服务器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mysql-community-server-minimal-5.7.17-1.el7.x86_64.rpm  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//非常快速和可靠的 SQL 数据库服务器(最小化安装)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mysql-community-test-5.7.17-1.el7.x86_64.rpm                   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//MySQL 数据库服务器的测试套件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rpm-bundle.tar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（续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0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安装</a:t>
            </a:r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（续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2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初始配置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2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口令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7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口令（续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0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口令（续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什么是数据库？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28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服务相关参数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2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42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数据库基本管理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50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连接工具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5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数据存储流程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9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70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管理环境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74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86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库管理命令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3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库管理命令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8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表管理命令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32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表管理命令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20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记录管理命令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9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10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 </a:t>
            </a:r>
            <a:r>
              <a:rPr lang="zh-CN" altLang="en-US" dirty="0" smtClean="0"/>
              <a:t>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65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常见的信息种类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9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常见的信息种类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43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65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28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0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E-R 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96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06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48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14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05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日期时间类型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4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日期时间类型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01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日期时间类型（续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日期时间类型（续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01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日期时间类型（续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69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3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常见的数据库服务软件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6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时间函数（续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95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13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32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38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01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953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0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697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26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22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基本使用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426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389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1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94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9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的起源与发展过程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0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的特点及应用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2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</a:t>
            </a:r>
            <a:r>
              <a:rPr lang="en-US" altLang="zh-CN" dirty="0" smtClean="0"/>
              <a:t> DB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的特点及应用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zh-CN" altLang="en-US" dirty="0"/>
              <a:t>主要特点</a:t>
            </a:r>
          </a:p>
          <a:p>
            <a:pPr lvl="1"/>
            <a:r>
              <a:rPr lang="zh-CN" altLang="en-US" dirty="0"/>
              <a:t>适用于中小规模、关系型数据库系统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Linux/Unix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等多种操作系统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编写，可移植性强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API</a:t>
            </a:r>
            <a:r>
              <a:rPr lang="zh-CN" altLang="en-US" dirty="0"/>
              <a:t>支持</a:t>
            </a:r>
            <a:r>
              <a:rPr lang="en-US" altLang="zh-CN" dirty="0"/>
              <a:t>Python/Java/Perl/PHP</a:t>
            </a:r>
            <a:r>
              <a:rPr lang="zh-CN" altLang="en-US" dirty="0"/>
              <a:t>等语言</a:t>
            </a:r>
          </a:p>
          <a:p>
            <a:r>
              <a:rPr lang="zh-CN" altLang="en-US" dirty="0"/>
              <a:t>典型应用环境</a:t>
            </a:r>
          </a:p>
          <a:p>
            <a:pPr lvl="1"/>
            <a:r>
              <a:rPr lang="en-US" altLang="zh-CN" dirty="0"/>
              <a:t>LAMP</a:t>
            </a:r>
            <a:r>
              <a:rPr lang="zh-CN" altLang="en-US" dirty="0"/>
              <a:t>平台，与</a:t>
            </a:r>
            <a:r>
              <a:rPr lang="en-US" altLang="zh-CN" dirty="0"/>
              <a:t>Apache HTTP Server</a:t>
            </a:r>
            <a:r>
              <a:rPr lang="zh-CN" altLang="en-US" dirty="0"/>
              <a:t>组合</a:t>
            </a:r>
          </a:p>
          <a:p>
            <a:pPr lvl="1"/>
            <a:r>
              <a:rPr lang="en-US" altLang="zh-CN" dirty="0"/>
              <a:t>LNMP</a:t>
            </a:r>
            <a:r>
              <a:rPr lang="zh-CN" altLang="en-US" dirty="0"/>
              <a:t>平台，与</a:t>
            </a:r>
            <a:r>
              <a:rPr lang="en-US" altLang="zh-CN" dirty="0" err="1"/>
              <a:t>Nginx</a:t>
            </a:r>
            <a:r>
              <a:rPr lang="zh-CN" altLang="en-US" dirty="0" smtClean="0"/>
              <a:t>组合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2055172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214677" y="162880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20472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83768" y="1808800"/>
            <a:ext cx="730909" cy="122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16178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安装前准备环境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808312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构建</a:t>
              </a:r>
              <a:r>
                <a:rPr lang="en-US" altLang="zh-CN" sz="2400" b="1" dirty="0"/>
                <a:t>MySQL</a:t>
              </a:r>
              <a:r>
                <a:rPr lang="zh-CN" altLang="en-US" sz="2400" b="1" dirty="0" smtClean="0"/>
                <a:t>服务器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11" idx="3"/>
            <a:endCxn id="37" idx="1"/>
          </p:cNvCxnSpPr>
          <p:nvPr/>
        </p:nvCxnSpPr>
        <p:spPr>
          <a:xfrm>
            <a:off x="2483768" y="3029102"/>
            <a:ext cx="730909" cy="792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987907" y="24766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14677" y="3644376"/>
            <a:ext cx="1717362" cy="35435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36387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987907" y="40885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mysql服务相关参数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>
                <a:sym typeface="+mn-ea"/>
              </a:rPr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73375"/>
          </a:xfrm>
        </p:spPr>
        <p:txBody>
          <a:bodyPr/>
          <a:lstStyle/>
          <a:p>
            <a:r>
              <a:rPr lang="zh-CN" altLang="en-US" dirty="0" smtClean="0"/>
              <a:t>基本需求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RHEL7.2</a:t>
            </a:r>
            <a:r>
              <a:rPr lang="zh-CN" altLang="en-US" dirty="0" smtClean="0"/>
              <a:t>系统搭建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关闭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关闭</a:t>
            </a:r>
            <a:r>
              <a:rPr lang="en-US" altLang="zh-CN" dirty="0" err="1" smtClean="0"/>
              <a:t>selinux</a:t>
            </a:r>
          </a:p>
          <a:p>
            <a:pPr lvl="1"/>
            <a:r>
              <a:rPr lang="en-US" altLang="zh-CN" dirty="0" err="1" smtClean="0"/>
              <a:t>4. </a:t>
            </a:r>
            <a:r>
              <a:rPr lang="zh-CN" altLang="en-US" dirty="0" err="1" smtClean="0"/>
              <a:t>软件 </a:t>
            </a:r>
            <a:r>
              <a:rPr lang="en-US" altLang="zh-CN" dirty="0" err="1" smtClean="0"/>
              <a:t>mysql-5.7.17-1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安装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（续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从官网下载</a:t>
            </a:r>
            <a:r>
              <a:rPr lang="en-US" altLang="zh-CN" smtClean="0"/>
              <a:t>RPM</a:t>
            </a:r>
            <a:r>
              <a:rPr lang="zh-CN" altLang="en-US" smtClean="0"/>
              <a:t>包</a:t>
            </a:r>
          </a:p>
          <a:p>
            <a:pPr lvl="1"/>
            <a:r>
              <a:rPr lang="da-DK" altLang="zh-CN" smtClean="0"/>
              <a:t>http://dev.mysql.com/downloads/mysql/</a:t>
            </a:r>
          </a:p>
          <a:p>
            <a:pPr lvl="1"/>
            <a:r>
              <a:rPr lang="zh-CN" altLang="da-DK" smtClean="0"/>
              <a:t>选择适用于当前系统的 </a:t>
            </a:r>
            <a:r>
              <a:rPr lang="da-DK" altLang="zh-CN" smtClean="0"/>
              <a:t>bundle </a:t>
            </a:r>
            <a:r>
              <a:rPr lang="zh-CN" altLang="da-DK" smtClean="0"/>
              <a:t>集合包</a:t>
            </a:r>
            <a:endParaRPr lang="zh-CN" altLang="da-DK" dirty="0"/>
          </a:p>
        </p:txBody>
      </p:sp>
      <p:sp>
        <p:nvSpPr>
          <p:cNvPr id="4" name="矩形 3"/>
          <p:cNvSpPr/>
          <p:nvPr/>
        </p:nvSpPr>
        <p:spPr>
          <a:xfrm>
            <a:off x="827405" y="3153886"/>
            <a:ext cx="8114665" cy="25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-community-client      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客户端应用程序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-community-common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数据库和客户端库共享文件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客户端应用程序的库和头文件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-community-embedded 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嵌入式函数库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-community-embedded-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嵌入式兼容函数库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-community-embedded-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头文件和库文件作为Mysql的嵌入式库文件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-community-libs   //MySQL 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数据库客户端应用程序的共享库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-community-libs-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客户端应用程序的共享兼容库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安装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/>
              <a:t>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  <a:p>
            <a:pPr lvl="1"/>
            <a:r>
              <a:rPr lang="zh-CN" altLang="en-US" smtClean="0"/>
              <a:t>停止</a:t>
            </a:r>
            <a:r>
              <a:rPr lang="en-US" altLang="zh-CN" smtClean="0"/>
              <a:t>mariadb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删除文件 </a:t>
            </a:r>
            <a:r>
              <a:rPr lang="en-US" altLang="zh-CN" smtClean="0"/>
              <a:t>/</a:t>
            </a:r>
            <a:r>
              <a:rPr lang="da-DK" altLang="zh-CN" smtClean="0"/>
              <a:t>etc/my.cnf  </a:t>
            </a:r>
          </a:p>
          <a:p>
            <a:pPr lvl="1"/>
            <a:r>
              <a:rPr lang="zh-CN" altLang="da-DK" smtClean="0"/>
              <a:t>删除数据</a:t>
            </a:r>
          </a:p>
          <a:p>
            <a:pPr lvl="1"/>
            <a:r>
              <a:rPr lang="zh-CN" altLang="da-DK" smtClean="0"/>
              <a:t>卸载软件包</a:t>
            </a:r>
            <a:r>
              <a:rPr lang="da-DK" altLang="zh-CN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00" y="4062566"/>
            <a:ext cx="7391976" cy="203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stop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my.cnf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rpm -e --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nodeps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/mariadb.log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已另存为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mariadb.log.rpmsave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（续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/>
              <a:t>至少安装</a:t>
            </a:r>
            <a:r>
              <a:rPr lang="en-US" altLang="zh-CN" dirty="0"/>
              <a:t>server</a:t>
            </a:r>
            <a:r>
              <a:rPr lang="zh-CN" altLang="en-US" dirty="0"/>
              <a:t>、</a:t>
            </a:r>
            <a:r>
              <a:rPr lang="en-US" altLang="zh-CN" dirty="0"/>
              <a:t>client</a:t>
            </a:r>
            <a:r>
              <a:rPr lang="zh-CN" altLang="en-US" dirty="0"/>
              <a:t>、</a:t>
            </a:r>
            <a:r>
              <a:rPr lang="en-US" altLang="zh-CN" dirty="0"/>
              <a:t>share* </a:t>
            </a:r>
            <a:r>
              <a:rPr lang="zh-CN" altLang="en-US" dirty="0"/>
              <a:t>包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U</a:t>
            </a:r>
            <a:r>
              <a:rPr lang="zh-CN" altLang="en-US" dirty="0"/>
              <a:t>升级安装，可替换冲突文件</a:t>
            </a:r>
          </a:p>
          <a:p>
            <a:pPr lvl="1"/>
            <a:r>
              <a:rPr lang="zh-CN" altLang="en-US" dirty="0"/>
              <a:t>推荐将</a:t>
            </a:r>
            <a:r>
              <a:rPr lang="en-US" altLang="zh-CN" dirty="0" err="1"/>
              <a:t>devel</a:t>
            </a:r>
            <a:r>
              <a:rPr lang="zh-CN" altLang="en-US" dirty="0"/>
              <a:t>也装上，用于支持其他软件</a:t>
            </a:r>
          </a:p>
        </p:txBody>
      </p:sp>
      <p:sp>
        <p:nvSpPr>
          <p:cNvPr id="4" name="矩形 3"/>
          <p:cNvSpPr/>
          <p:nvPr/>
        </p:nvSpPr>
        <p:spPr>
          <a:xfrm>
            <a:off x="828000" y="3106703"/>
            <a:ext cx="7391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 install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-Data-Dumper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-JSON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-Time-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HiRes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[root@localhost ~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-xf mysql-5.7.17-1.el7.x86_64.rpm-bundle.tar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~ 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Uvh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-community-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*.rpm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MySQL</a:t>
            </a:r>
            <a:r>
              <a:rPr lang="zh-CN" altLang="en-US" smtClean="0"/>
              <a:t>数据库服务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服务脚本为 </a:t>
            </a:r>
            <a:r>
              <a:rPr lang="en-US" altLang="zh-CN" smtClean="0"/>
              <a:t>/usr/lib/systemd/system/mysqld.service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28000" y="2636912"/>
            <a:ext cx="7344817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~]# systemctl enable mysqld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~]# systemctl start mysqld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~]# systemctl status mysqld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mysqld.service - MySQL Server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Loaded: loaded (/usr/lib/systemd/system/mysqld.service; enabled; vendor preset: disabled)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Active: active (running) since Tue 2017-04-18 15:29:56 CST; 1min 12s ago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.......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 PID: 15112 (mysqld)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CGroup: /system.slice/mysqld.service</a:t>
            </a: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└─15112 /usr/sbin/mysqld --daemonize --pid-file=/var/run/mysqld/mysqld.pid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初始配置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root</a:t>
            </a:r>
            <a:r>
              <a:rPr lang="zh-CN" altLang="en-US" dirty="0"/>
              <a:t>口令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04745"/>
          </a:xfrm>
        </p:spPr>
        <p:txBody>
          <a:bodyPr/>
          <a:lstStyle/>
          <a:p>
            <a:r>
              <a:rPr lang="zh-CN" altLang="en-US" dirty="0"/>
              <a:t>默认的数据库管理账号</a:t>
            </a:r>
          </a:p>
          <a:p>
            <a:pPr lvl="1"/>
            <a:r>
              <a:rPr lang="en-US" altLang="zh-CN" dirty="0"/>
              <a:t>root</a:t>
            </a:r>
            <a:r>
              <a:rPr lang="zh-CN" altLang="en-US" dirty="0"/>
              <a:t>，允许从 </a:t>
            </a:r>
            <a:r>
              <a:rPr lang="en-US" altLang="zh-CN" dirty="0" err="1"/>
              <a:t>localhost</a:t>
            </a:r>
            <a:r>
              <a:rPr lang="en-US" altLang="zh-CN" dirty="0"/>
              <a:t> 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/>
              <a:t>首次登录密码在安装时随机生成</a:t>
            </a:r>
          </a:p>
          <a:p>
            <a:pPr lvl="1"/>
            <a:r>
              <a:rPr lang="zh-CN" altLang="en-US" dirty="0"/>
              <a:t>存储在错误日志文件里</a:t>
            </a:r>
          </a:p>
          <a:p>
            <a:pPr lvl="1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600" y="3643253"/>
            <a:ext cx="7478376" cy="2305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'temporary password'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/log/mysqld.log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2017-04-18T07:29:27.634784Z 1 [Note] A temporary password is generated for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mtoa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&gt;Av&lt;p6Yk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p'mtoa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&gt;Av&lt;p6Yk’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44873" y="4999513"/>
            <a:ext cx="2088640" cy="450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随机生成的管理密码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686515" y="4983551"/>
            <a:ext cx="400833" cy="242613"/>
          </a:xfrm>
          <a:custGeom>
            <a:avLst/>
            <a:gdLst>
              <a:gd name="connsiteX0" fmla="*/ 0 w 400833"/>
              <a:gd name="connsiteY0" fmla="*/ 0 h 488515"/>
              <a:gd name="connsiteX1" fmla="*/ 0 w 400833"/>
              <a:gd name="connsiteY1" fmla="*/ 488515 h 488515"/>
              <a:gd name="connsiteX2" fmla="*/ 400833 w 400833"/>
              <a:gd name="connsiteY2" fmla="*/ 488515 h 4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833" h="488515">
                <a:moveTo>
                  <a:pt x="0" y="0"/>
                </a:moveTo>
                <a:lnTo>
                  <a:pt x="0" y="488515"/>
                </a:lnTo>
                <a:lnTo>
                  <a:pt x="400833" y="488515"/>
                </a:lnTo>
              </a:path>
            </a:pathLst>
          </a:cu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十字形 8"/>
          <p:cNvSpPr>
            <a:spLocks noChangeArrowheads="1"/>
          </p:cNvSpPr>
          <p:nvPr/>
        </p:nvSpPr>
        <p:spPr bwMode="auto">
          <a:xfrm>
            <a:off x="142875" y="6215063"/>
            <a:ext cx="504825" cy="5048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十字形 9"/>
          <p:cNvSpPr>
            <a:spLocks noChangeArrowheads="1"/>
          </p:cNvSpPr>
          <p:nvPr/>
        </p:nvSpPr>
        <p:spPr bwMode="auto">
          <a:xfrm>
            <a:off x="568325" y="6000750"/>
            <a:ext cx="288925" cy="2889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549275"/>
            <a:ext cx="9144000" cy="935038"/>
          </a:xfrm>
          <a:prstGeom prst="rect">
            <a:avLst/>
          </a:prstGeom>
          <a:solidFill>
            <a:srgbClr val="DC1F26"/>
          </a:solidFill>
          <a:ln w="38100">
            <a:solidFill>
              <a:srgbClr val="DC1F26"/>
            </a:solidFill>
            <a:bevel/>
          </a:ln>
        </p:spPr>
        <p:txBody>
          <a:bodyPr anchor="ctr"/>
          <a:lstStyle/>
          <a:p>
            <a:pPr algn="ctr"/>
            <a:r>
              <a:rPr lang="zh-CN"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61969"/>
              </p:ext>
            </p:extLst>
          </p:nvPr>
        </p:nvGraphicFramePr>
        <p:xfrm>
          <a:off x="1043608" y="1988840"/>
          <a:ext cx="7245928" cy="4010489"/>
        </p:xfrm>
        <a:graphic>
          <a:graphicData uri="http://schemas.openxmlformats.org/drawingml/2006/table">
            <a:tbl>
              <a:tblPr/>
              <a:tblGrid>
                <a:gridCol w="1152128"/>
                <a:gridCol w="3024336"/>
                <a:gridCol w="3069464"/>
              </a:tblGrid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09:00 ~ 09:30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数据库服务概述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09:30 ~ 10:20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10:30 ~ 11:20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anose="020F0502020204030204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11:30 ~ 12:00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数据库基本管理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14:00 ~ 14:50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15:00 ~ 15:50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16:00 ~ 17:00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17:10 ~ 18:00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root</a:t>
            </a:r>
            <a:r>
              <a:rPr lang="zh-CN" altLang="en-US" dirty="0" smtClean="0"/>
              <a:t>口令（续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4491" y="3714755"/>
            <a:ext cx="7391976" cy="148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global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validate_password_policy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只验证长度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OK, 0 rows affected (0.00 sec) 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err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global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validate_password_length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=6;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修改密码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                               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650" y="1628775"/>
          <a:ext cx="722439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50"/>
                <a:gridCol w="4322445"/>
              </a:tblGrid>
              <a:tr h="384810"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validate_password_policy 验证密码策略</a:t>
                      </a:r>
                    </a:p>
                  </a:txBody>
                  <a:tcPr marL="91365" marR="91365" marT="45711" marB="45711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365" marR="91365" marT="45711" marB="45711"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or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or MEDIUM(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长度；数字，小写/大写，和特殊字符</a:t>
                      </a:r>
                    </a:p>
                  </a:txBody>
                  <a:tcPr anchor="ctr"/>
                </a:tc>
              </a:tr>
              <a:tr h="659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or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长度；数字，小写/大写和特殊字符；字典文件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root</a:t>
            </a:r>
            <a:r>
              <a:rPr lang="zh-CN" altLang="en-US" dirty="0" smtClean="0"/>
              <a:t>口令（续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67485"/>
          </a:xfrm>
        </p:spPr>
        <p:txBody>
          <a:bodyPr/>
          <a:lstStyle/>
          <a:p>
            <a:r>
              <a:rPr lang="zh-CN" altLang="en-US" dirty="0"/>
              <a:t>操作方法</a:t>
            </a:r>
          </a:p>
          <a:p>
            <a:pPr lvl="1"/>
            <a:r>
              <a:rPr lang="zh-CN" altLang="en-US" dirty="0"/>
              <a:t>通过客户端工具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连接本服务器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alter user  </a:t>
            </a:r>
            <a:r>
              <a:rPr lang="zh-CN" altLang="en-US" dirty="0"/>
              <a:t>重设</a:t>
            </a:r>
            <a:r>
              <a:rPr lang="zh-CN" altLang="en-US" dirty="0" smtClean="0"/>
              <a:t>口令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8001" y="3096265"/>
            <a:ext cx="7391976" cy="120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mysql&gt; alter user user() identified by "123456"; 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修改登陆密码</a:t>
            </a:r>
            <a:endParaRPr lang="zh-CN" altLang="en-US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 OK, 0 rows affected (0.00 sec)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mysql&gt;quit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[root@localhost ~]# mysql -uroot -p123456      </a:t>
            </a:r>
            <a:r>
              <a:rPr lang="en-US" altLang="zh-CN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使用新密码登陆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服务相关参数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1628800"/>
          <a:ext cx="6096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64772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91365" marR="91365" marT="45711" marB="45711"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/etc/my.cnf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主配置文件</a:t>
                      </a:r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/var/lib/mysql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数据库目录</a:t>
                      </a:r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默认端口号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3306</a:t>
                      </a:r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进程所有者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进程所属组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：构建</a:t>
            </a:r>
            <a:r>
              <a:rPr lang="en-US" altLang="zh-CN" dirty="0"/>
              <a:t>MySQL</a:t>
            </a:r>
            <a:r>
              <a:rPr lang="zh-CN" altLang="en-US" dirty="0"/>
              <a:t>服务器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/>
              <a:t>MySQL-server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-client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修改</a:t>
            </a:r>
            <a:r>
              <a:rPr lang="zh-CN" altLang="en-US" dirty="0"/>
              <a:t>数据库用户</a:t>
            </a:r>
            <a:r>
              <a:rPr lang="en-US" altLang="zh-CN" dirty="0"/>
              <a:t>root</a:t>
            </a:r>
            <a:r>
              <a:rPr lang="zh-CN" altLang="en-US" dirty="0"/>
              <a:t>的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确认</a:t>
            </a:r>
            <a:r>
              <a:rPr lang="en-US" altLang="zh-CN" dirty="0"/>
              <a:t>MySQL</a:t>
            </a:r>
            <a:r>
              <a:rPr lang="zh-CN" altLang="en-US" dirty="0"/>
              <a:t>服务程序运行、</a:t>
            </a:r>
            <a:r>
              <a:rPr lang="en-US" altLang="zh-CN" dirty="0"/>
              <a:t>root</a:t>
            </a:r>
            <a:r>
              <a:rPr lang="zh-CN" altLang="en-US" dirty="0"/>
              <a:t>可</a:t>
            </a:r>
            <a:r>
              <a:rPr lang="zh-CN" altLang="en-US" dirty="0" smtClean="0"/>
              <a:t>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2055172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数据库基本管理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214677" y="213285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连接工具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29969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管理环境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83768" y="2312856"/>
            <a:ext cx="730909" cy="716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25649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808312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数据库基本管理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11" idx="3"/>
            <a:endCxn id="37" idx="1"/>
          </p:cNvCxnSpPr>
          <p:nvPr/>
        </p:nvCxnSpPr>
        <p:spPr>
          <a:xfrm>
            <a:off x="2483768" y="3029102"/>
            <a:ext cx="730909" cy="7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214677" y="3627001"/>
            <a:ext cx="1717362" cy="35435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362135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库管理命令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87907" y="405336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表管理命令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87907" y="448536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记录管理命令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04048" y="21328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连接工具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数据存储流程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zh-CN" altLang="en-US" dirty="0" smtClean="0"/>
              <a:t>客户端把数据存储到服务器上的步骤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连接数据库服务器</a:t>
            </a:r>
            <a:endParaRPr lang="zh-CN" altLang="en-US" dirty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库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类似于系统文件夹</a:t>
            </a:r>
            <a:endParaRPr lang="zh-CN" altLang="en-US" dirty="0"/>
          </a:p>
          <a:p>
            <a:pPr lvl="1"/>
            <a:r>
              <a:rPr lang="zh-CN" altLang="en-US" dirty="0" smtClean="0"/>
              <a:t>建表          </a:t>
            </a:r>
            <a:r>
              <a:rPr lang="en-US" altLang="zh-CN" dirty="0" smtClean="0"/>
              <a:t>//</a:t>
            </a:r>
            <a:r>
              <a:rPr lang="zh-CN" altLang="en-US" dirty="0"/>
              <a:t>类似</a:t>
            </a:r>
            <a:r>
              <a:rPr lang="zh-CN" altLang="en-US" dirty="0" smtClean="0"/>
              <a:t>于系统文件</a:t>
            </a:r>
            <a:endParaRPr lang="zh-CN" altLang="en-US" dirty="0"/>
          </a:p>
          <a:p>
            <a:pPr lvl="1"/>
            <a:r>
              <a:rPr lang="zh-CN" altLang="en-US" dirty="0" smtClean="0"/>
              <a:t>插入记录   </a:t>
            </a:r>
            <a:r>
              <a:rPr lang="en-US" altLang="zh-CN" dirty="0" smtClean="0"/>
              <a:t>//</a:t>
            </a:r>
            <a:r>
              <a:rPr lang="zh-CN" altLang="en-US" dirty="0"/>
              <a:t>类似</a:t>
            </a:r>
            <a:r>
              <a:rPr lang="zh-CN" altLang="en-US" dirty="0" smtClean="0"/>
              <a:t>于文件里的行</a:t>
            </a:r>
            <a:endParaRPr lang="zh-CN" altLang="en-US" dirty="0"/>
          </a:p>
          <a:p>
            <a:pPr lvl="1"/>
            <a:r>
              <a:rPr lang="zh-CN" altLang="en-US" dirty="0" smtClean="0"/>
              <a:t>断开连接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6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49051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  [ -h</a:t>
            </a:r>
            <a:r>
              <a:rPr lang="zh-CN" altLang="en-US" dirty="0"/>
              <a:t>服务器  </a:t>
            </a:r>
            <a:r>
              <a:rPr lang="en-US" altLang="zh-CN" dirty="0"/>
              <a:t>-u</a:t>
            </a:r>
            <a:r>
              <a:rPr lang="zh-CN" altLang="en-US" dirty="0"/>
              <a:t>用户名  </a:t>
            </a:r>
            <a:r>
              <a:rPr lang="en-US" altLang="zh-CN" dirty="0"/>
              <a:t>-p</a:t>
            </a:r>
            <a:r>
              <a:rPr lang="zh-CN" altLang="en-US" dirty="0"/>
              <a:t>密码  数据库 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quit </a:t>
            </a:r>
            <a:r>
              <a:rPr lang="zh-CN" altLang="en-US" dirty="0"/>
              <a:t>或 </a:t>
            </a:r>
            <a:r>
              <a:rPr lang="en-US" altLang="zh-CN" dirty="0"/>
              <a:t>exit </a:t>
            </a:r>
            <a:r>
              <a:rPr lang="zh-CN" altLang="en-US" dirty="0" smtClean="0"/>
              <a:t>退出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212976"/>
            <a:ext cx="6501600" cy="28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zh-CN" altLang="en-US" dirty="0"/>
              <a:t>管理环境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zh-CN" altLang="en-US" dirty="0"/>
              <a:t>操作指令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指令：环境切换、看状态、退出等控制</a:t>
            </a:r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指令：数据库定义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/</a:t>
            </a:r>
            <a:r>
              <a:rPr lang="zh-CN" altLang="en-US" dirty="0" smtClean="0"/>
              <a:t>操纵</a:t>
            </a:r>
            <a:r>
              <a:rPr lang="en-US" altLang="zh-CN" dirty="0" smtClean="0"/>
              <a:t>/</a:t>
            </a:r>
            <a:r>
              <a:rPr lang="zh-CN" altLang="en-US" dirty="0" smtClean="0"/>
              <a:t>授权语句</a:t>
            </a:r>
            <a:endParaRPr lang="en-US" altLang="zh-CN" dirty="0" smtClean="0"/>
          </a:p>
          <a:p>
            <a:r>
              <a:rPr lang="zh-CN" altLang="en-US" dirty="0"/>
              <a:t>基本注意事项</a:t>
            </a:r>
          </a:p>
          <a:p>
            <a:pPr lvl="1"/>
            <a:r>
              <a:rPr lang="zh-CN" altLang="en-US" dirty="0"/>
              <a:t>操作指令不区分大小写（密码、变量值除外）</a:t>
            </a:r>
          </a:p>
          <a:p>
            <a:pPr lvl="1"/>
            <a:r>
              <a:rPr lang="zh-CN" altLang="en-US" dirty="0"/>
              <a:t>每条</a:t>
            </a:r>
            <a:r>
              <a:rPr lang="en-US" altLang="zh-CN" dirty="0"/>
              <a:t>SQL</a:t>
            </a:r>
            <a:r>
              <a:rPr lang="zh-CN" altLang="en-US" dirty="0"/>
              <a:t>指令以 </a:t>
            </a:r>
            <a:r>
              <a:rPr lang="en-US" altLang="zh-CN" dirty="0"/>
              <a:t>; </a:t>
            </a:r>
            <a:r>
              <a:rPr lang="zh-CN" altLang="en-US" dirty="0"/>
              <a:t>结束或分隔</a:t>
            </a:r>
          </a:p>
          <a:p>
            <a:pPr lvl="1"/>
            <a:r>
              <a:rPr lang="zh-CN" altLang="en-US" dirty="0"/>
              <a:t>不支持 </a:t>
            </a:r>
            <a:r>
              <a:rPr lang="en-US" altLang="zh-CN" dirty="0"/>
              <a:t>Tab </a:t>
            </a:r>
            <a:r>
              <a:rPr lang="zh-CN" altLang="en-US" dirty="0"/>
              <a:t>键自动补齐</a:t>
            </a:r>
          </a:p>
          <a:p>
            <a:pPr lvl="1"/>
            <a:r>
              <a:rPr lang="en-US" altLang="zh-CN" dirty="0"/>
              <a:t>\c </a:t>
            </a:r>
            <a:r>
              <a:rPr lang="zh-CN" altLang="en-US" dirty="0"/>
              <a:t>可废弃当前编写错的</a:t>
            </a:r>
            <a:r>
              <a:rPr lang="zh-CN" altLang="en-US" dirty="0" smtClean="0"/>
              <a:t>操作指令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5436235" y="4220845"/>
            <a:ext cx="3369310" cy="1765935"/>
          </a:xfrm>
          <a:prstGeom prst="borderCallout1">
            <a:avLst>
              <a:gd name="adj1" fmla="val -10257"/>
              <a:gd name="adj2" fmla="val 30694"/>
              <a:gd name="adj3" fmla="val -68752"/>
              <a:gd name="adj4" fmla="val -877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 数据定义语言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(create  alter drop)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 数据操作语言 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（insert  update delete）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DCL 数据控制语言(grant revoke)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 数据事物语言 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(commit rollback savepoint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基本操作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数据库服务概述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214677" y="184482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什么是数据库？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987907" y="231294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987907" y="270508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常见的数据库服务软件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2024824"/>
            <a:ext cx="1048406" cy="1004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18475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数据库服务概述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11" idx="3"/>
            <a:endCxn id="37" idx="1"/>
          </p:cNvCxnSpPr>
          <p:nvPr/>
        </p:nvCxnSpPr>
        <p:spPr>
          <a:xfrm>
            <a:off x="2166271" y="3029102"/>
            <a:ext cx="1048406" cy="945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987907" y="37891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的起源与发展过程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214677" y="379476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42211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的特点及应用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库管理命令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zh-CN" altLang="en-US" dirty="0" smtClean="0"/>
              <a:t>库 类似于系统的文件夹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   databases;   //</a:t>
            </a:r>
            <a:r>
              <a:rPr lang="zh-CN" altLang="en-US" dirty="0" smtClean="0"/>
              <a:t>显示已有的库</a:t>
            </a:r>
            <a:endParaRPr lang="zh-CN" altLang="en-US" dirty="0"/>
          </a:p>
          <a:p>
            <a:pPr lvl="1"/>
            <a:r>
              <a:rPr lang="en-US" altLang="zh-CN" dirty="0" smtClean="0"/>
              <a:t>Use  </a:t>
            </a:r>
            <a:r>
              <a:rPr lang="zh-CN" altLang="en-US" dirty="0" smtClean="0"/>
              <a:t>库名</a:t>
            </a:r>
            <a:r>
              <a:rPr lang="en-US" altLang="zh-CN" dirty="0" smtClean="0"/>
              <a:t>;                 //</a:t>
            </a:r>
            <a:r>
              <a:rPr lang="zh-CN" altLang="en-US" dirty="0" smtClean="0"/>
              <a:t>切换库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  database();  //</a:t>
            </a:r>
            <a:r>
              <a:rPr lang="zh-CN" altLang="en-US" dirty="0" smtClean="0"/>
              <a:t>显示当前所在的库</a:t>
            </a:r>
            <a:endParaRPr lang="zh-CN" altLang="en-US" dirty="0"/>
          </a:p>
          <a:p>
            <a:pPr lvl="1"/>
            <a:r>
              <a:rPr lang="en-US" altLang="zh-CN" dirty="0" smtClean="0"/>
              <a:t>Create  database  </a:t>
            </a:r>
            <a:r>
              <a:rPr lang="zh-CN" altLang="en-US" dirty="0" smtClean="0"/>
              <a:t>库名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创建新库</a:t>
            </a:r>
            <a:endParaRPr lang="zh-CN" altLang="en-US" dirty="0"/>
          </a:p>
          <a:p>
            <a:pPr lvl="1"/>
            <a:r>
              <a:rPr lang="en-US" altLang="zh-CN" dirty="0" smtClean="0"/>
              <a:t>Show   tables;          //</a:t>
            </a:r>
            <a:r>
              <a:rPr lang="zh-CN" altLang="en-US" dirty="0" smtClean="0"/>
              <a:t>显示已有的表</a:t>
            </a:r>
            <a:endParaRPr lang="zh-CN" altLang="en-US" dirty="0"/>
          </a:p>
          <a:p>
            <a:pPr lvl="1"/>
            <a:r>
              <a:rPr lang="en-US" altLang="zh-CN" dirty="0" smtClean="0"/>
              <a:t>Drop    database  </a:t>
            </a:r>
            <a:r>
              <a:rPr lang="zh-CN" altLang="en-US" dirty="0" smtClean="0"/>
              <a:t>库名；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删除库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0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库管理命令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/>
              <a:t>数据库的命名规则</a:t>
            </a:r>
          </a:p>
          <a:p>
            <a:pPr lvl="1"/>
            <a:r>
              <a:rPr lang="zh-CN" altLang="en-US" dirty="0"/>
              <a:t>可以使用数字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下划线，但不能纯数字</a:t>
            </a:r>
          </a:p>
          <a:p>
            <a:pPr lvl="1"/>
            <a:r>
              <a:rPr lang="zh-CN" altLang="en-US" dirty="0"/>
              <a:t>区分大小写，具有唯一性</a:t>
            </a:r>
          </a:p>
          <a:p>
            <a:pPr lvl="1"/>
            <a:r>
              <a:rPr lang="zh-CN" altLang="en-US" dirty="0"/>
              <a:t>不可使用指令关键字、特殊字符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表管理命令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zh-CN" altLang="en-US" dirty="0"/>
              <a:t>新建指定名称的表</a:t>
            </a:r>
          </a:p>
          <a:p>
            <a:pPr lvl="1"/>
            <a:r>
              <a:rPr lang="en-US" altLang="zh-CN" dirty="0"/>
              <a:t>CREATE TABLE </a:t>
            </a:r>
            <a:r>
              <a:rPr lang="zh-CN" altLang="en-US" dirty="0" smtClean="0"/>
              <a:t>库名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</a:t>
            </a:r>
            <a:r>
              <a:rPr lang="zh-CN" altLang="en-US" dirty="0"/>
              <a:t>名</a:t>
            </a:r>
            <a:r>
              <a:rPr lang="en-US" altLang="zh-CN" dirty="0"/>
              <a:t>(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zh-CN" altLang="en-US" dirty="0"/>
              <a:t>字段名</a:t>
            </a:r>
            <a:r>
              <a:rPr lang="en-US" altLang="zh-CN" dirty="0"/>
              <a:t>1  </a:t>
            </a:r>
            <a:r>
              <a:rPr lang="zh-CN" altLang="en-US" dirty="0"/>
              <a:t>字段类型</a:t>
            </a:r>
            <a:r>
              <a:rPr lang="en-US" altLang="zh-CN" dirty="0"/>
              <a:t>(</a:t>
            </a:r>
            <a:r>
              <a:rPr lang="zh-CN" altLang="en-US" dirty="0"/>
              <a:t>宽度</a:t>
            </a:r>
            <a:r>
              <a:rPr lang="en-US" altLang="zh-CN" dirty="0"/>
              <a:t>)  </a:t>
            </a:r>
            <a:r>
              <a:rPr lang="zh-CN" altLang="en-US" dirty="0"/>
              <a:t>约束条件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zh-CN" altLang="en-US" dirty="0"/>
              <a:t>字段名</a:t>
            </a:r>
            <a:r>
              <a:rPr lang="en-US" altLang="zh-CN" dirty="0"/>
              <a:t>2  </a:t>
            </a:r>
            <a:r>
              <a:rPr lang="zh-CN" altLang="en-US" dirty="0"/>
              <a:t>字段类型</a:t>
            </a:r>
            <a:r>
              <a:rPr lang="en-US" altLang="zh-CN" dirty="0"/>
              <a:t>(</a:t>
            </a:r>
            <a:r>
              <a:rPr lang="zh-CN" altLang="en-US" dirty="0"/>
              <a:t>宽度</a:t>
            </a:r>
            <a:r>
              <a:rPr lang="en-US" altLang="zh-CN" dirty="0"/>
              <a:t>)  </a:t>
            </a:r>
            <a:r>
              <a:rPr lang="zh-CN" altLang="en-US" dirty="0"/>
              <a:t>约束条件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.. </a:t>
            </a:r>
            <a:r>
              <a:rPr lang="en-US" altLang="zh-CN" dirty="0" smtClean="0"/>
              <a:t>..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zh-CN" altLang="en-US" dirty="0"/>
              <a:t>字段名</a:t>
            </a:r>
            <a:r>
              <a:rPr lang="en-US" altLang="zh-CN" dirty="0"/>
              <a:t>N  </a:t>
            </a:r>
            <a:r>
              <a:rPr lang="zh-CN" altLang="en-US" dirty="0"/>
              <a:t>字段类型</a:t>
            </a:r>
            <a:r>
              <a:rPr lang="en-US" altLang="zh-CN" dirty="0"/>
              <a:t>(</a:t>
            </a:r>
            <a:r>
              <a:rPr lang="zh-CN" altLang="en-US" dirty="0"/>
              <a:t>宽度</a:t>
            </a:r>
            <a:r>
              <a:rPr lang="en-US" altLang="zh-CN" dirty="0"/>
              <a:t>)  </a:t>
            </a:r>
            <a:r>
              <a:rPr lang="zh-CN" altLang="en-US" dirty="0" smtClean="0"/>
              <a:t>约束条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管理命令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759573"/>
            <a:ext cx="7608416" cy="1957459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 类似于系统的文件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;    //</a:t>
            </a:r>
            <a:r>
              <a:rPr lang="zh-CN" altLang="en-US" dirty="0" smtClean="0"/>
              <a:t>查看表结构</a:t>
            </a:r>
            <a:endParaRPr lang="zh-CN" altLang="en-US" dirty="0"/>
          </a:p>
          <a:p>
            <a:pPr lvl="1"/>
            <a:r>
              <a:rPr lang="en-US" altLang="zh-CN" dirty="0" smtClean="0"/>
              <a:t>Select   *  from   </a:t>
            </a:r>
            <a:r>
              <a:rPr lang="zh-CN" altLang="en-US" dirty="0" smtClean="0"/>
              <a:t>表名；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查看表记录</a:t>
            </a:r>
            <a:endParaRPr lang="en-US" altLang="zh-CN" dirty="0" smtClean="0"/>
          </a:p>
          <a:p>
            <a:pPr lvl="1"/>
            <a:r>
              <a:rPr lang="en-US" altLang="zh-CN" dirty="0"/>
              <a:t>Drop  table  </a:t>
            </a:r>
            <a:r>
              <a:rPr lang="zh-CN" altLang="en-US" dirty="0"/>
              <a:t>表名</a:t>
            </a:r>
            <a:r>
              <a:rPr lang="en-US" altLang="zh-CN" dirty="0"/>
              <a:t>;     //</a:t>
            </a:r>
            <a:r>
              <a:rPr lang="zh-CN" altLang="en-US" dirty="0"/>
              <a:t>删除</a:t>
            </a:r>
            <a:r>
              <a:rPr lang="zh-CN" altLang="en-US" dirty="0" smtClean="0"/>
              <a:t>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5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记录</a:t>
            </a:r>
            <a:r>
              <a:rPr lang="zh-CN" altLang="en-US" dirty="0" smtClean="0"/>
              <a:t>管理命令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zh-CN" altLang="en-US" dirty="0"/>
              <a:t>记录</a:t>
            </a:r>
            <a:r>
              <a:rPr lang="zh-CN" altLang="en-US" dirty="0" smtClean="0"/>
              <a:t> 类似于文件里的行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  *  from 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查看表记录</a:t>
            </a:r>
            <a:endParaRPr lang="zh-CN" altLang="en-US" dirty="0"/>
          </a:p>
          <a:p>
            <a:pPr lvl="1"/>
            <a:r>
              <a:rPr lang="en-US" altLang="zh-CN" dirty="0" smtClean="0"/>
              <a:t>Insert   into  </a:t>
            </a:r>
            <a:r>
              <a:rPr lang="zh-CN" altLang="en-US" dirty="0" smtClean="0"/>
              <a:t>表名   </a:t>
            </a:r>
            <a:r>
              <a:rPr lang="en-US" altLang="zh-CN" dirty="0" smtClean="0"/>
              <a:t>values(</a:t>
            </a:r>
            <a:r>
              <a:rPr lang="zh-CN" altLang="en-US" dirty="0" smtClean="0"/>
              <a:t>值列表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插入表记录</a:t>
            </a:r>
            <a:endParaRPr lang="en-US" altLang="zh-CN" dirty="0"/>
          </a:p>
          <a:p>
            <a:pPr lvl="1"/>
            <a:r>
              <a:rPr lang="en-US" altLang="zh-CN" dirty="0" smtClean="0"/>
              <a:t>Update </a:t>
            </a:r>
            <a:r>
              <a:rPr lang="zh-CN" altLang="en-US" dirty="0" smtClean="0"/>
              <a:t>表名</a:t>
            </a:r>
            <a:r>
              <a:rPr lang="en-US" altLang="zh-CN" dirty="0"/>
              <a:t> </a:t>
            </a:r>
            <a:r>
              <a:rPr lang="en-US" altLang="zh-CN" dirty="0" smtClean="0"/>
              <a:t> set  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修改表记录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pPr lvl="1"/>
            <a:r>
              <a:rPr lang="en-US" altLang="zh-CN" dirty="0" smtClean="0"/>
              <a:t>Delete  from   </a:t>
            </a:r>
            <a:r>
              <a:rPr lang="zh-CN" altLang="en-US" dirty="0"/>
              <a:t>表</a:t>
            </a:r>
            <a:r>
              <a:rPr lang="zh-CN" altLang="en-US" dirty="0" smtClean="0"/>
              <a:t>名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删除表记录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：数据库</a:t>
            </a:r>
            <a:r>
              <a:rPr lang="zh-CN" altLang="en-US" dirty="0"/>
              <a:t>基本管理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mysql</a:t>
            </a:r>
            <a:r>
              <a:rPr lang="zh-CN" altLang="en-US" dirty="0"/>
              <a:t>命令连接数据库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创建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创建表（参考图示表格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356993"/>
            <a:ext cx="6501600" cy="118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2055172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209616" y="90872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常见的信息种类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83768" y="1088720"/>
            <a:ext cx="725848" cy="1940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90398" y="9087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常见的信息种类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808312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MySQL </a:t>
              </a:r>
              <a:r>
                <a:rPr lang="zh-CN" altLang="en-US" sz="2400" b="1" dirty="0"/>
                <a:t>数据类型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4990400" y="163521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616" y="162880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 flipV="1">
            <a:off x="2483768" y="1808800"/>
            <a:ext cx="725848" cy="122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990396" y="32266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90396" y="39273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9616" y="322666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</a:p>
        </p:txBody>
      </p:sp>
      <p:cxnSp>
        <p:nvCxnSpPr>
          <p:cNvPr id="20" name="直接箭头连接符 19"/>
          <p:cNvCxnSpPr>
            <a:stCxn id="11" idx="3"/>
            <a:endCxn id="19" idx="1"/>
          </p:cNvCxnSpPr>
          <p:nvPr/>
        </p:nvCxnSpPr>
        <p:spPr>
          <a:xfrm>
            <a:off x="2483768" y="3029102"/>
            <a:ext cx="725848" cy="37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9616" y="392735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日期时间类型</a:t>
            </a:r>
          </a:p>
        </p:txBody>
      </p:sp>
      <p:cxnSp>
        <p:nvCxnSpPr>
          <p:cNvPr id="23" name="直接箭头连接符 22"/>
          <p:cNvCxnSpPr>
            <a:stCxn id="11" idx="3"/>
            <a:endCxn id="22" idx="1"/>
          </p:cNvCxnSpPr>
          <p:nvPr/>
        </p:nvCxnSpPr>
        <p:spPr>
          <a:xfrm>
            <a:off x="2483768" y="3029102"/>
            <a:ext cx="725848" cy="1078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990396" y="43594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时间函数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09616" y="501719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990396" y="501719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09616" y="566128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990396" y="56612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11" idx="3"/>
            <a:endCxn id="31" idx="1"/>
          </p:cNvCxnSpPr>
          <p:nvPr/>
        </p:nvCxnSpPr>
        <p:spPr>
          <a:xfrm>
            <a:off x="2483768" y="3029102"/>
            <a:ext cx="725848" cy="2168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3"/>
            <a:endCxn id="33" idx="1"/>
          </p:cNvCxnSpPr>
          <p:nvPr/>
        </p:nvCxnSpPr>
        <p:spPr>
          <a:xfrm>
            <a:off x="2483768" y="3029102"/>
            <a:ext cx="725848" cy="2812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990397" y="206732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990396" y="249941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常见的信息种类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49151"/>
          </a:xfrm>
        </p:spPr>
        <p:txBody>
          <a:bodyPr/>
          <a:lstStyle/>
          <a:p>
            <a:r>
              <a:rPr lang="zh-CN" altLang="en-US" dirty="0"/>
              <a:t>数值型：体重、身高、成绩、工资</a:t>
            </a:r>
          </a:p>
          <a:p>
            <a:r>
              <a:rPr lang="zh-CN" altLang="en-US" dirty="0"/>
              <a:t>字符型：姓名、工作单位、通信住址</a:t>
            </a:r>
          </a:p>
          <a:p>
            <a:r>
              <a:rPr lang="zh-CN" altLang="en-US" dirty="0"/>
              <a:t>枚举型：兴趣爱好、性别</a:t>
            </a:r>
          </a:p>
          <a:p>
            <a:r>
              <a:rPr lang="zh-CN" altLang="en-US" dirty="0"/>
              <a:t>日期时间型：出生日期、注册时间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什么是数据库？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数值类型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1628800"/>
          <a:ext cx="7588909" cy="41588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72795"/>
                <a:gridCol w="842335"/>
                <a:gridCol w="1805388"/>
                <a:gridCol w="1791751"/>
                <a:gridCol w="1576640"/>
              </a:tblGrid>
              <a:tr h="29366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  型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  小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范围（有符号）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范围（无符号）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  途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9368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-128~127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~ 255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微小整数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3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SMALLINT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-32768~32767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~ 65535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3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MEDIUMINT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~ 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~ 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368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~ 2</a:t>
                      </a:r>
                      <a:r>
                        <a:rPr lang="en-US" altLang="zh-CN" sz="180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极大整数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3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3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3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DECIMAL(M,D)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为有效位数、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为小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数位数，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应大于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，占用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M+2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整数型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73375"/>
          </a:xfrm>
        </p:spPr>
        <p:txBody>
          <a:bodyPr/>
          <a:lstStyle/>
          <a:p>
            <a:r>
              <a:rPr lang="zh-CN" altLang="en-US" dirty="0"/>
              <a:t>关于整数型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UNSIGNED</a:t>
            </a:r>
            <a:r>
              <a:rPr lang="zh-CN" altLang="en-US" dirty="0"/>
              <a:t>修饰时，对应的字段只保存正数</a:t>
            </a:r>
          </a:p>
          <a:p>
            <a:pPr lvl="1"/>
            <a:r>
              <a:rPr lang="zh-CN" altLang="en-US" dirty="0"/>
              <a:t>数值不够指定宽度时，在左边填空格补位</a:t>
            </a:r>
          </a:p>
          <a:p>
            <a:pPr lvl="1"/>
            <a:r>
              <a:rPr lang="zh-CN" altLang="en-US" dirty="0"/>
              <a:t>宽度仅是显示宽度，存数值的大小由类型决定</a:t>
            </a:r>
          </a:p>
          <a:p>
            <a:pPr lvl="1"/>
            <a:r>
              <a:rPr lang="zh-CN" altLang="en-US" dirty="0"/>
              <a:t>使用关键字</a:t>
            </a:r>
            <a:r>
              <a:rPr lang="en-US" altLang="zh-CN" dirty="0"/>
              <a:t>ZEROFILL </a:t>
            </a:r>
            <a:r>
              <a:rPr lang="zh-CN" altLang="en-US" dirty="0"/>
              <a:t>时，填</a:t>
            </a:r>
            <a:r>
              <a:rPr lang="en-US" altLang="zh-CN" dirty="0"/>
              <a:t>0</a:t>
            </a:r>
            <a:r>
              <a:rPr lang="zh-CN" altLang="en-US" dirty="0"/>
              <a:t>代替空格补位</a:t>
            </a:r>
          </a:p>
          <a:p>
            <a:pPr lvl="1"/>
            <a:r>
              <a:rPr lang="zh-CN" altLang="en-US" dirty="0"/>
              <a:t>数值超出范围时，报错。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整数型（续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975075"/>
          </a:xfrm>
        </p:spPr>
        <p:txBody>
          <a:bodyPr/>
          <a:lstStyle/>
          <a:p>
            <a:r>
              <a:rPr lang="zh-CN" altLang="en-US" dirty="0"/>
              <a:t>了解表的字段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/>
              <a:t>DESC </a:t>
            </a:r>
            <a:r>
              <a:rPr lang="zh-CN" altLang="en-US" dirty="0"/>
              <a:t>或 </a:t>
            </a:r>
            <a:r>
              <a:rPr lang="en-US" altLang="zh-CN" dirty="0"/>
              <a:t>DESCRIBE</a:t>
            </a:r>
            <a:r>
              <a:rPr lang="zh-CN" altLang="en-US" dirty="0"/>
              <a:t>，查看</a:t>
            </a:r>
            <a:r>
              <a:rPr lang="zh-CN" altLang="en-US" dirty="0" smtClean="0"/>
              <a:t>表结构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2682000"/>
            <a:ext cx="6501600" cy="2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080000" y="4952272"/>
            <a:ext cx="6501600" cy="450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是否为空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是否为主键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zh-CN" altLang="en-US" dirty="0"/>
              <a:t>关于浮点型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/>
              <a:t>定义格式：</a:t>
            </a:r>
            <a:r>
              <a:rPr lang="en-US" altLang="zh-CN" dirty="0"/>
              <a:t>float(</a:t>
            </a:r>
            <a:r>
              <a:rPr lang="zh-CN" altLang="en-US" dirty="0"/>
              <a:t>总宽度</a:t>
            </a:r>
            <a:r>
              <a:rPr lang="en-US" altLang="zh-CN" dirty="0"/>
              <a:t>, </a:t>
            </a:r>
            <a:r>
              <a:rPr lang="zh-CN" altLang="en-US" dirty="0"/>
              <a:t>小数位数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当字段值与类型不匹配时，字段值作为</a:t>
            </a:r>
            <a:r>
              <a:rPr lang="en-US" altLang="zh-CN" dirty="0"/>
              <a:t>0</a:t>
            </a:r>
            <a:r>
              <a:rPr lang="zh-CN" altLang="en-US" dirty="0"/>
              <a:t>处理</a:t>
            </a:r>
          </a:p>
          <a:p>
            <a:pPr lvl="1"/>
            <a:r>
              <a:rPr lang="zh-CN" altLang="en-US" dirty="0"/>
              <a:t>数值超出范围时，仅保存最大</a:t>
            </a:r>
            <a:r>
              <a:rPr lang="en-US" altLang="zh-CN" dirty="0"/>
              <a:t>/</a:t>
            </a:r>
            <a:r>
              <a:rPr lang="zh-CN" altLang="en-US" dirty="0"/>
              <a:t>最小值</a:t>
            </a:r>
          </a:p>
          <a:p>
            <a:pPr lvl="1"/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717032"/>
            <a:ext cx="6501600" cy="192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65625"/>
          </a:xfrm>
        </p:spPr>
        <p:txBody>
          <a:bodyPr/>
          <a:lstStyle/>
          <a:p>
            <a:r>
              <a:rPr lang="zh-CN" altLang="en-US" dirty="0"/>
              <a:t>定长：</a:t>
            </a:r>
            <a:r>
              <a:rPr lang="en-US" altLang="zh-CN" dirty="0"/>
              <a:t>char(</a:t>
            </a:r>
            <a:r>
              <a:rPr lang="zh-CN" altLang="en-US" dirty="0"/>
              <a:t>字符数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最大长度</a:t>
            </a:r>
            <a:r>
              <a:rPr lang="en-US" altLang="zh-CN" dirty="0"/>
              <a:t>255</a:t>
            </a:r>
            <a:r>
              <a:rPr lang="zh-CN" altLang="en-US" dirty="0"/>
              <a:t>字符</a:t>
            </a:r>
          </a:p>
          <a:p>
            <a:pPr lvl="1"/>
            <a:r>
              <a:rPr lang="zh-CN" altLang="en-US" dirty="0"/>
              <a:t>不够指定字符数时在右边用空格补齐</a:t>
            </a:r>
          </a:p>
          <a:p>
            <a:pPr lvl="1"/>
            <a:r>
              <a:rPr lang="zh-CN" altLang="en-US" dirty="0">
                <a:sym typeface="+mn-ea"/>
              </a:rPr>
              <a:t>字符数</a:t>
            </a:r>
            <a:r>
              <a:rPr lang="zh-CN" altLang="en-US" dirty="0"/>
              <a:t>断超出时，无法写入数据。</a:t>
            </a:r>
          </a:p>
          <a:p>
            <a:r>
              <a:rPr lang="zh-CN" altLang="en-US" dirty="0"/>
              <a:t>变长：</a:t>
            </a:r>
            <a:r>
              <a:rPr lang="en-US" altLang="zh-CN" dirty="0" err="1"/>
              <a:t>varchar</a:t>
            </a:r>
            <a:r>
              <a:rPr lang="en-US" altLang="zh-CN" dirty="0"/>
              <a:t>(</a:t>
            </a:r>
            <a:r>
              <a:rPr lang="zh-CN" altLang="en-US" dirty="0"/>
              <a:t>字符数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按数据实际大小分配存储空间</a:t>
            </a:r>
          </a:p>
          <a:p>
            <a:pPr lvl="1"/>
            <a:r>
              <a:rPr lang="zh-CN" altLang="en-US" dirty="0">
                <a:sym typeface="+mn-ea"/>
              </a:rPr>
              <a:t>字符数断超出时，无法写入数据。</a:t>
            </a:r>
            <a:endParaRPr lang="en-US" altLang="zh-CN" dirty="0" smtClean="0"/>
          </a:p>
          <a:p>
            <a:r>
              <a:rPr lang="zh-CN" altLang="en-US" dirty="0"/>
              <a:t>大文本类型：</a:t>
            </a:r>
            <a:r>
              <a:rPr lang="en-US" altLang="zh-CN" dirty="0"/>
              <a:t>text/blob</a:t>
            </a:r>
          </a:p>
          <a:p>
            <a:pPr lvl="1"/>
            <a:r>
              <a:rPr lang="zh-CN" altLang="en-US" dirty="0"/>
              <a:t>字符数大于</a:t>
            </a:r>
            <a:r>
              <a:rPr lang="en-US" altLang="zh-CN" dirty="0"/>
              <a:t>65535</a:t>
            </a:r>
            <a:r>
              <a:rPr lang="zh-CN" altLang="en-US" dirty="0"/>
              <a:t>存储时使</a:t>
            </a:r>
            <a:r>
              <a:rPr lang="zh-CN" altLang="en-US" dirty="0" smtClean="0"/>
              <a:t>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日期时间类型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日期时间类型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zh-CN" altLang="en-US" dirty="0"/>
              <a:t>日期时间，</a:t>
            </a:r>
            <a:r>
              <a:rPr lang="en-US" altLang="zh-CN" dirty="0" smtClean="0"/>
              <a:t>DATETIME</a:t>
            </a:r>
          </a:p>
          <a:p>
            <a:pPr lvl="1"/>
            <a:r>
              <a:rPr lang="zh-CN" altLang="en-US" dirty="0"/>
              <a:t>占用 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</a:p>
          <a:p>
            <a:pPr lvl="1"/>
            <a:r>
              <a:rPr lang="zh-CN" altLang="en-US" dirty="0"/>
              <a:t>范围：</a:t>
            </a:r>
            <a:r>
              <a:rPr lang="en-US" altLang="zh-CN" dirty="0"/>
              <a:t>1000-01-01 </a:t>
            </a:r>
            <a:r>
              <a:rPr lang="en-US" altLang="zh-CN" dirty="0" smtClean="0"/>
              <a:t>00:00:00.000000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  </a:t>
            </a:r>
            <a:r>
              <a:rPr lang="en-US" altLang="zh-CN" dirty="0"/>
              <a:t>~ 9999-12-31  23:59:59.999999 </a:t>
            </a:r>
            <a:endParaRPr lang="en-US" altLang="zh-CN" dirty="0" smtClean="0"/>
          </a:p>
          <a:p>
            <a:r>
              <a:rPr lang="zh-CN" altLang="en-US" dirty="0"/>
              <a:t>日期时间，</a:t>
            </a:r>
            <a:r>
              <a:rPr lang="en-US" altLang="zh-CN" dirty="0"/>
              <a:t>TIMESTAMP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</a:p>
          <a:p>
            <a:pPr lvl="1"/>
            <a:r>
              <a:rPr lang="zh-CN" altLang="en-US" dirty="0"/>
              <a:t>范围：</a:t>
            </a:r>
            <a:r>
              <a:rPr lang="en-US" altLang="zh-CN" dirty="0"/>
              <a:t>1970-01-01  00:00:00.000000 </a:t>
            </a:r>
          </a:p>
          <a:p>
            <a:pPr marL="457200" lvl="1" indent="0">
              <a:buNone/>
            </a:pPr>
            <a:r>
              <a:rPr lang="en-US" altLang="zh-CN" dirty="0"/>
              <a:t>	          ~ 2038-01-19  03:14:07.999999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日期时间</a:t>
            </a:r>
            <a:r>
              <a:rPr lang="zh-CN" altLang="en-US" dirty="0" smtClean="0"/>
              <a:t>类型（续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13516"/>
          </a:xfrm>
        </p:spPr>
        <p:txBody>
          <a:bodyPr/>
          <a:lstStyle/>
          <a:p>
            <a:r>
              <a:rPr lang="zh-CN" altLang="en-US" dirty="0"/>
              <a:t>日期，</a:t>
            </a:r>
            <a:r>
              <a:rPr lang="en-US" altLang="zh-CN" dirty="0"/>
              <a:t>DATE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</a:p>
          <a:p>
            <a:pPr lvl="1"/>
            <a:r>
              <a:rPr lang="zh-CN" altLang="en-US" dirty="0"/>
              <a:t>范围：</a:t>
            </a:r>
            <a:r>
              <a:rPr lang="en-US" altLang="zh-CN" dirty="0"/>
              <a:t>0001-01-01 ~ </a:t>
            </a:r>
            <a:r>
              <a:rPr lang="en-US" altLang="zh-CN" dirty="0" smtClean="0"/>
              <a:t>9999-12-31</a:t>
            </a:r>
          </a:p>
          <a:p>
            <a:r>
              <a:rPr lang="zh-CN" altLang="en-US" dirty="0"/>
              <a:t>年份，</a:t>
            </a:r>
            <a:r>
              <a:rPr lang="en-US" altLang="zh-CN" dirty="0"/>
              <a:t>YEAR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</a:p>
          <a:p>
            <a:pPr lvl="1"/>
            <a:r>
              <a:rPr lang="zh-CN" altLang="en-US" dirty="0"/>
              <a:t>范围：</a:t>
            </a:r>
            <a:r>
              <a:rPr lang="en-US" altLang="zh-CN" dirty="0"/>
              <a:t>1901~2155</a:t>
            </a:r>
          </a:p>
          <a:p>
            <a:r>
              <a:rPr lang="zh-CN" altLang="en-US" dirty="0"/>
              <a:t>时间，</a:t>
            </a:r>
            <a:r>
              <a:rPr lang="en-US" altLang="zh-CN" dirty="0"/>
              <a:t>TIME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3</a:t>
            </a:r>
            <a:r>
              <a:rPr lang="zh-CN" altLang="en-US" dirty="0"/>
              <a:t>个字节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HH:MM:SS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日期时间类型（</a:t>
            </a:r>
            <a:r>
              <a:rPr lang="zh-CN" altLang="en-US" dirty="0" smtClean="0"/>
              <a:t>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251835"/>
          </a:xfrm>
        </p:spPr>
        <p:txBody>
          <a:bodyPr/>
          <a:lstStyle/>
          <a:p>
            <a:r>
              <a:rPr lang="zh-CN" altLang="en-US" dirty="0"/>
              <a:t>关于日期时间字段</a:t>
            </a:r>
          </a:p>
          <a:p>
            <a:pPr lvl="1"/>
            <a:r>
              <a:rPr lang="zh-CN" altLang="en-US" dirty="0"/>
              <a:t>当未给</a:t>
            </a:r>
            <a:r>
              <a:rPr lang="en-US" altLang="zh-CN" dirty="0"/>
              <a:t>TIMESTAMP</a:t>
            </a:r>
            <a:r>
              <a:rPr lang="zh-CN" altLang="en-US" dirty="0"/>
              <a:t>字段赋值时，自动以当前系统时间赋值，而</a:t>
            </a:r>
            <a:r>
              <a:rPr lang="en-US" altLang="zh-CN" dirty="0"/>
              <a:t>DATETIME</a:t>
            </a:r>
            <a:r>
              <a:rPr lang="zh-CN" altLang="en-US" dirty="0"/>
              <a:t>字段默认赋值为 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YEAR</a:t>
            </a:r>
            <a:r>
              <a:rPr lang="zh-CN" altLang="en-US" dirty="0"/>
              <a:t>年份的处理</a:t>
            </a:r>
          </a:p>
          <a:p>
            <a:pPr lvl="1"/>
            <a:r>
              <a:rPr lang="zh-CN" altLang="en-US" dirty="0"/>
              <a:t>默认用</a:t>
            </a:r>
            <a:r>
              <a:rPr lang="en-US" altLang="zh-CN" dirty="0"/>
              <a:t>4</a:t>
            </a:r>
            <a:r>
              <a:rPr lang="zh-CN" altLang="en-US" dirty="0"/>
              <a:t>位数字表示</a:t>
            </a:r>
          </a:p>
          <a:p>
            <a:pPr lvl="1"/>
            <a:r>
              <a:rPr lang="zh-CN" altLang="en-US" dirty="0"/>
              <a:t>当只用</a:t>
            </a:r>
            <a:r>
              <a:rPr lang="en-US" altLang="zh-CN" dirty="0"/>
              <a:t>2</a:t>
            </a:r>
            <a:r>
              <a:rPr lang="zh-CN" altLang="en-US" dirty="0"/>
              <a:t>位数字赋值时，</a:t>
            </a:r>
            <a:r>
              <a:rPr lang="en-US" altLang="zh-CN" dirty="0"/>
              <a:t>01~69</a:t>
            </a:r>
            <a:r>
              <a:rPr lang="zh-CN" altLang="en-US" dirty="0"/>
              <a:t>视为</a:t>
            </a:r>
            <a:r>
              <a:rPr lang="en-US" altLang="zh-CN" dirty="0"/>
              <a:t>2000~2069</a:t>
            </a:r>
            <a:r>
              <a:rPr lang="zh-CN" altLang="en-US" dirty="0"/>
              <a:t>，而</a:t>
            </a:r>
            <a:r>
              <a:rPr lang="en-US" altLang="zh-CN" dirty="0"/>
              <a:t>70~99</a:t>
            </a:r>
            <a:r>
              <a:rPr lang="zh-CN" altLang="en-US" dirty="0"/>
              <a:t>视为</a:t>
            </a:r>
            <a:r>
              <a:rPr lang="en-US" altLang="zh-CN" dirty="0" smtClean="0"/>
              <a:t>1970~1999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什么是数据库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DB</a:t>
            </a:r>
            <a:r>
              <a:rPr lang="zh-CN" altLang="en-US" smtClean="0"/>
              <a:t>，</a:t>
            </a:r>
            <a:r>
              <a:rPr lang="en-US" altLang="zh-CN" smtClean="0"/>
              <a:t>DataBase</a:t>
            </a:r>
          </a:p>
          <a:p>
            <a:pPr lvl="1"/>
            <a:r>
              <a:rPr lang="zh-CN" altLang="en-US" smtClean="0"/>
              <a:t>数据库：依照某种数据模型进行组织并存放到存储器的数据集合</a:t>
            </a:r>
            <a:endParaRPr lang="en-US" altLang="zh-CN" smtClean="0"/>
          </a:p>
          <a:p>
            <a:r>
              <a:rPr lang="en-US" altLang="zh-CN" smtClean="0"/>
              <a:t>DBMS</a:t>
            </a:r>
            <a:r>
              <a:rPr lang="zh-CN" altLang="en-US" smtClean="0"/>
              <a:t>，</a:t>
            </a:r>
            <a:r>
              <a:rPr lang="en-US" altLang="zh-CN" smtClean="0"/>
              <a:t>DataBase Management System</a:t>
            </a:r>
          </a:p>
          <a:p>
            <a:pPr lvl="1"/>
            <a:r>
              <a:rPr lang="zh-CN" altLang="en-US" smtClean="0"/>
              <a:t>数据库管理系统：用来操纵和管理数据库的大型服务软件</a:t>
            </a:r>
            <a:endParaRPr lang="en-US" altLang="zh-CN" smtClean="0"/>
          </a:p>
          <a:p>
            <a:r>
              <a:rPr lang="en-US" altLang="zh-CN" smtClean="0"/>
              <a:t>DBS</a:t>
            </a:r>
            <a:r>
              <a:rPr lang="zh-CN" altLang="en-US" smtClean="0"/>
              <a:t>，</a:t>
            </a:r>
            <a:r>
              <a:rPr lang="en-US" altLang="zh-CN" smtClean="0"/>
              <a:t>DataBase System</a:t>
            </a:r>
          </a:p>
          <a:p>
            <a:pPr lvl="1"/>
            <a:r>
              <a:rPr lang="zh-CN" altLang="en-US" smtClean="0"/>
              <a:t>数据库系统：即 </a:t>
            </a:r>
            <a:r>
              <a:rPr lang="en-US" altLang="zh-CN" smtClean="0"/>
              <a:t>DB+DBMS </a:t>
            </a:r>
            <a:r>
              <a:rPr lang="zh-CN" altLang="en-US" smtClean="0"/>
              <a:t>，指带有数据库并整合了数据库管理软件的计算机系统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日期时间类型（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/>
              <a:t>创建一个学员表</a:t>
            </a:r>
          </a:p>
          <a:p>
            <a:pPr lvl="1"/>
            <a:r>
              <a:rPr lang="zh-CN" altLang="en-US" dirty="0"/>
              <a:t>包括姓名、入学年份、生日、培训时间</a:t>
            </a:r>
            <a:r>
              <a:rPr lang="zh-CN" altLang="en-US" dirty="0" smtClean="0"/>
              <a:t>段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2682000"/>
            <a:ext cx="6501600" cy="1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1912" y="1628800"/>
          <a:ext cx="6432376" cy="363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  <a:gridCol w="446449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  型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9567" marR="129567" marT="64824" marB="648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  途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9567" marR="129567" marT="64824" marB="6482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now()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获取系统当前日期和时间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执行时动态获得系统日期时间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sleep(N)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休眠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curdate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获取当前的系统日期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curtime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获取当前的系统时刻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获取指定时间中的月份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获取指定时间中的日期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获取指定时间中的时刻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674" marR="129674" marT="64837" marB="6483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zh-CN" altLang="en-US" dirty="0" smtClean="0"/>
              <a:t>函数（续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/>
              <a:t>无需库、表，可直接调用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SELECT</a:t>
            </a:r>
            <a:r>
              <a:rPr lang="zh-CN" altLang="en-US" dirty="0"/>
              <a:t>指令输出函数结果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2682000"/>
            <a:ext cx="6501600" cy="311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00548"/>
          </a:xfrm>
        </p:spPr>
        <p:txBody>
          <a:bodyPr/>
          <a:lstStyle/>
          <a:p>
            <a:r>
              <a:rPr lang="zh-CN" altLang="en-US" dirty="0"/>
              <a:t>从给定值集合中选择单个值，</a:t>
            </a:r>
            <a:r>
              <a:rPr lang="en-US" altLang="zh-CN" dirty="0"/>
              <a:t>ENUM</a:t>
            </a:r>
          </a:p>
          <a:p>
            <a:pPr lvl="1"/>
            <a:r>
              <a:rPr lang="zh-CN" altLang="en-US" dirty="0" smtClean="0"/>
              <a:t>定义格式：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2,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N)</a:t>
            </a:r>
          </a:p>
          <a:p>
            <a:r>
              <a:rPr lang="zh-CN" altLang="en-US" dirty="0"/>
              <a:t>从给定值集合中选择一个或多个值，</a:t>
            </a:r>
            <a:r>
              <a:rPr lang="en-US" altLang="zh-CN" dirty="0"/>
              <a:t>SET</a:t>
            </a:r>
          </a:p>
          <a:p>
            <a:pPr lvl="1"/>
            <a:r>
              <a:rPr lang="zh-CN" altLang="en-US" dirty="0"/>
              <a:t>定义格式：</a:t>
            </a:r>
            <a:r>
              <a:rPr lang="en-US" altLang="zh-CN" dirty="0"/>
              <a:t>set(</a:t>
            </a:r>
            <a:r>
              <a:rPr lang="zh-CN" altLang="en-US" dirty="0"/>
              <a:t>值</a:t>
            </a:r>
            <a:r>
              <a:rPr lang="en-US" altLang="zh-CN" dirty="0"/>
              <a:t>1, </a:t>
            </a:r>
            <a:r>
              <a:rPr lang="zh-CN" altLang="en-US" dirty="0"/>
              <a:t>值</a:t>
            </a:r>
            <a:r>
              <a:rPr lang="en-US" altLang="zh-CN" dirty="0"/>
              <a:t>2, </a:t>
            </a:r>
            <a:r>
              <a:rPr lang="zh-CN" altLang="en-US" dirty="0"/>
              <a:t>值</a:t>
            </a:r>
            <a:r>
              <a:rPr lang="en-US" altLang="zh-CN" dirty="0"/>
              <a:t>N)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861049"/>
            <a:ext cx="6501600" cy="13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MySQL </a:t>
            </a:r>
            <a:r>
              <a:rPr lang="zh-CN" altLang="en-US" dirty="0"/>
              <a:t>数据类型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studb</a:t>
            </a:r>
            <a:r>
              <a:rPr lang="zh-CN" altLang="en-US" dirty="0" smtClean="0"/>
              <a:t>库</a:t>
            </a:r>
            <a:r>
              <a:rPr lang="zh-CN" altLang="en-US" dirty="0"/>
              <a:t>里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stuinfo</a:t>
            </a:r>
            <a:r>
              <a:rPr lang="zh-CN" altLang="en-US" dirty="0" smtClean="0"/>
              <a:t>表，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表结构</a:t>
            </a:r>
            <a:r>
              <a:rPr lang="zh-CN" altLang="en-US" dirty="0" smtClean="0"/>
              <a:t>自定义，并合理使用数据类型。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3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636912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总结和答疑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19675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376752"/>
            <a:ext cx="1048406" cy="1542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0779" y="11994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问题现象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总结和答疑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4980779" y="41490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问题现象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216931" y="415472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80779" y="45810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故障分析及排除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18" idx="1"/>
          </p:cNvCxnSpPr>
          <p:nvPr/>
        </p:nvCxnSpPr>
        <p:spPr>
          <a:xfrm>
            <a:off x="2166271" y="2918966"/>
            <a:ext cx="1050660" cy="1415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980779" y="163316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故障分析及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80779" y="5008870"/>
            <a:ext cx="3688549" cy="360000"/>
          </a:xfrm>
          <a:prstGeom prst="roundRect">
            <a:avLst/>
          </a:prstGeom>
          <a:solidFill>
            <a:srgbClr val="231F20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问题现象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80779" y="5440878"/>
            <a:ext cx="3688549" cy="360000"/>
          </a:xfrm>
          <a:prstGeom prst="roundRect">
            <a:avLst/>
          </a:prstGeom>
          <a:solidFill>
            <a:srgbClr val="231F20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故障分析及排除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80779" y="206770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问题现象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980779" y="251004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故障分析及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问题现象</a:t>
            </a: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67485"/>
          </a:xfrm>
        </p:spPr>
        <p:txBody>
          <a:bodyPr/>
          <a:lstStyle/>
          <a:p>
            <a:r>
              <a:rPr lang="zh-CN" altLang="en-US" smtClean="0"/>
              <a:t>执行升级安装失败</a:t>
            </a:r>
          </a:p>
          <a:p>
            <a:pPr lvl="1"/>
            <a:r>
              <a:rPr lang="zh-CN" altLang="en-US" smtClean="0"/>
              <a:t>报错：   </a:t>
            </a:r>
            <a:r>
              <a:rPr lang="en-US" altLang="zh-CN" smtClean="0">
                <a:solidFill>
                  <a:srgbClr val="00B0F0"/>
                </a:solidFill>
              </a:rPr>
              <a:t>libaio.so.1()(64bit) is .. ..</a:t>
            </a:r>
          </a:p>
          <a:p>
            <a:pPr marL="457200" lvl="1" indent="0">
              <a:buNone/>
            </a:pPr>
            <a:r>
              <a:rPr smtClean="0">
                <a:solidFill>
                  <a:srgbClr val="00B0F0"/>
                </a:solidFill>
              </a:rPr>
              <a:t>                 libaio.so.1(LIBAIO_0.4)(64bit) is </a:t>
            </a:r>
            <a:r>
              <a:rPr lang="en-US" altLang="zh-CN" smtClean="0">
                <a:solidFill>
                  <a:srgbClr val="00B0F0"/>
                </a:solidFill>
              </a:rPr>
              <a:t>....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792" y="3198455"/>
            <a:ext cx="7363184" cy="2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[root@dbsvr1 ~]# rpm </a:t>
            </a:r>
            <a:r>
              <a:rPr lang="en-US" altLang="zh-CN" sz="2000" dirty="0">
                <a:solidFill>
                  <a:srgbClr val="FFFF00"/>
                </a:solidFill>
              </a:rPr>
              <a:t>-Uvh MySQL-*.rpm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error: Failed dependencies: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libaio.so.1()(64bit) is needed by</a:t>
            </a:r>
            <a:r>
              <a:rPr lang="en-US" altLang="zh-CN" sz="2000" dirty="0">
                <a:solidFill>
                  <a:srgbClr val="FFFF00"/>
                </a:solidFill>
              </a:rPr>
              <a:t> MySQL-embedded-5.6.15-1.el6.x86_64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libaio.so.1(LIBAIO_0.1)(64bit) is needed by </a:t>
            </a:r>
            <a:r>
              <a:rPr lang="en-US" altLang="zh-CN" sz="2000" dirty="0">
                <a:solidFill>
                  <a:srgbClr val="FFFF00"/>
                </a:solidFill>
              </a:rPr>
              <a:t>MySQL-embedded-5.6.15-1.el6.x86_64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libaio.so.1(LIBAIO_0.4)(64bit) is needed by</a:t>
            </a:r>
            <a:r>
              <a:rPr lang="en-US" altLang="zh-CN" sz="2000" dirty="0">
                <a:solidFill>
                  <a:srgbClr val="FFFF00"/>
                </a:solidFill>
              </a:rPr>
              <a:t> MySQL-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16555"/>
          </a:xfrm>
        </p:spPr>
        <p:txBody>
          <a:bodyPr/>
          <a:lstStyle/>
          <a:p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安装的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  <a:r>
              <a:rPr lang="zh-CN" altLang="zh-CN" dirty="0" smtClean="0"/>
              <a:t>有依赖</a:t>
            </a:r>
          </a:p>
          <a:p>
            <a:pPr lvl="1"/>
            <a:r>
              <a:rPr lang="zh-CN" altLang="en-US" dirty="0" smtClean="0"/>
              <a:t>安装的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包和系统自带的软件包 版本不匹配</a:t>
            </a:r>
          </a:p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安装依赖的软件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56792" y="4149080"/>
            <a:ext cx="7363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root@dbsvr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~]#yum  -y  install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libaio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安装依赖的包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root@dbsvr1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rpm  -q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libaio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查看是否安装成功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libaio-0.3.107-10.el6.x86_64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E-R </a:t>
            </a:r>
            <a:r>
              <a:rPr lang="zh-CN" altLang="en-US" dirty="0"/>
              <a:t>数据模型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 模型</a:t>
            </a:r>
          </a:p>
          <a:p>
            <a:pPr lvl="1"/>
            <a:r>
              <a:rPr lang="en-US" altLang="zh-CN" dirty="0"/>
              <a:t>Entity-Relationship </a:t>
            </a:r>
            <a:r>
              <a:rPr lang="en-US" altLang="zh-CN" dirty="0" smtClean="0"/>
              <a:t>Model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80000" y="3068960"/>
            <a:ext cx="7392392" cy="2726522"/>
            <a:chOff x="838864" y="2336687"/>
            <a:chExt cx="5906551" cy="1781297"/>
          </a:xfrm>
        </p:grpSpPr>
        <p:sp>
          <p:nvSpPr>
            <p:cNvPr id="18" name="椭圆 17"/>
            <p:cNvSpPr/>
            <p:nvPr/>
          </p:nvSpPr>
          <p:spPr>
            <a:xfrm>
              <a:off x="1743073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38864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838864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743073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220934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2937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编号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3793673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学分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89935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工号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5977971" y="2336687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89935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职称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977971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58250" y="375875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33" idx="3"/>
              <a:endCxn id="35" idx="1"/>
            </p:cNvCxnSpPr>
            <p:nvPr/>
          </p:nvCxnSpPr>
          <p:spPr>
            <a:xfrm>
              <a:off x="2447924" y="3195300"/>
              <a:ext cx="3592641" cy="0"/>
            </a:xfrm>
            <a:prstGeom prst="line">
              <a:avLst/>
            </a:prstGeom>
            <a:ln w="38100" cmpd="dbl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1805667" y="3032014"/>
              <a:ext cx="642257" cy="3265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 生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856267" y="3032014"/>
              <a:ext cx="642257" cy="3265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 程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040565" y="3032014"/>
              <a:ext cx="642257" cy="3265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 师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38864" y="3015686"/>
              <a:ext cx="767444" cy="3592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菱形 36"/>
            <p:cNvSpPr/>
            <p:nvPr/>
          </p:nvSpPr>
          <p:spPr>
            <a:xfrm>
              <a:off x="2704674" y="2929847"/>
              <a:ext cx="874597" cy="530907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选课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818639" y="2929847"/>
              <a:ext cx="874597" cy="530907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任课</a:t>
              </a:r>
              <a:endPara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123"/>
            <p:cNvCxnSpPr>
              <a:cxnSpLocks noChangeShapeType="1"/>
              <a:stCxn id="33" idx="0"/>
              <a:endCxn id="20" idx="5"/>
            </p:cNvCxnSpPr>
            <p:nvPr/>
          </p:nvCxnSpPr>
          <p:spPr bwMode="auto">
            <a:xfrm flipH="1" flipV="1">
              <a:off x="1493918" y="2643307"/>
              <a:ext cx="632878" cy="3887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23"/>
            <p:cNvCxnSpPr>
              <a:cxnSpLocks noChangeShapeType="1"/>
              <a:stCxn id="33" idx="0"/>
              <a:endCxn id="18" idx="4"/>
            </p:cNvCxnSpPr>
            <p:nvPr/>
          </p:nvCxnSpPr>
          <p:spPr bwMode="auto">
            <a:xfrm flipH="1" flipV="1">
              <a:off x="2126795" y="2695915"/>
              <a:ext cx="1" cy="3360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23"/>
            <p:cNvCxnSpPr>
              <a:cxnSpLocks noChangeShapeType="1"/>
              <a:stCxn id="22" idx="0"/>
              <a:endCxn id="33" idx="2"/>
            </p:cNvCxnSpPr>
            <p:nvPr/>
          </p:nvCxnSpPr>
          <p:spPr bwMode="auto">
            <a:xfrm flipV="1">
              <a:off x="2126795" y="3358586"/>
              <a:ext cx="1" cy="400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123"/>
            <p:cNvCxnSpPr>
              <a:cxnSpLocks noChangeShapeType="1"/>
              <a:stCxn id="21" idx="7"/>
              <a:endCxn id="33" idx="2"/>
            </p:cNvCxnSpPr>
            <p:nvPr/>
          </p:nvCxnSpPr>
          <p:spPr bwMode="auto">
            <a:xfrm flipV="1">
              <a:off x="1493918" y="3358586"/>
              <a:ext cx="632878" cy="45277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123"/>
            <p:cNvCxnSpPr>
              <a:cxnSpLocks noChangeShapeType="1"/>
              <a:stCxn id="36" idx="6"/>
              <a:endCxn id="33" idx="1"/>
            </p:cNvCxnSpPr>
            <p:nvPr/>
          </p:nvCxnSpPr>
          <p:spPr bwMode="auto">
            <a:xfrm>
              <a:off x="1606308" y="3195300"/>
              <a:ext cx="1993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123"/>
            <p:cNvCxnSpPr>
              <a:cxnSpLocks noChangeShapeType="1"/>
              <a:stCxn id="31" idx="0"/>
              <a:endCxn id="37" idx="2"/>
            </p:cNvCxnSpPr>
            <p:nvPr/>
          </p:nvCxnSpPr>
          <p:spPr bwMode="auto">
            <a:xfrm flipV="1">
              <a:off x="3141972" y="3460754"/>
              <a:ext cx="1" cy="29800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连接符 123"/>
            <p:cNvCxnSpPr>
              <a:cxnSpLocks noChangeShapeType="1"/>
              <a:stCxn id="26" idx="0"/>
              <a:endCxn id="34" idx="2"/>
            </p:cNvCxnSpPr>
            <p:nvPr/>
          </p:nvCxnSpPr>
          <p:spPr bwMode="auto">
            <a:xfrm flipV="1">
              <a:off x="4177395" y="3358586"/>
              <a:ext cx="1" cy="400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123"/>
            <p:cNvCxnSpPr>
              <a:cxnSpLocks noChangeShapeType="1"/>
              <a:stCxn id="30" idx="0"/>
              <a:endCxn id="35" idx="2"/>
            </p:cNvCxnSpPr>
            <p:nvPr/>
          </p:nvCxnSpPr>
          <p:spPr bwMode="auto">
            <a:xfrm flipV="1">
              <a:off x="6361693" y="3358586"/>
              <a:ext cx="1" cy="400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123"/>
            <p:cNvCxnSpPr>
              <a:cxnSpLocks noChangeShapeType="1"/>
              <a:stCxn id="29" idx="7"/>
              <a:endCxn id="35" idx="2"/>
            </p:cNvCxnSpPr>
            <p:nvPr/>
          </p:nvCxnSpPr>
          <p:spPr bwMode="auto">
            <a:xfrm flipV="1">
              <a:off x="5744989" y="3358586"/>
              <a:ext cx="616705" cy="45277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123"/>
            <p:cNvCxnSpPr>
              <a:cxnSpLocks noChangeShapeType="1"/>
              <a:endCxn id="35" idx="0"/>
            </p:cNvCxnSpPr>
            <p:nvPr/>
          </p:nvCxnSpPr>
          <p:spPr bwMode="auto">
            <a:xfrm>
              <a:off x="5693236" y="2695915"/>
              <a:ext cx="668458" cy="3360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连接符 123"/>
            <p:cNvCxnSpPr>
              <a:cxnSpLocks noChangeShapeType="1"/>
              <a:stCxn id="28" idx="4"/>
              <a:endCxn id="35" idx="0"/>
            </p:cNvCxnSpPr>
            <p:nvPr/>
          </p:nvCxnSpPr>
          <p:spPr bwMode="auto">
            <a:xfrm>
              <a:off x="6361693" y="2695915"/>
              <a:ext cx="1" cy="3360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连接符 123"/>
            <p:cNvCxnSpPr>
              <a:cxnSpLocks noChangeShapeType="1"/>
              <a:stCxn id="25" idx="4"/>
              <a:endCxn id="34" idx="0"/>
            </p:cNvCxnSpPr>
            <p:nvPr/>
          </p:nvCxnSpPr>
          <p:spPr bwMode="auto">
            <a:xfrm>
              <a:off x="3726659" y="2695915"/>
              <a:ext cx="450737" cy="3360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连接符 123"/>
            <p:cNvCxnSpPr>
              <a:cxnSpLocks noChangeShapeType="1"/>
              <a:stCxn id="24" idx="4"/>
              <a:endCxn id="34" idx="0"/>
            </p:cNvCxnSpPr>
            <p:nvPr/>
          </p:nvCxnSpPr>
          <p:spPr bwMode="auto">
            <a:xfrm flipH="1">
              <a:off x="4177396" y="2695915"/>
              <a:ext cx="427260" cy="3360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00810"/>
          </a:xfrm>
        </p:spPr>
        <p:txBody>
          <a:bodyPr/>
          <a:lstStyle/>
          <a:p>
            <a:r>
              <a:rPr lang="zh-CN" altLang="en-US" dirty="0" smtClean="0"/>
              <a:t>安装依赖包后，执行升级安装依然失败</a:t>
            </a:r>
          </a:p>
          <a:p>
            <a:pPr lvl="1"/>
            <a:r>
              <a:rPr lang="zh-CN" altLang="en-US" dirty="0" smtClean="0"/>
              <a:t>报错： </a:t>
            </a:r>
            <a:r>
              <a:rPr lang="en-US" altLang="zh-CN" dirty="0">
                <a:solidFill>
                  <a:srgbClr val="00B0F0"/>
                </a:solidFill>
              </a:rPr>
              <a:t>A MySQL server package (mysql-server-5.1.73-5.el6_6.x86_64) is installed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792" y="3054945"/>
            <a:ext cx="7363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rpm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-Uvh MySQL-*.rpm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error: %pre(MySQL-server-5.6.15-1.el6.x86_64)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scriptlet failed, exit status 1</a:t>
            </a: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error:   install: %pre scriptlet failed (2), skipping MySQL-server-5.6.15-1.el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故障分析及排除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46357"/>
          </a:xfrm>
        </p:spPr>
        <p:txBody>
          <a:bodyPr/>
          <a:lstStyle/>
          <a:p>
            <a:r>
              <a:rPr lang="zh-CN" altLang="en-US" dirty="0" smtClean="0"/>
              <a:t>原因分析：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系统已经安装了提供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数据库服务器的软件包</a:t>
            </a:r>
          </a:p>
          <a:p>
            <a:pPr lvl="1"/>
            <a:r>
              <a:rPr lang="zh-CN" altLang="en-US" dirty="0" smtClean="0"/>
              <a:t>并且和当前安装的软件不兼容，所以升级失败</a:t>
            </a:r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卸载不兼容的低版本软件包，再单独安装高版本的提供数据库服务的软件包</a:t>
            </a:r>
          </a:p>
        </p:txBody>
      </p:sp>
      <p:sp>
        <p:nvSpPr>
          <p:cNvPr id="4" name="矩形 3"/>
          <p:cNvSpPr/>
          <p:nvPr/>
        </p:nvSpPr>
        <p:spPr>
          <a:xfrm>
            <a:off x="856792" y="4509120"/>
            <a:ext cx="7819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rpm 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mysql-server-5.1.73-5.el6_6.x86_64</a:t>
            </a:r>
          </a:p>
          <a:p>
            <a:pPr marL="0" lvl="1"/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rpm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  --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nodeps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</a:p>
          <a:p>
            <a:pPr marL="0" lvl="1"/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rpm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ivh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MySQL-server-5.6.15-1.el6.x86_64.rpm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基本使用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问题现象</a:t>
            </a: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998855"/>
          </a:xfrm>
        </p:spPr>
        <p:txBody>
          <a:bodyPr/>
          <a:lstStyle/>
          <a:p>
            <a:r>
              <a:rPr lang="zh-CN" altLang="en-US" smtClean="0"/>
              <a:t>创建新数据库失败</a:t>
            </a:r>
          </a:p>
          <a:p>
            <a:pPr lvl="1"/>
            <a:r>
              <a:rPr lang="zh-CN" altLang="en-US" smtClean="0"/>
              <a:t>报错：</a:t>
            </a:r>
            <a:r>
              <a:rPr smtClean="0">
                <a:solidFill>
                  <a:srgbClr val="00B0F0"/>
                </a:solidFill>
              </a:rPr>
              <a:t>ERROR 1007 (HY000): Can't create </a:t>
            </a:r>
            <a:r>
              <a:rPr lang="en-US" smtClean="0">
                <a:solidFill>
                  <a:srgbClr val="00B0F0"/>
                </a:solidFill>
              </a:rPr>
              <a:t>.......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792" y="2726918"/>
            <a:ext cx="7363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mysql&gt; create  database test;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1007 (HY000): Can't create database 'test';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exists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提示数据库已经存在，</a:t>
            </a:r>
          </a:p>
          <a:p>
            <a:pPr lvl="1"/>
            <a:r>
              <a:rPr lang="zh-CN" altLang="en-US" dirty="0" smtClean="0"/>
              <a:t>没有遵守建库规则，数据库名不符合唯一性</a:t>
            </a:r>
          </a:p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检查现有库，新建库时使用其他名字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56792" y="4149080"/>
            <a:ext cx="736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show databases;</a:t>
            </a:r>
          </a:p>
          <a:p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test               |</a:t>
            </a:r>
          </a:p>
          <a:p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  <a:endParaRPr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create  database test_1;</a:t>
            </a:r>
          </a:p>
          <a:p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OK, 1 row affected (0.07 sec</a:t>
            </a:r>
            <a:r>
              <a:rPr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r>
              <a:rPr lang="en-US" altLang="zh-CN" dirty="0" smtClean="0"/>
              <a:t>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 smtClean="0"/>
              <a:t>登录数据库系统后，创建新表失败</a:t>
            </a:r>
          </a:p>
          <a:p>
            <a:pPr lvl="1"/>
            <a:r>
              <a:rPr lang="zh-CN" altLang="en-US" dirty="0" smtClean="0"/>
              <a:t>报错：</a:t>
            </a:r>
            <a:r>
              <a:rPr dirty="0">
                <a:solidFill>
                  <a:srgbClr val="00B0F0"/>
                </a:solidFill>
              </a:rPr>
              <a:t>ERROR 1046 (3D000): </a:t>
            </a:r>
            <a:r>
              <a:rPr lang="en-US" altLang="zh-CN" dirty="0" smtClean="0">
                <a:solidFill>
                  <a:srgbClr val="00B0F0"/>
                </a:solidFill>
              </a:rPr>
              <a:t>.. ..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792" y="2726918"/>
            <a:ext cx="7363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[root@dbsvr1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p123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mysql&gt; create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table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stu_tab(name char(10));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1046 (3D000):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database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故障分析及排除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00548"/>
          </a:xfrm>
        </p:spPr>
        <p:txBody>
          <a:bodyPr/>
          <a:lstStyle/>
          <a:p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建表之前没有选择库，导致无法确定创建位置</a:t>
            </a:r>
          </a:p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提前选库，或者建表时指定数据库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68446" y="3717032"/>
            <a:ext cx="7351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 test_1.stu_tab(name char(10));</a:t>
            </a:r>
          </a:p>
          <a:p>
            <a:r>
              <a:rPr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OK, 0 rows affected (0.73 sec</a:t>
            </a:r>
            <a:r>
              <a:rPr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常见的数据库服务软件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1628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64772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  型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厂  商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365" marR="91365" marT="45711" marB="45711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 Database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（甲骨文）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MySQL/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MariaDB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（微软）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Sybase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Sybase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PostgreSQL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加州大学伯克利分校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的起源与发展过程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zh-CN" altLang="en-US" dirty="0"/>
              <a:t>最为著名、应用最广泛的开源数据库软件</a:t>
            </a:r>
          </a:p>
          <a:p>
            <a:pPr lvl="1"/>
            <a:r>
              <a:rPr lang="zh-CN" altLang="en-US" dirty="0"/>
              <a:t>最早隶属于瑞典的</a:t>
            </a:r>
            <a:r>
              <a:rPr lang="en-US" altLang="zh-CN" dirty="0"/>
              <a:t>MySQL  AB</a:t>
            </a:r>
            <a:r>
              <a:rPr lang="zh-CN" altLang="en-US" dirty="0"/>
              <a:t>公司</a:t>
            </a:r>
          </a:p>
          <a:p>
            <a:pPr lvl="1"/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</a:t>
            </a:r>
            <a:r>
              <a:rPr lang="en-US" altLang="zh-CN" dirty="0"/>
              <a:t>MySQL AB</a:t>
            </a:r>
            <a:r>
              <a:rPr lang="zh-CN" altLang="en-US" dirty="0"/>
              <a:t>被</a:t>
            </a:r>
            <a:r>
              <a:rPr lang="en-US" altLang="zh-CN" dirty="0"/>
              <a:t>Sun</a:t>
            </a:r>
            <a:r>
              <a:rPr lang="zh-CN" altLang="en-US" dirty="0"/>
              <a:t>收购</a:t>
            </a:r>
          </a:p>
          <a:p>
            <a:pPr lvl="1"/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SUN</a:t>
            </a:r>
            <a:r>
              <a:rPr lang="zh-CN" altLang="en-US" dirty="0" smtClean="0"/>
              <a:t>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</a:t>
            </a:r>
            <a:endParaRPr lang="en-US" altLang="zh-CN" dirty="0" smtClean="0"/>
          </a:p>
          <a:p>
            <a:r>
              <a:rPr lang="zh-CN" altLang="en-US" dirty="0"/>
              <a:t>崭新的开源分支 </a:t>
            </a:r>
            <a:r>
              <a:rPr lang="en-US" altLang="zh-CN" dirty="0" err="1"/>
              <a:t>MariaDB</a:t>
            </a:r>
            <a:endParaRPr lang="en-US" altLang="zh-CN" dirty="0"/>
          </a:p>
          <a:p>
            <a:pPr lvl="1"/>
            <a:r>
              <a:rPr lang="zh-CN" altLang="en-US" dirty="0"/>
              <a:t>为应付 </a:t>
            </a:r>
            <a:r>
              <a:rPr lang="en-US" altLang="zh-CN" dirty="0"/>
              <a:t>MySQL </a:t>
            </a:r>
            <a:r>
              <a:rPr lang="zh-CN" altLang="en-US" dirty="0"/>
              <a:t>可能会闭源的风险而诞生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MySQL</a:t>
            </a:r>
            <a:r>
              <a:rPr lang="zh-CN" altLang="en-US" dirty="0"/>
              <a:t>原作者 </a:t>
            </a:r>
            <a:r>
              <a:rPr lang="en-US" altLang="zh-CN" dirty="0" err="1"/>
              <a:t>Widenius</a:t>
            </a:r>
            <a:r>
              <a:rPr lang="en-US" altLang="zh-CN" dirty="0"/>
              <a:t> </a:t>
            </a:r>
            <a:r>
              <a:rPr lang="zh-CN" altLang="en-US" dirty="0"/>
              <a:t>主导开发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MySQL</a:t>
            </a:r>
            <a:r>
              <a:rPr lang="zh-CN" altLang="en-US" dirty="0"/>
              <a:t>保持最大程度兼容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4914"/>
          <a:stretch>
            <a:fillRect/>
          </a:stretch>
        </p:blipFill>
        <p:spPr>
          <a:xfrm>
            <a:off x="6949930" y="2420888"/>
            <a:ext cx="1695046" cy="100565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9930" y="3933056"/>
            <a:ext cx="1695046" cy="1695046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2804</Words>
  <Application>Microsoft Office PowerPoint</Application>
  <PresentationFormat>全屏显示(4:3)</PresentationFormat>
  <Paragraphs>648</Paragraphs>
  <Slides>66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宋体</vt:lpstr>
      <vt:lpstr>微软雅黑</vt:lpstr>
      <vt:lpstr>Arial</vt:lpstr>
      <vt:lpstr>Calibri</vt:lpstr>
      <vt:lpstr>Office 主题</vt:lpstr>
      <vt:lpstr>数据库管理</vt:lpstr>
      <vt:lpstr>PowerPoint 演示文稿</vt:lpstr>
      <vt:lpstr>PowerPoint 演示文稿</vt:lpstr>
      <vt:lpstr>什么是数据库？</vt:lpstr>
      <vt:lpstr>什么是数据库</vt:lpstr>
      <vt:lpstr>E-R 数据模型</vt:lpstr>
      <vt:lpstr>常见的数据库服务软件</vt:lpstr>
      <vt:lpstr>MySQL数据库介绍</vt:lpstr>
      <vt:lpstr>MySQL的起源与发展过程</vt:lpstr>
      <vt:lpstr>MySQL的特点及应用</vt:lpstr>
      <vt:lpstr>PowerPoint 演示文稿</vt:lpstr>
      <vt:lpstr>MySQL安装</vt:lpstr>
      <vt:lpstr>安装MySQL</vt:lpstr>
      <vt:lpstr>安装MySQL（续1）</vt:lpstr>
      <vt:lpstr>安装MySQL（续2）</vt:lpstr>
      <vt:lpstr>安装MySQL（续3）</vt:lpstr>
      <vt:lpstr>启动MySQL数据库服务</vt:lpstr>
      <vt:lpstr>MySQL初始配置</vt:lpstr>
      <vt:lpstr>修改root口令</vt:lpstr>
      <vt:lpstr>修改root口令（续1）</vt:lpstr>
      <vt:lpstr>修改root口令（续2）</vt:lpstr>
      <vt:lpstr>mysql服务相关参数</vt:lpstr>
      <vt:lpstr>案例1：构建MySQL服务器</vt:lpstr>
      <vt:lpstr>PowerPoint 演示文稿</vt:lpstr>
      <vt:lpstr>MySQL连接工具</vt:lpstr>
      <vt:lpstr>数据存储流程</vt:lpstr>
      <vt:lpstr>连接MySQL服务器</vt:lpstr>
      <vt:lpstr>使用 mysql&gt; 管理环境</vt:lpstr>
      <vt:lpstr>MySQL基本操作</vt:lpstr>
      <vt:lpstr>库管理命令</vt:lpstr>
      <vt:lpstr>库管理命令(续1)</vt:lpstr>
      <vt:lpstr>表管理命令</vt:lpstr>
      <vt:lpstr>表管理命令(续1)</vt:lpstr>
      <vt:lpstr>记录管理命令</vt:lpstr>
      <vt:lpstr>案例2：数据库基本管理</vt:lpstr>
      <vt:lpstr>PowerPoint 演示文稿</vt:lpstr>
      <vt:lpstr>常见的信息种类</vt:lpstr>
      <vt:lpstr>常见的信息种类</vt:lpstr>
      <vt:lpstr>数值类型</vt:lpstr>
      <vt:lpstr>数值类型</vt:lpstr>
      <vt:lpstr>整数型</vt:lpstr>
      <vt:lpstr>整数型（续1）</vt:lpstr>
      <vt:lpstr>浮点型</vt:lpstr>
      <vt:lpstr>字符类型</vt:lpstr>
      <vt:lpstr>字符类型</vt:lpstr>
      <vt:lpstr>日期时间类型</vt:lpstr>
      <vt:lpstr>日期时间类型</vt:lpstr>
      <vt:lpstr>日期时间类型（续1）</vt:lpstr>
      <vt:lpstr>日期时间类型（续2）</vt:lpstr>
      <vt:lpstr>日期时间类型（续3）</vt:lpstr>
      <vt:lpstr>时间函数</vt:lpstr>
      <vt:lpstr>时间函数（续1）</vt:lpstr>
      <vt:lpstr>枚举类型</vt:lpstr>
      <vt:lpstr>枚举类型</vt:lpstr>
      <vt:lpstr>案例3：MySQL 数据类型</vt:lpstr>
      <vt:lpstr>PowerPoint 演示文稿</vt:lpstr>
      <vt:lpstr>安装MySQL</vt:lpstr>
      <vt:lpstr>问题现象1</vt:lpstr>
      <vt:lpstr>故障分析及排除</vt:lpstr>
      <vt:lpstr>问题现象2</vt:lpstr>
      <vt:lpstr>故障分析及排除</vt:lpstr>
      <vt:lpstr>MySQL基本使用</vt:lpstr>
      <vt:lpstr>问题现象1</vt:lpstr>
      <vt:lpstr>故障分析及排除</vt:lpstr>
      <vt:lpstr>问题现象2</vt:lpstr>
      <vt:lpstr>故障分析及排除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plj</cp:lastModifiedBy>
  <cp:revision>2449</cp:revision>
  <cp:lastPrinted>2014-02-25T07:33:00Z</cp:lastPrinted>
  <dcterms:created xsi:type="dcterms:W3CDTF">2017-03-31T07:29:00Z</dcterms:created>
  <dcterms:modified xsi:type="dcterms:W3CDTF">2018-05-18T09:03:28Z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