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62" r:id="rId2"/>
    <p:sldId id="263" r:id="rId3"/>
    <p:sldId id="261" r:id="rId4"/>
    <p:sldId id="260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/xMmGHOeMmz4uf3CKHnS36U3i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9173-CAE1-4F72-8320-8E994754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576" y="1244010"/>
            <a:ext cx="7231912" cy="93677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Equity Trading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8058D-9E21-4D2F-B0E4-9201A80230A4}"/>
              </a:ext>
            </a:extLst>
          </p:cNvPr>
          <p:cNvSpPr txBox="1"/>
          <p:nvPr/>
        </p:nvSpPr>
        <p:spPr>
          <a:xfrm>
            <a:off x="2229293" y="3774558"/>
            <a:ext cx="767847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Team 59: </a:t>
            </a:r>
            <a:r>
              <a:rPr lang="en-US" sz="2400" dirty="0" err="1">
                <a:solidFill>
                  <a:schemeClr val="tx1"/>
                </a:solidFill>
              </a:rPr>
              <a:t>Wenting</a:t>
            </a:r>
            <a:r>
              <a:rPr lang="en-US" sz="2400" dirty="0">
                <a:solidFill>
                  <a:schemeClr val="tx1"/>
                </a:solidFill>
              </a:rPr>
              <a:t> Yang, Mengqi(Sara) Liu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Design Milestone of Final Project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MCIT 591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April 6,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2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460DA-5A5A-4F22-8899-A95229894A20}"/>
              </a:ext>
            </a:extLst>
          </p:cNvPr>
          <p:cNvSpPr txBox="1"/>
          <p:nvPr/>
        </p:nvSpPr>
        <p:spPr>
          <a:xfrm>
            <a:off x="871870" y="850605"/>
            <a:ext cx="104199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Scope of Design</a:t>
            </a:r>
          </a:p>
          <a:p>
            <a:endParaRPr lang="en-US" sz="2000" u="sng" dirty="0"/>
          </a:p>
          <a:p>
            <a:r>
              <a:rPr lang="en-US" sz="2000" dirty="0"/>
              <a:t>Develop an equity trading system including reading market data, generating and executing orders, booking and adding trades, and then publishing the data.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u="sng" dirty="0"/>
              <a:t>Submitted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Design work flow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table of main function modulus, main classes and class interactions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Codes and </a:t>
            </a:r>
            <a:r>
              <a:rPr lang="en-US" sz="2000" dirty="0" err="1"/>
              <a:t>javadocs</a:t>
            </a:r>
            <a:r>
              <a:rPr lang="en-US" sz="2000" dirty="0"/>
              <a:t> of main classes and help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Finished main classes: </a:t>
            </a:r>
            <a:r>
              <a:rPr lang="en-US" sz="2000" dirty="0" err="1"/>
              <a:t>EquityMarketDataConnector</a:t>
            </a:r>
            <a:r>
              <a:rPr lang="en-US" sz="2000" dirty="0"/>
              <a:t>, </a:t>
            </a:r>
            <a:r>
              <a:rPr lang="en-US" sz="2000" dirty="0" err="1"/>
              <a:t>EquityMarketDataService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Unit test </a:t>
            </a:r>
            <a:r>
              <a:rPr lang="en-US" sz="2000" dirty="0" err="1"/>
              <a:t>testMarketDataService</a:t>
            </a:r>
            <a:r>
              <a:rPr lang="en-US" sz="2000" dirty="0"/>
              <a:t> to test methods of </a:t>
            </a:r>
            <a:r>
              <a:rPr lang="en-US" sz="2000" dirty="0" err="1"/>
              <a:t>EquityMarketDataService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9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7D3CFA-AA5A-4276-BF0A-46C91ECB1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67" y="1349559"/>
            <a:ext cx="10115550" cy="4924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BB97C9-C4B8-416A-91AB-4C6D9EF614C2}"/>
              </a:ext>
            </a:extLst>
          </p:cNvPr>
          <p:cNvSpPr txBox="1"/>
          <p:nvPr/>
        </p:nvSpPr>
        <p:spPr>
          <a:xfrm>
            <a:off x="839972" y="619383"/>
            <a:ext cx="776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Design Work Flow Diagram</a:t>
            </a:r>
          </a:p>
        </p:txBody>
      </p:sp>
    </p:spTree>
    <p:extLst>
      <p:ext uri="{BB962C8B-B14F-4D97-AF65-F5344CB8AC3E}">
        <p14:creationId xmlns:p14="http://schemas.microsoft.com/office/powerpoint/2010/main" val="394431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7F3692-1AC3-4CB8-8AFA-EF403E60C338}"/>
              </a:ext>
            </a:extLst>
          </p:cNvPr>
          <p:cNvCxnSpPr>
            <a:cxnSpLocks/>
          </p:cNvCxnSpPr>
          <p:nvPr/>
        </p:nvCxnSpPr>
        <p:spPr>
          <a:xfrm flipH="1">
            <a:off x="2601430" y="557454"/>
            <a:ext cx="0" cy="6197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1EE52C-9435-4CA8-83A6-2FBC94231751}"/>
              </a:ext>
            </a:extLst>
          </p:cNvPr>
          <p:cNvCxnSpPr>
            <a:cxnSpLocks/>
          </p:cNvCxnSpPr>
          <p:nvPr/>
        </p:nvCxnSpPr>
        <p:spPr>
          <a:xfrm>
            <a:off x="5264313" y="533867"/>
            <a:ext cx="0" cy="6225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942DB1-D4AE-4746-9461-8DAFFDF7C702}"/>
              </a:ext>
            </a:extLst>
          </p:cNvPr>
          <p:cNvSpPr txBox="1"/>
          <p:nvPr/>
        </p:nvSpPr>
        <p:spPr>
          <a:xfrm>
            <a:off x="730991" y="564985"/>
            <a:ext cx="277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Modulus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97544-4570-4FAB-A487-D4984CE98F4C}"/>
              </a:ext>
            </a:extLst>
          </p:cNvPr>
          <p:cNvSpPr txBox="1"/>
          <p:nvPr/>
        </p:nvSpPr>
        <p:spPr>
          <a:xfrm>
            <a:off x="572383" y="1225895"/>
            <a:ext cx="220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connector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E4FD8-654F-4CA4-B15A-2D9DC0B69D35}"/>
              </a:ext>
            </a:extLst>
          </p:cNvPr>
          <p:cNvSpPr txBox="1"/>
          <p:nvPr/>
        </p:nvSpPr>
        <p:spPr>
          <a:xfrm>
            <a:off x="627321" y="2106304"/>
            <a:ext cx="220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 data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4083F-B7D5-4F86-B24D-24A9B22530F4}"/>
              </a:ext>
            </a:extLst>
          </p:cNvPr>
          <p:cNvSpPr txBox="1"/>
          <p:nvPr/>
        </p:nvSpPr>
        <p:spPr>
          <a:xfrm>
            <a:off x="544033" y="2797948"/>
            <a:ext cx="220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 execution service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012BC0-FCEE-4C4E-92B7-0A5DB1FABB75}"/>
              </a:ext>
            </a:extLst>
          </p:cNvPr>
          <p:cNvCxnSpPr>
            <a:cxnSpLocks/>
          </p:cNvCxnSpPr>
          <p:nvPr/>
        </p:nvCxnSpPr>
        <p:spPr>
          <a:xfrm flipH="1">
            <a:off x="194929" y="1030792"/>
            <a:ext cx="111819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22DA69-AB73-48A1-99D4-D320186A0128}"/>
              </a:ext>
            </a:extLst>
          </p:cNvPr>
          <p:cNvSpPr txBox="1"/>
          <p:nvPr/>
        </p:nvSpPr>
        <p:spPr>
          <a:xfrm>
            <a:off x="544032" y="3489592"/>
            <a:ext cx="220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Trade booking service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34567D-5B6E-4909-8F51-028BCB6023C8}"/>
              </a:ext>
            </a:extLst>
          </p:cNvPr>
          <p:cNvSpPr txBox="1"/>
          <p:nvPr/>
        </p:nvSpPr>
        <p:spPr>
          <a:xfrm>
            <a:off x="894020" y="4921856"/>
            <a:ext cx="220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 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AA7B7-F88E-4D71-91B9-6CEC21CC69ED}"/>
              </a:ext>
            </a:extLst>
          </p:cNvPr>
          <p:cNvSpPr txBox="1"/>
          <p:nvPr/>
        </p:nvSpPr>
        <p:spPr>
          <a:xfrm>
            <a:off x="528085" y="5613500"/>
            <a:ext cx="220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Historical data 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26327-9A4D-41CD-B0E6-72DE748CCBFB}"/>
              </a:ext>
            </a:extLst>
          </p:cNvPr>
          <p:cNvSpPr txBox="1"/>
          <p:nvPr/>
        </p:nvSpPr>
        <p:spPr>
          <a:xfrm>
            <a:off x="730990" y="4221928"/>
            <a:ext cx="220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58BBE-4364-4E4B-AA9E-AD88185736F5}"/>
              </a:ext>
            </a:extLst>
          </p:cNvPr>
          <p:cNvSpPr txBox="1"/>
          <p:nvPr/>
        </p:nvSpPr>
        <p:spPr>
          <a:xfrm>
            <a:off x="719469" y="6256241"/>
            <a:ext cx="220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connector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F63DEC-F7AB-4FC2-9CDA-E22184BF0618}"/>
              </a:ext>
            </a:extLst>
          </p:cNvPr>
          <p:cNvSpPr txBox="1"/>
          <p:nvPr/>
        </p:nvSpPr>
        <p:spPr>
          <a:xfrm>
            <a:off x="2909212" y="533867"/>
            <a:ext cx="277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classes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9765C7-5D3C-436F-8643-9DC74001180B}"/>
              </a:ext>
            </a:extLst>
          </p:cNvPr>
          <p:cNvSpPr txBox="1"/>
          <p:nvPr/>
        </p:nvSpPr>
        <p:spPr>
          <a:xfrm>
            <a:off x="5726987" y="496782"/>
            <a:ext cx="2229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Interaction with main classes &amp; help classes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535F34-1D5E-42AD-BB90-C64D5E93E0C4}"/>
              </a:ext>
            </a:extLst>
          </p:cNvPr>
          <p:cNvCxnSpPr>
            <a:cxnSpLocks/>
          </p:cNvCxnSpPr>
          <p:nvPr/>
        </p:nvCxnSpPr>
        <p:spPr>
          <a:xfrm>
            <a:off x="8323384" y="509124"/>
            <a:ext cx="0" cy="6225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8B7A8BC-E717-459F-B83F-8CE884D7217C}"/>
              </a:ext>
            </a:extLst>
          </p:cNvPr>
          <p:cNvSpPr txBox="1"/>
          <p:nvPr/>
        </p:nvSpPr>
        <p:spPr>
          <a:xfrm>
            <a:off x="9057612" y="536944"/>
            <a:ext cx="277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descriptions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427D3B-8242-4368-8B49-9709676D1CCC}"/>
              </a:ext>
            </a:extLst>
          </p:cNvPr>
          <p:cNvCxnSpPr>
            <a:cxnSpLocks/>
          </p:cNvCxnSpPr>
          <p:nvPr/>
        </p:nvCxnSpPr>
        <p:spPr>
          <a:xfrm flipH="1">
            <a:off x="189612" y="1757312"/>
            <a:ext cx="111819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2D6321-F1F6-4216-97D1-4BC716170760}"/>
              </a:ext>
            </a:extLst>
          </p:cNvPr>
          <p:cNvCxnSpPr>
            <a:cxnSpLocks/>
          </p:cNvCxnSpPr>
          <p:nvPr/>
        </p:nvCxnSpPr>
        <p:spPr>
          <a:xfrm flipH="1">
            <a:off x="189611" y="6314271"/>
            <a:ext cx="111819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7D9DDB-39C9-43A3-934F-93A2D3449659}"/>
              </a:ext>
            </a:extLst>
          </p:cNvPr>
          <p:cNvCxnSpPr>
            <a:cxnSpLocks/>
          </p:cNvCxnSpPr>
          <p:nvPr/>
        </p:nvCxnSpPr>
        <p:spPr>
          <a:xfrm flipH="1">
            <a:off x="136033" y="5613500"/>
            <a:ext cx="111819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24CB72-BE65-4661-ACFB-635615BB66F1}"/>
              </a:ext>
            </a:extLst>
          </p:cNvPr>
          <p:cNvCxnSpPr>
            <a:cxnSpLocks/>
          </p:cNvCxnSpPr>
          <p:nvPr/>
        </p:nvCxnSpPr>
        <p:spPr>
          <a:xfrm flipH="1">
            <a:off x="189613" y="4826615"/>
            <a:ext cx="111819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BCA479-A81D-49EF-A531-3EF0A87C2F75}"/>
              </a:ext>
            </a:extLst>
          </p:cNvPr>
          <p:cNvCxnSpPr>
            <a:cxnSpLocks/>
          </p:cNvCxnSpPr>
          <p:nvPr/>
        </p:nvCxnSpPr>
        <p:spPr>
          <a:xfrm flipH="1">
            <a:off x="230026" y="4138146"/>
            <a:ext cx="111819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76C50E-B0CD-4BA4-9F91-ACCBD97186EE}"/>
              </a:ext>
            </a:extLst>
          </p:cNvPr>
          <p:cNvCxnSpPr>
            <a:cxnSpLocks/>
          </p:cNvCxnSpPr>
          <p:nvPr/>
        </p:nvCxnSpPr>
        <p:spPr>
          <a:xfrm flipH="1">
            <a:off x="189612" y="3466086"/>
            <a:ext cx="111819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69BAD2-3423-488F-A26F-EB92320A36E1}"/>
              </a:ext>
            </a:extLst>
          </p:cNvPr>
          <p:cNvCxnSpPr>
            <a:cxnSpLocks/>
          </p:cNvCxnSpPr>
          <p:nvPr/>
        </p:nvCxnSpPr>
        <p:spPr>
          <a:xfrm flipH="1">
            <a:off x="189612" y="2593778"/>
            <a:ext cx="111819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4256B8-351F-47EE-B206-7EFF5C6E8291}"/>
              </a:ext>
            </a:extLst>
          </p:cNvPr>
          <p:cNvSpPr txBox="1"/>
          <p:nvPr/>
        </p:nvSpPr>
        <p:spPr>
          <a:xfrm>
            <a:off x="2724256" y="1211187"/>
            <a:ext cx="254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EquityMarketDataConnector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D6A9BF-DACE-4921-BDA5-5D7F929166C6}"/>
              </a:ext>
            </a:extLst>
          </p:cNvPr>
          <p:cNvSpPr txBox="1"/>
          <p:nvPr/>
        </p:nvSpPr>
        <p:spPr>
          <a:xfrm>
            <a:off x="5660501" y="1114586"/>
            <a:ext cx="230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EquityMarketDataService</a:t>
            </a:r>
            <a:r>
              <a:rPr lang="en-US" dirty="0"/>
              <a:t>;</a:t>
            </a:r>
          </a:p>
          <a:p>
            <a:r>
              <a:rPr lang="en-US" dirty="0" err="1"/>
              <a:t>OrderBook</a:t>
            </a:r>
            <a:r>
              <a:rPr lang="en-US" dirty="0"/>
              <a:t>, Order;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C4F6C4-39EC-41F9-804E-64F6034AD181}"/>
              </a:ext>
            </a:extLst>
          </p:cNvPr>
          <p:cNvSpPr txBox="1"/>
          <p:nvPr/>
        </p:nvSpPr>
        <p:spPr>
          <a:xfrm>
            <a:off x="2804882" y="1982407"/>
            <a:ext cx="230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EquityMarketDataService</a:t>
            </a:r>
            <a:endParaRPr lang="en-US" dirty="0"/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6FDBAE-5EB7-4D3E-A592-79564AAE61AD}"/>
              </a:ext>
            </a:extLst>
          </p:cNvPr>
          <p:cNvSpPr txBox="1"/>
          <p:nvPr/>
        </p:nvSpPr>
        <p:spPr>
          <a:xfrm>
            <a:off x="2783612" y="2772116"/>
            <a:ext cx="24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EquityAlgoExecutionService</a:t>
            </a:r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ACD05-3876-4544-BC82-FCE68E3D26D4}"/>
              </a:ext>
            </a:extLst>
          </p:cNvPr>
          <p:cNvSpPr txBox="1"/>
          <p:nvPr/>
        </p:nvSpPr>
        <p:spPr>
          <a:xfrm>
            <a:off x="2787151" y="3523483"/>
            <a:ext cx="24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EquityTradeBookingService</a:t>
            </a:r>
            <a:endParaRPr lang="en-US" dirty="0"/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9AA191-3CDF-4D1A-BB57-5CF195B1795C}"/>
              </a:ext>
            </a:extLst>
          </p:cNvPr>
          <p:cNvSpPr txBox="1"/>
          <p:nvPr/>
        </p:nvSpPr>
        <p:spPr>
          <a:xfrm>
            <a:off x="2986288" y="4309993"/>
            <a:ext cx="24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EquityPositionService</a:t>
            </a:r>
            <a:endParaRPr lang="en-US" dirty="0"/>
          </a:p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8F18A6-06D2-442F-82FB-A32A679F2A42}"/>
              </a:ext>
            </a:extLst>
          </p:cNvPr>
          <p:cNvSpPr txBox="1"/>
          <p:nvPr/>
        </p:nvSpPr>
        <p:spPr>
          <a:xfrm>
            <a:off x="2986288" y="4953795"/>
            <a:ext cx="24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EquityRiskService</a:t>
            </a:r>
            <a:endParaRPr lang="en-US" dirty="0"/>
          </a:p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2B6F8C-A143-463B-BC3F-CA235D077594}"/>
              </a:ext>
            </a:extLst>
          </p:cNvPr>
          <p:cNvSpPr txBox="1"/>
          <p:nvPr/>
        </p:nvSpPr>
        <p:spPr>
          <a:xfrm>
            <a:off x="2766779" y="5636080"/>
            <a:ext cx="24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EquityHistoricalDataService</a:t>
            </a:r>
            <a:endParaRPr lang="en-US" dirty="0"/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B3E8FB-7A0E-41C2-BB0F-2A9AEE756DAE}"/>
              </a:ext>
            </a:extLst>
          </p:cNvPr>
          <p:cNvSpPr txBox="1"/>
          <p:nvPr/>
        </p:nvSpPr>
        <p:spPr>
          <a:xfrm>
            <a:off x="2766779" y="6249541"/>
            <a:ext cx="248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EquityHistoricalDataServiceConnector</a:t>
            </a:r>
            <a:endParaRPr lang="en-US" dirty="0"/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6F3224-1790-41FA-8F2D-CEA5909D70DF}"/>
              </a:ext>
            </a:extLst>
          </p:cNvPr>
          <p:cNvSpPr txBox="1"/>
          <p:nvPr/>
        </p:nvSpPr>
        <p:spPr>
          <a:xfrm>
            <a:off x="8509013" y="1014657"/>
            <a:ext cx="3274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from the marketdate.txt, construct orderbook, call </a:t>
            </a:r>
            <a:r>
              <a:rPr lang="en-US" dirty="0" err="1"/>
              <a:t>onMessage</a:t>
            </a:r>
            <a:r>
              <a:rPr lang="en-US" dirty="0"/>
              <a:t> method to transmit data to </a:t>
            </a:r>
            <a:r>
              <a:rPr lang="en-US" b="1" dirty="0"/>
              <a:t>market data service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1F9376-93F9-48DA-9EC9-DE1FD5FB9BE5}"/>
              </a:ext>
            </a:extLst>
          </p:cNvPr>
          <p:cNvSpPr txBox="1"/>
          <p:nvPr/>
        </p:nvSpPr>
        <p:spPr>
          <a:xfrm>
            <a:off x="5363549" y="1800538"/>
            <a:ext cx="31454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EquityMarketDataConnector</a:t>
            </a:r>
            <a:r>
              <a:rPr lang="en-US" dirty="0"/>
              <a:t>,</a:t>
            </a:r>
          </a:p>
          <a:p>
            <a:r>
              <a:rPr lang="en-US" dirty="0" err="1"/>
              <a:t>EquityAlgoExecutionService</a:t>
            </a:r>
            <a:r>
              <a:rPr lang="en-US" dirty="0"/>
              <a:t>;</a:t>
            </a:r>
          </a:p>
          <a:p>
            <a:r>
              <a:rPr lang="en-US" dirty="0" err="1"/>
              <a:t>EquityAlgoExecutionServiceListener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4263EC-41AE-4340-84EA-A7D734126EA1}"/>
              </a:ext>
            </a:extLst>
          </p:cNvPr>
          <p:cNvSpPr txBox="1"/>
          <p:nvPr/>
        </p:nvSpPr>
        <p:spPr>
          <a:xfrm>
            <a:off x="8392068" y="1785744"/>
            <a:ext cx="3887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orderbook with imported data, send it to the </a:t>
            </a:r>
            <a:r>
              <a:rPr lang="en-US" b="1" dirty="0" err="1"/>
              <a:t>EquityAlgoExecutionService</a:t>
            </a:r>
            <a:r>
              <a:rPr lang="en-US" dirty="0"/>
              <a:t> via a </a:t>
            </a:r>
            <a:r>
              <a:rPr lang="en-US" b="1" dirty="0"/>
              <a:t>service listener </a:t>
            </a:r>
            <a:r>
              <a:rPr lang="en-US" dirty="0"/>
              <a:t>and </a:t>
            </a:r>
            <a:r>
              <a:rPr lang="en-US" dirty="0" err="1"/>
              <a:t>onMessage</a:t>
            </a:r>
            <a:r>
              <a:rPr lang="en-US" dirty="0"/>
              <a:t>() method</a:t>
            </a:r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C8A19A-7D42-4231-AB1C-68D5F9DC0D54}"/>
              </a:ext>
            </a:extLst>
          </p:cNvPr>
          <p:cNvSpPr txBox="1"/>
          <p:nvPr/>
        </p:nvSpPr>
        <p:spPr>
          <a:xfrm>
            <a:off x="5363549" y="2536701"/>
            <a:ext cx="31454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EquityMarketDataService</a:t>
            </a:r>
            <a:r>
              <a:rPr lang="en-US" dirty="0"/>
              <a:t>,</a:t>
            </a:r>
          </a:p>
          <a:p>
            <a:r>
              <a:rPr lang="en-US" dirty="0" err="1"/>
              <a:t>EquityTradeBookingService</a:t>
            </a:r>
            <a:r>
              <a:rPr lang="en-US" dirty="0"/>
              <a:t>;</a:t>
            </a:r>
          </a:p>
          <a:p>
            <a:r>
              <a:rPr lang="en-US" dirty="0" err="1"/>
              <a:t>EquityTradeBookingServiceListener</a:t>
            </a:r>
            <a:r>
              <a:rPr lang="en-US" dirty="0"/>
              <a:t>, </a:t>
            </a:r>
            <a:r>
              <a:rPr lang="en-US" dirty="0" err="1"/>
              <a:t>executionOrder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178FE9-A446-42D9-A1D9-0F087BCDFAB1}"/>
              </a:ext>
            </a:extLst>
          </p:cNvPr>
          <p:cNvSpPr txBox="1"/>
          <p:nvPr/>
        </p:nvSpPr>
        <p:spPr>
          <a:xfrm>
            <a:off x="8406263" y="2598089"/>
            <a:ext cx="3307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and execute order, send it to the </a:t>
            </a:r>
            <a:r>
              <a:rPr lang="en-US" b="1" dirty="0" err="1"/>
              <a:t>EquityTradeBookingService</a:t>
            </a:r>
            <a:r>
              <a:rPr lang="en-US" dirty="0"/>
              <a:t> via a </a:t>
            </a:r>
            <a:r>
              <a:rPr lang="en-US" b="1" dirty="0"/>
              <a:t>service listener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6FDF6C-0BCB-4E60-B90D-0EF50498BCD5}"/>
              </a:ext>
            </a:extLst>
          </p:cNvPr>
          <p:cNvSpPr txBox="1"/>
          <p:nvPr/>
        </p:nvSpPr>
        <p:spPr>
          <a:xfrm>
            <a:off x="5369256" y="3466016"/>
            <a:ext cx="3145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EquityAlgoExecutionService</a:t>
            </a:r>
            <a:endParaRPr lang="en-US" dirty="0"/>
          </a:p>
          <a:p>
            <a:r>
              <a:rPr lang="en-US" dirty="0" err="1"/>
              <a:t>EquityPositionService</a:t>
            </a:r>
            <a:endParaRPr lang="en-US" dirty="0"/>
          </a:p>
          <a:p>
            <a:r>
              <a:rPr lang="en-US" dirty="0" err="1"/>
              <a:t>EquityPositionServiceListener</a:t>
            </a:r>
            <a:r>
              <a:rPr lang="en-US" dirty="0"/>
              <a:t>, Trade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C37A92-1B79-4416-8E26-A749CDA0BAEC}"/>
              </a:ext>
            </a:extLst>
          </p:cNvPr>
          <p:cNvSpPr txBox="1"/>
          <p:nvPr/>
        </p:nvSpPr>
        <p:spPr>
          <a:xfrm>
            <a:off x="8434494" y="3466086"/>
            <a:ext cx="330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trade, send it to the </a:t>
            </a:r>
            <a:r>
              <a:rPr lang="en-US" b="1" dirty="0" err="1"/>
              <a:t>PositionService</a:t>
            </a:r>
            <a:r>
              <a:rPr lang="en-US" dirty="0"/>
              <a:t> via a </a:t>
            </a:r>
            <a:r>
              <a:rPr lang="en-US" b="1" dirty="0"/>
              <a:t>service listener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69DCCD-A846-4A44-88B4-1EFF48F40A02}"/>
              </a:ext>
            </a:extLst>
          </p:cNvPr>
          <p:cNvSpPr txBox="1"/>
          <p:nvPr/>
        </p:nvSpPr>
        <p:spPr>
          <a:xfrm>
            <a:off x="8406262" y="4135168"/>
            <a:ext cx="330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trade, send it to the </a:t>
            </a:r>
            <a:r>
              <a:rPr lang="en-US" b="1" dirty="0" err="1"/>
              <a:t>RiskService</a:t>
            </a:r>
            <a:r>
              <a:rPr lang="en-US" dirty="0"/>
              <a:t> via a </a:t>
            </a:r>
            <a:r>
              <a:rPr lang="en-US" b="1" dirty="0"/>
              <a:t>service listener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AEA25-61A2-4C85-9D59-380796127D4F}"/>
              </a:ext>
            </a:extLst>
          </p:cNvPr>
          <p:cNvSpPr txBox="1"/>
          <p:nvPr/>
        </p:nvSpPr>
        <p:spPr>
          <a:xfrm>
            <a:off x="8390157" y="4850173"/>
            <a:ext cx="3307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Assess risk, send it to the </a:t>
            </a:r>
            <a:r>
              <a:rPr lang="en-US" b="1" dirty="0" err="1"/>
              <a:t>HistoricalDataService</a:t>
            </a:r>
            <a:r>
              <a:rPr lang="en-US" dirty="0"/>
              <a:t> via a </a:t>
            </a:r>
            <a:r>
              <a:rPr lang="en-US" b="1" dirty="0"/>
              <a:t>service listener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A8ED06-F154-4B3A-8F26-6475601D0DFA}"/>
              </a:ext>
            </a:extLst>
          </p:cNvPr>
          <p:cNvSpPr txBox="1"/>
          <p:nvPr/>
        </p:nvSpPr>
        <p:spPr>
          <a:xfrm>
            <a:off x="8406262" y="6333328"/>
            <a:ext cx="330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trade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4144B9-D64F-458C-8ED4-83046DDFA2AE}"/>
              </a:ext>
            </a:extLst>
          </p:cNvPr>
          <p:cNvSpPr txBox="1"/>
          <p:nvPr/>
        </p:nvSpPr>
        <p:spPr>
          <a:xfrm>
            <a:off x="8382632" y="5613316"/>
            <a:ext cx="3896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it to the </a:t>
            </a:r>
            <a:r>
              <a:rPr lang="en-US" b="1" dirty="0"/>
              <a:t>output connector </a:t>
            </a:r>
            <a:r>
              <a:rPr lang="en-US" dirty="0"/>
              <a:t>via </a:t>
            </a:r>
            <a:r>
              <a:rPr lang="en-US" b="1" dirty="0" err="1"/>
              <a:t>EquityHistoricalDataServiceConnector</a:t>
            </a:r>
            <a:endParaRPr lang="en-US" b="1" dirty="0"/>
          </a:p>
          <a:p>
            <a:r>
              <a:rPr lang="en-US" b="1" dirty="0"/>
              <a:t>.publish()</a:t>
            </a:r>
            <a:r>
              <a:rPr lang="en-US" dirty="0"/>
              <a:t> method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FC2C8A-20E8-480D-8895-63A32B2C28C9}"/>
              </a:ext>
            </a:extLst>
          </p:cNvPr>
          <p:cNvSpPr txBox="1"/>
          <p:nvPr/>
        </p:nvSpPr>
        <p:spPr>
          <a:xfrm>
            <a:off x="5385030" y="4163881"/>
            <a:ext cx="3145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EquityTradeBookingService</a:t>
            </a:r>
            <a:r>
              <a:rPr lang="en-US" dirty="0"/>
              <a:t>,</a:t>
            </a:r>
          </a:p>
          <a:p>
            <a:r>
              <a:rPr lang="en-US" dirty="0" err="1"/>
              <a:t>EquityRiskService</a:t>
            </a:r>
            <a:r>
              <a:rPr lang="en-US" dirty="0"/>
              <a:t>, Position,</a:t>
            </a:r>
          </a:p>
          <a:p>
            <a:r>
              <a:rPr lang="en-US" dirty="0" err="1"/>
              <a:t>EquityRiskServiceListener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8ED870-990A-4204-91A9-1ADA8C615FAB}"/>
              </a:ext>
            </a:extLst>
          </p:cNvPr>
          <p:cNvSpPr txBox="1"/>
          <p:nvPr/>
        </p:nvSpPr>
        <p:spPr>
          <a:xfrm>
            <a:off x="5363549" y="4820117"/>
            <a:ext cx="3145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EquityPositionService</a:t>
            </a:r>
            <a:r>
              <a:rPr lang="en-US" dirty="0"/>
              <a:t>, </a:t>
            </a:r>
            <a:r>
              <a:rPr lang="en-US" dirty="0" err="1"/>
              <a:t>EquityHistoricalDataService</a:t>
            </a:r>
            <a:r>
              <a:rPr lang="en-US" dirty="0"/>
              <a:t>, Risk </a:t>
            </a:r>
            <a:r>
              <a:rPr lang="en-US" dirty="0" err="1"/>
              <a:t>EquityHistoricalDataServiceListener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1B7CE-B35B-4D35-8ACD-183686E91F14}"/>
              </a:ext>
            </a:extLst>
          </p:cNvPr>
          <p:cNvSpPr txBox="1"/>
          <p:nvPr/>
        </p:nvSpPr>
        <p:spPr>
          <a:xfrm>
            <a:off x="5201745" y="5642351"/>
            <a:ext cx="3307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EquityRiskService</a:t>
            </a:r>
            <a:r>
              <a:rPr lang="en-US" dirty="0"/>
              <a:t>, </a:t>
            </a:r>
            <a:r>
              <a:rPr lang="en-US" dirty="0" err="1"/>
              <a:t>EquityHistoricalDataServiceConnector</a:t>
            </a:r>
            <a:endParaRPr lang="en-US" dirty="0"/>
          </a:p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1C4852-E8BE-4AF0-88AD-6272E34E9F4D}"/>
              </a:ext>
            </a:extLst>
          </p:cNvPr>
          <p:cNvSpPr txBox="1"/>
          <p:nvPr/>
        </p:nvSpPr>
        <p:spPr>
          <a:xfrm>
            <a:off x="5466990" y="6314271"/>
            <a:ext cx="2636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EquityHistoricalDataService</a:t>
            </a:r>
            <a:endParaRPr lang="en-US" dirty="0"/>
          </a:p>
          <a:p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093B2A-23A9-4B9E-9848-71AD05108362}"/>
              </a:ext>
            </a:extLst>
          </p:cNvPr>
          <p:cNvSpPr/>
          <p:nvPr/>
        </p:nvSpPr>
        <p:spPr>
          <a:xfrm>
            <a:off x="136033" y="98359"/>
            <a:ext cx="7564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Table of Main Function Modulus, Classes and Class Interactions </a:t>
            </a:r>
          </a:p>
        </p:txBody>
      </p:sp>
    </p:spTree>
    <p:extLst>
      <p:ext uri="{BB962C8B-B14F-4D97-AF65-F5344CB8AC3E}">
        <p14:creationId xmlns:p14="http://schemas.microsoft.com/office/powerpoint/2010/main" val="117926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5554</TotalTime>
  <Words>300</Words>
  <Application>Microsoft Office PowerPoint</Application>
  <PresentationFormat>Widescreen</PresentationFormat>
  <Paragraphs>77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Equity Trading 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mengqi liu</dc:creator>
  <cp:lastModifiedBy>mengqi liu</cp:lastModifiedBy>
  <cp:revision>35</cp:revision>
  <dcterms:created xsi:type="dcterms:W3CDTF">2020-03-29T17:50:40Z</dcterms:created>
  <dcterms:modified xsi:type="dcterms:W3CDTF">2020-04-06T02:55:02Z</dcterms:modified>
</cp:coreProperties>
</file>