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etSTNOqGOYn+W15S6jTz0y8st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85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46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19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78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3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53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90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21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75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4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b="0" i="0" u="none" strike="noStrike" cap="none">
                <a:solidFill>
                  <a:schemeClr val="dk1"/>
                </a:solidFill>
                <a:latin typeface="Calibri"/>
                <a:ea typeface="Calibri"/>
                <a:cs typeface="Calibri"/>
                <a:sym typeface="Calibri"/>
              </a:defRPr>
            </a:lvl1pPr>
            <a:lvl2pPr marL="0" marR="0" lvl="1" indent="0" algn="r">
              <a:spcBef>
                <a:spcPts val="0"/>
              </a:spcBef>
              <a:buNone/>
              <a:defRPr sz="1800" b="0" i="0" u="none" strike="noStrike" cap="none">
                <a:solidFill>
                  <a:schemeClr val="dk1"/>
                </a:solidFill>
                <a:latin typeface="Calibri"/>
                <a:ea typeface="Calibri"/>
                <a:cs typeface="Calibri"/>
                <a:sym typeface="Calibri"/>
              </a:defRPr>
            </a:lvl2pPr>
            <a:lvl3pPr marL="0" marR="0" lvl="2" indent="0" algn="r">
              <a:spcBef>
                <a:spcPts val="0"/>
              </a:spcBef>
              <a:buNone/>
              <a:defRPr sz="1800" b="0" i="0" u="none" strike="noStrike" cap="none">
                <a:solidFill>
                  <a:schemeClr val="dk1"/>
                </a:solidFill>
                <a:latin typeface="Calibri"/>
                <a:ea typeface="Calibri"/>
                <a:cs typeface="Calibri"/>
                <a:sym typeface="Calibri"/>
              </a:defRPr>
            </a:lvl3pPr>
            <a:lvl4pPr marL="0" marR="0" lvl="3" indent="0" algn="r">
              <a:spcBef>
                <a:spcPts val="0"/>
              </a:spcBef>
              <a:buNone/>
              <a:defRPr sz="1800" b="0" i="0" u="none" strike="noStrike" cap="none">
                <a:solidFill>
                  <a:schemeClr val="dk1"/>
                </a:solidFill>
                <a:latin typeface="Calibri"/>
                <a:ea typeface="Calibri"/>
                <a:cs typeface="Calibri"/>
                <a:sym typeface="Calibri"/>
              </a:defRPr>
            </a:lvl4pPr>
            <a:lvl5pPr marL="0" marR="0" lvl="4" indent="0" algn="r">
              <a:spcBef>
                <a:spcPts val="0"/>
              </a:spcBef>
              <a:buNone/>
              <a:defRPr sz="1800" b="0" i="0" u="none" strike="noStrike" cap="none">
                <a:solidFill>
                  <a:schemeClr val="dk1"/>
                </a:solidFill>
                <a:latin typeface="Calibri"/>
                <a:ea typeface="Calibri"/>
                <a:cs typeface="Calibri"/>
                <a:sym typeface="Calibri"/>
              </a:defRPr>
            </a:lvl5pPr>
            <a:lvl6pPr marL="0" marR="0" lvl="5" indent="0" algn="r">
              <a:spcBef>
                <a:spcPts val="0"/>
              </a:spcBef>
              <a:buNone/>
              <a:defRPr sz="1800" b="0" i="0" u="none" strike="noStrike" cap="none">
                <a:solidFill>
                  <a:schemeClr val="dk1"/>
                </a:solidFill>
                <a:latin typeface="Calibri"/>
                <a:ea typeface="Calibri"/>
                <a:cs typeface="Calibri"/>
                <a:sym typeface="Calibri"/>
              </a:defRPr>
            </a:lvl6pPr>
            <a:lvl7pPr marL="0" marR="0" lvl="6" indent="0" algn="r">
              <a:spcBef>
                <a:spcPts val="0"/>
              </a:spcBef>
              <a:buNone/>
              <a:defRPr sz="1800" b="0" i="0" u="none" strike="noStrike" cap="none">
                <a:solidFill>
                  <a:schemeClr val="dk1"/>
                </a:solidFill>
                <a:latin typeface="Calibri"/>
                <a:ea typeface="Calibri"/>
                <a:cs typeface="Calibri"/>
                <a:sym typeface="Calibri"/>
              </a:defRPr>
            </a:lvl7pPr>
            <a:lvl8pPr marL="0" marR="0" lvl="7" indent="0" algn="r">
              <a:spcBef>
                <a:spcPts val="0"/>
              </a:spcBef>
              <a:buNone/>
              <a:defRPr sz="1800" b="0" i="0" u="none" strike="noStrike" cap="none">
                <a:solidFill>
                  <a:schemeClr val="dk1"/>
                </a:solidFill>
                <a:latin typeface="Calibri"/>
                <a:ea typeface="Calibri"/>
                <a:cs typeface="Calibri"/>
                <a:sym typeface="Calibri"/>
              </a:defRPr>
            </a:lvl8pPr>
            <a:lvl9pPr marL="0" marR="0" lvl="8" indent="0" algn="r">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800">
                <a:solidFill>
                  <a:schemeClr val="dk1"/>
                </a:solidFill>
                <a:latin typeface="Calibri"/>
                <a:ea typeface="Calibri"/>
                <a:cs typeface="Calibri"/>
                <a:sym typeface="Calibri"/>
              </a:defRPr>
            </a:lvl1pPr>
            <a:lvl2pPr marL="0" marR="0" lvl="1" indent="0" algn="r">
              <a:spcBef>
                <a:spcPts val="0"/>
              </a:spcBef>
              <a:buNone/>
              <a:defRPr sz="1800">
                <a:solidFill>
                  <a:schemeClr val="dk1"/>
                </a:solidFill>
                <a:latin typeface="Calibri"/>
                <a:ea typeface="Calibri"/>
                <a:cs typeface="Calibri"/>
                <a:sym typeface="Calibri"/>
              </a:defRPr>
            </a:lvl2pPr>
            <a:lvl3pPr marL="0" marR="0" lvl="2" indent="0" algn="r">
              <a:spcBef>
                <a:spcPts val="0"/>
              </a:spcBef>
              <a:buNone/>
              <a:defRPr sz="1800">
                <a:solidFill>
                  <a:schemeClr val="dk1"/>
                </a:solidFill>
                <a:latin typeface="Calibri"/>
                <a:ea typeface="Calibri"/>
                <a:cs typeface="Calibri"/>
                <a:sym typeface="Calibri"/>
              </a:defRPr>
            </a:lvl3pPr>
            <a:lvl4pPr marL="0" marR="0" lvl="3" indent="0" algn="r">
              <a:spcBef>
                <a:spcPts val="0"/>
              </a:spcBef>
              <a:buNone/>
              <a:defRPr sz="1800">
                <a:solidFill>
                  <a:schemeClr val="dk1"/>
                </a:solidFill>
                <a:latin typeface="Calibri"/>
                <a:ea typeface="Calibri"/>
                <a:cs typeface="Calibri"/>
                <a:sym typeface="Calibri"/>
              </a:defRPr>
            </a:lvl4pPr>
            <a:lvl5pPr marL="0" marR="0" lvl="4" indent="0" algn="r">
              <a:spcBef>
                <a:spcPts val="0"/>
              </a:spcBef>
              <a:buNone/>
              <a:defRPr sz="1800">
                <a:solidFill>
                  <a:schemeClr val="dk1"/>
                </a:solidFill>
                <a:latin typeface="Calibri"/>
                <a:ea typeface="Calibri"/>
                <a:cs typeface="Calibri"/>
                <a:sym typeface="Calibri"/>
              </a:defRPr>
            </a:lvl5pPr>
            <a:lvl6pPr marL="0" marR="0" lvl="5" indent="0" algn="r">
              <a:spcBef>
                <a:spcPts val="0"/>
              </a:spcBef>
              <a:buNone/>
              <a:defRPr sz="1800">
                <a:solidFill>
                  <a:schemeClr val="dk1"/>
                </a:solidFill>
                <a:latin typeface="Calibri"/>
                <a:ea typeface="Calibri"/>
                <a:cs typeface="Calibri"/>
                <a:sym typeface="Calibri"/>
              </a:defRPr>
            </a:lvl6pPr>
            <a:lvl7pPr marL="0" marR="0" lvl="6" indent="0" algn="r">
              <a:spcBef>
                <a:spcPts val="0"/>
              </a:spcBef>
              <a:buNone/>
              <a:defRPr sz="1800">
                <a:solidFill>
                  <a:schemeClr val="dk1"/>
                </a:solidFill>
                <a:latin typeface="Calibri"/>
                <a:ea typeface="Calibri"/>
                <a:cs typeface="Calibri"/>
                <a:sym typeface="Calibri"/>
              </a:defRPr>
            </a:lvl7pPr>
            <a:lvl8pPr marL="0" marR="0" lvl="7" indent="0" algn="r">
              <a:spcBef>
                <a:spcPts val="0"/>
              </a:spcBef>
              <a:buNone/>
              <a:defRPr sz="1800">
                <a:solidFill>
                  <a:schemeClr val="dk1"/>
                </a:solidFill>
                <a:latin typeface="Calibri"/>
                <a:ea typeface="Calibri"/>
                <a:cs typeface="Calibri"/>
                <a:sym typeface="Calibri"/>
              </a:defRPr>
            </a:lvl8pPr>
            <a:lvl9pPr marL="0" marR="0" lvl="8" indent="0" algn="r">
              <a:spcBef>
                <a:spcPts val="0"/>
              </a:spcBef>
              <a:buNone/>
              <a:defRPr sz="18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u="none" strike="noStrike" cap="none">
                <a:solidFill>
                  <a:schemeClr val="dk1"/>
                </a:solidFill>
                <a:latin typeface="Calibri"/>
                <a:ea typeface="Calibri"/>
                <a:cs typeface="Calibri"/>
                <a:sym typeface="Calibri"/>
              </a:defRPr>
            </a:lvl1pPr>
            <a:lvl2pPr marL="0" marR="0" lvl="1" indent="0" algn="r" rtl="0">
              <a:spcBef>
                <a:spcPts val="0"/>
              </a:spcBef>
              <a:buNone/>
              <a:defRPr sz="1800" b="0" i="0" u="none" strike="noStrike" cap="none">
                <a:solidFill>
                  <a:schemeClr val="dk1"/>
                </a:solidFill>
                <a:latin typeface="Calibri"/>
                <a:ea typeface="Calibri"/>
                <a:cs typeface="Calibri"/>
                <a:sym typeface="Calibri"/>
              </a:defRPr>
            </a:lvl2pPr>
            <a:lvl3pPr marL="0" marR="0" lvl="2" indent="0" algn="r" rtl="0">
              <a:spcBef>
                <a:spcPts val="0"/>
              </a:spcBef>
              <a:buNone/>
              <a:defRPr sz="1800" b="0" i="0" u="none" strike="noStrike" cap="none">
                <a:solidFill>
                  <a:schemeClr val="dk1"/>
                </a:solidFill>
                <a:latin typeface="Calibri"/>
                <a:ea typeface="Calibri"/>
                <a:cs typeface="Calibri"/>
                <a:sym typeface="Calibri"/>
              </a:defRPr>
            </a:lvl3pPr>
            <a:lvl4pPr marL="0" marR="0" lvl="3" indent="0" algn="r" rtl="0">
              <a:spcBef>
                <a:spcPts val="0"/>
              </a:spcBef>
              <a:buNone/>
              <a:defRPr sz="1800" b="0" i="0" u="none" strike="noStrike" cap="none">
                <a:solidFill>
                  <a:schemeClr val="dk1"/>
                </a:solidFill>
                <a:latin typeface="Calibri"/>
                <a:ea typeface="Calibri"/>
                <a:cs typeface="Calibri"/>
                <a:sym typeface="Calibri"/>
              </a:defRPr>
            </a:lvl4pPr>
            <a:lvl5pPr marL="0" marR="0" lvl="4" indent="0" algn="r" rtl="0">
              <a:spcBef>
                <a:spcPts val="0"/>
              </a:spcBef>
              <a:buNone/>
              <a:defRPr sz="1800" b="0" i="0" u="none" strike="noStrike" cap="none">
                <a:solidFill>
                  <a:schemeClr val="dk1"/>
                </a:solidFill>
                <a:latin typeface="Calibri"/>
                <a:ea typeface="Calibri"/>
                <a:cs typeface="Calibri"/>
                <a:sym typeface="Calibri"/>
              </a:defRPr>
            </a:lvl5pPr>
            <a:lvl6pPr marL="0" marR="0" lvl="5" indent="0" algn="r" rtl="0">
              <a:spcBef>
                <a:spcPts val="0"/>
              </a:spcBef>
              <a:buNone/>
              <a:defRPr sz="1800" b="0" i="0" u="none" strike="noStrike" cap="none">
                <a:solidFill>
                  <a:schemeClr val="dk1"/>
                </a:solidFill>
                <a:latin typeface="Calibri"/>
                <a:ea typeface="Calibri"/>
                <a:cs typeface="Calibri"/>
                <a:sym typeface="Calibri"/>
              </a:defRPr>
            </a:lvl6pPr>
            <a:lvl7pPr marL="0" marR="0" lvl="6" indent="0" algn="r" rtl="0">
              <a:spcBef>
                <a:spcPts val="0"/>
              </a:spcBef>
              <a:buNone/>
              <a:defRPr sz="1800" b="0" i="0" u="none" strike="noStrike" cap="none">
                <a:solidFill>
                  <a:schemeClr val="dk1"/>
                </a:solidFill>
                <a:latin typeface="Calibri"/>
                <a:ea typeface="Calibri"/>
                <a:cs typeface="Calibri"/>
                <a:sym typeface="Calibri"/>
              </a:defRPr>
            </a:lvl7pPr>
            <a:lvl8pPr marL="0" marR="0" lvl="7" indent="0" algn="r" rtl="0">
              <a:spcBef>
                <a:spcPts val="0"/>
              </a:spcBef>
              <a:buNone/>
              <a:defRPr sz="1800" b="0" i="0" u="none" strike="noStrike" cap="none">
                <a:solidFill>
                  <a:schemeClr val="dk1"/>
                </a:solidFill>
                <a:latin typeface="Calibri"/>
                <a:ea typeface="Calibri"/>
                <a:cs typeface="Calibri"/>
                <a:sym typeface="Calibri"/>
              </a:defRPr>
            </a:lvl8pPr>
            <a:lvl9pPr marL="0" marR="0" lvl="8" indent="0" algn="r" rtl="0">
              <a:spcBef>
                <a:spcPts val="0"/>
              </a:spcBef>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6558868" y="1614091"/>
            <a:ext cx="5402036"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5"/>
              <a:buNone/>
            </a:pPr>
            <a:r>
              <a:rPr lang="en-US" sz="2405" b="1" u="sng" dirty="0"/>
              <a:t>Contents:</a:t>
            </a:r>
            <a:endParaRPr dirty="0"/>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 MAIN</a:t>
            </a:r>
            <a:endParaRPr dirty="0"/>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 BOARD </a:t>
            </a:r>
            <a:endParaRPr dirty="0"/>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a:t>
            </a:r>
            <a:r>
              <a:rPr lang="en-US" sz="2405" dirty="0">
                <a:solidFill>
                  <a:schemeClr val="tx1"/>
                </a:solidFill>
              </a:rPr>
              <a:t>– MOVES</a:t>
            </a:r>
            <a:endParaRPr dirty="0">
              <a:solidFill>
                <a:schemeClr val="tx1"/>
              </a:solidFill>
            </a:endParaRPr>
          </a:p>
          <a:p>
            <a:pPr marL="514350" lvl="0" indent="-514350" algn="l" rtl="0">
              <a:lnSpc>
                <a:spcPct val="80000"/>
              </a:lnSpc>
              <a:spcBef>
                <a:spcPts val="1000"/>
              </a:spcBef>
              <a:spcAft>
                <a:spcPts val="0"/>
              </a:spcAft>
              <a:buClr>
                <a:srgbClr val="0070C0"/>
              </a:buClr>
              <a:buSzPts val="2405"/>
              <a:buFont typeface="Calibri"/>
              <a:buAutoNum type="arabicPeriod"/>
            </a:pPr>
            <a:r>
              <a:rPr lang="en-US" sz="2405" dirty="0" err="1">
                <a:solidFill>
                  <a:schemeClr val="tx1"/>
                </a:solidFill>
              </a:rPr>
              <a:t>SuperClass</a:t>
            </a:r>
            <a:r>
              <a:rPr lang="en-US" sz="2405" dirty="0">
                <a:solidFill>
                  <a:schemeClr val="tx1"/>
                </a:solidFill>
              </a:rPr>
              <a:t> – PIECES (subclasses: King, Queen, Bishop, Knight, Rook, Pawn)</a:t>
            </a:r>
            <a:endParaRPr dirty="0">
              <a:solidFill>
                <a:schemeClr val="tx1"/>
              </a:solidFill>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solidFill>
                  <a:schemeClr val="tx1"/>
                </a:solidFill>
              </a:rPr>
              <a:t>Class </a:t>
            </a:r>
            <a:r>
              <a:rPr lang="en-US" sz="2405" dirty="0"/>
              <a:t>– PLAYER </a:t>
            </a:r>
            <a:endParaRPr dirty="0"/>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 GRAPHICS </a:t>
            </a:r>
            <a:r>
              <a:rPr lang="en-US" sz="2405" dirty="0">
                <a:solidFill>
                  <a:srgbClr val="FF0000"/>
                </a:solidFill>
              </a:rPr>
              <a:t>(ON HOLD)</a:t>
            </a:r>
            <a:endParaRPr sz="2405" dirty="0"/>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 AI </a:t>
            </a:r>
            <a:r>
              <a:rPr lang="en-US" sz="2405" dirty="0">
                <a:solidFill>
                  <a:srgbClr val="FF0000"/>
                </a:solidFill>
              </a:rPr>
              <a:t>(ON HOLD)</a:t>
            </a:r>
            <a:r>
              <a:rPr lang="en-US" sz="2405" dirty="0">
                <a:solidFill>
                  <a:schemeClr val="tx1"/>
                </a:solidFill>
              </a:rPr>
              <a:t>(DRAFT GUI)</a:t>
            </a:r>
            <a:endParaRPr dirty="0">
              <a:solidFill>
                <a:schemeClr val="tx1"/>
              </a:solidFill>
            </a:endParaRPr>
          </a:p>
          <a:p>
            <a:pPr marL="514350" lvl="0" indent="-514350" algn="l" rtl="0">
              <a:lnSpc>
                <a:spcPct val="80000"/>
              </a:lnSpc>
              <a:spcBef>
                <a:spcPts val="1000"/>
              </a:spcBef>
              <a:spcAft>
                <a:spcPts val="0"/>
              </a:spcAft>
              <a:buClr>
                <a:schemeClr val="dk1"/>
              </a:buClr>
              <a:buSzPts val="2405"/>
              <a:buFont typeface="Calibri"/>
              <a:buAutoNum type="arabicPeriod"/>
            </a:pPr>
            <a:r>
              <a:rPr lang="en-US" sz="2405" dirty="0"/>
              <a:t>Class – CRC HOW TO</a:t>
            </a:r>
            <a:endParaRPr dirty="0"/>
          </a:p>
          <a:p>
            <a:pPr marL="514350" lvl="0" indent="-361632" algn="l" rtl="0">
              <a:lnSpc>
                <a:spcPct val="80000"/>
              </a:lnSpc>
              <a:spcBef>
                <a:spcPts val="1000"/>
              </a:spcBef>
              <a:spcAft>
                <a:spcPts val="0"/>
              </a:spcAft>
              <a:buClr>
                <a:schemeClr val="dk1"/>
              </a:buClr>
              <a:buSzPts val="2405"/>
              <a:buFont typeface="Calibri"/>
              <a:buNone/>
            </a:pPr>
            <a:endParaRPr sz="2405" dirty="0"/>
          </a:p>
        </p:txBody>
      </p:sp>
      <p:sp>
        <p:nvSpPr>
          <p:cNvPr id="89" name="Google Shape;89;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
          <p:cNvSpPr txBox="1"/>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Timeline &amp; Slide Contents</a:t>
            </a:r>
            <a:endParaRPr/>
          </a:p>
        </p:txBody>
      </p:sp>
      <p:sp>
        <p:nvSpPr>
          <p:cNvPr id="93" name="Google Shape;93;p1"/>
          <p:cNvSpPr txBox="1"/>
          <p:nvPr/>
        </p:nvSpPr>
        <p:spPr>
          <a:xfrm>
            <a:off x="234818" y="1616076"/>
            <a:ext cx="5938156"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600"/>
              <a:buFont typeface="Arial"/>
              <a:buNone/>
            </a:pPr>
            <a:r>
              <a:rPr lang="en-US" sz="2600" b="1" i="0" u="sng" strike="noStrike" cap="none">
                <a:solidFill>
                  <a:schemeClr val="dk1"/>
                </a:solidFill>
                <a:latin typeface="Calibri"/>
                <a:ea typeface="Calibri"/>
                <a:cs typeface="Calibri"/>
                <a:sym typeface="Calibri"/>
              </a:rPr>
              <a:t>Suspenses</a:t>
            </a:r>
            <a:r>
              <a:rPr lang="en-US" sz="2600" b="0" i="0" u="none" strike="noStrike" cap="none">
                <a:solidFill>
                  <a:schemeClr val="dk1"/>
                </a:solidFill>
                <a:latin typeface="Calibri"/>
                <a:ea typeface="Calibri"/>
                <a:cs typeface="Calibri"/>
                <a:sym typeface="Calibri"/>
              </a:rPr>
              <a:t>:</a:t>
            </a:r>
            <a:endParaRPr/>
          </a:p>
          <a:p>
            <a:pPr marL="228600" marR="0" lvl="0" indent="-228600" algn="l" rtl="0">
              <a:lnSpc>
                <a:spcPct val="90000"/>
              </a:lnSpc>
              <a:spcBef>
                <a:spcPts val="1000"/>
              </a:spcBef>
              <a:spcAft>
                <a:spcPts val="0"/>
              </a:spcAft>
              <a:buClr>
                <a:srgbClr val="0070C0"/>
              </a:buClr>
              <a:buSzPts val="2600"/>
              <a:buFont typeface="Arial"/>
              <a:buChar char="•"/>
            </a:pPr>
            <a:r>
              <a:rPr lang="en-US" sz="2600" b="0" i="0" u="none" strike="sngStrike" cap="none">
                <a:solidFill>
                  <a:srgbClr val="0070C0"/>
                </a:solidFill>
                <a:latin typeface="Calibri"/>
                <a:ea typeface="Calibri"/>
                <a:cs typeface="Calibri"/>
                <a:sym typeface="Calibri"/>
              </a:rPr>
              <a:t>Fri, Mar 27: Team (CRC drafts)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03: Team (Coding for initial classes, 1-2 methods, instance variables)</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06: UPENN (project design) </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10: Team (project initial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17: Team (project final draft)</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Fri, Apr 24: open</a:t>
            </a:r>
            <a:endParaRPr/>
          </a:p>
          <a:p>
            <a:pPr marL="228600" marR="0" lvl="0" indent="-228600" algn="l" rtl="0">
              <a:lnSpc>
                <a:spcPct val="90000"/>
              </a:lnSpc>
              <a:spcBef>
                <a:spcPts val="1000"/>
              </a:spcBef>
              <a:spcAft>
                <a:spcPts val="0"/>
              </a:spcAft>
              <a:buClr>
                <a:schemeClr val="dk1"/>
              </a:buClr>
              <a:buSzPts val="2600"/>
              <a:buFont typeface="Arial"/>
              <a:buChar char="•"/>
            </a:pPr>
            <a:r>
              <a:rPr lang="en-US" sz="2600" b="0" i="0" u="none" strike="noStrike" cap="none">
                <a:solidFill>
                  <a:schemeClr val="dk1"/>
                </a:solidFill>
                <a:latin typeface="Calibri"/>
                <a:ea typeface="Calibri"/>
                <a:cs typeface="Calibri"/>
                <a:sym typeface="Calibri"/>
              </a:rPr>
              <a:t>Mon, Apr 27: UPENN (project) </a:t>
            </a:r>
            <a:endParaRPr/>
          </a:p>
          <a:p>
            <a:pPr marL="514350" marR="0" lvl="0" indent="-349250" algn="l" rtl="0">
              <a:lnSpc>
                <a:spcPct val="90000"/>
              </a:lnSpc>
              <a:spcBef>
                <a:spcPts val="1000"/>
              </a:spcBef>
              <a:spcAft>
                <a:spcPts val="0"/>
              </a:spcAft>
              <a:buClr>
                <a:schemeClr val="dk1"/>
              </a:buClr>
              <a:buSzPts val="2600"/>
              <a:buFont typeface="Calibri"/>
              <a:buNone/>
            </a:pPr>
            <a:endParaRPr sz="26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DRAFT: GUI</a:t>
            </a:r>
            <a:endParaRPr dirty="0"/>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2" name="Table 2">
            <a:extLst>
              <a:ext uri="{FF2B5EF4-FFF2-40B4-BE49-F238E27FC236}">
                <a16:creationId xmlns:a16="http://schemas.microsoft.com/office/drawing/2014/main" id="{45E93207-90BF-49B2-9587-8E1F213681EA}"/>
              </a:ext>
            </a:extLst>
          </p:cNvPr>
          <p:cNvGraphicFramePr>
            <a:graphicFrameLocks noGrp="1"/>
          </p:cNvGraphicFramePr>
          <p:nvPr/>
        </p:nvGraphicFramePr>
        <p:xfrm>
          <a:off x="4267200" y="1600200"/>
          <a:ext cx="3657600" cy="36576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282686048"/>
                    </a:ext>
                  </a:extLst>
                </a:gridCol>
                <a:gridCol w="457200">
                  <a:extLst>
                    <a:ext uri="{9D8B030D-6E8A-4147-A177-3AD203B41FA5}">
                      <a16:colId xmlns:a16="http://schemas.microsoft.com/office/drawing/2014/main" val="2717429170"/>
                    </a:ext>
                  </a:extLst>
                </a:gridCol>
                <a:gridCol w="457200">
                  <a:extLst>
                    <a:ext uri="{9D8B030D-6E8A-4147-A177-3AD203B41FA5}">
                      <a16:colId xmlns:a16="http://schemas.microsoft.com/office/drawing/2014/main" val="4102968081"/>
                    </a:ext>
                  </a:extLst>
                </a:gridCol>
                <a:gridCol w="457200">
                  <a:extLst>
                    <a:ext uri="{9D8B030D-6E8A-4147-A177-3AD203B41FA5}">
                      <a16:colId xmlns:a16="http://schemas.microsoft.com/office/drawing/2014/main" val="991611227"/>
                    </a:ext>
                  </a:extLst>
                </a:gridCol>
                <a:gridCol w="457200">
                  <a:extLst>
                    <a:ext uri="{9D8B030D-6E8A-4147-A177-3AD203B41FA5}">
                      <a16:colId xmlns:a16="http://schemas.microsoft.com/office/drawing/2014/main" val="533166494"/>
                    </a:ext>
                  </a:extLst>
                </a:gridCol>
                <a:gridCol w="457200">
                  <a:extLst>
                    <a:ext uri="{9D8B030D-6E8A-4147-A177-3AD203B41FA5}">
                      <a16:colId xmlns:a16="http://schemas.microsoft.com/office/drawing/2014/main" val="739995005"/>
                    </a:ext>
                  </a:extLst>
                </a:gridCol>
                <a:gridCol w="457200">
                  <a:extLst>
                    <a:ext uri="{9D8B030D-6E8A-4147-A177-3AD203B41FA5}">
                      <a16:colId xmlns:a16="http://schemas.microsoft.com/office/drawing/2014/main" val="2010518742"/>
                    </a:ext>
                  </a:extLst>
                </a:gridCol>
                <a:gridCol w="457200">
                  <a:extLst>
                    <a:ext uri="{9D8B030D-6E8A-4147-A177-3AD203B41FA5}">
                      <a16:colId xmlns:a16="http://schemas.microsoft.com/office/drawing/2014/main" val="2437522876"/>
                    </a:ext>
                  </a:extLst>
                </a:gridCol>
              </a:tblGrid>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005741"/>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15748211"/>
                  </a:ext>
                </a:extLst>
              </a:tr>
              <a:tr h="45720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477989"/>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7615123"/>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6494419"/>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61835434"/>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9171528"/>
                  </a:ext>
                </a:extLst>
              </a:tr>
              <a:tr h="457200">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0" algn="ctr"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mn-lt"/>
                        <a:ea typeface="+mn-ea"/>
                        <a:cs typeface="+mn-cs"/>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20489943"/>
                  </a:ext>
                </a:extLst>
              </a:tr>
            </a:tbl>
          </a:graphicData>
        </a:graphic>
      </p:graphicFrame>
      <p:sp>
        <p:nvSpPr>
          <p:cNvPr id="4" name="Rectangle 3">
            <a:extLst>
              <a:ext uri="{FF2B5EF4-FFF2-40B4-BE49-F238E27FC236}">
                <a16:creationId xmlns:a16="http://schemas.microsoft.com/office/drawing/2014/main" id="{B2A5145C-23B5-43A1-9E3A-8E6B2C82025E}"/>
              </a:ext>
            </a:extLst>
          </p:cNvPr>
          <p:cNvSpPr/>
          <p:nvPr/>
        </p:nvSpPr>
        <p:spPr>
          <a:xfrm>
            <a:off x="1468586" y="1600200"/>
            <a:ext cx="236450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OPPONENT’S</a:t>
            </a:r>
          </a:p>
          <a:p>
            <a:pPr algn="ctr"/>
            <a:r>
              <a:rPr lang="en-US" dirty="0">
                <a:solidFill>
                  <a:schemeClr val="tx1"/>
                </a:solidFill>
              </a:rPr>
              <a:t>CAPTURED </a:t>
            </a:r>
          </a:p>
          <a:p>
            <a:pPr algn="ctr"/>
            <a:r>
              <a:rPr lang="en-US" dirty="0">
                <a:solidFill>
                  <a:schemeClr val="tx1"/>
                </a:solidFill>
              </a:rPr>
              <a:t>PIECES</a:t>
            </a:r>
          </a:p>
        </p:txBody>
      </p:sp>
      <p:sp>
        <p:nvSpPr>
          <p:cNvPr id="65" name="Rectangle 64">
            <a:extLst>
              <a:ext uri="{FF2B5EF4-FFF2-40B4-BE49-F238E27FC236}">
                <a16:creationId xmlns:a16="http://schemas.microsoft.com/office/drawing/2014/main" id="{1805E64A-6AB1-44BE-A701-EF00164D84A3}"/>
              </a:ext>
            </a:extLst>
          </p:cNvPr>
          <p:cNvSpPr/>
          <p:nvPr/>
        </p:nvSpPr>
        <p:spPr>
          <a:xfrm>
            <a:off x="1468586" y="4343400"/>
            <a:ext cx="236450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OPPONENT’S</a:t>
            </a:r>
          </a:p>
          <a:p>
            <a:pPr algn="ctr"/>
            <a:r>
              <a:rPr lang="en-US" dirty="0">
                <a:solidFill>
                  <a:schemeClr val="tx1"/>
                </a:solidFill>
              </a:rPr>
              <a:t>CAPTURED </a:t>
            </a:r>
          </a:p>
          <a:p>
            <a:pPr algn="ctr"/>
            <a:r>
              <a:rPr lang="en-US" dirty="0">
                <a:solidFill>
                  <a:schemeClr val="tx1"/>
                </a:solidFill>
              </a:rPr>
              <a:t>PIECES</a:t>
            </a:r>
          </a:p>
        </p:txBody>
      </p:sp>
      <p:sp>
        <p:nvSpPr>
          <p:cNvPr id="66" name="Rectangle 65">
            <a:extLst>
              <a:ext uri="{FF2B5EF4-FFF2-40B4-BE49-F238E27FC236}">
                <a16:creationId xmlns:a16="http://schemas.microsoft.com/office/drawing/2014/main" id="{5F7913A1-08BD-4E6C-B355-96F8C1F7F777}"/>
              </a:ext>
            </a:extLst>
          </p:cNvPr>
          <p:cNvSpPr/>
          <p:nvPr/>
        </p:nvSpPr>
        <p:spPr>
          <a:xfrm>
            <a:off x="9125983" y="1599752"/>
            <a:ext cx="146304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GAME</a:t>
            </a:r>
          </a:p>
        </p:txBody>
      </p:sp>
      <p:grpSp>
        <p:nvGrpSpPr>
          <p:cNvPr id="7" name="Group 6">
            <a:extLst>
              <a:ext uri="{FF2B5EF4-FFF2-40B4-BE49-F238E27FC236}">
                <a16:creationId xmlns:a16="http://schemas.microsoft.com/office/drawing/2014/main" id="{9A767EF2-48E5-4926-AF9E-1AC6009D7A83}"/>
              </a:ext>
            </a:extLst>
          </p:cNvPr>
          <p:cNvGrpSpPr/>
          <p:nvPr/>
        </p:nvGrpSpPr>
        <p:grpSpPr>
          <a:xfrm>
            <a:off x="4376256" y="1690133"/>
            <a:ext cx="3447012" cy="732579"/>
            <a:chOff x="4376256" y="1690133"/>
            <a:chExt cx="3447012" cy="732579"/>
          </a:xfrm>
        </p:grpSpPr>
        <p:grpSp>
          <p:nvGrpSpPr>
            <p:cNvPr id="6" name="Group 5">
              <a:extLst>
                <a:ext uri="{FF2B5EF4-FFF2-40B4-BE49-F238E27FC236}">
                  <a16:creationId xmlns:a16="http://schemas.microsoft.com/office/drawing/2014/main" id="{316490C3-9686-4444-8D35-E59D31B9B041}"/>
                </a:ext>
              </a:extLst>
            </p:cNvPr>
            <p:cNvGrpSpPr/>
            <p:nvPr/>
          </p:nvGrpSpPr>
          <p:grpSpPr>
            <a:xfrm>
              <a:off x="4376256" y="1690133"/>
              <a:ext cx="3447012" cy="274320"/>
              <a:chOff x="4359563" y="1202682"/>
              <a:chExt cx="3447012" cy="274320"/>
            </a:xfrm>
          </p:grpSpPr>
          <p:sp>
            <p:nvSpPr>
              <p:cNvPr id="5" name="Rectangle 4">
                <a:extLst>
                  <a:ext uri="{FF2B5EF4-FFF2-40B4-BE49-F238E27FC236}">
                    <a16:creationId xmlns:a16="http://schemas.microsoft.com/office/drawing/2014/main" id="{C38A3D82-DC79-4989-A6AD-2C6C0D43C562}"/>
                  </a:ext>
                </a:extLst>
              </p:cNvPr>
              <p:cNvSpPr/>
              <p:nvPr/>
            </p:nvSpPr>
            <p:spPr>
              <a:xfrm>
                <a:off x="435956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R</a:t>
                </a:r>
              </a:p>
            </p:txBody>
          </p:sp>
          <p:sp>
            <p:nvSpPr>
              <p:cNvPr id="68" name="Rectangle 67">
                <a:extLst>
                  <a:ext uri="{FF2B5EF4-FFF2-40B4-BE49-F238E27FC236}">
                    <a16:creationId xmlns:a16="http://schemas.microsoft.com/office/drawing/2014/main" id="{359C9650-A3A9-44E3-AF47-89E8F075CBBF}"/>
                  </a:ext>
                </a:extLst>
              </p:cNvPr>
              <p:cNvSpPr/>
              <p:nvPr/>
            </p:nvSpPr>
            <p:spPr>
              <a:xfrm>
                <a:off x="481280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tx1"/>
                    </a:solidFill>
                  </a:rPr>
                  <a:t>Kn</a:t>
                </a:r>
                <a:endParaRPr lang="en-US" b="1" dirty="0">
                  <a:solidFill>
                    <a:schemeClr val="tx1"/>
                  </a:solidFill>
                </a:endParaRPr>
              </a:p>
            </p:txBody>
          </p:sp>
          <p:sp>
            <p:nvSpPr>
              <p:cNvPr id="69" name="Rectangle 68">
                <a:extLst>
                  <a:ext uri="{FF2B5EF4-FFF2-40B4-BE49-F238E27FC236}">
                    <a16:creationId xmlns:a16="http://schemas.microsoft.com/office/drawing/2014/main" id="{424EBFE7-192D-4FC1-B6F0-EE5E76443E6D}"/>
                  </a:ext>
                </a:extLst>
              </p:cNvPr>
              <p:cNvSpPr/>
              <p:nvPr/>
            </p:nvSpPr>
            <p:spPr>
              <a:xfrm>
                <a:off x="5266047"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B</a:t>
                </a:r>
              </a:p>
            </p:txBody>
          </p:sp>
          <p:sp>
            <p:nvSpPr>
              <p:cNvPr id="70" name="Rectangle 69">
                <a:extLst>
                  <a:ext uri="{FF2B5EF4-FFF2-40B4-BE49-F238E27FC236}">
                    <a16:creationId xmlns:a16="http://schemas.microsoft.com/office/drawing/2014/main" id="{14D809CB-BCDD-42DE-B9CD-CE50D94B9307}"/>
                  </a:ext>
                </a:extLst>
              </p:cNvPr>
              <p:cNvSpPr/>
              <p:nvPr/>
            </p:nvSpPr>
            <p:spPr>
              <a:xfrm>
                <a:off x="5719289"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K</a:t>
                </a:r>
              </a:p>
            </p:txBody>
          </p:sp>
          <p:sp>
            <p:nvSpPr>
              <p:cNvPr id="71" name="Rectangle 70">
                <a:extLst>
                  <a:ext uri="{FF2B5EF4-FFF2-40B4-BE49-F238E27FC236}">
                    <a16:creationId xmlns:a16="http://schemas.microsoft.com/office/drawing/2014/main" id="{142C7924-ECBD-471D-B6DC-F4B05BA4C7C6}"/>
                  </a:ext>
                </a:extLst>
              </p:cNvPr>
              <p:cNvSpPr/>
              <p:nvPr/>
            </p:nvSpPr>
            <p:spPr>
              <a:xfrm>
                <a:off x="6172531"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Q</a:t>
                </a:r>
              </a:p>
            </p:txBody>
          </p:sp>
          <p:sp>
            <p:nvSpPr>
              <p:cNvPr id="72" name="Rectangle 71">
                <a:extLst>
                  <a:ext uri="{FF2B5EF4-FFF2-40B4-BE49-F238E27FC236}">
                    <a16:creationId xmlns:a16="http://schemas.microsoft.com/office/drawing/2014/main" id="{B4B6B9C2-6258-4B7C-8C27-81915E3A78C7}"/>
                  </a:ext>
                </a:extLst>
              </p:cNvPr>
              <p:cNvSpPr/>
              <p:nvPr/>
            </p:nvSpPr>
            <p:spPr>
              <a:xfrm>
                <a:off x="662577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B</a:t>
                </a:r>
              </a:p>
            </p:txBody>
          </p:sp>
          <p:sp>
            <p:nvSpPr>
              <p:cNvPr id="73" name="Rectangle 72">
                <a:extLst>
                  <a:ext uri="{FF2B5EF4-FFF2-40B4-BE49-F238E27FC236}">
                    <a16:creationId xmlns:a16="http://schemas.microsoft.com/office/drawing/2014/main" id="{58B4FBD2-96A4-410D-8082-F70CCC4DA9F0}"/>
                  </a:ext>
                </a:extLst>
              </p:cNvPr>
              <p:cNvSpPr/>
              <p:nvPr/>
            </p:nvSpPr>
            <p:spPr>
              <a:xfrm>
                <a:off x="707901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tx1"/>
                    </a:solidFill>
                  </a:rPr>
                  <a:t>Kn</a:t>
                </a:r>
                <a:endParaRPr lang="en-US" b="1" dirty="0">
                  <a:solidFill>
                    <a:schemeClr val="tx1"/>
                  </a:solidFill>
                </a:endParaRPr>
              </a:p>
            </p:txBody>
          </p:sp>
          <p:sp>
            <p:nvSpPr>
              <p:cNvPr id="74" name="Rectangle 73">
                <a:extLst>
                  <a:ext uri="{FF2B5EF4-FFF2-40B4-BE49-F238E27FC236}">
                    <a16:creationId xmlns:a16="http://schemas.microsoft.com/office/drawing/2014/main" id="{B95AEC7B-4EEA-4150-927E-78DF9C06D54F}"/>
                  </a:ext>
                </a:extLst>
              </p:cNvPr>
              <p:cNvSpPr/>
              <p:nvPr/>
            </p:nvSpPr>
            <p:spPr>
              <a:xfrm>
                <a:off x="753225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R</a:t>
                </a:r>
              </a:p>
            </p:txBody>
          </p:sp>
        </p:grpSp>
        <p:grpSp>
          <p:nvGrpSpPr>
            <p:cNvPr id="76" name="Group 75">
              <a:extLst>
                <a:ext uri="{FF2B5EF4-FFF2-40B4-BE49-F238E27FC236}">
                  <a16:creationId xmlns:a16="http://schemas.microsoft.com/office/drawing/2014/main" id="{82F164F3-14AA-4AC7-9129-41E4E326A251}"/>
                </a:ext>
              </a:extLst>
            </p:cNvPr>
            <p:cNvGrpSpPr/>
            <p:nvPr/>
          </p:nvGrpSpPr>
          <p:grpSpPr>
            <a:xfrm>
              <a:off x="4376256" y="2148392"/>
              <a:ext cx="3447012" cy="274320"/>
              <a:chOff x="4359563" y="1202682"/>
              <a:chExt cx="3447012" cy="274320"/>
            </a:xfrm>
          </p:grpSpPr>
          <p:sp>
            <p:nvSpPr>
              <p:cNvPr id="77" name="Rectangle 76">
                <a:extLst>
                  <a:ext uri="{FF2B5EF4-FFF2-40B4-BE49-F238E27FC236}">
                    <a16:creationId xmlns:a16="http://schemas.microsoft.com/office/drawing/2014/main" id="{5A6CE3DF-AC43-4614-BDB8-2D5F4359E47D}"/>
                  </a:ext>
                </a:extLst>
              </p:cNvPr>
              <p:cNvSpPr/>
              <p:nvPr/>
            </p:nvSpPr>
            <p:spPr>
              <a:xfrm>
                <a:off x="435956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78" name="Rectangle 77">
                <a:extLst>
                  <a:ext uri="{FF2B5EF4-FFF2-40B4-BE49-F238E27FC236}">
                    <a16:creationId xmlns:a16="http://schemas.microsoft.com/office/drawing/2014/main" id="{BF729086-1966-4B6C-8CA8-BDD9BC0A83D4}"/>
                  </a:ext>
                </a:extLst>
              </p:cNvPr>
              <p:cNvSpPr/>
              <p:nvPr/>
            </p:nvSpPr>
            <p:spPr>
              <a:xfrm>
                <a:off x="481280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79" name="Rectangle 78">
                <a:extLst>
                  <a:ext uri="{FF2B5EF4-FFF2-40B4-BE49-F238E27FC236}">
                    <a16:creationId xmlns:a16="http://schemas.microsoft.com/office/drawing/2014/main" id="{306F4CF5-F584-4A1F-991E-0B8E1970C598}"/>
                  </a:ext>
                </a:extLst>
              </p:cNvPr>
              <p:cNvSpPr/>
              <p:nvPr/>
            </p:nvSpPr>
            <p:spPr>
              <a:xfrm>
                <a:off x="5266047"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0" name="Rectangle 79">
                <a:extLst>
                  <a:ext uri="{FF2B5EF4-FFF2-40B4-BE49-F238E27FC236}">
                    <a16:creationId xmlns:a16="http://schemas.microsoft.com/office/drawing/2014/main" id="{8B686001-42C1-4D30-AA3B-AAAD310D69E0}"/>
                  </a:ext>
                </a:extLst>
              </p:cNvPr>
              <p:cNvSpPr/>
              <p:nvPr/>
            </p:nvSpPr>
            <p:spPr>
              <a:xfrm>
                <a:off x="5719289"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1" name="Rectangle 80">
                <a:extLst>
                  <a:ext uri="{FF2B5EF4-FFF2-40B4-BE49-F238E27FC236}">
                    <a16:creationId xmlns:a16="http://schemas.microsoft.com/office/drawing/2014/main" id="{2E11C542-98E9-447F-8E04-296874B9153E}"/>
                  </a:ext>
                </a:extLst>
              </p:cNvPr>
              <p:cNvSpPr/>
              <p:nvPr/>
            </p:nvSpPr>
            <p:spPr>
              <a:xfrm>
                <a:off x="6172531"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2" name="Rectangle 81">
                <a:extLst>
                  <a:ext uri="{FF2B5EF4-FFF2-40B4-BE49-F238E27FC236}">
                    <a16:creationId xmlns:a16="http://schemas.microsoft.com/office/drawing/2014/main" id="{07295358-EC74-4732-A598-73CBEBC8FAAF}"/>
                  </a:ext>
                </a:extLst>
              </p:cNvPr>
              <p:cNvSpPr/>
              <p:nvPr/>
            </p:nvSpPr>
            <p:spPr>
              <a:xfrm>
                <a:off x="6625773"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3" name="Rectangle 82">
                <a:extLst>
                  <a:ext uri="{FF2B5EF4-FFF2-40B4-BE49-F238E27FC236}">
                    <a16:creationId xmlns:a16="http://schemas.microsoft.com/office/drawing/2014/main" id="{180915D1-C3A6-4A37-A869-04AA6B17FDC4}"/>
                  </a:ext>
                </a:extLst>
              </p:cNvPr>
              <p:cNvSpPr/>
              <p:nvPr/>
            </p:nvSpPr>
            <p:spPr>
              <a:xfrm>
                <a:off x="707901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sp>
            <p:nvSpPr>
              <p:cNvPr id="84" name="Rectangle 83">
                <a:extLst>
                  <a:ext uri="{FF2B5EF4-FFF2-40B4-BE49-F238E27FC236}">
                    <a16:creationId xmlns:a16="http://schemas.microsoft.com/office/drawing/2014/main" id="{30FA3548-0C10-469A-9187-9EBF76110D4B}"/>
                  </a:ext>
                </a:extLst>
              </p:cNvPr>
              <p:cNvSpPr/>
              <p:nvPr/>
            </p:nvSpPr>
            <p:spPr>
              <a:xfrm>
                <a:off x="7532255" y="1202682"/>
                <a:ext cx="274320" cy="27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P</a:t>
                </a:r>
              </a:p>
            </p:txBody>
          </p:sp>
        </p:grpSp>
      </p:grpSp>
      <p:grpSp>
        <p:nvGrpSpPr>
          <p:cNvPr id="8" name="Group 7">
            <a:extLst>
              <a:ext uri="{FF2B5EF4-FFF2-40B4-BE49-F238E27FC236}">
                <a16:creationId xmlns:a16="http://schemas.microsoft.com/office/drawing/2014/main" id="{07E4D64B-D1B1-43D3-B78C-355034185457}"/>
              </a:ext>
            </a:extLst>
          </p:cNvPr>
          <p:cNvGrpSpPr/>
          <p:nvPr/>
        </p:nvGrpSpPr>
        <p:grpSpPr>
          <a:xfrm>
            <a:off x="4376256" y="4435165"/>
            <a:ext cx="3447012" cy="732579"/>
            <a:chOff x="4376256" y="4435165"/>
            <a:chExt cx="3447012" cy="732579"/>
          </a:xfrm>
        </p:grpSpPr>
        <p:sp>
          <p:nvSpPr>
            <p:cNvPr id="97" name="Rectangle 96">
              <a:extLst>
                <a:ext uri="{FF2B5EF4-FFF2-40B4-BE49-F238E27FC236}">
                  <a16:creationId xmlns:a16="http://schemas.microsoft.com/office/drawing/2014/main" id="{E4A65C5F-68B4-438E-B403-20BA65BED94B}"/>
                </a:ext>
              </a:extLst>
            </p:cNvPr>
            <p:cNvSpPr/>
            <p:nvPr/>
          </p:nvSpPr>
          <p:spPr>
            <a:xfrm>
              <a:off x="4376256"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98" name="Rectangle 97">
              <a:extLst>
                <a:ext uri="{FF2B5EF4-FFF2-40B4-BE49-F238E27FC236}">
                  <a16:creationId xmlns:a16="http://schemas.microsoft.com/office/drawing/2014/main" id="{A1434DED-A7E6-4D9E-B4A3-BFAB0EE8869D}"/>
                </a:ext>
              </a:extLst>
            </p:cNvPr>
            <p:cNvSpPr/>
            <p:nvPr/>
          </p:nvSpPr>
          <p:spPr>
            <a:xfrm>
              <a:off x="482949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99" name="Rectangle 98">
              <a:extLst>
                <a:ext uri="{FF2B5EF4-FFF2-40B4-BE49-F238E27FC236}">
                  <a16:creationId xmlns:a16="http://schemas.microsoft.com/office/drawing/2014/main" id="{7A5DF40E-B4D2-41BE-B9B5-4D2F13FB689F}"/>
                </a:ext>
              </a:extLst>
            </p:cNvPr>
            <p:cNvSpPr/>
            <p:nvPr/>
          </p:nvSpPr>
          <p:spPr>
            <a:xfrm>
              <a:off x="5282740"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0" name="Rectangle 99">
              <a:extLst>
                <a:ext uri="{FF2B5EF4-FFF2-40B4-BE49-F238E27FC236}">
                  <a16:creationId xmlns:a16="http://schemas.microsoft.com/office/drawing/2014/main" id="{BE3D8D9E-D93F-45AB-9F93-F3CBDF964AAA}"/>
                </a:ext>
              </a:extLst>
            </p:cNvPr>
            <p:cNvSpPr/>
            <p:nvPr/>
          </p:nvSpPr>
          <p:spPr>
            <a:xfrm>
              <a:off x="5735982"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1" name="Rectangle 100">
              <a:extLst>
                <a:ext uri="{FF2B5EF4-FFF2-40B4-BE49-F238E27FC236}">
                  <a16:creationId xmlns:a16="http://schemas.microsoft.com/office/drawing/2014/main" id="{AA2644D3-7A92-4459-B78D-4DF79AC72A8B}"/>
                </a:ext>
              </a:extLst>
            </p:cNvPr>
            <p:cNvSpPr/>
            <p:nvPr/>
          </p:nvSpPr>
          <p:spPr>
            <a:xfrm>
              <a:off x="6189224"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2" name="Rectangle 101">
              <a:extLst>
                <a:ext uri="{FF2B5EF4-FFF2-40B4-BE49-F238E27FC236}">
                  <a16:creationId xmlns:a16="http://schemas.microsoft.com/office/drawing/2014/main" id="{111C117E-7F05-43B7-992C-AD93DE0F1D0D}"/>
                </a:ext>
              </a:extLst>
            </p:cNvPr>
            <p:cNvSpPr/>
            <p:nvPr/>
          </p:nvSpPr>
          <p:spPr>
            <a:xfrm>
              <a:off x="6642466"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3" name="Rectangle 102">
              <a:extLst>
                <a:ext uri="{FF2B5EF4-FFF2-40B4-BE49-F238E27FC236}">
                  <a16:creationId xmlns:a16="http://schemas.microsoft.com/office/drawing/2014/main" id="{E9A4C212-6004-4B5F-8595-EF31817EF63C}"/>
                </a:ext>
              </a:extLst>
            </p:cNvPr>
            <p:cNvSpPr/>
            <p:nvPr/>
          </p:nvSpPr>
          <p:spPr>
            <a:xfrm>
              <a:off x="709570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104" name="Rectangle 103">
              <a:extLst>
                <a:ext uri="{FF2B5EF4-FFF2-40B4-BE49-F238E27FC236}">
                  <a16:creationId xmlns:a16="http://schemas.microsoft.com/office/drawing/2014/main" id="{18CF5D09-A87F-4E81-997E-1D54A8A34D7D}"/>
                </a:ext>
              </a:extLst>
            </p:cNvPr>
            <p:cNvSpPr/>
            <p:nvPr/>
          </p:nvSpPr>
          <p:spPr>
            <a:xfrm>
              <a:off x="7548948" y="4435165"/>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P</a:t>
              </a:r>
            </a:p>
          </p:txBody>
        </p:sp>
        <p:sp>
          <p:nvSpPr>
            <p:cNvPr id="89" name="Rectangle 88">
              <a:extLst>
                <a:ext uri="{FF2B5EF4-FFF2-40B4-BE49-F238E27FC236}">
                  <a16:creationId xmlns:a16="http://schemas.microsoft.com/office/drawing/2014/main" id="{F3657439-4510-4B90-917B-375B0EADFED0}"/>
                </a:ext>
              </a:extLst>
            </p:cNvPr>
            <p:cNvSpPr/>
            <p:nvPr/>
          </p:nvSpPr>
          <p:spPr>
            <a:xfrm>
              <a:off x="4376256"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R</a:t>
              </a:r>
            </a:p>
          </p:txBody>
        </p:sp>
        <p:sp>
          <p:nvSpPr>
            <p:cNvPr id="90" name="Rectangle 89">
              <a:extLst>
                <a:ext uri="{FF2B5EF4-FFF2-40B4-BE49-F238E27FC236}">
                  <a16:creationId xmlns:a16="http://schemas.microsoft.com/office/drawing/2014/main" id="{A2C8CFAF-B9C6-433F-92EC-81BF2611A718}"/>
                </a:ext>
              </a:extLst>
            </p:cNvPr>
            <p:cNvSpPr/>
            <p:nvPr/>
          </p:nvSpPr>
          <p:spPr>
            <a:xfrm>
              <a:off x="482949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bg1"/>
                  </a:solidFill>
                </a:rPr>
                <a:t>Kn</a:t>
              </a:r>
              <a:endParaRPr lang="en-US" b="1" dirty="0">
                <a:solidFill>
                  <a:schemeClr val="bg1"/>
                </a:solidFill>
              </a:endParaRPr>
            </a:p>
          </p:txBody>
        </p:sp>
        <p:sp>
          <p:nvSpPr>
            <p:cNvPr id="91" name="Rectangle 90">
              <a:extLst>
                <a:ext uri="{FF2B5EF4-FFF2-40B4-BE49-F238E27FC236}">
                  <a16:creationId xmlns:a16="http://schemas.microsoft.com/office/drawing/2014/main" id="{06EE24E5-FDE9-43D4-90CF-E75A2C7C6614}"/>
                </a:ext>
              </a:extLst>
            </p:cNvPr>
            <p:cNvSpPr/>
            <p:nvPr/>
          </p:nvSpPr>
          <p:spPr>
            <a:xfrm>
              <a:off x="5282740"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B</a:t>
              </a:r>
            </a:p>
          </p:txBody>
        </p:sp>
        <p:sp>
          <p:nvSpPr>
            <p:cNvPr id="92" name="Rectangle 91">
              <a:extLst>
                <a:ext uri="{FF2B5EF4-FFF2-40B4-BE49-F238E27FC236}">
                  <a16:creationId xmlns:a16="http://schemas.microsoft.com/office/drawing/2014/main" id="{82975AAB-00C5-4B14-8595-DA45F3F6F039}"/>
                </a:ext>
              </a:extLst>
            </p:cNvPr>
            <p:cNvSpPr/>
            <p:nvPr/>
          </p:nvSpPr>
          <p:spPr>
            <a:xfrm>
              <a:off x="5735982"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Q</a:t>
              </a:r>
            </a:p>
          </p:txBody>
        </p:sp>
        <p:sp>
          <p:nvSpPr>
            <p:cNvPr id="93" name="Rectangle 92">
              <a:extLst>
                <a:ext uri="{FF2B5EF4-FFF2-40B4-BE49-F238E27FC236}">
                  <a16:creationId xmlns:a16="http://schemas.microsoft.com/office/drawing/2014/main" id="{690E175E-AE79-4694-9C3A-96A56B0DC41A}"/>
                </a:ext>
              </a:extLst>
            </p:cNvPr>
            <p:cNvSpPr/>
            <p:nvPr/>
          </p:nvSpPr>
          <p:spPr>
            <a:xfrm>
              <a:off x="6189224"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K</a:t>
              </a:r>
            </a:p>
          </p:txBody>
        </p:sp>
        <p:sp>
          <p:nvSpPr>
            <p:cNvPr id="94" name="Rectangle 93">
              <a:extLst>
                <a:ext uri="{FF2B5EF4-FFF2-40B4-BE49-F238E27FC236}">
                  <a16:creationId xmlns:a16="http://schemas.microsoft.com/office/drawing/2014/main" id="{FE243EC2-37C2-4413-A2B1-0DE8C07364D7}"/>
                </a:ext>
              </a:extLst>
            </p:cNvPr>
            <p:cNvSpPr/>
            <p:nvPr/>
          </p:nvSpPr>
          <p:spPr>
            <a:xfrm>
              <a:off x="6642466"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B</a:t>
              </a:r>
            </a:p>
          </p:txBody>
        </p:sp>
        <p:sp>
          <p:nvSpPr>
            <p:cNvPr id="95" name="Rectangle 94">
              <a:extLst>
                <a:ext uri="{FF2B5EF4-FFF2-40B4-BE49-F238E27FC236}">
                  <a16:creationId xmlns:a16="http://schemas.microsoft.com/office/drawing/2014/main" id="{AFE403AA-A847-4400-BCB3-182245DF1168}"/>
                </a:ext>
              </a:extLst>
            </p:cNvPr>
            <p:cNvSpPr/>
            <p:nvPr/>
          </p:nvSpPr>
          <p:spPr>
            <a:xfrm>
              <a:off x="709570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err="1">
                  <a:solidFill>
                    <a:schemeClr val="bg1"/>
                  </a:solidFill>
                </a:rPr>
                <a:t>Kn</a:t>
              </a:r>
              <a:endParaRPr lang="en-US" b="1" dirty="0">
                <a:solidFill>
                  <a:schemeClr val="bg1"/>
                </a:solidFill>
              </a:endParaRPr>
            </a:p>
          </p:txBody>
        </p:sp>
        <p:sp>
          <p:nvSpPr>
            <p:cNvPr id="96" name="Rectangle 95">
              <a:extLst>
                <a:ext uri="{FF2B5EF4-FFF2-40B4-BE49-F238E27FC236}">
                  <a16:creationId xmlns:a16="http://schemas.microsoft.com/office/drawing/2014/main" id="{94B044B1-1D2A-4E56-A69D-946EE7ECDCB0}"/>
                </a:ext>
              </a:extLst>
            </p:cNvPr>
            <p:cNvSpPr/>
            <p:nvPr/>
          </p:nvSpPr>
          <p:spPr>
            <a:xfrm>
              <a:off x="7548948" y="4893424"/>
              <a:ext cx="274320"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R</a:t>
              </a:r>
            </a:p>
          </p:txBody>
        </p:sp>
      </p:grpSp>
      <p:sp>
        <p:nvSpPr>
          <p:cNvPr id="106" name="Rectangle 105">
            <a:extLst>
              <a:ext uri="{FF2B5EF4-FFF2-40B4-BE49-F238E27FC236}">
                <a16:creationId xmlns:a16="http://schemas.microsoft.com/office/drawing/2014/main" id="{D9D10801-DA32-4BF0-8E8A-C4E3518110FF}"/>
              </a:ext>
            </a:extLst>
          </p:cNvPr>
          <p:cNvSpPr/>
          <p:nvPr/>
        </p:nvSpPr>
        <p:spPr>
          <a:xfrm>
            <a:off x="8257303" y="2743138"/>
            <a:ext cx="3200400" cy="137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STATUS BAR:</a:t>
            </a:r>
          </a:p>
          <a:p>
            <a:pPr algn="ctr"/>
            <a:endParaRPr lang="en-US" dirty="0">
              <a:solidFill>
                <a:schemeClr val="tx1"/>
              </a:solidFill>
            </a:endParaRPr>
          </a:p>
          <a:p>
            <a:r>
              <a:rPr lang="en-US" dirty="0">
                <a:solidFill>
                  <a:schemeClr val="tx1"/>
                </a:solidFill>
              </a:rPr>
              <a:t>- I.E., W-PLAYER TURN</a:t>
            </a:r>
          </a:p>
          <a:p>
            <a:r>
              <a:rPr lang="en-US" dirty="0">
                <a:solidFill>
                  <a:schemeClr val="tx1"/>
                </a:solidFill>
              </a:rPr>
              <a:t>- I.E., B-PLAYER IS CHECKED</a:t>
            </a:r>
          </a:p>
        </p:txBody>
      </p:sp>
      <p:sp>
        <p:nvSpPr>
          <p:cNvPr id="107" name="Rectangle 106">
            <a:extLst>
              <a:ext uri="{FF2B5EF4-FFF2-40B4-BE49-F238E27FC236}">
                <a16:creationId xmlns:a16="http://schemas.microsoft.com/office/drawing/2014/main" id="{3E195F62-828F-4954-8027-778D0129AB22}"/>
              </a:ext>
            </a:extLst>
          </p:cNvPr>
          <p:cNvSpPr/>
          <p:nvPr/>
        </p:nvSpPr>
        <p:spPr>
          <a:xfrm>
            <a:off x="9125983" y="4709485"/>
            <a:ext cx="146304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p:txBody>
      </p:sp>
      <p:sp>
        <p:nvSpPr>
          <p:cNvPr id="108" name="Rectangle 107">
            <a:extLst>
              <a:ext uri="{FF2B5EF4-FFF2-40B4-BE49-F238E27FC236}">
                <a16:creationId xmlns:a16="http://schemas.microsoft.com/office/drawing/2014/main" id="{82DEAEF8-FC9E-494C-9DB4-0CD49896B54B}"/>
              </a:ext>
            </a:extLst>
          </p:cNvPr>
          <p:cNvSpPr/>
          <p:nvPr/>
        </p:nvSpPr>
        <p:spPr>
          <a:xfrm>
            <a:off x="5323248" y="989102"/>
            <a:ext cx="1554480" cy="54864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GAME</a:t>
            </a:r>
          </a:p>
          <a:p>
            <a:pPr algn="ctr"/>
            <a:r>
              <a:rPr lang="en-US" dirty="0">
                <a:solidFill>
                  <a:schemeClr val="tx1"/>
                </a:solidFill>
              </a:rPr>
              <a:t>alternate location</a:t>
            </a:r>
          </a:p>
        </p:txBody>
      </p:sp>
      <p:sp>
        <p:nvSpPr>
          <p:cNvPr id="109" name="Rectangle 108">
            <a:extLst>
              <a:ext uri="{FF2B5EF4-FFF2-40B4-BE49-F238E27FC236}">
                <a16:creationId xmlns:a16="http://schemas.microsoft.com/office/drawing/2014/main" id="{74FBCB7D-0F04-432A-9BBA-B1472EB16D4C}"/>
              </a:ext>
            </a:extLst>
          </p:cNvPr>
          <p:cNvSpPr/>
          <p:nvPr/>
        </p:nvSpPr>
        <p:spPr>
          <a:xfrm>
            <a:off x="5327540" y="5330907"/>
            <a:ext cx="1554480" cy="54864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QUIT GAME</a:t>
            </a:r>
          </a:p>
          <a:p>
            <a:pPr algn="ctr"/>
            <a:r>
              <a:rPr lang="en-US" dirty="0">
                <a:solidFill>
                  <a:schemeClr val="tx1"/>
                </a:solidFill>
              </a:rPr>
              <a:t>alternate location</a:t>
            </a:r>
          </a:p>
        </p:txBody>
      </p:sp>
    </p:spTree>
    <p:extLst>
      <p:ext uri="{BB962C8B-B14F-4D97-AF65-F5344CB8AC3E}">
        <p14:creationId xmlns:p14="http://schemas.microsoft.com/office/powerpoint/2010/main" val="404945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AI</a:t>
            </a:r>
            <a:endParaRPr/>
          </a:p>
        </p:txBody>
      </p:sp>
      <p:grpSp>
        <p:nvGrpSpPr>
          <p:cNvPr id="266" name="Google Shape;266;p10"/>
          <p:cNvGrpSpPr/>
          <p:nvPr/>
        </p:nvGrpSpPr>
        <p:grpSpPr>
          <a:xfrm>
            <a:off x="1523088" y="1593118"/>
            <a:ext cx="9135611" cy="4572000"/>
            <a:chOff x="1551963" y="1795244"/>
            <a:chExt cx="9135611" cy="4572000"/>
          </a:xfrm>
        </p:grpSpPr>
        <p:cxnSp>
          <p:nvCxnSpPr>
            <p:cNvPr id="267" name="Google Shape;267;p10"/>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68" name="Google Shape;268;p10"/>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69" name="Google Shape;2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70" name="Google Shape;2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71" name="Google Shape;2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72" name="Google Shape;272;p10"/>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73" name="Google Shape;273;p10"/>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4" name="Google Shape;274;p10"/>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5" name="Google Shape;275;p10"/>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76" name="Google Shape;276;p10"/>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DESCRIPTION / NOTES</a:t>
            </a:r>
            <a:endParaRPr/>
          </a:p>
        </p:txBody>
      </p:sp>
      <p:grpSp>
        <p:nvGrpSpPr>
          <p:cNvPr id="282" name="Google Shape;282;p11"/>
          <p:cNvGrpSpPr/>
          <p:nvPr/>
        </p:nvGrpSpPr>
        <p:grpSpPr>
          <a:xfrm>
            <a:off x="1523088" y="1593118"/>
            <a:ext cx="9135611" cy="4572000"/>
            <a:chOff x="1551963" y="1795244"/>
            <a:chExt cx="9135611" cy="4572000"/>
          </a:xfrm>
        </p:grpSpPr>
        <p:cxnSp>
          <p:nvCxnSpPr>
            <p:cNvPr id="283" name="Google Shape;283;p11"/>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84" name="Google Shape;284;p11"/>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85" name="Google Shape;285;p11"/>
          <p:cNvSpPr txBox="1"/>
          <p:nvPr/>
        </p:nvSpPr>
        <p:spPr>
          <a:xfrm>
            <a:off x="561437"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Responsibility(ies)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"Responsibilities" section describes the tasks an object of the class is supposed to carry out. It should simply describes what is to be done, and it should avoid mentioning any of the detailed details of how the tasks are to be carried out.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1"/>
          <p:cNvSpPr txBox="1"/>
          <p:nvPr/>
        </p:nvSpPr>
        <p:spPr>
          <a:xfrm>
            <a:off x="6136522" y="1610578"/>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Variable(s):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rgbClr val="000000"/>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"Variables" section lists the global variables (object state variables) an object of the class needs to maintain.</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88" name="Google Shape;2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89" name="Google Shape;2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90" name="Google Shape;290;p11"/>
          <p:cNvSpPr txBox="1"/>
          <p:nvPr/>
        </p:nvSpPr>
        <p:spPr>
          <a:xfrm>
            <a:off x="561437"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"Collaborators" section should definitely contain any classes the object needs to carry out its tasks. In some designs, but certainly not all, it may also include classes that use the object.</a:t>
            </a:r>
            <a:r>
              <a:rPr lang="en-US" sz="16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1"/>
          <p:cNvSpPr txBox="1"/>
          <p:nvPr/>
        </p:nvSpPr>
        <p:spPr>
          <a:xfrm>
            <a:off x="6136522" y="3849411"/>
            <a:ext cx="5486400" cy="22860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Method(s)</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rgbClr val="000000"/>
                </a:solidFill>
                <a:latin typeface="Calibri"/>
                <a:ea typeface="Calibri"/>
                <a:cs typeface="Calibri"/>
                <a:sym typeface="Calibri"/>
              </a:rPr>
              <a:t>	The Methods section lists the methods of the class. It should simply list the method signatures (method return types, names and parameter lists) and brief descriptions of what the methods do. It should avoid mentioning any details about how the methods carry out their tasks. Typically, each method carries out one of the tasks listed in the Responsibilities section.</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MAIN</a:t>
            </a:r>
            <a:endParaRPr/>
          </a:p>
        </p:txBody>
      </p:sp>
      <p:grpSp>
        <p:nvGrpSpPr>
          <p:cNvPr id="99" name="Google Shape;99;p2"/>
          <p:cNvGrpSpPr/>
          <p:nvPr/>
        </p:nvGrpSpPr>
        <p:grpSpPr>
          <a:xfrm>
            <a:off x="1523088" y="1593118"/>
            <a:ext cx="9135611" cy="4572000"/>
            <a:chOff x="1551963" y="1795244"/>
            <a:chExt cx="9135611" cy="4572000"/>
          </a:xfrm>
        </p:grpSpPr>
        <p:cxnSp>
          <p:nvCxnSpPr>
            <p:cNvPr id="100" name="Google Shape;100;p2"/>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01" name="Google Shape;101;p2"/>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02" name="Google Shape;10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03" name="Google Shape;10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04" name="Google Shape;10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2"/>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Driver class for displaying of board and moving of various pieces between two players.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launch game?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6" name="Google Shape;106;p2"/>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all other classes?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7" name="Google Shape;107;p2"/>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None: Should only instantiate constructors for different classes and then drive the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May need to launch a new instance of “game” or “board” ?</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08" name="Google Shape;108;p2"/>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Should be no new methods in Main class.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JMG: public static void main(String[] args) {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BOARD</a:t>
            </a:r>
            <a:endParaRPr/>
          </a:p>
        </p:txBody>
      </p:sp>
      <p:grpSp>
        <p:nvGrpSpPr>
          <p:cNvPr id="114" name="Google Shape;114;p3"/>
          <p:cNvGrpSpPr/>
          <p:nvPr/>
        </p:nvGrpSpPr>
        <p:grpSpPr>
          <a:xfrm>
            <a:off x="1523088" y="1593118"/>
            <a:ext cx="9135611" cy="4572000"/>
            <a:chOff x="1551963" y="1795244"/>
            <a:chExt cx="9135611" cy="4572000"/>
          </a:xfrm>
        </p:grpSpPr>
        <p:cxnSp>
          <p:nvCxnSpPr>
            <p:cNvPr id="115" name="Google Shape;115;p3"/>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16" name="Google Shape;116;p3"/>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17" name="Google Shape;11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18" name="Google Shape;11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19" name="Google Shape;1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3"/>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Arrange Board into correct configuration for a chess game.  Allow movement of pieces with boundary considerations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1" name="Google Shape;121;p3"/>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Moves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Graphics??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2" name="Google Shape;122;p3"/>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 tileCoordinate;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23" name="Google Shape;123;p3"/>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boolean isTileOccupied()</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String updateBoard(String piece, int Move)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Board(int tileCoordinate){this.tileCoordinate = tileCoordinate;}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Piece getPiece()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MOVES</a:t>
            </a:r>
            <a:endParaRPr/>
          </a:p>
        </p:txBody>
      </p:sp>
      <p:grpSp>
        <p:nvGrpSpPr>
          <p:cNvPr id="129" name="Google Shape;129;p4"/>
          <p:cNvGrpSpPr/>
          <p:nvPr/>
        </p:nvGrpSpPr>
        <p:grpSpPr>
          <a:xfrm>
            <a:off x="1523088" y="1593118"/>
            <a:ext cx="9135611" cy="4572000"/>
            <a:chOff x="1551963" y="1795244"/>
            <a:chExt cx="9135611" cy="4572000"/>
          </a:xfrm>
        </p:grpSpPr>
        <p:cxnSp>
          <p:nvCxnSpPr>
            <p:cNvPr id="130" name="Google Shape;130;p4"/>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31" name="Google Shape;131;p4"/>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32" name="Google Shape;1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33" name="Google Shape;1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34" name="Google Shape;1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35" name="Google Shape;135;p4"/>
          <p:cNvSpPr txBox="1"/>
          <p:nvPr/>
        </p:nvSpPr>
        <p:spPr>
          <a:xfrm>
            <a:off x="561436" y="1610578"/>
            <a:ext cx="547244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Check if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 if special move a player makes is valid or not.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If a move/special move for a piece is valid, move piece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p4"/>
          <p:cNvSpPr txBox="1"/>
          <p:nvPr/>
        </p:nvSpPr>
        <p:spPr>
          <a:xfrm>
            <a:off x="561435" y="3924759"/>
            <a:ext cx="5351679"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r>
              <a:rPr lang="en-US" sz="1800">
                <a:solidFill>
                  <a:schemeClr val="dk1"/>
                </a:solidFill>
                <a:latin typeface="Calibri"/>
                <a:ea typeface="Calibri"/>
                <a:cs typeface="Calibri"/>
                <a:sym typeface="Calibri"/>
              </a:rPr>
              <a:t> (not completely clear here would love to hear from others especially about pieces)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Board – updates the board if move by player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Pieces - move pieces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Players – when a player makes moves a particular piece by a certain amount, checks whether the move is valid and if so moves the piece by that amount and </a:t>
            </a:r>
            <a:endParaRPr/>
          </a:p>
          <a:p>
            <a:pPr marL="0" marR="0" lvl="0" indent="0" algn="l" rtl="0">
              <a:spcBef>
                <a:spcPts val="0"/>
              </a:spcBef>
              <a:spcAft>
                <a:spcPts val="0"/>
              </a:spcAft>
              <a:buNone/>
            </a:pP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7" name="Google Shape;137;p4"/>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integer x_move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integer y_move</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38" name="Google Shape;138;p4"/>
          <p:cNvSpPr txBox="1"/>
          <p:nvPr/>
        </p:nvSpPr>
        <p:spPr>
          <a:xfrm>
            <a:off x="6147899" y="3924758"/>
            <a:ext cx="5482666" cy="2431589"/>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1. checkvalidmove(): boolean return method that checks whether a move for a given piece is valid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checkspecialvalidmove(): boolean return method that checks special moves for specific pieces that have special moves permitted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move(): if for a given piece, move appears to be valid then move the </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dirty="0">
                <a:solidFill>
                  <a:schemeClr val="tx1"/>
                </a:solidFill>
              </a:rPr>
              <a:t>CRC card – </a:t>
            </a:r>
            <a:r>
              <a:rPr lang="en-US" dirty="0" err="1">
                <a:solidFill>
                  <a:schemeClr val="tx1"/>
                </a:solidFill>
              </a:rPr>
              <a:t>SuperClass</a:t>
            </a:r>
            <a:r>
              <a:rPr lang="en-US" dirty="0">
                <a:solidFill>
                  <a:schemeClr val="tx1"/>
                </a:solidFill>
              </a:rPr>
              <a:t>: PIECES</a:t>
            </a:r>
            <a:endParaRPr dirty="0">
              <a:solidFill>
                <a:schemeClr val="tx1"/>
              </a:solidFill>
            </a:endParaRPr>
          </a:p>
        </p:txBody>
      </p:sp>
      <p:grpSp>
        <p:nvGrpSpPr>
          <p:cNvPr id="144" name="Google Shape;144;p5"/>
          <p:cNvGrpSpPr/>
          <p:nvPr/>
        </p:nvGrpSpPr>
        <p:grpSpPr>
          <a:xfrm>
            <a:off x="1523088" y="1593118"/>
            <a:ext cx="9135611" cy="4572000"/>
            <a:chOff x="1551963" y="1795244"/>
            <a:chExt cx="9135611" cy="4572000"/>
          </a:xfrm>
        </p:grpSpPr>
        <p:cxnSp>
          <p:nvCxnSpPr>
            <p:cNvPr id="145" name="Google Shape;145;p5"/>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46" name="Google Shape;146;p5"/>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47" name="Google Shape;147;p5"/>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Responsibility(ies):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Construct playing pieces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Distinguish / display pieces of opposing sides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Establish initial/default positioning of pieces???</a:t>
            </a:r>
            <a:endParaRPr>
              <a:solidFill>
                <a:schemeClr val="tx1"/>
              </a:solidFill>
            </a:endParaRPr>
          </a:p>
        </p:txBody>
      </p:sp>
      <p:sp>
        <p:nvSpPr>
          <p:cNvPr id="148" name="Google Shape;148;p5"/>
          <p:cNvSpPr txBox="1"/>
          <p:nvPr/>
        </p:nvSpPr>
        <p:spPr>
          <a:xfrm>
            <a:off x="561435" y="4351479"/>
            <a:ext cx="5403133"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Collaborator(s):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Chessboard//positioning</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Moves//playing</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Players//selection and moving</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Subclasses: (King, Queen, Bishop, Knight, Rook, Pawn)</a:t>
            </a:r>
            <a:endParaRPr>
              <a:solidFill>
                <a:schemeClr val="tx1"/>
              </a:solidFill>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49" name="Google Shape;149;p5"/>
          <p:cNvSpPr txBox="1"/>
          <p:nvPr/>
        </p:nvSpPr>
        <p:spPr>
          <a:xfrm>
            <a:off x="6147898" y="1610578"/>
            <a:ext cx="5482655"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Variable(s):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Colors:// white team, black team</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Titles/Ranks://all subclasses: King, Queen, Bishop, Knight, Rook, Pawn</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InitialPosition//for a new game</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CurrentPosition??? //in this class or board or moves</a:t>
            </a:r>
            <a:endParaRPr>
              <a:solidFill>
                <a:schemeClr val="tx1"/>
              </a:solidFill>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50" name="Google Shape;150;p5"/>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Method(s):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Piece x = new Piece();//new generic piece</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Piece xW = new Piece(); //new white piece</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Piece xB = new Piece(); //new black piece</a:t>
            </a:r>
            <a:endParaRPr>
              <a:solidFill>
                <a:schemeClr val="tx1"/>
              </a:solidFill>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51" name="Google Shape;15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tx1"/>
                </a:solidFill>
              </a:rPr>
              <a:t>MCIT - Spring 2020</a:t>
            </a:r>
            <a:endParaRPr>
              <a:solidFill>
                <a:schemeClr val="tx1"/>
              </a:solidFill>
            </a:endParaRPr>
          </a:p>
        </p:txBody>
      </p:sp>
      <p:sp>
        <p:nvSpPr>
          <p:cNvPr id="152" name="Google Shape;15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solidFill>
                  <a:schemeClr val="tx1"/>
                </a:solidFill>
              </a:rPr>
              <a:t>TEAM 64</a:t>
            </a:r>
            <a:endParaRPr>
              <a:solidFill>
                <a:schemeClr val="tx1"/>
              </a:solidFill>
            </a:endParaRPr>
          </a:p>
        </p:txBody>
      </p:sp>
      <p:sp>
        <p:nvSpPr>
          <p:cNvPr id="153" name="Google Shape;15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solidFill>
                  <a:schemeClr val="tx1"/>
                </a:solidFill>
              </a:rPr>
              <a:t>5</a:t>
            </a:fld>
            <a:endParaRPr>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400"/>
              <a:buFont typeface="Calibri"/>
              <a:buNone/>
            </a:pPr>
            <a:r>
              <a:rPr lang="en-US">
                <a:solidFill>
                  <a:schemeClr val="tx1"/>
                </a:solidFill>
              </a:rPr>
              <a:t>CRC card – SubClass: * extends PIECES</a:t>
            </a:r>
            <a:endParaRPr>
              <a:solidFill>
                <a:schemeClr val="tx1"/>
              </a:solidFill>
            </a:endParaRPr>
          </a:p>
        </p:txBody>
      </p:sp>
      <p:grpSp>
        <p:nvGrpSpPr>
          <p:cNvPr id="159" name="Google Shape;159;p6"/>
          <p:cNvGrpSpPr/>
          <p:nvPr/>
        </p:nvGrpSpPr>
        <p:grpSpPr>
          <a:xfrm>
            <a:off x="1523088" y="1593118"/>
            <a:ext cx="9135611" cy="4572000"/>
            <a:chOff x="1551963" y="1795244"/>
            <a:chExt cx="9135611" cy="4572000"/>
          </a:xfrm>
        </p:grpSpPr>
        <p:cxnSp>
          <p:nvCxnSpPr>
            <p:cNvPr id="160" name="Google Shape;160;p6"/>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161" name="Google Shape;161;p6"/>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162" name="Google Shape;162;p6"/>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tx1"/>
                </a:solidFill>
                <a:latin typeface="Calibri"/>
                <a:ea typeface="Calibri"/>
                <a:cs typeface="Calibri"/>
                <a:sym typeface="Calibri"/>
              </a:rPr>
              <a:t>Responsibility(</a:t>
            </a:r>
            <a:r>
              <a:rPr lang="en-US" sz="1800" b="1" u="sng" dirty="0" err="1">
                <a:solidFill>
                  <a:schemeClr val="tx1"/>
                </a:solidFill>
                <a:latin typeface="Calibri"/>
                <a:ea typeface="Calibri"/>
                <a:cs typeface="Calibri"/>
                <a:sym typeface="Calibri"/>
              </a:rPr>
              <a:t>ies</a:t>
            </a:r>
            <a:r>
              <a:rPr lang="en-US" sz="1800" b="1" u="sng" dirty="0">
                <a:solidFill>
                  <a:schemeClr val="tx1"/>
                </a:solidFill>
                <a:latin typeface="Calibri"/>
                <a:ea typeface="Calibri"/>
                <a:cs typeface="Calibri"/>
                <a:sym typeface="Calibri"/>
              </a:rPr>
              <a:t>):</a:t>
            </a:r>
            <a:endParaRPr dirty="0">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dirty="0">
                <a:solidFill>
                  <a:schemeClr val="tx1"/>
                </a:solidFill>
                <a:latin typeface="Calibri"/>
                <a:ea typeface="Calibri"/>
                <a:cs typeface="Calibri"/>
                <a:sym typeface="Calibri"/>
              </a:rPr>
              <a:t>Constructs * </a:t>
            </a:r>
            <a:endParaRPr dirty="0">
              <a:solidFill>
                <a:schemeClr val="tx1"/>
              </a:solidFill>
            </a:endParaRPr>
          </a:p>
        </p:txBody>
      </p:sp>
      <p:sp>
        <p:nvSpPr>
          <p:cNvPr id="163" name="Google Shape;163;p6"/>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Collaborator(s):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Superclass: PIECES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Moves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Players</a:t>
            </a:r>
            <a:endParaRPr>
              <a:solidFill>
                <a:schemeClr val="tx1"/>
              </a:solidFill>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64" name="Google Shape;164;p6"/>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Variable(s):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super.color</a:t>
            </a:r>
            <a:endParaRPr sz="1800">
              <a:solidFill>
                <a:schemeClr val="tx1"/>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super.titles/ranks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super.intialPosition</a:t>
            </a:r>
            <a:endParaRPr sz="1800">
              <a:solidFill>
                <a:schemeClr val="tx1"/>
              </a:solidFill>
              <a:latin typeface="Calibri"/>
              <a:ea typeface="Calibri"/>
              <a:cs typeface="Calibri"/>
              <a:sym typeface="Calibri"/>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@override???:// defaultMoves</a:t>
            </a:r>
            <a:endParaRPr sz="180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65" name="Google Shape;165;p6"/>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tx1"/>
                </a:solidFill>
                <a:latin typeface="Calibri"/>
                <a:ea typeface="Calibri"/>
                <a:cs typeface="Calibri"/>
                <a:sym typeface="Calibri"/>
              </a:rPr>
              <a:t>Method(s):</a:t>
            </a:r>
            <a:endParaRPr>
              <a:solidFill>
                <a:schemeClr val="tx1"/>
              </a:solidFill>
            </a:endParaRPr>
          </a:p>
          <a:p>
            <a:pPr marL="285750" marR="0" lvl="0" indent="-285750" algn="l" rtl="0">
              <a:spcBef>
                <a:spcPts val="0"/>
              </a:spcBef>
              <a:spcAft>
                <a:spcPts val="0"/>
              </a:spcAft>
              <a:buClr>
                <a:srgbClr val="0070C0"/>
              </a:buClr>
              <a:buSzPts val="1800"/>
              <a:buFont typeface="Arial"/>
              <a:buChar char="•"/>
            </a:pPr>
            <a:r>
              <a:rPr lang="en-US" sz="1800">
                <a:solidFill>
                  <a:schemeClr val="tx1"/>
                </a:solidFill>
                <a:latin typeface="Calibri"/>
                <a:ea typeface="Calibri"/>
                <a:cs typeface="Calibri"/>
                <a:sym typeface="Calibri"/>
              </a:rPr>
              <a:t>@override: move();???does Moves become a subclass to Pieces or King (see next slide)</a:t>
            </a:r>
            <a:endParaRPr>
              <a:solidFill>
                <a:schemeClr val="tx1"/>
              </a:solidFill>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tx1"/>
              </a:solidFill>
              <a:latin typeface="Calibri"/>
              <a:ea typeface="Calibri"/>
              <a:cs typeface="Calibri"/>
              <a:sym typeface="Calibri"/>
            </a:endParaRPr>
          </a:p>
        </p:txBody>
      </p:sp>
      <p:sp>
        <p:nvSpPr>
          <p:cNvPr id="166" name="Google Shape;16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tx1"/>
                </a:solidFill>
              </a:rPr>
              <a:t>MCIT - Spring 2020</a:t>
            </a:r>
            <a:endParaRPr>
              <a:solidFill>
                <a:schemeClr val="tx1"/>
              </a:solidFill>
            </a:endParaRPr>
          </a:p>
        </p:txBody>
      </p:sp>
      <p:sp>
        <p:nvSpPr>
          <p:cNvPr id="167" name="Google Shape;16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solidFill>
                  <a:schemeClr val="tx1"/>
                </a:solidFill>
              </a:rPr>
              <a:t>TEAM 64</a:t>
            </a:r>
            <a:endParaRPr>
              <a:solidFill>
                <a:schemeClr val="tx1"/>
              </a:solidFill>
            </a:endParaRPr>
          </a:p>
        </p:txBody>
      </p:sp>
      <p:sp>
        <p:nvSpPr>
          <p:cNvPr id="168" name="Google Shape;16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solidFill>
                  <a:schemeClr val="tx1"/>
                </a:solidFill>
              </a:rPr>
              <a:t>6</a:t>
            </a:fld>
            <a:endParaRPr>
              <a:solidFill>
                <a:schemeClr val="tx1"/>
              </a:solidFill>
            </a:endParaRPr>
          </a:p>
        </p:txBody>
      </p:sp>
      <p:sp>
        <p:nvSpPr>
          <p:cNvPr id="169" name="Google Shape;169;p6"/>
          <p:cNvSpPr/>
          <p:nvPr/>
        </p:nvSpPr>
        <p:spPr>
          <a:xfrm>
            <a:off x="420848" y="1169137"/>
            <a:ext cx="11350305"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tx1"/>
                </a:solidFill>
                <a:latin typeface="Calibri"/>
                <a:ea typeface="Calibri"/>
                <a:cs typeface="Calibri"/>
                <a:sym typeface="Calibri"/>
              </a:rPr>
              <a:t>* all PIECES subclasses (King, Queen, Bishop, Knight, Rook, Pawn) are lumped into this one slide</a:t>
            </a:r>
            <a:endParaRPr>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DRAFT: Class hierarchy diagram - PIECES</a:t>
            </a:r>
            <a:endParaRPr/>
          </a:p>
        </p:txBody>
      </p:sp>
      <p:sp>
        <p:nvSpPr>
          <p:cNvPr id="175" name="Google Shape;17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176" name="Google Shape;17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177" name="Google Shape;17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78" name="Google Shape;178;p7"/>
          <p:cNvSpPr/>
          <p:nvPr/>
        </p:nvSpPr>
        <p:spPr>
          <a:xfrm>
            <a:off x="5409082" y="122117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Pieces</a:t>
            </a:r>
            <a:endParaRPr sz="1300">
              <a:solidFill>
                <a:schemeClr val="lt1"/>
              </a:solidFill>
              <a:latin typeface="Calibri"/>
              <a:ea typeface="Calibri"/>
              <a:cs typeface="Calibri"/>
              <a:sym typeface="Calibri"/>
            </a:endParaRPr>
          </a:p>
        </p:txBody>
      </p:sp>
      <p:sp>
        <p:nvSpPr>
          <p:cNvPr id="179" name="Google Shape;179;p7"/>
          <p:cNvSpPr/>
          <p:nvPr/>
        </p:nvSpPr>
        <p:spPr>
          <a:xfrm>
            <a:off x="8885614" y="3292489"/>
            <a:ext cx="166873" cy="2815882"/>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7"/>
          <p:cNvSpPr/>
          <p:nvPr/>
        </p:nvSpPr>
        <p:spPr>
          <a:xfrm>
            <a:off x="8885614" y="3292489"/>
            <a:ext cx="166873" cy="2043960"/>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7"/>
          <p:cNvSpPr/>
          <p:nvPr/>
        </p:nvSpPr>
        <p:spPr>
          <a:xfrm>
            <a:off x="8885614"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7"/>
          <p:cNvSpPr/>
          <p:nvPr/>
        </p:nvSpPr>
        <p:spPr>
          <a:xfrm>
            <a:off x="8885614"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7"/>
          <p:cNvSpPr/>
          <p:nvPr/>
        </p:nvSpPr>
        <p:spPr>
          <a:xfrm>
            <a:off x="5965327" y="2520568"/>
            <a:ext cx="3365282"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7"/>
          <p:cNvSpPr/>
          <p:nvPr/>
        </p:nvSpPr>
        <p:spPr>
          <a:xfrm>
            <a:off x="7539501"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7"/>
          <p:cNvSpPr/>
          <p:nvPr/>
        </p:nvSpPr>
        <p:spPr>
          <a:xfrm>
            <a:off x="753950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7"/>
          <p:cNvSpPr/>
          <p:nvPr/>
        </p:nvSpPr>
        <p:spPr>
          <a:xfrm>
            <a:off x="5965327" y="2520568"/>
            <a:ext cx="2019169"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7"/>
          <p:cNvSpPr/>
          <p:nvPr/>
        </p:nvSpPr>
        <p:spPr>
          <a:xfrm>
            <a:off x="619338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7"/>
          <p:cNvSpPr/>
          <p:nvPr/>
        </p:nvSpPr>
        <p:spPr>
          <a:xfrm>
            <a:off x="5965327" y="2520568"/>
            <a:ext cx="673056" cy="228314"/>
          </a:xfrm>
          <a:custGeom>
            <a:avLst/>
            <a:gdLst/>
            <a:ahLst/>
            <a:cxnLst/>
            <a:rect l="l" t="t" r="r" b="b"/>
            <a:pathLst>
              <a:path w="120000" h="120000" extrusionOk="0">
                <a:moveTo>
                  <a:pt x="0" y="0"/>
                </a:moveTo>
                <a:lnTo>
                  <a:pt x="0" y="61395"/>
                </a:lnTo>
                <a:lnTo>
                  <a:pt x="120000" y="61395"/>
                </a:lnTo>
                <a:lnTo>
                  <a:pt x="12000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7"/>
          <p:cNvSpPr/>
          <p:nvPr/>
        </p:nvSpPr>
        <p:spPr>
          <a:xfrm>
            <a:off x="4847275"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7"/>
          <p:cNvSpPr/>
          <p:nvPr/>
        </p:nvSpPr>
        <p:spPr>
          <a:xfrm>
            <a:off x="5292271" y="2520568"/>
            <a:ext cx="673056"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7"/>
          <p:cNvSpPr/>
          <p:nvPr/>
        </p:nvSpPr>
        <p:spPr>
          <a:xfrm>
            <a:off x="3501161"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7"/>
          <p:cNvSpPr/>
          <p:nvPr/>
        </p:nvSpPr>
        <p:spPr>
          <a:xfrm>
            <a:off x="3946157" y="2520568"/>
            <a:ext cx="2019169"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7"/>
          <p:cNvSpPr/>
          <p:nvPr/>
        </p:nvSpPr>
        <p:spPr>
          <a:xfrm>
            <a:off x="2155048" y="3292489"/>
            <a:ext cx="166873" cy="1272039"/>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7"/>
          <p:cNvSpPr/>
          <p:nvPr/>
        </p:nvSpPr>
        <p:spPr>
          <a:xfrm>
            <a:off x="2155048" y="3292489"/>
            <a:ext cx="166873" cy="500118"/>
          </a:xfrm>
          <a:custGeom>
            <a:avLst/>
            <a:gdLst/>
            <a:ahLst/>
            <a:cxnLst/>
            <a:rect l="l" t="t" r="r" b="b"/>
            <a:pathLst>
              <a:path w="120000" h="120000" extrusionOk="0">
                <a:moveTo>
                  <a:pt x="0" y="0"/>
                </a:moveTo>
                <a:lnTo>
                  <a:pt x="0" y="122790"/>
                </a:lnTo>
                <a:lnTo>
                  <a:pt x="120000" y="122790"/>
                </a:lnTo>
              </a:path>
            </a:pathLst>
          </a:custGeom>
          <a:noFill/>
          <a:ln w="12700" cap="flat" cmpd="sng">
            <a:solidFill>
              <a:srgbClr val="3A66B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7"/>
          <p:cNvSpPr/>
          <p:nvPr/>
        </p:nvSpPr>
        <p:spPr>
          <a:xfrm>
            <a:off x="2600044" y="2520568"/>
            <a:ext cx="3365282" cy="228314"/>
          </a:xfrm>
          <a:custGeom>
            <a:avLst/>
            <a:gdLst/>
            <a:ahLst/>
            <a:cxnLst/>
            <a:rect l="l" t="t" r="r" b="b"/>
            <a:pathLst>
              <a:path w="120000" h="120000" extrusionOk="0">
                <a:moveTo>
                  <a:pt x="120000" y="0"/>
                </a:moveTo>
                <a:lnTo>
                  <a:pt x="120000" y="61395"/>
                </a:lnTo>
                <a:lnTo>
                  <a:pt x="0" y="61395"/>
                </a:lnTo>
                <a:lnTo>
                  <a:pt x="0" y="122790"/>
                </a:lnTo>
              </a:path>
            </a:pathLst>
          </a:custGeom>
          <a:noFill/>
          <a:ln w="12700" cap="flat" cmpd="sng">
            <a:solidFill>
              <a:srgbClr val="345A9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7"/>
          <p:cNvSpPr/>
          <p:nvPr/>
        </p:nvSpPr>
        <p:spPr>
          <a:xfrm>
            <a:off x="381822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1</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(white pieces)</a:t>
            </a:r>
            <a:endParaRPr dirty="0"/>
          </a:p>
        </p:txBody>
      </p:sp>
      <p:sp>
        <p:nvSpPr>
          <p:cNvPr id="197" name="Google Shape;197;p7"/>
          <p:cNvSpPr/>
          <p:nvPr/>
        </p:nvSpPr>
        <p:spPr>
          <a:xfrm>
            <a:off x="7261291" y="159646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Team 2</a:t>
            </a:r>
            <a:endParaRPr dirty="0"/>
          </a:p>
          <a:p>
            <a:pPr marL="0" marR="0" lvl="0" indent="0" algn="ctr" rtl="0">
              <a:lnSpc>
                <a:spcPct val="90000"/>
              </a:lnSpc>
              <a:spcBef>
                <a:spcPts val="455"/>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(black pieces)</a:t>
            </a:r>
            <a:endParaRPr dirty="0"/>
          </a:p>
        </p:txBody>
      </p:sp>
      <p:sp>
        <p:nvSpPr>
          <p:cNvPr id="198" name="Google Shape;198;p7"/>
          <p:cNvSpPr/>
          <p:nvPr/>
        </p:nvSpPr>
        <p:spPr>
          <a:xfrm>
            <a:off x="204379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King</a:t>
            </a:r>
            <a:endParaRPr/>
          </a:p>
        </p:txBody>
      </p:sp>
      <p:sp>
        <p:nvSpPr>
          <p:cNvPr id="199" name="Google Shape;199;p7"/>
          <p:cNvSpPr/>
          <p:nvPr/>
        </p:nvSpPr>
        <p:spPr>
          <a:xfrm>
            <a:off x="2321922"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0" name="Google Shape;200;p7"/>
          <p:cNvSpPr/>
          <p:nvPr/>
        </p:nvSpPr>
        <p:spPr>
          <a:xfrm>
            <a:off x="2321922"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01" name="Google Shape;201;p7"/>
          <p:cNvSpPr/>
          <p:nvPr/>
        </p:nvSpPr>
        <p:spPr>
          <a:xfrm>
            <a:off x="338991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Queen</a:t>
            </a:r>
            <a:endParaRPr/>
          </a:p>
        </p:txBody>
      </p:sp>
      <p:sp>
        <p:nvSpPr>
          <p:cNvPr id="202" name="Google Shape;202;p7"/>
          <p:cNvSpPr/>
          <p:nvPr/>
        </p:nvSpPr>
        <p:spPr>
          <a:xfrm>
            <a:off x="3668035"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3" name="Google Shape;203;p7"/>
          <p:cNvSpPr/>
          <p:nvPr/>
        </p:nvSpPr>
        <p:spPr>
          <a:xfrm>
            <a:off x="4736026"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Bishop</a:t>
            </a:r>
            <a:endParaRPr/>
          </a:p>
        </p:txBody>
      </p:sp>
      <p:sp>
        <p:nvSpPr>
          <p:cNvPr id="204" name="Google Shape;204;p7"/>
          <p:cNvSpPr/>
          <p:nvPr/>
        </p:nvSpPr>
        <p:spPr>
          <a:xfrm>
            <a:off x="501414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5" name="Google Shape;205;p7"/>
          <p:cNvSpPr/>
          <p:nvPr/>
        </p:nvSpPr>
        <p:spPr>
          <a:xfrm>
            <a:off x="6082139"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Knight</a:t>
            </a:r>
            <a:endParaRPr/>
          </a:p>
        </p:txBody>
      </p:sp>
      <p:sp>
        <p:nvSpPr>
          <p:cNvPr id="206" name="Google Shape;206;p7"/>
          <p:cNvSpPr/>
          <p:nvPr/>
        </p:nvSpPr>
        <p:spPr>
          <a:xfrm>
            <a:off x="6360261"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7" name="Google Shape;207;p7"/>
          <p:cNvSpPr/>
          <p:nvPr/>
        </p:nvSpPr>
        <p:spPr>
          <a:xfrm>
            <a:off x="7428252"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Rook</a:t>
            </a:r>
            <a:endParaRPr/>
          </a:p>
        </p:txBody>
      </p:sp>
      <p:sp>
        <p:nvSpPr>
          <p:cNvPr id="208" name="Google Shape;208;p7"/>
          <p:cNvSpPr/>
          <p:nvPr/>
        </p:nvSpPr>
        <p:spPr>
          <a:xfrm>
            <a:off x="7706374"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 capture move</a:t>
            </a:r>
            <a:endParaRPr/>
          </a:p>
        </p:txBody>
      </p:sp>
      <p:sp>
        <p:nvSpPr>
          <p:cNvPr id="209" name="Google Shape;209;p7"/>
          <p:cNvSpPr/>
          <p:nvPr/>
        </p:nvSpPr>
        <p:spPr>
          <a:xfrm>
            <a:off x="7706374"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castling</a:t>
            </a:r>
            <a:endParaRPr/>
          </a:p>
        </p:txBody>
      </p:sp>
      <p:sp>
        <p:nvSpPr>
          <p:cNvPr id="210" name="Google Shape;210;p7"/>
          <p:cNvSpPr/>
          <p:nvPr/>
        </p:nvSpPr>
        <p:spPr>
          <a:xfrm>
            <a:off x="8774365" y="2748883"/>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Pawn (x8)</a:t>
            </a:r>
            <a:endParaRPr/>
          </a:p>
        </p:txBody>
      </p:sp>
      <p:sp>
        <p:nvSpPr>
          <p:cNvPr id="211" name="Google Shape;211;p7"/>
          <p:cNvSpPr/>
          <p:nvPr/>
        </p:nvSpPr>
        <p:spPr>
          <a:xfrm>
            <a:off x="9052488" y="3520804"/>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Regular move (forward)</a:t>
            </a:r>
            <a:endParaRPr/>
          </a:p>
        </p:txBody>
      </p:sp>
      <p:sp>
        <p:nvSpPr>
          <p:cNvPr id="212" name="Google Shape;212;p7"/>
          <p:cNvSpPr/>
          <p:nvPr/>
        </p:nvSpPr>
        <p:spPr>
          <a:xfrm>
            <a:off x="9052488" y="429272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Capture move (diagonally)</a:t>
            </a:r>
            <a:endParaRPr/>
          </a:p>
        </p:txBody>
      </p:sp>
      <p:sp>
        <p:nvSpPr>
          <p:cNvPr id="213" name="Google Shape;213;p7"/>
          <p:cNvSpPr/>
          <p:nvPr/>
        </p:nvSpPr>
        <p:spPr>
          <a:xfrm>
            <a:off x="9052488" y="5064647"/>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Special move (2 up first move)</a:t>
            </a:r>
            <a:endParaRPr/>
          </a:p>
        </p:txBody>
      </p:sp>
      <p:sp>
        <p:nvSpPr>
          <p:cNvPr id="214" name="Google Shape;214;p7"/>
          <p:cNvSpPr/>
          <p:nvPr/>
        </p:nvSpPr>
        <p:spPr>
          <a:xfrm>
            <a:off x="9052488" y="583656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a:solidFill>
                  <a:schemeClr val="lt1"/>
                </a:solidFill>
                <a:latin typeface="Calibri"/>
                <a:ea typeface="Calibri"/>
                <a:cs typeface="Calibri"/>
                <a:sym typeface="Calibri"/>
              </a:rPr>
              <a:t>promotion</a:t>
            </a:r>
            <a:endParaRPr/>
          </a:p>
        </p:txBody>
      </p:sp>
      <p:cxnSp>
        <p:nvCxnSpPr>
          <p:cNvPr id="215" name="Google Shape;215;p7"/>
          <p:cNvCxnSpPr/>
          <p:nvPr/>
        </p:nvCxnSpPr>
        <p:spPr>
          <a:xfrm>
            <a:off x="5965326" y="1711322"/>
            <a:ext cx="0" cy="928997"/>
          </a:xfrm>
          <a:prstGeom prst="straightConnector1">
            <a:avLst/>
          </a:prstGeom>
          <a:noFill/>
          <a:ln w="9525" cap="flat" cmpd="sng">
            <a:solidFill>
              <a:schemeClr val="accent1"/>
            </a:solidFill>
            <a:prstDash val="solid"/>
            <a:miter lim="800000"/>
            <a:headEnd type="none" w="sm" len="sm"/>
            <a:tailEnd type="none" w="sm" len="sm"/>
          </a:ln>
        </p:spPr>
      </p:cxnSp>
      <p:cxnSp>
        <p:nvCxnSpPr>
          <p:cNvPr id="216" name="Google Shape;216;p7"/>
          <p:cNvCxnSpPr>
            <a:stCxn id="178" idx="3"/>
            <a:endCxn id="196" idx="2"/>
          </p:cNvCxnSpPr>
          <p:nvPr/>
        </p:nvCxnSpPr>
        <p:spPr>
          <a:xfrm flipH="1">
            <a:off x="4930582" y="1764783"/>
            <a:ext cx="4785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7" name="Google Shape;217;p7"/>
          <p:cNvCxnSpPr>
            <a:stCxn id="178" idx="2"/>
            <a:endCxn id="197" idx="3"/>
          </p:cNvCxnSpPr>
          <p:nvPr/>
        </p:nvCxnSpPr>
        <p:spPr>
          <a:xfrm>
            <a:off x="6521572" y="1764783"/>
            <a:ext cx="739800" cy="375300"/>
          </a:xfrm>
          <a:prstGeom prst="straightConnector1">
            <a:avLst/>
          </a:prstGeom>
          <a:noFill/>
          <a:ln w="9525" cap="flat" cmpd="sng">
            <a:solidFill>
              <a:schemeClr val="accent1"/>
            </a:solidFill>
            <a:prstDash val="solid"/>
            <a:miter lim="800000"/>
            <a:headEnd type="none" w="sm" len="sm"/>
            <a:tailEnd type="none" w="sm" len="sm"/>
          </a:ln>
        </p:spPr>
      </p:cxnSp>
      <p:cxnSp>
        <p:nvCxnSpPr>
          <p:cNvPr id="218" name="Google Shape;218;p7"/>
          <p:cNvCxnSpPr>
            <a:stCxn id="219" idx="3"/>
          </p:cNvCxnSpPr>
          <p:nvPr/>
        </p:nvCxnSpPr>
        <p:spPr>
          <a:xfrm rot="10800000" flipH="1">
            <a:off x="1154882" y="1441393"/>
            <a:ext cx="4137300" cy="117900"/>
          </a:xfrm>
          <a:prstGeom prst="straightConnector1">
            <a:avLst/>
          </a:prstGeom>
          <a:noFill/>
          <a:ln w="9525" cap="flat" cmpd="sng">
            <a:solidFill>
              <a:schemeClr val="accent1"/>
            </a:solidFill>
            <a:prstDash val="solid"/>
            <a:miter lim="800000"/>
            <a:headEnd type="none" w="sm" len="sm"/>
            <a:tailEnd type="triangle" w="med" len="med"/>
          </a:ln>
        </p:spPr>
      </p:cxnSp>
      <p:sp>
        <p:nvSpPr>
          <p:cNvPr id="219" name="Google Shape;219;p7"/>
          <p:cNvSpPr/>
          <p:nvPr/>
        </p:nvSpPr>
        <p:spPr>
          <a:xfrm>
            <a:off x="240482" y="1102093"/>
            <a:ext cx="914400"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Class</a:t>
            </a:r>
            <a:endParaRPr dirty="0"/>
          </a:p>
        </p:txBody>
      </p:sp>
      <p:cxnSp>
        <p:nvCxnSpPr>
          <p:cNvPr id="220" name="Google Shape;220;p7"/>
          <p:cNvCxnSpPr>
            <a:stCxn id="221" idx="3"/>
          </p:cNvCxnSpPr>
          <p:nvPr/>
        </p:nvCxnSpPr>
        <p:spPr>
          <a:xfrm>
            <a:off x="1420079" y="2910322"/>
            <a:ext cx="507000" cy="0"/>
          </a:xfrm>
          <a:prstGeom prst="straightConnector1">
            <a:avLst/>
          </a:prstGeom>
          <a:noFill/>
          <a:ln w="9525" cap="flat" cmpd="sng">
            <a:solidFill>
              <a:schemeClr val="accent1"/>
            </a:solidFill>
            <a:prstDash val="solid"/>
            <a:miter lim="800000"/>
            <a:headEnd type="none" w="sm" len="sm"/>
            <a:tailEnd type="triangle" w="med" len="med"/>
          </a:ln>
        </p:spPr>
      </p:cxnSp>
      <p:sp>
        <p:nvSpPr>
          <p:cNvPr id="221" name="Google Shape;221;p7"/>
          <p:cNvSpPr/>
          <p:nvPr/>
        </p:nvSpPr>
        <p:spPr>
          <a:xfrm>
            <a:off x="149907" y="2453122"/>
            <a:ext cx="1270172"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Subclasses</a:t>
            </a:r>
            <a:endParaRPr/>
          </a:p>
        </p:txBody>
      </p:sp>
      <p:sp>
        <p:nvSpPr>
          <p:cNvPr id="222" name="Google Shape;222;p7"/>
          <p:cNvSpPr/>
          <p:nvPr/>
        </p:nvSpPr>
        <p:spPr>
          <a:xfrm>
            <a:off x="127566" y="3470107"/>
            <a:ext cx="1270172" cy="141743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Subclass</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methods</a:t>
            </a:r>
            <a:endParaRPr/>
          </a:p>
        </p:txBody>
      </p:sp>
      <p:cxnSp>
        <p:nvCxnSpPr>
          <p:cNvPr id="223" name="Google Shape;223;p7"/>
          <p:cNvCxnSpPr>
            <a:stCxn id="222" idx="3"/>
          </p:cNvCxnSpPr>
          <p:nvPr/>
        </p:nvCxnSpPr>
        <p:spPr>
          <a:xfrm rot="10800000" flipH="1">
            <a:off x="1397738" y="3917523"/>
            <a:ext cx="629400" cy="261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4" name="Google Shape;224;p7"/>
          <p:cNvCxnSpPr>
            <a:stCxn id="222" idx="3"/>
          </p:cNvCxnSpPr>
          <p:nvPr/>
        </p:nvCxnSpPr>
        <p:spPr>
          <a:xfrm>
            <a:off x="1397738" y="4178823"/>
            <a:ext cx="529200" cy="1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5" name="Google Shape;225;p7"/>
          <p:cNvCxnSpPr>
            <a:stCxn id="222" idx="3"/>
          </p:cNvCxnSpPr>
          <p:nvPr/>
        </p:nvCxnSpPr>
        <p:spPr>
          <a:xfrm>
            <a:off x="1397738" y="4178823"/>
            <a:ext cx="6975900" cy="1981500"/>
          </a:xfrm>
          <a:prstGeom prst="curvedConnector3">
            <a:avLst>
              <a:gd name="adj1" fmla="val 3855"/>
            </a:avLst>
          </a:prstGeom>
          <a:noFill/>
          <a:ln w="9525" cap="flat" cmpd="sng">
            <a:solidFill>
              <a:schemeClr val="accent1"/>
            </a:solidFill>
            <a:prstDash val="solid"/>
            <a:miter lim="800000"/>
            <a:headEnd type="none" w="sm" len="sm"/>
            <a:tailEnd type="triangle" w="med" len="med"/>
          </a:ln>
        </p:spPr>
      </p:cxnSp>
      <p:cxnSp>
        <p:nvCxnSpPr>
          <p:cNvPr id="226" name="Google Shape;226;p7"/>
          <p:cNvCxnSpPr>
            <a:stCxn id="222" idx="3"/>
          </p:cNvCxnSpPr>
          <p:nvPr/>
        </p:nvCxnSpPr>
        <p:spPr>
          <a:xfrm>
            <a:off x="1397738" y="4178823"/>
            <a:ext cx="6141900" cy="641700"/>
          </a:xfrm>
          <a:prstGeom prst="curvedConnector3">
            <a:avLst>
              <a:gd name="adj1" fmla="val 52886"/>
            </a:avLst>
          </a:prstGeom>
          <a:noFill/>
          <a:ln w="9525" cap="flat" cmpd="sng">
            <a:solidFill>
              <a:schemeClr val="accent1"/>
            </a:solidFill>
            <a:prstDash val="solid"/>
            <a:miter lim="800000"/>
            <a:headEnd type="none" w="sm" len="sm"/>
            <a:tailEnd type="triangle" w="med" len="med"/>
          </a:ln>
        </p:spPr>
      </p:cxnSp>
      <p:sp>
        <p:nvSpPr>
          <p:cNvPr id="227" name="Google Shape;227;p7"/>
          <p:cNvSpPr/>
          <p:nvPr/>
        </p:nvSpPr>
        <p:spPr>
          <a:xfrm>
            <a:off x="149907" y="2097121"/>
            <a:ext cx="2919859" cy="306222"/>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Class Objects ?/ instances?</a:t>
            </a:r>
            <a:endParaRPr/>
          </a:p>
        </p:txBody>
      </p:sp>
      <p:cxnSp>
        <p:nvCxnSpPr>
          <p:cNvPr id="228" name="Google Shape;228;p7"/>
          <p:cNvCxnSpPr>
            <a:stCxn id="227" idx="3"/>
          </p:cNvCxnSpPr>
          <p:nvPr/>
        </p:nvCxnSpPr>
        <p:spPr>
          <a:xfrm rot="10800000" flipH="1">
            <a:off x="3069766" y="1878832"/>
            <a:ext cx="782100" cy="371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9" name="Google Shape;229;p7"/>
          <p:cNvCxnSpPr>
            <a:stCxn id="227" idx="3"/>
          </p:cNvCxnSpPr>
          <p:nvPr/>
        </p:nvCxnSpPr>
        <p:spPr>
          <a:xfrm rot="10800000" flipH="1">
            <a:off x="3069766" y="1987432"/>
            <a:ext cx="4125000" cy="262800"/>
          </a:xfrm>
          <a:prstGeom prst="straightConnector1">
            <a:avLst/>
          </a:prstGeom>
          <a:noFill/>
          <a:ln w="9525" cap="flat" cmpd="sng">
            <a:solidFill>
              <a:schemeClr val="accent1"/>
            </a:solidFill>
            <a:prstDash val="solid"/>
            <a:miter lim="800000"/>
            <a:headEnd type="none" w="sm" len="sm"/>
            <a:tailEnd type="triangle" w="med" len="med"/>
          </a:ln>
        </p:spPr>
      </p:cxnSp>
      <p:sp>
        <p:nvSpPr>
          <p:cNvPr id="59" name="Google Shape;197;p7"/>
          <p:cNvSpPr/>
          <p:nvPr/>
        </p:nvSpPr>
        <p:spPr>
          <a:xfrm>
            <a:off x="2533157" y="1231386"/>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Board Class</a:t>
            </a:r>
            <a:endParaRPr dirty="0"/>
          </a:p>
        </p:txBody>
      </p:sp>
      <p:cxnSp>
        <p:nvCxnSpPr>
          <p:cNvPr id="60" name="Google Shape;229;p7"/>
          <p:cNvCxnSpPr/>
          <p:nvPr/>
        </p:nvCxnSpPr>
        <p:spPr>
          <a:xfrm flipV="1">
            <a:off x="1513681" y="1799801"/>
            <a:ext cx="1086363" cy="268690"/>
          </a:xfrm>
          <a:prstGeom prst="straightConnector1">
            <a:avLst/>
          </a:prstGeom>
          <a:noFill/>
          <a:ln w="9525" cap="flat" cmpd="sng">
            <a:solidFill>
              <a:schemeClr val="accent1"/>
            </a:solidFill>
            <a:prstDash val="solid"/>
            <a:miter lim="800000"/>
            <a:headEnd type="none" w="sm" len="sm"/>
            <a:tailEnd type="triangle" w="med" len="med"/>
          </a:ln>
        </p:spPr>
      </p:cxnSp>
      <p:cxnSp>
        <p:nvCxnSpPr>
          <p:cNvPr id="64" name="Google Shape;229;p7"/>
          <p:cNvCxnSpPr/>
          <p:nvPr/>
        </p:nvCxnSpPr>
        <p:spPr>
          <a:xfrm flipV="1">
            <a:off x="2644407" y="1784925"/>
            <a:ext cx="6241207" cy="723190"/>
          </a:xfrm>
          <a:prstGeom prst="straightConnector1">
            <a:avLst/>
          </a:prstGeom>
          <a:noFill/>
          <a:ln w="9525" cap="flat" cmpd="sng">
            <a:solidFill>
              <a:schemeClr val="accent1"/>
            </a:solidFill>
            <a:prstDash val="solid"/>
            <a:miter lim="800000"/>
            <a:headEnd type="none" w="sm" len="sm"/>
            <a:tailEnd type="triangle" w="med" len="med"/>
          </a:ln>
        </p:spPr>
      </p:cxnSp>
      <p:sp>
        <p:nvSpPr>
          <p:cNvPr id="67" name="Google Shape;178;p7"/>
          <p:cNvSpPr/>
          <p:nvPr/>
        </p:nvSpPr>
        <p:spPr>
          <a:xfrm>
            <a:off x="8891309" y="1414348"/>
            <a:ext cx="1112490" cy="543607"/>
          </a:xfrm>
          <a:custGeom>
            <a:avLst/>
            <a:gdLst/>
            <a:ahLst/>
            <a:cxnLst/>
            <a:rect l="l" t="t" r="r" b="b"/>
            <a:pathLst>
              <a:path w="1112490" h="556245" extrusionOk="0">
                <a:moveTo>
                  <a:pt x="0" y="0"/>
                </a:moveTo>
                <a:lnTo>
                  <a:pt x="1112490" y="0"/>
                </a:lnTo>
                <a:lnTo>
                  <a:pt x="1112490" y="556245"/>
                </a:lnTo>
                <a:lnTo>
                  <a:pt x="0" y="556245"/>
                </a:lnTo>
                <a:lnTo>
                  <a:pt x="0" y="0"/>
                </a:ln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8250" tIns="8250" rIns="8250" bIns="8250"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300" dirty="0">
                <a:solidFill>
                  <a:schemeClr val="lt1"/>
                </a:solidFill>
                <a:latin typeface="Calibri"/>
                <a:ea typeface="Calibri"/>
                <a:cs typeface="Calibri"/>
                <a:sym typeface="Calibri"/>
              </a:rPr>
              <a:t>Game</a:t>
            </a:r>
            <a:endParaRPr sz="1300"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8"/>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PLAYER</a:t>
            </a:r>
            <a:endParaRPr/>
          </a:p>
        </p:txBody>
      </p:sp>
      <p:grpSp>
        <p:nvGrpSpPr>
          <p:cNvPr id="235" name="Google Shape;235;p8"/>
          <p:cNvGrpSpPr/>
          <p:nvPr/>
        </p:nvGrpSpPr>
        <p:grpSpPr>
          <a:xfrm>
            <a:off x="1523088" y="1593118"/>
            <a:ext cx="9135611" cy="4572000"/>
            <a:chOff x="1551963" y="1795244"/>
            <a:chExt cx="9135611" cy="4572000"/>
          </a:xfrm>
        </p:grpSpPr>
        <p:cxnSp>
          <p:nvCxnSpPr>
            <p:cNvPr id="236" name="Google Shape;236;p8"/>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37" name="Google Shape;237;p8"/>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38" name="Google Shape;23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39" name="Google Shape;23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40" name="Google Shape;24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41" name="Google Shape;241;p8"/>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dirty="0">
                <a:solidFill>
                  <a:schemeClr val="dk1"/>
                </a:solidFill>
                <a:latin typeface="Calibri"/>
                <a:ea typeface="Calibri"/>
                <a:cs typeface="Calibri"/>
                <a:sym typeface="Calibri"/>
              </a:rPr>
              <a:t>Responsibility(</a:t>
            </a:r>
            <a:r>
              <a:rPr lang="en-US" sz="1800" b="1" u="sng" dirty="0" err="1">
                <a:solidFill>
                  <a:schemeClr val="dk1"/>
                </a:solidFill>
                <a:latin typeface="Calibri"/>
                <a:ea typeface="Calibri"/>
                <a:cs typeface="Calibri"/>
                <a:sym typeface="Calibri"/>
              </a:rPr>
              <a:t>ies</a:t>
            </a:r>
            <a:r>
              <a:rPr lang="en-US" sz="1800" b="1" u="sng"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Initiate game</a:t>
            </a:r>
            <a:endParaRPr dirty="0"/>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Initiate moves</a:t>
            </a:r>
            <a:endParaRPr dirty="0"/>
          </a:p>
        </p:txBody>
      </p:sp>
      <p:sp>
        <p:nvSpPr>
          <p:cNvPr id="242" name="Google Shape;242;p8"/>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Board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Pieces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Moves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3" name="Google Shape;243;p8"/>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Player #2</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44" name="Google Shape;244;p8"/>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Start new game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piece to play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Select move to make with piece selected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838200" y="2824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CRC card – GRAPHICS</a:t>
            </a:r>
            <a:endParaRPr/>
          </a:p>
        </p:txBody>
      </p:sp>
      <p:grpSp>
        <p:nvGrpSpPr>
          <p:cNvPr id="250" name="Google Shape;250;p9"/>
          <p:cNvGrpSpPr/>
          <p:nvPr/>
        </p:nvGrpSpPr>
        <p:grpSpPr>
          <a:xfrm>
            <a:off x="1523088" y="1593118"/>
            <a:ext cx="9135611" cy="4572000"/>
            <a:chOff x="1551963" y="1795244"/>
            <a:chExt cx="9135611" cy="4572000"/>
          </a:xfrm>
        </p:grpSpPr>
        <p:cxnSp>
          <p:nvCxnSpPr>
            <p:cNvPr id="251" name="Google Shape;251;p9"/>
            <p:cNvCxnSpPr/>
            <p:nvPr/>
          </p:nvCxnSpPr>
          <p:spPr>
            <a:xfrm>
              <a:off x="6119768" y="1795244"/>
              <a:ext cx="0" cy="4572000"/>
            </a:xfrm>
            <a:prstGeom prst="straightConnector1">
              <a:avLst/>
            </a:prstGeom>
            <a:noFill/>
            <a:ln w="38100" cap="flat" cmpd="sng">
              <a:solidFill>
                <a:schemeClr val="dk1"/>
              </a:solidFill>
              <a:prstDash val="solid"/>
              <a:miter lim="800000"/>
              <a:headEnd type="none" w="sm" len="sm"/>
              <a:tailEnd type="none" w="sm" len="sm"/>
            </a:ln>
          </p:spPr>
        </p:cxnSp>
        <p:cxnSp>
          <p:nvCxnSpPr>
            <p:cNvPr id="252" name="Google Shape;252;p9"/>
            <p:cNvCxnSpPr/>
            <p:nvPr/>
          </p:nvCxnSpPr>
          <p:spPr>
            <a:xfrm>
              <a:off x="1551963" y="4014132"/>
              <a:ext cx="9135611" cy="0"/>
            </a:xfrm>
            <a:prstGeom prst="straightConnector1">
              <a:avLst/>
            </a:prstGeom>
            <a:noFill/>
            <a:ln w="38100" cap="flat" cmpd="sng">
              <a:solidFill>
                <a:schemeClr val="dk1"/>
              </a:solidFill>
              <a:prstDash val="solid"/>
              <a:miter lim="800000"/>
              <a:headEnd type="none" w="sm" len="sm"/>
              <a:tailEnd type="none" w="sm" len="sm"/>
            </a:ln>
          </p:spPr>
        </p:cxnSp>
      </p:grpSp>
      <p:sp>
        <p:nvSpPr>
          <p:cNvPr id="253" name="Google Shape;2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MCIT - Spring 2020</a:t>
            </a:r>
            <a:endParaRPr/>
          </a:p>
        </p:txBody>
      </p:sp>
      <p:sp>
        <p:nvSpPr>
          <p:cNvPr id="254" name="Google Shape;2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TEAM 64</a:t>
            </a: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56" name="Google Shape;256;p9"/>
          <p:cNvSpPr txBox="1"/>
          <p:nvPr/>
        </p:nvSpPr>
        <p:spPr>
          <a:xfrm>
            <a:off x="561437"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Responsibility(ies):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p:txBody>
      </p:sp>
      <p:sp>
        <p:nvSpPr>
          <p:cNvPr id="257" name="Google Shape;257;p9"/>
          <p:cNvSpPr txBox="1"/>
          <p:nvPr/>
        </p:nvSpPr>
        <p:spPr>
          <a:xfrm>
            <a:off x="561436"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Collaborator(s):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8" name="Google Shape;258;p9"/>
          <p:cNvSpPr txBox="1"/>
          <p:nvPr/>
        </p:nvSpPr>
        <p:spPr>
          <a:xfrm>
            <a:off x="6147899" y="1610578"/>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Variable(s):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59" name="Google Shape;259;p9"/>
          <p:cNvSpPr txBox="1"/>
          <p:nvPr/>
        </p:nvSpPr>
        <p:spPr>
          <a:xfrm>
            <a:off x="6147899" y="4351479"/>
            <a:ext cx="5029200" cy="18288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Method(s):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260" name="Google Shape;260;p9"/>
          <p:cNvSpPr txBox="1"/>
          <p:nvPr/>
        </p:nvSpPr>
        <p:spPr>
          <a:xfrm rot="-2174568">
            <a:off x="3161543" y="2497976"/>
            <a:ext cx="5868914"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500">
                <a:solidFill>
                  <a:srgbClr val="FF0000"/>
                </a:solidFill>
                <a:latin typeface="Calibri"/>
                <a:ea typeface="Calibri"/>
                <a:cs typeface="Calibri"/>
                <a:sym typeface="Calibri"/>
              </a:rPr>
              <a:t>ON HOLD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1275</Words>
  <Application>Microsoft Office PowerPoint</Application>
  <PresentationFormat>Widescreen</PresentationFormat>
  <Paragraphs>270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CRC card – MAIN</vt:lpstr>
      <vt:lpstr>CRC card – BOARD</vt:lpstr>
      <vt:lpstr>CRC card – MOVES</vt:lpstr>
      <vt:lpstr>CRC card – SuperClass: PIECES</vt:lpstr>
      <vt:lpstr>CRC card – SubClass: * extends PIECES</vt:lpstr>
      <vt:lpstr>DRAFT: Class hierarchy diagram - PIECES</vt:lpstr>
      <vt:lpstr>CRC card – PLAYER</vt:lpstr>
      <vt:lpstr>CRC card – GRAPHICS</vt:lpstr>
      <vt:lpstr>DRAFT: GUI</vt:lpstr>
      <vt:lpstr>CRC card – AI</vt:lpstr>
      <vt:lpstr>CRC card – DESCRIPTION /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Jean-Michel Guerin</dc:creator>
  <cp:lastModifiedBy>Jean-Michel Guerin</cp:lastModifiedBy>
  <cp:revision>5</cp:revision>
  <dcterms:created xsi:type="dcterms:W3CDTF">2020-03-23T23:42:17Z</dcterms:created>
  <dcterms:modified xsi:type="dcterms:W3CDTF">2020-04-01T23:23:55Z</dcterms:modified>
</cp:coreProperties>
</file>