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ietSTNOqGOYn+W15S6jTz0y8stw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poor, Pranay R" initials="KPR" lastIdx="1" clrIdx="0">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24"/>
  </p:normalViewPr>
  <p:slideViewPr>
    <p:cSldViewPr snapToGrid="0" snapToObjects="1">
      <p:cViewPr varScale="1">
        <p:scale>
          <a:sx n="90" d="100"/>
          <a:sy n="90"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6" Type="http://customschemas.google.com/relationships/presentationmetadata" Target="metadata"/><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01T12:26:34.111" idx="1">
    <p:pos x="6012" y="2052"/>
    <p:text>Done this in Runner() class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7858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465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19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982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678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134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53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904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456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21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756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34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b="0" i="0" u="none" strike="noStrike" cap="none">
                <a:solidFill>
                  <a:schemeClr val="dk1"/>
                </a:solidFill>
                <a:latin typeface="Calibri"/>
                <a:ea typeface="Calibri"/>
                <a:cs typeface="Calibri"/>
                <a:sym typeface="Calibri"/>
              </a:defRPr>
            </a:lvl1pPr>
            <a:lvl2pPr marL="0" marR="0" lvl="1" indent="0" algn="r">
              <a:spcBef>
                <a:spcPts val="0"/>
              </a:spcBef>
              <a:buNone/>
              <a:defRPr sz="1800" b="0" i="0" u="none" strike="noStrike" cap="none">
                <a:solidFill>
                  <a:schemeClr val="dk1"/>
                </a:solidFill>
                <a:latin typeface="Calibri"/>
                <a:ea typeface="Calibri"/>
                <a:cs typeface="Calibri"/>
                <a:sym typeface="Calibri"/>
              </a:defRPr>
            </a:lvl2pPr>
            <a:lvl3pPr marL="0" marR="0" lvl="2" indent="0" algn="r">
              <a:spcBef>
                <a:spcPts val="0"/>
              </a:spcBef>
              <a:buNone/>
              <a:defRPr sz="1800" b="0" i="0" u="none" strike="noStrike" cap="none">
                <a:solidFill>
                  <a:schemeClr val="dk1"/>
                </a:solidFill>
                <a:latin typeface="Calibri"/>
                <a:ea typeface="Calibri"/>
                <a:cs typeface="Calibri"/>
                <a:sym typeface="Calibri"/>
              </a:defRPr>
            </a:lvl3pPr>
            <a:lvl4pPr marL="0" marR="0" lvl="3" indent="0" algn="r">
              <a:spcBef>
                <a:spcPts val="0"/>
              </a:spcBef>
              <a:buNone/>
              <a:defRPr sz="1800" b="0" i="0" u="none" strike="noStrike" cap="none">
                <a:solidFill>
                  <a:schemeClr val="dk1"/>
                </a:solidFill>
                <a:latin typeface="Calibri"/>
                <a:ea typeface="Calibri"/>
                <a:cs typeface="Calibri"/>
                <a:sym typeface="Calibri"/>
              </a:defRPr>
            </a:lvl4pPr>
            <a:lvl5pPr marL="0" marR="0" lvl="4" indent="0" algn="r">
              <a:spcBef>
                <a:spcPts val="0"/>
              </a:spcBef>
              <a:buNone/>
              <a:defRPr sz="1800" b="0" i="0" u="none" strike="noStrike" cap="none">
                <a:solidFill>
                  <a:schemeClr val="dk1"/>
                </a:solidFill>
                <a:latin typeface="Calibri"/>
                <a:ea typeface="Calibri"/>
                <a:cs typeface="Calibri"/>
                <a:sym typeface="Calibri"/>
              </a:defRPr>
            </a:lvl5pPr>
            <a:lvl6pPr marL="0" marR="0" lvl="5" indent="0" algn="r">
              <a:spcBef>
                <a:spcPts val="0"/>
              </a:spcBef>
              <a:buNone/>
              <a:defRPr sz="1800" b="0" i="0" u="none" strike="noStrike" cap="none">
                <a:solidFill>
                  <a:schemeClr val="dk1"/>
                </a:solidFill>
                <a:latin typeface="Calibri"/>
                <a:ea typeface="Calibri"/>
                <a:cs typeface="Calibri"/>
                <a:sym typeface="Calibri"/>
              </a:defRPr>
            </a:lvl6pPr>
            <a:lvl7pPr marL="0" marR="0" lvl="6" indent="0" algn="r">
              <a:spcBef>
                <a:spcPts val="0"/>
              </a:spcBef>
              <a:buNone/>
              <a:defRPr sz="1800" b="0" i="0" u="none" strike="noStrike" cap="none">
                <a:solidFill>
                  <a:schemeClr val="dk1"/>
                </a:solidFill>
                <a:latin typeface="Calibri"/>
                <a:ea typeface="Calibri"/>
                <a:cs typeface="Calibri"/>
                <a:sym typeface="Calibri"/>
              </a:defRPr>
            </a:lvl7pPr>
            <a:lvl8pPr marL="0" marR="0" lvl="7" indent="0" algn="r">
              <a:spcBef>
                <a:spcPts val="0"/>
              </a:spcBef>
              <a:buNone/>
              <a:defRPr sz="1800" b="0" i="0" u="none" strike="noStrike" cap="none">
                <a:solidFill>
                  <a:schemeClr val="dk1"/>
                </a:solidFill>
                <a:latin typeface="Calibri"/>
                <a:ea typeface="Calibri"/>
                <a:cs typeface="Calibri"/>
                <a:sym typeface="Calibri"/>
              </a:defRPr>
            </a:lvl8pPr>
            <a:lvl9pPr marL="0" marR="0" lvl="8" indent="0" algn="r">
              <a:spcBef>
                <a:spcPts val="0"/>
              </a:spcBef>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b="0" i="0" u="none" strike="noStrike" cap="none">
                <a:solidFill>
                  <a:schemeClr val="dk1"/>
                </a:solidFill>
                <a:latin typeface="Calibri"/>
                <a:ea typeface="Calibri"/>
                <a:cs typeface="Calibri"/>
                <a:sym typeface="Calibri"/>
              </a:defRPr>
            </a:lvl1pPr>
            <a:lvl2pPr marL="0" marR="0" lvl="1" indent="0" algn="r">
              <a:spcBef>
                <a:spcPts val="0"/>
              </a:spcBef>
              <a:buNone/>
              <a:defRPr sz="1800" b="0" i="0" u="none" strike="noStrike" cap="none">
                <a:solidFill>
                  <a:schemeClr val="dk1"/>
                </a:solidFill>
                <a:latin typeface="Calibri"/>
                <a:ea typeface="Calibri"/>
                <a:cs typeface="Calibri"/>
                <a:sym typeface="Calibri"/>
              </a:defRPr>
            </a:lvl2pPr>
            <a:lvl3pPr marL="0" marR="0" lvl="2" indent="0" algn="r">
              <a:spcBef>
                <a:spcPts val="0"/>
              </a:spcBef>
              <a:buNone/>
              <a:defRPr sz="1800" b="0" i="0" u="none" strike="noStrike" cap="none">
                <a:solidFill>
                  <a:schemeClr val="dk1"/>
                </a:solidFill>
                <a:latin typeface="Calibri"/>
                <a:ea typeface="Calibri"/>
                <a:cs typeface="Calibri"/>
                <a:sym typeface="Calibri"/>
              </a:defRPr>
            </a:lvl3pPr>
            <a:lvl4pPr marL="0" marR="0" lvl="3" indent="0" algn="r">
              <a:spcBef>
                <a:spcPts val="0"/>
              </a:spcBef>
              <a:buNone/>
              <a:defRPr sz="1800" b="0" i="0" u="none" strike="noStrike" cap="none">
                <a:solidFill>
                  <a:schemeClr val="dk1"/>
                </a:solidFill>
                <a:latin typeface="Calibri"/>
                <a:ea typeface="Calibri"/>
                <a:cs typeface="Calibri"/>
                <a:sym typeface="Calibri"/>
              </a:defRPr>
            </a:lvl4pPr>
            <a:lvl5pPr marL="0" marR="0" lvl="4" indent="0" algn="r">
              <a:spcBef>
                <a:spcPts val="0"/>
              </a:spcBef>
              <a:buNone/>
              <a:defRPr sz="1800" b="0" i="0" u="none" strike="noStrike" cap="none">
                <a:solidFill>
                  <a:schemeClr val="dk1"/>
                </a:solidFill>
                <a:latin typeface="Calibri"/>
                <a:ea typeface="Calibri"/>
                <a:cs typeface="Calibri"/>
                <a:sym typeface="Calibri"/>
              </a:defRPr>
            </a:lvl5pPr>
            <a:lvl6pPr marL="0" marR="0" lvl="5" indent="0" algn="r">
              <a:spcBef>
                <a:spcPts val="0"/>
              </a:spcBef>
              <a:buNone/>
              <a:defRPr sz="1800" b="0" i="0" u="none" strike="noStrike" cap="none">
                <a:solidFill>
                  <a:schemeClr val="dk1"/>
                </a:solidFill>
                <a:latin typeface="Calibri"/>
                <a:ea typeface="Calibri"/>
                <a:cs typeface="Calibri"/>
                <a:sym typeface="Calibri"/>
              </a:defRPr>
            </a:lvl6pPr>
            <a:lvl7pPr marL="0" marR="0" lvl="6" indent="0" algn="r">
              <a:spcBef>
                <a:spcPts val="0"/>
              </a:spcBef>
              <a:buNone/>
              <a:defRPr sz="1800" b="0" i="0" u="none" strike="noStrike" cap="none">
                <a:solidFill>
                  <a:schemeClr val="dk1"/>
                </a:solidFill>
                <a:latin typeface="Calibri"/>
                <a:ea typeface="Calibri"/>
                <a:cs typeface="Calibri"/>
                <a:sym typeface="Calibri"/>
              </a:defRPr>
            </a:lvl7pPr>
            <a:lvl8pPr marL="0" marR="0" lvl="7" indent="0" algn="r">
              <a:spcBef>
                <a:spcPts val="0"/>
              </a:spcBef>
              <a:buNone/>
              <a:defRPr sz="1800" b="0" i="0" u="none" strike="noStrike" cap="none">
                <a:solidFill>
                  <a:schemeClr val="dk1"/>
                </a:solidFill>
                <a:latin typeface="Calibri"/>
                <a:ea typeface="Calibri"/>
                <a:cs typeface="Calibri"/>
                <a:sym typeface="Calibri"/>
              </a:defRPr>
            </a:lvl8pPr>
            <a:lvl9pPr marL="0" marR="0" lvl="8" indent="0" algn="r">
              <a:spcBef>
                <a:spcPts val="0"/>
              </a:spcBef>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u="none" strike="noStrike" cap="none">
                <a:solidFill>
                  <a:schemeClr val="dk1"/>
                </a:solidFill>
                <a:latin typeface="Calibri"/>
                <a:ea typeface="Calibri"/>
                <a:cs typeface="Calibri"/>
                <a:sym typeface="Calibri"/>
              </a:defRPr>
            </a:lvl1pPr>
            <a:lvl2pPr marL="0" marR="0" lvl="1" indent="0" algn="r" rtl="0">
              <a:spcBef>
                <a:spcPts val="0"/>
              </a:spcBef>
              <a:buNone/>
              <a:defRPr sz="1800" b="0" i="0" u="none" strike="noStrike" cap="none">
                <a:solidFill>
                  <a:schemeClr val="dk1"/>
                </a:solidFill>
                <a:latin typeface="Calibri"/>
                <a:ea typeface="Calibri"/>
                <a:cs typeface="Calibri"/>
                <a:sym typeface="Calibri"/>
              </a:defRPr>
            </a:lvl2pPr>
            <a:lvl3pPr marL="0" marR="0" lvl="2" indent="0" algn="r" rtl="0">
              <a:spcBef>
                <a:spcPts val="0"/>
              </a:spcBef>
              <a:buNone/>
              <a:defRPr sz="1800" b="0" i="0" u="none" strike="noStrike" cap="none">
                <a:solidFill>
                  <a:schemeClr val="dk1"/>
                </a:solidFill>
                <a:latin typeface="Calibri"/>
                <a:ea typeface="Calibri"/>
                <a:cs typeface="Calibri"/>
                <a:sym typeface="Calibri"/>
              </a:defRPr>
            </a:lvl3pPr>
            <a:lvl4pPr marL="0" marR="0" lvl="3" indent="0" algn="r" rtl="0">
              <a:spcBef>
                <a:spcPts val="0"/>
              </a:spcBef>
              <a:buNone/>
              <a:defRPr sz="1800" b="0" i="0" u="none" strike="noStrike" cap="none">
                <a:solidFill>
                  <a:schemeClr val="dk1"/>
                </a:solidFill>
                <a:latin typeface="Calibri"/>
                <a:ea typeface="Calibri"/>
                <a:cs typeface="Calibri"/>
                <a:sym typeface="Calibri"/>
              </a:defRPr>
            </a:lvl4pPr>
            <a:lvl5pPr marL="0" marR="0" lvl="4" indent="0" algn="r" rtl="0">
              <a:spcBef>
                <a:spcPts val="0"/>
              </a:spcBef>
              <a:buNone/>
              <a:defRPr sz="1800" b="0" i="0" u="none" strike="noStrike" cap="none">
                <a:solidFill>
                  <a:schemeClr val="dk1"/>
                </a:solidFill>
                <a:latin typeface="Calibri"/>
                <a:ea typeface="Calibri"/>
                <a:cs typeface="Calibri"/>
                <a:sym typeface="Calibri"/>
              </a:defRPr>
            </a:lvl5pPr>
            <a:lvl6pPr marL="0" marR="0" lvl="5" indent="0" algn="r" rtl="0">
              <a:spcBef>
                <a:spcPts val="0"/>
              </a:spcBef>
              <a:buNone/>
              <a:defRPr sz="1800" b="0" i="0" u="none" strike="noStrike" cap="none">
                <a:solidFill>
                  <a:schemeClr val="dk1"/>
                </a:solidFill>
                <a:latin typeface="Calibri"/>
                <a:ea typeface="Calibri"/>
                <a:cs typeface="Calibri"/>
                <a:sym typeface="Calibri"/>
              </a:defRPr>
            </a:lvl6pPr>
            <a:lvl7pPr marL="0" marR="0" lvl="6" indent="0" algn="r" rtl="0">
              <a:spcBef>
                <a:spcPts val="0"/>
              </a:spcBef>
              <a:buNone/>
              <a:defRPr sz="1800" b="0" i="0" u="none" strike="noStrike" cap="none">
                <a:solidFill>
                  <a:schemeClr val="dk1"/>
                </a:solidFill>
                <a:latin typeface="Calibri"/>
                <a:ea typeface="Calibri"/>
                <a:cs typeface="Calibri"/>
                <a:sym typeface="Calibri"/>
              </a:defRPr>
            </a:lvl7pPr>
            <a:lvl8pPr marL="0" marR="0" lvl="7" indent="0" algn="r" rtl="0">
              <a:spcBef>
                <a:spcPts val="0"/>
              </a:spcBef>
              <a:buNone/>
              <a:defRPr sz="1800" b="0" i="0" u="none" strike="noStrike" cap="none">
                <a:solidFill>
                  <a:schemeClr val="dk1"/>
                </a:solidFill>
                <a:latin typeface="Calibri"/>
                <a:ea typeface="Calibri"/>
                <a:cs typeface="Calibri"/>
                <a:sym typeface="Calibri"/>
              </a:defRPr>
            </a:lvl8pPr>
            <a:lvl9pPr marL="0" marR="0" lvl="8" indent="0" algn="r" rtl="0">
              <a:spcBef>
                <a:spcPts val="0"/>
              </a:spcBef>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body" idx="1"/>
          </p:nvPr>
        </p:nvSpPr>
        <p:spPr>
          <a:xfrm>
            <a:off x="6558868" y="1614091"/>
            <a:ext cx="5402036"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405"/>
              <a:buNone/>
            </a:pPr>
            <a:r>
              <a:rPr lang="en-US" sz="2405" b="1" u="sng"/>
              <a:t>Contents:</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MAIN</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BOARD </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MOVES</a:t>
            </a:r>
            <a:endParaRPr/>
          </a:p>
          <a:p>
            <a:pPr marL="514350" lvl="0" indent="-514350" algn="l" rtl="0">
              <a:lnSpc>
                <a:spcPct val="80000"/>
              </a:lnSpc>
              <a:spcBef>
                <a:spcPts val="1000"/>
              </a:spcBef>
              <a:spcAft>
                <a:spcPts val="0"/>
              </a:spcAft>
              <a:buClr>
                <a:srgbClr val="0070C0"/>
              </a:buClr>
              <a:buSzPts val="2405"/>
              <a:buFont typeface="Calibri"/>
              <a:buAutoNum type="arabicPeriod"/>
            </a:pPr>
            <a:r>
              <a:rPr lang="en-US" sz="2405">
                <a:solidFill>
                  <a:srgbClr val="0070C0"/>
                </a:solidFill>
              </a:rPr>
              <a:t>SuperClass – PIECES (subclasses: King, Queen, Bishop, Knight, Rook, Pawn)</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PLAYER </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GRAPHICS </a:t>
            </a:r>
            <a:r>
              <a:rPr lang="en-US" sz="2405">
                <a:solidFill>
                  <a:srgbClr val="FF0000"/>
                </a:solidFill>
              </a:rPr>
              <a:t>(ON HOLD)</a:t>
            </a:r>
            <a:endParaRPr sz="2405"/>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AI </a:t>
            </a:r>
            <a:r>
              <a:rPr lang="en-US" sz="2405">
                <a:solidFill>
                  <a:srgbClr val="FF0000"/>
                </a:solidFill>
              </a:rPr>
              <a:t>(ON HOLD)</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CRC HOW TO</a:t>
            </a:r>
            <a:endParaRPr/>
          </a:p>
          <a:p>
            <a:pPr marL="514350" lvl="0" indent="-361632" algn="l" rtl="0">
              <a:lnSpc>
                <a:spcPct val="80000"/>
              </a:lnSpc>
              <a:spcBef>
                <a:spcPts val="1000"/>
              </a:spcBef>
              <a:spcAft>
                <a:spcPts val="0"/>
              </a:spcAft>
              <a:buClr>
                <a:schemeClr val="dk1"/>
              </a:buClr>
              <a:buSzPts val="2405"/>
              <a:buFont typeface="Calibri"/>
              <a:buNone/>
            </a:pPr>
            <a:endParaRPr sz="2405"/>
          </a:p>
        </p:txBody>
      </p:sp>
      <p:sp>
        <p:nvSpPr>
          <p:cNvPr id="89" name="Google Shape;89;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90" name="Google Shape;90;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91" name="Google Shape;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
        <p:nvSpPr>
          <p:cNvPr id="92" name="Google Shape;92;p1"/>
          <p:cNvSpPr txBox="1"/>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Timeline &amp; Slide Contents</a:t>
            </a:r>
            <a:endParaRPr/>
          </a:p>
        </p:txBody>
      </p:sp>
      <p:sp>
        <p:nvSpPr>
          <p:cNvPr id="93" name="Google Shape;93;p1"/>
          <p:cNvSpPr txBox="1"/>
          <p:nvPr/>
        </p:nvSpPr>
        <p:spPr>
          <a:xfrm>
            <a:off x="234818" y="1616076"/>
            <a:ext cx="5938156" cy="435133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600"/>
              <a:buFont typeface="Arial"/>
              <a:buNone/>
            </a:pPr>
            <a:r>
              <a:rPr lang="en-US" sz="2600" b="1" i="0" u="sng" strike="noStrike" cap="none">
                <a:solidFill>
                  <a:schemeClr val="dk1"/>
                </a:solidFill>
                <a:latin typeface="Calibri"/>
                <a:ea typeface="Calibri"/>
                <a:cs typeface="Calibri"/>
                <a:sym typeface="Calibri"/>
              </a:rPr>
              <a:t>Suspenses</a:t>
            </a:r>
            <a:r>
              <a:rPr lang="en-US" sz="2600" b="0" i="0" u="none" strike="noStrike" cap="none">
                <a:solidFill>
                  <a:schemeClr val="dk1"/>
                </a:solidFill>
                <a:latin typeface="Calibri"/>
                <a:ea typeface="Calibri"/>
                <a:cs typeface="Calibri"/>
                <a:sym typeface="Calibri"/>
              </a:rPr>
              <a:t>:</a:t>
            </a:r>
            <a:endParaRPr/>
          </a:p>
          <a:p>
            <a:pPr marL="228600" marR="0" lvl="0" indent="-228600" algn="l" rtl="0">
              <a:lnSpc>
                <a:spcPct val="90000"/>
              </a:lnSpc>
              <a:spcBef>
                <a:spcPts val="1000"/>
              </a:spcBef>
              <a:spcAft>
                <a:spcPts val="0"/>
              </a:spcAft>
              <a:buClr>
                <a:srgbClr val="0070C0"/>
              </a:buClr>
              <a:buSzPts val="2600"/>
              <a:buFont typeface="Arial"/>
              <a:buChar char="•"/>
            </a:pPr>
            <a:r>
              <a:rPr lang="en-US" sz="2600" b="0" i="0" u="none" strike="sngStrike" cap="none">
                <a:solidFill>
                  <a:srgbClr val="0070C0"/>
                </a:solidFill>
                <a:latin typeface="Calibri"/>
                <a:ea typeface="Calibri"/>
                <a:cs typeface="Calibri"/>
                <a:sym typeface="Calibri"/>
              </a:rPr>
              <a:t>Fri, Mar 27: Team (CRC drafts)</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03: Team (Coding for initial classes, 1-2 methods, instance variables)</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Mon, Apr 06: UPENN (project design) </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10: Team (project initial draft)</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17: Team (project final draft)</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24: open</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Mon, Apr 27: UPENN (project) </a:t>
            </a:r>
            <a:endParaRPr/>
          </a:p>
          <a:p>
            <a:pPr marL="514350" marR="0" lvl="0" indent="-349250" algn="l" rtl="0">
              <a:lnSpc>
                <a:spcPct val="90000"/>
              </a:lnSpc>
              <a:spcBef>
                <a:spcPts val="1000"/>
              </a:spcBef>
              <a:spcAft>
                <a:spcPts val="0"/>
              </a:spcAft>
              <a:buClr>
                <a:schemeClr val="dk1"/>
              </a:buClr>
              <a:buSzPts val="2600"/>
              <a:buFont typeface="Calibri"/>
              <a:buNone/>
            </a:pPr>
            <a:endParaRPr sz="26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0"/>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AI</a:t>
            </a:r>
            <a:endParaRPr/>
          </a:p>
        </p:txBody>
      </p:sp>
      <p:grpSp>
        <p:nvGrpSpPr>
          <p:cNvPr id="266" name="Google Shape;266;p10"/>
          <p:cNvGrpSpPr/>
          <p:nvPr/>
        </p:nvGrpSpPr>
        <p:grpSpPr>
          <a:xfrm>
            <a:off x="1523088" y="1593118"/>
            <a:ext cx="9135611" cy="4572000"/>
            <a:chOff x="1551963" y="1795244"/>
            <a:chExt cx="9135611" cy="4572000"/>
          </a:xfrm>
        </p:grpSpPr>
        <p:cxnSp>
          <p:nvCxnSpPr>
            <p:cNvPr id="267" name="Google Shape;267;p10"/>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68" name="Google Shape;268;p10"/>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69" name="Google Shape;2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70" name="Google Shape;2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71" name="Google Shape;2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272" name="Google Shape;272;p10"/>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p:txBody>
      </p:sp>
      <p:sp>
        <p:nvSpPr>
          <p:cNvPr id="273" name="Google Shape;273;p10"/>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74" name="Google Shape;274;p10"/>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75" name="Google Shape;275;p10"/>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76" name="Google Shape;276;p10"/>
          <p:cNvSpPr txBox="1"/>
          <p:nvPr/>
        </p:nvSpPr>
        <p:spPr>
          <a:xfrm rot="-2174568">
            <a:off x="3161543" y="2497976"/>
            <a:ext cx="5868914" cy="18620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500">
                <a:solidFill>
                  <a:srgbClr val="FF0000"/>
                </a:solidFill>
                <a:latin typeface="Calibri"/>
                <a:ea typeface="Calibri"/>
                <a:cs typeface="Calibri"/>
                <a:sym typeface="Calibri"/>
              </a:rPr>
              <a:t>ON HOLD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DESCRIPTION / NOTES</a:t>
            </a:r>
            <a:endParaRPr/>
          </a:p>
        </p:txBody>
      </p:sp>
      <p:grpSp>
        <p:nvGrpSpPr>
          <p:cNvPr id="282" name="Google Shape;282;p11"/>
          <p:cNvGrpSpPr/>
          <p:nvPr/>
        </p:nvGrpSpPr>
        <p:grpSpPr>
          <a:xfrm>
            <a:off x="1523088" y="1593118"/>
            <a:ext cx="9135611" cy="4572000"/>
            <a:chOff x="1551963" y="1795244"/>
            <a:chExt cx="9135611" cy="4572000"/>
          </a:xfrm>
        </p:grpSpPr>
        <p:cxnSp>
          <p:nvCxnSpPr>
            <p:cNvPr id="283" name="Google Shape;283;p11"/>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84" name="Google Shape;284;p11"/>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85" name="Google Shape;285;p11"/>
          <p:cNvSpPr txBox="1"/>
          <p:nvPr/>
        </p:nvSpPr>
        <p:spPr>
          <a:xfrm>
            <a:off x="561437" y="1610578"/>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Responsibility(ies)</a:t>
            </a:r>
            <a:r>
              <a:rPr lang="en-US" sz="18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"Responsibilities" section describes the tasks an object of the class is supposed to carry out. It should simply describes what is to be done, and it should avoid mentioning any of the detailed details of how the tasks are to be carried out.</a:t>
            </a:r>
            <a:r>
              <a:rPr lang="en-US" sz="16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11"/>
          <p:cNvSpPr txBox="1"/>
          <p:nvPr/>
        </p:nvSpPr>
        <p:spPr>
          <a:xfrm>
            <a:off x="6136522" y="1610578"/>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Variable(s):</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rgbClr val="000000"/>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"Variables" section lists the global variables (object state variables) an object of the class needs to maintain.</a:t>
            </a:r>
            <a:r>
              <a:rPr lang="en-US" sz="16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88" name="Google Shape;28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89" name="Google Shape;28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
        <p:nvSpPr>
          <p:cNvPr id="290" name="Google Shape;290;p11"/>
          <p:cNvSpPr txBox="1"/>
          <p:nvPr/>
        </p:nvSpPr>
        <p:spPr>
          <a:xfrm>
            <a:off x="561437" y="3849411"/>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Collaborator(s)</a:t>
            </a:r>
            <a:r>
              <a:rPr lang="en-US" sz="18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"Collaborators" section should definitely contain any classes the object needs to carry out its tasks. In some designs, but certainly not all, it may also include classes that use the object.</a:t>
            </a:r>
            <a:r>
              <a:rPr lang="en-US" sz="16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11"/>
          <p:cNvSpPr txBox="1"/>
          <p:nvPr/>
        </p:nvSpPr>
        <p:spPr>
          <a:xfrm>
            <a:off x="6136522" y="3849411"/>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Method(s)</a:t>
            </a: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Methods section lists the methods of the class. It should simply list the method signatures (method return types, names and parameter lists) and brief descriptions of what the methods do. It should avoid mentioning any details about how the methods carry out their tasks. Typically, each method carries out one of the tasks listed in the Responsibilities section.</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CRC card – </a:t>
            </a:r>
            <a:r>
              <a:rPr lang="en-US" dirty="0" smtClean="0"/>
              <a:t>MAIN/RUNNER</a:t>
            </a:r>
            <a:endParaRPr dirty="0"/>
          </a:p>
        </p:txBody>
      </p:sp>
      <p:grpSp>
        <p:nvGrpSpPr>
          <p:cNvPr id="99" name="Google Shape;99;p2"/>
          <p:cNvGrpSpPr/>
          <p:nvPr/>
        </p:nvGrpSpPr>
        <p:grpSpPr>
          <a:xfrm>
            <a:off x="1523088" y="1593118"/>
            <a:ext cx="9135611" cy="4572000"/>
            <a:chOff x="1551963" y="1795244"/>
            <a:chExt cx="9135611" cy="4572000"/>
          </a:xfrm>
        </p:grpSpPr>
        <p:cxnSp>
          <p:nvCxnSpPr>
            <p:cNvPr id="100" name="Google Shape;100;p2"/>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01" name="Google Shape;101;p2"/>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02" name="Google Shape;10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03" name="Google Shape;10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04" name="Google Shape;10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105" name="Google Shape;105;p2"/>
          <p:cNvSpPr txBox="1"/>
          <p:nvPr/>
        </p:nvSpPr>
        <p:spPr>
          <a:xfrm>
            <a:off x="675736" y="1743891"/>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i="0" u="sng" strike="noStrike" cap="none" dirty="0">
                <a:solidFill>
                  <a:schemeClr val="dk1"/>
                </a:solidFill>
                <a:latin typeface="Calibri"/>
                <a:ea typeface="Calibri"/>
                <a:cs typeface="Calibri"/>
                <a:sym typeface="Calibri"/>
              </a:rPr>
              <a:t>Responsibility(</a:t>
            </a:r>
            <a:r>
              <a:rPr lang="en-US" sz="1800" b="1" i="0" u="sng" strike="noStrike" cap="none" dirty="0" err="1">
                <a:solidFill>
                  <a:schemeClr val="dk1"/>
                </a:solidFill>
                <a:latin typeface="Calibri"/>
                <a:ea typeface="Calibri"/>
                <a:cs typeface="Calibri"/>
                <a:sym typeface="Calibri"/>
              </a:rPr>
              <a:t>ies</a:t>
            </a:r>
            <a:r>
              <a:rPr lang="en-US" sz="1800" b="1" i="0" u="sng" strike="noStrike" cap="none"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Driver class for displaying of board and moving of various pieces between two players.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JMG: launch game?</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06" name="Google Shape;106;p2"/>
          <p:cNvSpPr txBox="1"/>
          <p:nvPr/>
        </p:nvSpPr>
        <p:spPr>
          <a:xfrm>
            <a:off x="675736" y="4074162"/>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Collaborator(s):</a:t>
            </a:r>
            <a:endParaRPr dirty="0"/>
          </a:p>
          <a:p>
            <a:pPr marL="285750" marR="0" lvl="0" indent="-285750" algn="l" rtl="0">
              <a:spcBef>
                <a:spcPts val="0"/>
              </a:spcBef>
              <a:spcAft>
                <a:spcPts val="0"/>
              </a:spcAft>
              <a:buClr>
                <a:schemeClr val="dk1"/>
              </a:buClr>
              <a:buSzPts val="1800"/>
              <a:buFont typeface="Arial"/>
              <a:buChar char="•"/>
            </a:pPr>
            <a:r>
              <a:rPr lang="en-US" sz="1800" dirty="0" smtClean="0">
                <a:solidFill>
                  <a:schemeClr val="dk1"/>
                </a:solidFill>
                <a:latin typeface="Calibri"/>
                <a:ea typeface="Calibri"/>
                <a:cs typeface="Calibri"/>
                <a:sym typeface="Calibri"/>
              </a:rPr>
              <a:t>ChessBoard</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Player</a:t>
            </a:r>
            <a:endParaRPr dirty="0"/>
          </a:p>
          <a:p>
            <a:pPr marL="285750" marR="0" lvl="0" indent="-285750" algn="l" rtl="0">
              <a:spcBef>
                <a:spcPts val="0"/>
              </a:spcBef>
              <a:spcAft>
                <a:spcPts val="0"/>
              </a:spcAft>
              <a:buClr>
                <a:schemeClr val="dk1"/>
              </a:buClr>
              <a:buSzPts val="1800"/>
              <a:buFont typeface="Arial"/>
              <a:buChar char="•"/>
            </a:pPr>
            <a:r>
              <a:rPr lang="en-US" sz="1800" dirty="0" smtClean="0">
                <a:solidFill>
                  <a:schemeClr val="dk1"/>
                </a:solidFill>
                <a:latin typeface="Calibri"/>
                <a:ea typeface="Calibri"/>
                <a:cs typeface="Calibri"/>
                <a:sym typeface="Calibri"/>
              </a:rPr>
              <a:t>Pieces</a:t>
            </a:r>
            <a:endParaRPr dirty="0" smtClean="0"/>
          </a:p>
          <a:p>
            <a:pPr marL="285750" marR="0" lvl="0" indent="-285750" algn="l" rtl="0">
              <a:spcBef>
                <a:spcPts val="0"/>
              </a:spcBef>
              <a:spcAft>
                <a:spcPts val="0"/>
              </a:spcAft>
              <a:buClr>
                <a:schemeClr val="dk1"/>
              </a:buClr>
              <a:buSzPts val="1800"/>
              <a:buFont typeface="Arial"/>
              <a:buChar char="•"/>
            </a:pPr>
            <a:r>
              <a:rPr lang="en-US" sz="1800" strike="sngStrike" dirty="0" smtClean="0">
                <a:solidFill>
                  <a:srgbClr val="FF0000"/>
                </a:solidFill>
                <a:latin typeface="Calibri"/>
                <a:ea typeface="Calibri"/>
                <a:cs typeface="Calibri"/>
                <a:sym typeface="Calibri"/>
              </a:rPr>
              <a:t>Moves</a:t>
            </a:r>
            <a:endParaRPr strike="sngStrike" dirty="0" smtClean="0">
              <a:solidFill>
                <a:srgbClr val="FF0000"/>
              </a:solidFill>
            </a:endParaRPr>
          </a:p>
          <a:p>
            <a:pPr marL="285750" marR="0" lvl="0" indent="-285750" algn="l" rtl="0">
              <a:spcBef>
                <a:spcPts val="0"/>
              </a:spcBef>
              <a:spcAft>
                <a:spcPts val="0"/>
              </a:spcAft>
              <a:buClr>
                <a:schemeClr val="dk1"/>
              </a:buClr>
              <a:buSzPts val="1800"/>
              <a:buFont typeface="Arial"/>
              <a:buChar char="•"/>
            </a:pPr>
            <a:r>
              <a:rPr lang="en-US" sz="1800" dirty="0" smtClean="0">
                <a:solidFill>
                  <a:schemeClr val="tx1"/>
                </a:solidFill>
                <a:latin typeface="Calibri"/>
                <a:ea typeface="Calibri"/>
                <a:cs typeface="Calibri"/>
                <a:sym typeface="Calibri"/>
              </a:rPr>
              <a:t>JMG: </a:t>
            </a:r>
            <a:r>
              <a:rPr lang="en-US" sz="1800" dirty="0" smtClean="0">
                <a:solidFill>
                  <a:schemeClr val="dk1"/>
                </a:solidFill>
                <a:latin typeface="Calibri"/>
                <a:ea typeface="Calibri"/>
                <a:cs typeface="Calibri"/>
                <a:sym typeface="Calibri"/>
              </a:rPr>
              <a:t>all other subclasses?</a:t>
            </a:r>
            <a:endParaRPr dirty="0" smtClean="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07" name="Google Shape;107;p2"/>
          <p:cNvSpPr txBox="1"/>
          <p:nvPr/>
        </p:nvSpPr>
        <p:spPr>
          <a:xfrm>
            <a:off x="6205193" y="1389581"/>
            <a:ext cx="5029200" cy="2201428"/>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Variable(s):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None: Should only instantiate constructors for different classes and then drive the game.</a:t>
            </a:r>
            <a:endParaRPr dirty="0"/>
          </a:p>
          <a:p>
            <a:pPr marL="285750" marR="0" lvl="0" indent="-285750" algn="l" rtl="0">
              <a:spcBef>
                <a:spcPts val="0"/>
              </a:spcBef>
              <a:spcAft>
                <a:spcPts val="0"/>
              </a:spcAft>
              <a:buClr>
                <a:schemeClr val="dk1"/>
              </a:buClr>
              <a:buSzPts val="1800"/>
              <a:buFont typeface="Arial"/>
              <a:buChar char="•"/>
            </a:pPr>
            <a:r>
              <a:rPr lang="en-US" sz="1800" strike="sngStrike" dirty="0">
                <a:solidFill>
                  <a:srgbClr val="FF0000"/>
                </a:solidFill>
                <a:latin typeface="Calibri"/>
                <a:ea typeface="Calibri"/>
                <a:cs typeface="Calibri"/>
                <a:sym typeface="Calibri"/>
              </a:rPr>
              <a:t>JMG</a:t>
            </a:r>
            <a:r>
              <a:rPr lang="en-US" sz="1800" strike="sngStrike" dirty="0" smtClean="0">
                <a:solidFill>
                  <a:srgbClr val="FF0000"/>
                </a:solidFill>
                <a:latin typeface="Calibri"/>
                <a:ea typeface="Calibri"/>
                <a:cs typeface="Calibri"/>
                <a:sym typeface="Calibri"/>
              </a:rPr>
              <a:t>: </a:t>
            </a:r>
            <a:r>
              <a:rPr lang="en-US" sz="1800" dirty="0">
                <a:solidFill>
                  <a:schemeClr val="dk1"/>
                </a:solidFill>
                <a:latin typeface="Calibri"/>
                <a:ea typeface="Calibri"/>
                <a:cs typeface="Calibri"/>
                <a:sym typeface="Calibri"/>
              </a:rPr>
              <a:t>May need to launch a new instance of </a:t>
            </a:r>
            <a:r>
              <a:rPr lang="en-US" sz="1800" dirty="0" smtClean="0">
                <a:solidFill>
                  <a:schemeClr val="dk1"/>
                </a:solidFill>
                <a:latin typeface="Calibri"/>
                <a:ea typeface="Calibri"/>
                <a:cs typeface="Calibri"/>
                <a:sym typeface="Calibri"/>
              </a:rPr>
              <a:t>“game” or “</a:t>
            </a:r>
            <a:r>
              <a:rPr lang="en-US" sz="1800" dirty="0">
                <a:solidFill>
                  <a:schemeClr val="dk1"/>
                </a:solidFill>
                <a:latin typeface="Calibri"/>
                <a:ea typeface="Calibri"/>
                <a:cs typeface="Calibri"/>
                <a:sym typeface="Calibri"/>
              </a:rPr>
              <a:t>board” </a:t>
            </a:r>
            <a:r>
              <a:rPr lang="en-US" sz="1800" dirty="0" smtClean="0">
                <a:solidFill>
                  <a:schemeClr val="dk1"/>
                </a:solidFill>
                <a:latin typeface="Calibri"/>
                <a:ea typeface="Calibri"/>
                <a:cs typeface="Calibri"/>
                <a:sym typeface="Calibri"/>
              </a:rPr>
              <a:t>? </a:t>
            </a:r>
            <a:r>
              <a:rPr lang="mr-IN" sz="1800" dirty="0" smtClean="0">
                <a:solidFill>
                  <a:srgbClr val="FF0000"/>
                </a:solidFill>
                <a:latin typeface="Calibri"/>
                <a:ea typeface="Calibri"/>
                <a:cs typeface="Calibri"/>
                <a:sym typeface="Calibri"/>
              </a:rPr>
              <a:t>–</a:t>
            </a:r>
            <a:r>
              <a:rPr lang="en-US" sz="1800" dirty="0" smtClean="0">
                <a:solidFill>
                  <a:srgbClr val="FF0000"/>
                </a:solidFill>
                <a:latin typeface="Calibri"/>
                <a:ea typeface="Calibri"/>
                <a:cs typeface="Calibri"/>
                <a:sym typeface="Calibri"/>
              </a:rPr>
              <a:t> PK done </a:t>
            </a:r>
          </a:p>
          <a:p>
            <a:pPr marL="285750" marR="0" lvl="0" indent="-285750" algn="l" rtl="0">
              <a:spcBef>
                <a:spcPts val="0"/>
              </a:spcBef>
              <a:spcAft>
                <a:spcPts val="0"/>
              </a:spcAft>
              <a:buClr>
                <a:schemeClr val="dk1"/>
              </a:buClr>
              <a:buSzPts val="1800"/>
              <a:buFont typeface="Arial"/>
              <a:buChar char="•"/>
            </a:pPr>
            <a:r>
              <a:rPr lang="en-US" sz="1800" dirty="0" smtClean="0">
                <a:solidFill>
                  <a:srgbClr val="FF0000"/>
                </a:solidFill>
                <a:latin typeface="Calibri"/>
                <a:ea typeface="Calibri"/>
                <a:cs typeface="Calibri"/>
                <a:sym typeface="Calibri"/>
              </a:rPr>
              <a:t>JMG (TO DO): Create player class and add instance of player and see if the game can work in some way using the methods?</a:t>
            </a:r>
            <a:endParaRPr sz="1800" b="1"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08" name="Google Shape;108;p2"/>
          <p:cNvSpPr txBox="1"/>
          <p:nvPr/>
        </p:nvSpPr>
        <p:spPr>
          <a:xfrm>
            <a:off x="6205193" y="400323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Method(s):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Should be no new methods in Main class.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JMG: public static void main(String[] </a:t>
            </a:r>
            <a:r>
              <a:rPr lang="en-US" sz="1800" dirty="0" err="1">
                <a:solidFill>
                  <a:schemeClr val="dk1"/>
                </a:solidFill>
                <a:latin typeface="Calibri"/>
                <a:ea typeface="Calibri"/>
                <a:cs typeface="Calibri"/>
                <a:sym typeface="Calibri"/>
              </a:rPr>
              <a:t>args</a:t>
            </a:r>
            <a:r>
              <a:rPr lang="en-US" sz="1800" dirty="0">
                <a:solidFill>
                  <a:schemeClr val="dk1"/>
                </a:solidFill>
                <a:latin typeface="Calibri"/>
                <a:ea typeface="Calibri"/>
                <a:cs typeface="Calibri"/>
                <a:sym typeface="Calibri"/>
              </a:rPr>
              <a:t>) { ?</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BOARD</a:t>
            </a:r>
            <a:endParaRPr/>
          </a:p>
        </p:txBody>
      </p:sp>
      <p:grpSp>
        <p:nvGrpSpPr>
          <p:cNvPr id="114" name="Google Shape;114;p3"/>
          <p:cNvGrpSpPr/>
          <p:nvPr/>
        </p:nvGrpSpPr>
        <p:grpSpPr>
          <a:xfrm>
            <a:off x="776287" y="887545"/>
            <a:ext cx="9135611" cy="4572000"/>
            <a:chOff x="1551963" y="1795244"/>
            <a:chExt cx="9135611" cy="4572000"/>
          </a:xfrm>
        </p:grpSpPr>
        <p:cxnSp>
          <p:nvCxnSpPr>
            <p:cNvPr id="115" name="Google Shape;115;p3"/>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16" name="Google Shape;116;p3"/>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17" name="Google Shape;11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18" name="Google Shape;11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19" name="Google Shape;11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120" name="Google Shape;120;p3"/>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Responsibility(</a:t>
            </a:r>
            <a:r>
              <a:rPr lang="en-US" sz="1800" b="1" u="sng" dirty="0" err="1">
                <a:solidFill>
                  <a:schemeClr val="dk1"/>
                </a:solidFill>
                <a:latin typeface="Calibri"/>
                <a:ea typeface="Calibri"/>
                <a:cs typeface="Calibri"/>
                <a:sym typeface="Calibri"/>
              </a:rPr>
              <a:t>ies</a:t>
            </a:r>
            <a:r>
              <a:rPr lang="en-US" sz="1800" b="1" u="sng"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 Arrange Board into correct configuration for a chess game.  Allow movement of pieces with boundary considerations</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21" name="Google Shape;121;p3"/>
          <p:cNvSpPr txBox="1"/>
          <p:nvPr/>
        </p:nvSpPr>
        <p:spPr>
          <a:xfrm>
            <a:off x="716796" y="3298841"/>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Collaborator(s):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Pieces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Player</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strike="sngStrike" dirty="0">
                <a:solidFill>
                  <a:srgbClr val="FF0000"/>
                </a:solidFill>
                <a:latin typeface="Calibri"/>
                <a:ea typeface="Calibri"/>
                <a:cs typeface="Calibri"/>
                <a:sym typeface="Calibri"/>
              </a:rPr>
              <a:t>Moves</a:t>
            </a:r>
            <a:endParaRPr sz="1800" strike="sngStrike" dirty="0">
              <a:solidFill>
                <a:srgbClr val="FF0000"/>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Graphics??</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22" name="Google Shape;122;p3"/>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int tileCoordinate;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23" name="Google Shape;123;p3"/>
          <p:cNvSpPr txBox="1"/>
          <p:nvPr/>
        </p:nvSpPr>
        <p:spPr>
          <a:xfrm>
            <a:off x="5372951" y="2781868"/>
            <a:ext cx="5029200" cy="310863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Method(s):</a:t>
            </a:r>
            <a:endParaRPr dirty="0"/>
          </a:p>
          <a:p>
            <a:pPr marL="285750" marR="0" lvl="0" indent="-285750" algn="l" rtl="0">
              <a:spcBef>
                <a:spcPts val="0"/>
              </a:spcBef>
              <a:spcAft>
                <a:spcPts val="0"/>
              </a:spcAft>
              <a:buClr>
                <a:schemeClr val="dk1"/>
              </a:buClr>
              <a:buSzPts val="1800"/>
              <a:buFont typeface="Arial"/>
              <a:buChar char="•"/>
            </a:pPr>
            <a:r>
              <a:rPr lang="en-US" sz="1800" dirty="0" smtClean="0">
                <a:solidFill>
                  <a:schemeClr val="dk1"/>
                </a:solidFill>
                <a:latin typeface="Calibri"/>
                <a:ea typeface="Calibri"/>
                <a:cs typeface="Calibri"/>
                <a:sym typeface="Calibri"/>
              </a:rPr>
              <a:t>boolean </a:t>
            </a:r>
            <a:r>
              <a:rPr lang="en-US" sz="1800" dirty="0" err="1">
                <a:solidFill>
                  <a:schemeClr val="dk1"/>
                </a:solidFill>
                <a:latin typeface="Calibri"/>
                <a:ea typeface="Calibri"/>
                <a:cs typeface="Calibri"/>
                <a:sym typeface="Calibri"/>
              </a:rPr>
              <a:t>isTileOccupied</a:t>
            </a:r>
            <a:r>
              <a:rPr lang="en-US" sz="1800" dirty="0" smtClean="0">
                <a:solidFill>
                  <a:schemeClr val="dk1"/>
                </a:solidFill>
                <a:latin typeface="Calibri"/>
                <a:ea typeface="Calibri"/>
                <a:cs typeface="Calibri"/>
                <a:sym typeface="Calibri"/>
              </a:rPr>
              <a:t>()</a:t>
            </a:r>
          </a:p>
          <a:p>
            <a:pPr marL="285750" marR="0" lvl="0" indent="-285750" algn="l" rtl="0">
              <a:spcBef>
                <a:spcPts val="0"/>
              </a:spcBef>
              <a:spcAft>
                <a:spcPts val="0"/>
              </a:spcAft>
              <a:buClr>
                <a:schemeClr val="dk1"/>
              </a:buClr>
              <a:buSzPts val="1800"/>
              <a:buFont typeface="Arial"/>
              <a:buChar char="•"/>
            </a:pPr>
            <a:r>
              <a:rPr lang="en-US" sz="1800" dirty="0">
                <a:solidFill>
                  <a:srgbClr val="FF0000"/>
                </a:solidFill>
                <a:latin typeface="Calibri"/>
                <a:ea typeface="Calibri"/>
                <a:cs typeface="Calibri"/>
                <a:sym typeface="Calibri"/>
              </a:rPr>
              <a:t>d</a:t>
            </a:r>
            <a:r>
              <a:rPr lang="en-US" sz="1800" dirty="0" smtClean="0">
                <a:solidFill>
                  <a:srgbClr val="FF0000"/>
                </a:solidFill>
                <a:latin typeface="Calibri"/>
                <a:ea typeface="Calibri"/>
                <a:cs typeface="Calibri"/>
                <a:sym typeface="Calibri"/>
              </a:rPr>
              <a:t>isplay() method </a:t>
            </a:r>
            <a:r>
              <a:rPr lang="mr-IN" sz="1800" dirty="0" smtClean="0">
                <a:solidFill>
                  <a:srgbClr val="FF0000"/>
                </a:solidFill>
                <a:latin typeface="Calibri"/>
                <a:ea typeface="Calibri"/>
                <a:cs typeface="Calibri"/>
                <a:sym typeface="Calibri"/>
              </a:rPr>
              <a:t>–</a:t>
            </a:r>
            <a:r>
              <a:rPr lang="en-US" sz="1800" dirty="0" smtClean="0">
                <a:solidFill>
                  <a:srgbClr val="FF0000"/>
                </a:solidFill>
                <a:latin typeface="Calibri"/>
                <a:ea typeface="Calibri"/>
                <a:cs typeface="Calibri"/>
                <a:sym typeface="Calibri"/>
              </a:rPr>
              <a:t>displays board</a:t>
            </a:r>
          </a:p>
          <a:p>
            <a:pPr marL="285750" marR="0" lvl="0" indent="-285750" algn="l" rtl="0">
              <a:spcBef>
                <a:spcPts val="0"/>
              </a:spcBef>
              <a:spcAft>
                <a:spcPts val="0"/>
              </a:spcAft>
              <a:buClr>
                <a:schemeClr val="dk1"/>
              </a:buClr>
              <a:buSzPts val="1800"/>
              <a:buFont typeface="Arial"/>
              <a:buChar char="•"/>
            </a:pPr>
            <a:r>
              <a:rPr lang="en-US" sz="1800" strike="sngStrike" dirty="0" err="1" smtClean="0">
                <a:solidFill>
                  <a:srgbClr val="FF0000"/>
                </a:solidFill>
                <a:latin typeface="Calibri"/>
                <a:ea typeface="Calibri"/>
                <a:cs typeface="Calibri"/>
                <a:sym typeface="Calibri"/>
              </a:rPr>
              <a:t>updateBoard</a:t>
            </a:r>
            <a:r>
              <a:rPr lang="en-US" sz="1800" strike="sngStrike" dirty="0" smtClean="0">
                <a:solidFill>
                  <a:srgbClr val="FF0000"/>
                </a:solidFill>
                <a:latin typeface="Calibri"/>
                <a:ea typeface="Calibri"/>
                <a:cs typeface="Calibri"/>
                <a:sym typeface="Calibri"/>
              </a:rPr>
              <a:t>(String </a:t>
            </a:r>
            <a:r>
              <a:rPr lang="en-US" sz="1800" strike="sngStrike" dirty="0">
                <a:solidFill>
                  <a:srgbClr val="FF0000"/>
                </a:solidFill>
                <a:latin typeface="Calibri"/>
                <a:ea typeface="Calibri"/>
                <a:cs typeface="Calibri"/>
                <a:sym typeface="Calibri"/>
              </a:rPr>
              <a:t>piece, </a:t>
            </a:r>
            <a:r>
              <a:rPr lang="en-US" sz="1800" strike="sngStrike" dirty="0" err="1">
                <a:solidFill>
                  <a:srgbClr val="FF0000"/>
                </a:solidFill>
                <a:latin typeface="Calibri"/>
                <a:ea typeface="Calibri"/>
                <a:cs typeface="Calibri"/>
                <a:sym typeface="Calibri"/>
              </a:rPr>
              <a:t>int</a:t>
            </a:r>
            <a:r>
              <a:rPr lang="en-US" sz="1800" strike="sngStrike" dirty="0">
                <a:solidFill>
                  <a:srgbClr val="FF0000"/>
                </a:solidFill>
                <a:latin typeface="Calibri"/>
                <a:ea typeface="Calibri"/>
                <a:cs typeface="Calibri"/>
                <a:sym typeface="Calibri"/>
              </a:rPr>
              <a:t> Move</a:t>
            </a:r>
            <a:r>
              <a:rPr lang="en-US" sz="1800" strike="sngStrike" dirty="0" smtClean="0">
                <a:solidFill>
                  <a:srgbClr val="FF0000"/>
                </a:solidFill>
                <a:latin typeface="Calibri"/>
                <a:ea typeface="Calibri"/>
                <a:cs typeface="Calibri"/>
                <a:sym typeface="Calibri"/>
              </a:rPr>
              <a:t>) </a:t>
            </a:r>
            <a:r>
              <a:rPr lang="en-US" sz="1800" dirty="0" smtClean="0">
                <a:solidFill>
                  <a:srgbClr val="FF0000"/>
                </a:solidFill>
                <a:latin typeface="Calibri"/>
                <a:ea typeface="Calibri"/>
                <a:cs typeface="Calibri"/>
                <a:sym typeface="Calibri"/>
              </a:rPr>
              <a:t>PK: May not need this?</a:t>
            </a:r>
            <a:endParaRPr sz="1800" dirty="0">
              <a:solidFill>
                <a:srgbClr val="FF0000"/>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Board(</a:t>
            </a:r>
            <a:r>
              <a:rPr lang="en-US" sz="1800" dirty="0" err="1">
                <a:solidFill>
                  <a:schemeClr val="dk1"/>
                </a:solidFill>
                <a:latin typeface="Calibri"/>
                <a:ea typeface="Calibri"/>
                <a:cs typeface="Calibri"/>
                <a:sym typeface="Calibri"/>
              </a:rPr>
              <a:t>int</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tileCoordinate</a:t>
            </a: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this.tileCoordinate</a:t>
            </a:r>
            <a:r>
              <a:rPr lang="en-US" sz="1800" dirty="0">
                <a:solidFill>
                  <a:schemeClr val="dk1"/>
                </a:solidFill>
                <a:latin typeface="Calibri"/>
                <a:ea typeface="Calibri"/>
                <a:cs typeface="Calibri"/>
                <a:sym typeface="Calibri"/>
              </a:rPr>
              <a:t> = </a:t>
            </a:r>
            <a:r>
              <a:rPr lang="en-US" sz="1800" dirty="0" err="1">
                <a:solidFill>
                  <a:schemeClr val="dk1"/>
                </a:solidFill>
                <a:latin typeface="Calibri"/>
                <a:ea typeface="Calibri"/>
                <a:cs typeface="Calibri"/>
                <a:sym typeface="Calibri"/>
              </a:rPr>
              <a:t>tileCoordinate</a:t>
            </a:r>
            <a:r>
              <a:rPr lang="en-US"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Piece </a:t>
            </a:r>
            <a:r>
              <a:rPr lang="en-US" sz="1800" dirty="0" err="1">
                <a:solidFill>
                  <a:schemeClr val="dk1"/>
                </a:solidFill>
                <a:latin typeface="Calibri"/>
                <a:ea typeface="Calibri"/>
                <a:cs typeface="Calibri"/>
                <a:sym typeface="Calibri"/>
              </a:rPr>
              <a:t>getPiece</a:t>
            </a:r>
            <a:r>
              <a:rPr lang="en-US" sz="1800" dirty="0">
                <a:solidFill>
                  <a:schemeClr val="dk1"/>
                </a:solidFill>
                <a:latin typeface="Calibri"/>
                <a:ea typeface="Calibri"/>
                <a:cs typeface="Calibri"/>
                <a:sym typeface="Calibri"/>
              </a:rPr>
              <a:t>() </a:t>
            </a:r>
            <a:endParaRPr lang="en-US" sz="1800" dirty="0" smtClean="0">
              <a:solidFill>
                <a:schemeClr val="dk1"/>
              </a:solidFill>
              <a:latin typeface="Calibri"/>
              <a:ea typeface="Calibri"/>
              <a:cs typeface="Calibri"/>
              <a:sym typeface="Calibri"/>
            </a:endParaRPr>
          </a:p>
          <a:p>
            <a:pPr marL="285750" indent="-285750">
              <a:buClr>
                <a:schemeClr val="dk1"/>
              </a:buClr>
              <a:buSzPts val="1800"/>
              <a:buFont typeface="Calibri"/>
              <a:buChar char="•"/>
            </a:pPr>
            <a:r>
              <a:rPr lang="en-US" sz="1800" dirty="0" smtClean="0">
                <a:solidFill>
                  <a:schemeClr val="dk1"/>
                </a:solidFill>
                <a:latin typeface="Calibri"/>
                <a:ea typeface="Calibri"/>
                <a:cs typeface="Calibri"/>
                <a:sym typeface="Calibri"/>
              </a:rPr>
              <a:t>String </a:t>
            </a:r>
            <a:r>
              <a:rPr lang="en-US" sz="1800" dirty="0" err="1" smtClean="0">
                <a:solidFill>
                  <a:schemeClr val="dk1"/>
                </a:solidFill>
                <a:latin typeface="Calibri"/>
                <a:ea typeface="Calibri"/>
                <a:cs typeface="Calibri"/>
                <a:sym typeface="Calibri"/>
              </a:rPr>
              <a:t>getColor</a:t>
            </a:r>
            <a:r>
              <a:rPr lang="en-US" sz="1800" dirty="0" smtClean="0">
                <a:solidFill>
                  <a:schemeClr val="dk1"/>
                </a:solidFill>
                <a:latin typeface="Calibri"/>
                <a:ea typeface="Calibri"/>
                <a:cs typeface="Calibri"/>
                <a:sym typeface="Calibri"/>
              </a:rPr>
              <a:t>() and </a:t>
            </a:r>
            <a:r>
              <a:rPr lang="en-US" sz="1800" dirty="0">
                <a:solidFill>
                  <a:schemeClr val="dk1"/>
                </a:solidFill>
                <a:latin typeface="Calibri"/>
                <a:ea typeface="Calibri"/>
                <a:cs typeface="Calibri"/>
                <a:sym typeface="Calibri"/>
              </a:rPr>
              <a:t>String </a:t>
            </a:r>
            <a:r>
              <a:rPr lang="en-US" sz="1800" dirty="0" err="1">
                <a:solidFill>
                  <a:schemeClr val="dk1"/>
                </a:solidFill>
                <a:latin typeface="Calibri"/>
                <a:ea typeface="Calibri"/>
                <a:cs typeface="Calibri"/>
                <a:sym typeface="Calibri"/>
              </a:rPr>
              <a:t>setColor</a:t>
            </a:r>
            <a:r>
              <a:rPr lang="en-US" sz="1800" dirty="0" smtClean="0">
                <a:solidFill>
                  <a:schemeClr val="dk1"/>
                </a:solidFill>
                <a:latin typeface="Calibri"/>
                <a:ea typeface="Calibri"/>
                <a:cs typeface="Calibri"/>
                <a:sym typeface="Calibri"/>
              </a:rPr>
              <a:t>()</a:t>
            </a:r>
          </a:p>
          <a:p>
            <a:pPr marL="285750" marR="0" lvl="0" indent="-285750" algn="l" rtl="0">
              <a:spcBef>
                <a:spcPts val="0"/>
              </a:spcBef>
              <a:spcAft>
                <a:spcPts val="0"/>
              </a:spcAft>
              <a:buClr>
                <a:schemeClr val="dk1"/>
              </a:buClr>
              <a:buSzPts val="1800"/>
              <a:buFont typeface="Calibri"/>
              <a:buChar char="•"/>
            </a:pPr>
            <a:r>
              <a:rPr lang="en-US" sz="1800" dirty="0" smtClean="0">
                <a:solidFill>
                  <a:schemeClr val="dk1"/>
                </a:solidFill>
                <a:latin typeface="Calibri"/>
                <a:ea typeface="Calibri"/>
                <a:cs typeface="Calibri"/>
                <a:sym typeface="Calibri"/>
              </a:rPr>
              <a:t>Board </a:t>
            </a:r>
            <a:r>
              <a:rPr lang="en-US" sz="1800" dirty="0" err="1" smtClean="0">
                <a:solidFill>
                  <a:schemeClr val="dk1"/>
                </a:solidFill>
                <a:latin typeface="Calibri"/>
                <a:ea typeface="Calibri"/>
                <a:cs typeface="Calibri"/>
                <a:sym typeface="Calibri"/>
              </a:rPr>
              <a:t>getBoard</a:t>
            </a:r>
            <a:r>
              <a:rPr lang="en-US" sz="1800" dirty="0" smtClean="0">
                <a:solidFill>
                  <a:schemeClr val="dk1"/>
                </a:solidFill>
                <a:latin typeface="Calibri"/>
                <a:ea typeface="Calibri"/>
                <a:cs typeface="Calibri"/>
                <a:sym typeface="Calibri"/>
              </a:rPr>
              <a:t>() and String </a:t>
            </a:r>
            <a:r>
              <a:rPr lang="en-US" sz="1800" dirty="0" err="1">
                <a:solidFill>
                  <a:schemeClr val="dk1"/>
                </a:solidFill>
                <a:latin typeface="Calibri"/>
                <a:ea typeface="Calibri"/>
                <a:cs typeface="Calibri"/>
                <a:sym typeface="Calibri"/>
              </a:rPr>
              <a:t>s</a:t>
            </a:r>
            <a:r>
              <a:rPr lang="en-US" sz="1800" dirty="0" err="1" smtClean="0">
                <a:solidFill>
                  <a:schemeClr val="dk1"/>
                </a:solidFill>
                <a:latin typeface="Calibri"/>
                <a:ea typeface="Calibri"/>
                <a:cs typeface="Calibri"/>
                <a:sym typeface="Calibri"/>
              </a:rPr>
              <a:t>etBoard</a:t>
            </a:r>
            <a:r>
              <a:rPr lang="en-US" sz="1800" dirty="0" smtClean="0">
                <a:solidFill>
                  <a:schemeClr val="dk1"/>
                </a:solidFill>
                <a:latin typeface="Calibri"/>
                <a:ea typeface="Calibri"/>
                <a:cs typeface="Calibri"/>
                <a:sym typeface="Calibri"/>
              </a:rPr>
              <a:t>()</a:t>
            </a:r>
          </a:p>
          <a:p>
            <a:pPr marL="285750" marR="0" lvl="0" indent="-285750" algn="l" rtl="0">
              <a:spcBef>
                <a:spcPts val="0"/>
              </a:spcBef>
              <a:spcAft>
                <a:spcPts val="0"/>
              </a:spcAft>
              <a:buClr>
                <a:schemeClr val="dk1"/>
              </a:buClr>
              <a:buSzPts val="1800"/>
              <a:buFont typeface="Calibri"/>
              <a:buChar char="•"/>
            </a:pPr>
            <a:r>
              <a:rPr lang="en-US" sz="1800" dirty="0" err="1" smtClean="0">
                <a:solidFill>
                  <a:schemeClr val="dk1"/>
                </a:solidFill>
                <a:latin typeface="Calibri"/>
                <a:ea typeface="Calibri"/>
                <a:cs typeface="Calibri"/>
                <a:sym typeface="Calibri"/>
              </a:rPr>
              <a:t>setRow</a:t>
            </a: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setColumn</a:t>
            </a: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getRow</a:t>
            </a: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getColumn</a:t>
            </a:r>
            <a:r>
              <a:rPr lang="en-US" sz="1800" dirty="0" smtClean="0">
                <a:solidFill>
                  <a:schemeClr val="dk1"/>
                </a:solidFill>
                <a:latin typeface="Calibri"/>
                <a:ea typeface="Calibri"/>
                <a:cs typeface="Calibri"/>
                <a:sym typeface="Calibri"/>
              </a:rPr>
              <a:t>()</a:t>
            </a:r>
          </a:p>
          <a:p>
            <a:pPr marL="285750" marR="0" lvl="0" indent="-285750" algn="l" rtl="0">
              <a:spcBef>
                <a:spcPts val="0"/>
              </a:spcBef>
              <a:spcAft>
                <a:spcPts val="0"/>
              </a:spcAft>
              <a:buClr>
                <a:schemeClr val="dk1"/>
              </a:buClr>
              <a:buSzPts val="1800"/>
              <a:buFont typeface="Calibri"/>
              <a:buChar char="•"/>
            </a:pPr>
            <a:endParaRPr lang="en-US" sz="1800" dirty="0" smtClean="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endParaRPr lang="en-US"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trike="sngStrike" dirty="0">
                <a:solidFill>
                  <a:srgbClr val="FF0000"/>
                </a:solidFill>
              </a:rPr>
              <a:t>CRC card – MOVES</a:t>
            </a:r>
            <a:endParaRPr strike="sngStrike" dirty="0">
              <a:solidFill>
                <a:srgbClr val="FF0000"/>
              </a:solidFill>
            </a:endParaRPr>
          </a:p>
        </p:txBody>
      </p:sp>
      <p:grpSp>
        <p:nvGrpSpPr>
          <p:cNvPr id="129" name="Google Shape;129;p4"/>
          <p:cNvGrpSpPr/>
          <p:nvPr/>
        </p:nvGrpSpPr>
        <p:grpSpPr>
          <a:xfrm>
            <a:off x="1523088" y="1593118"/>
            <a:ext cx="9135611" cy="4572000"/>
            <a:chOff x="1551963" y="1795244"/>
            <a:chExt cx="9135611" cy="4572000"/>
          </a:xfrm>
        </p:grpSpPr>
        <p:cxnSp>
          <p:nvCxnSpPr>
            <p:cNvPr id="130" name="Google Shape;130;p4"/>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31" name="Google Shape;131;p4"/>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32" name="Google Shape;1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33" name="Google Shape;1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34" name="Google Shape;1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135" name="Google Shape;135;p4"/>
          <p:cNvSpPr txBox="1"/>
          <p:nvPr/>
        </p:nvSpPr>
        <p:spPr>
          <a:xfrm>
            <a:off x="561436" y="1610578"/>
            <a:ext cx="5472449"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strike="sngStrike" dirty="0">
                <a:solidFill>
                  <a:srgbClr val="FF0000"/>
                </a:solidFill>
                <a:latin typeface="Calibri"/>
                <a:ea typeface="Calibri"/>
                <a:cs typeface="Calibri"/>
                <a:sym typeface="Calibri"/>
              </a:rPr>
              <a:t>Responsibility(</a:t>
            </a:r>
            <a:r>
              <a:rPr lang="en-US" sz="1800" b="1" u="sng" strike="sngStrike" dirty="0" err="1">
                <a:solidFill>
                  <a:srgbClr val="FF0000"/>
                </a:solidFill>
                <a:latin typeface="Calibri"/>
                <a:ea typeface="Calibri"/>
                <a:cs typeface="Calibri"/>
                <a:sym typeface="Calibri"/>
              </a:rPr>
              <a:t>ies</a:t>
            </a:r>
            <a:r>
              <a:rPr lang="en-US" sz="1800" b="1" u="sng" strike="sngStrike" dirty="0">
                <a:solidFill>
                  <a:srgbClr val="FF0000"/>
                </a:solidFill>
                <a:latin typeface="Calibri"/>
                <a:ea typeface="Calibri"/>
                <a:cs typeface="Calibri"/>
                <a:sym typeface="Calibri"/>
              </a:rPr>
              <a:t>):</a:t>
            </a:r>
            <a:endParaRPr strike="sngStrike" dirty="0">
              <a:solidFill>
                <a:srgbClr val="FF0000"/>
              </a:solidFill>
            </a:endParaRPr>
          </a:p>
          <a:p>
            <a:pPr marL="0" marR="0" lvl="0" indent="0" algn="l" rtl="0">
              <a:spcBef>
                <a:spcPts val="0"/>
              </a:spcBef>
              <a:spcAft>
                <a:spcPts val="0"/>
              </a:spcAft>
              <a:buNone/>
            </a:pPr>
            <a:r>
              <a:rPr lang="en-US" sz="1800" strike="sngStrike" dirty="0">
                <a:solidFill>
                  <a:srgbClr val="FF0000"/>
                </a:solidFill>
                <a:latin typeface="Calibri"/>
                <a:ea typeface="Calibri"/>
                <a:cs typeface="Calibri"/>
                <a:sym typeface="Calibri"/>
              </a:rPr>
              <a:t>1. Check if move a player makes is valid or not</a:t>
            </a:r>
            <a:endParaRPr strike="sngStrike" dirty="0">
              <a:solidFill>
                <a:srgbClr val="FF0000"/>
              </a:solidFill>
            </a:endParaRPr>
          </a:p>
          <a:p>
            <a:pPr marL="0" marR="0" lvl="0" indent="0" algn="l" rtl="0">
              <a:spcBef>
                <a:spcPts val="0"/>
              </a:spcBef>
              <a:spcAft>
                <a:spcPts val="0"/>
              </a:spcAft>
              <a:buNone/>
            </a:pPr>
            <a:r>
              <a:rPr lang="en-US" sz="1800" strike="sngStrike" dirty="0">
                <a:solidFill>
                  <a:srgbClr val="FF0000"/>
                </a:solidFill>
                <a:latin typeface="Calibri"/>
                <a:ea typeface="Calibri"/>
                <a:cs typeface="Calibri"/>
                <a:sym typeface="Calibri"/>
              </a:rPr>
              <a:t>2. Check if special move a player makes is valid or not.</a:t>
            </a:r>
            <a:endParaRPr strike="sngStrike" dirty="0">
              <a:solidFill>
                <a:srgbClr val="FF0000"/>
              </a:solidFill>
            </a:endParaRPr>
          </a:p>
          <a:p>
            <a:pPr marL="0" marR="0" lvl="0" indent="0" algn="l" rtl="0">
              <a:spcBef>
                <a:spcPts val="0"/>
              </a:spcBef>
              <a:spcAft>
                <a:spcPts val="0"/>
              </a:spcAft>
              <a:buNone/>
            </a:pPr>
            <a:r>
              <a:rPr lang="en-US" sz="1800" strike="sngStrike" dirty="0">
                <a:solidFill>
                  <a:srgbClr val="FF0000"/>
                </a:solidFill>
                <a:latin typeface="Calibri"/>
                <a:ea typeface="Calibri"/>
                <a:cs typeface="Calibri"/>
                <a:sym typeface="Calibri"/>
              </a:rPr>
              <a:t>3. If a move/special move for a piece is valid, move piece</a:t>
            </a:r>
            <a:endParaRPr sz="1800" strike="sngStrike" dirty="0">
              <a:solidFill>
                <a:srgbClr val="FF0000"/>
              </a:solidFill>
              <a:latin typeface="Calibri"/>
              <a:ea typeface="Calibri"/>
              <a:cs typeface="Calibri"/>
              <a:sym typeface="Calibri"/>
            </a:endParaRPr>
          </a:p>
          <a:p>
            <a:pPr marL="0" marR="0" lvl="0" indent="0" algn="l" rtl="0">
              <a:spcBef>
                <a:spcPts val="0"/>
              </a:spcBef>
              <a:spcAft>
                <a:spcPts val="0"/>
              </a:spcAft>
              <a:buNone/>
            </a:pPr>
            <a:endParaRPr strike="sngStrike" dirty="0">
              <a:solidFill>
                <a:srgbClr val="FF0000"/>
              </a:solidFill>
            </a:endParaRPr>
          </a:p>
          <a:p>
            <a:pPr marL="0" lvl="0" indent="0" algn="l" rtl="0">
              <a:spcBef>
                <a:spcPts val="0"/>
              </a:spcBef>
              <a:spcAft>
                <a:spcPts val="0"/>
              </a:spcAft>
              <a:buNone/>
            </a:pPr>
            <a:endParaRPr strike="sngStrike" dirty="0">
              <a:solidFill>
                <a:srgbClr val="FF0000"/>
              </a:solidFill>
            </a:endParaRPr>
          </a:p>
        </p:txBody>
      </p:sp>
      <p:sp>
        <p:nvSpPr>
          <p:cNvPr id="136" name="Google Shape;136;p4"/>
          <p:cNvSpPr txBox="1"/>
          <p:nvPr/>
        </p:nvSpPr>
        <p:spPr>
          <a:xfrm>
            <a:off x="505508" y="3904172"/>
            <a:ext cx="5351679"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strike="sngStrike" dirty="0">
                <a:solidFill>
                  <a:srgbClr val="FF0000"/>
                </a:solidFill>
                <a:latin typeface="Calibri"/>
                <a:ea typeface="Calibri"/>
                <a:cs typeface="Calibri"/>
                <a:sym typeface="Calibri"/>
              </a:rPr>
              <a:t>Collaborator(s):</a:t>
            </a:r>
            <a:r>
              <a:rPr lang="en-US" sz="1800" strike="sngStrike" dirty="0">
                <a:solidFill>
                  <a:srgbClr val="FF0000"/>
                </a:solidFill>
                <a:latin typeface="Calibri"/>
                <a:ea typeface="Calibri"/>
                <a:cs typeface="Calibri"/>
                <a:sym typeface="Calibri"/>
              </a:rPr>
              <a:t> (not completely clear here would love to hear from others especially about pieces)</a:t>
            </a:r>
            <a:endParaRPr strike="sngStrike" dirty="0">
              <a:solidFill>
                <a:srgbClr val="FF0000"/>
              </a:solidFill>
            </a:endParaRPr>
          </a:p>
          <a:p>
            <a:pPr marL="0" marR="0" lvl="0" indent="0" algn="l" rtl="0">
              <a:spcBef>
                <a:spcPts val="0"/>
              </a:spcBef>
              <a:spcAft>
                <a:spcPts val="0"/>
              </a:spcAft>
              <a:buNone/>
            </a:pPr>
            <a:r>
              <a:rPr lang="en-US" sz="1800" strike="sngStrike" dirty="0">
                <a:solidFill>
                  <a:srgbClr val="FF0000"/>
                </a:solidFill>
                <a:latin typeface="Calibri"/>
                <a:ea typeface="Calibri"/>
                <a:cs typeface="Calibri"/>
                <a:sym typeface="Calibri"/>
              </a:rPr>
              <a:t>1. Board – updates the board if move by player is valid</a:t>
            </a:r>
            <a:endParaRPr strike="sngStrike" dirty="0">
              <a:solidFill>
                <a:srgbClr val="FF0000"/>
              </a:solidFill>
            </a:endParaRPr>
          </a:p>
          <a:p>
            <a:pPr marL="0" marR="0" lvl="0" indent="0" algn="l" rtl="0">
              <a:spcBef>
                <a:spcPts val="0"/>
              </a:spcBef>
              <a:spcAft>
                <a:spcPts val="0"/>
              </a:spcAft>
              <a:buNone/>
            </a:pPr>
            <a:r>
              <a:rPr lang="en-US" sz="1800" strike="sngStrike" dirty="0">
                <a:solidFill>
                  <a:srgbClr val="FF0000"/>
                </a:solidFill>
                <a:latin typeface="Calibri"/>
                <a:ea typeface="Calibri"/>
                <a:cs typeface="Calibri"/>
                <a:sym typeface="Calibri"/>
              </a:rPr>
              <a:t>2. Pieces - move pieces </a:t>
            </a:r>
            <a:endParaRPr strike="sngStrike" dirty="0">
              <a:solidFill>
                <a:srgbClr val="FF0000"/>
              </a:solidFill>
            </a:endParaRPr>
          </a:p>
          <a:p>
            <a:pPr marL="0" marR="0" lvl="0" indent="0" algn="l" rtl="0">
              <a:spcBef>
                <a:spcPts val="0"/>
              </a:spcBef>
              <a:spcAft>
                <a:spcPts val="0"/>
              </a:spcAft>
              <a:buNone/>
            </a:pPr>
            <a:r>
              <a:rPr lang="en-US" sz="1800" strike="sngStrike" dirty="0">
                <a:solidFill>
                  <a:srgbClr val="FF0000"/>
                </a:solidFill>
                <a:latin typeface="Calibri"/>
                <a:ea typeface="Calibri"/>
                <a:cs typeface="Calibri"/>
                <a:sym typeface="Calibri"/>
              </a:rPr>
              <a:t>3. Players – when a player makes moves a particular piece by a certain amount, checks whether the move is valid and if so moves the piece by that amount and </a:t>
            </a:r>
            <a:endParaRPr strike="sngStrike" dirty="0">
              <a:solidFill>
                <a:srgbClr val="FF0000"/>
              </a:solidFill>
            </a:endParaRPr>
          </a:p>
          <a:p>
            <a:pPr marL="0" marR="0" lvl="0" indent="0" algn="l" rtl="0">
              <a:spcBef>
                <a:spcPts val="0"/>
              </a:spcBef>
              <a:spcAft>
                <a:spcPts val="0"/>
              </a:spcAft>
              <a:buNone/>
            </a:pPr>
            <a:endParaRPr strike="sngStrike" dirty="0">
              <a:solidFill>
                <a:srgbClr val="FF0000"/>
              </a:solidFill>
            </a:endParaRPr>
          </a:p>
          <a:p>
            <a:pPr marL="285750" marR="0" lvl="0" indent="-171450" algn="l" rtl="0">
              <a:spcBef>
                <a:spcPts val="0"/>
              </a:spcBef>
              <a:spcAft>
                <a:spcPts val="0"/>
              </a:spcAft>
              <a:buClr>
                <a:schemeClr val="dk1"/>
              </a:buClr>
              <a:buSzPts val="1800"/>
              <a:buFont typeface="Arial"/>
              <a:buNone/>
            </a:pPr>
            <a:endParaRPr sz="1800" strike="sngStrike" dirty="0">
              <a:solidFill>
                <a:srgbClr val="FF000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strike="sngStrike" dirty="0">
              <a:solidFill>
                <a:srgbClr val="FF0000"/>
              </a:solidFill>
              <a:latin typeface="Calibri"/>
              <a:ea typeface="Calibri"/>
              <a:cs typeface="Calibri"/>
              <a:sym typeface="Calibri"/>
            </a:endParaRPr>
          </a:p>
        </p:txBody>
      </p:sp>
      <p:sp>
        <p:nvSpPr>
          <p:cNvPr id="137" name="Google Shape;137;p4"/>
          <p:cNvSpPr txBox="1"/>
          <p:nvPr/>
        </p:nvSpPr>
        <p:spPr>
          <a:xfrm>
            <a:off x="6324600" y="1625435"/>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strike="sngStrike" dirty="0">
                <a:solidFill>
                  <a:srgbClr val="FF0000"/>
                </a:solidFill>
                <a:latin typeface="Calibri"/>
                <a:ea typeface="Calibri"/>
                <a:cs typeface="Calibri"/>
                <a:sym typeface="Calibri"/>
              </a:rPr>
              <a:t>Variable(s):</a:t>
            </a:r>
            <a:endParaRPr strike="sngStrike" dirty="0">
              <a:solidFill>
                <a:srgbClr val="FF0000"/>
              </a:solidFill>
            </a:endParaRPr>
          </a:p>
          <a:p>
            <a:pPr marL="0" marR="0" lvl="0" indent="0" algn="l" rtl="0">
              <a:spcBef>
                <a:spcPts val="0"/>
              </a:spcBef>
              <a:spcAft>
                <a:spcPts val="0"/>
              </a:spcAft>
              <a:buNone/>
            </a:pPr>
            <a:r>
              <a:rPr lang="en-US" sz="1800" strike="sngStrike" dirty="0">
                <a:solidFill>
                  <a:srgbClr val="FF0000"/>
                </a:solidFill>
                <a:latin typeface="Calibri"/>
                <a:ea typeface="Calibri"/>
                <a:cs typeface="Calibri"/>
                <a:sym typeface="Calibri"/>
              </a:rPr>
              <a:t>1. integer x_move</a:t>
            </a:r>
            <a:endParaRPr sz="1800" strike="sngStrike" dirty="0">
              <a:solidFill>
                <a:srgbClr val="FF0000"/>
              </a:solidFill>
              <a:latin typeface="Calibri"/>
              <a:ea typeface="Calibri"/>
              <a:cs typeface="Calibri"/>
              <a:sym typeface="Calibri"/>
            </a:endParaRPr>
          </a:p>
          <a:p>
            <a:pPr marL="0" marR="0" lvl="0" indent="0" algn="l" rtl="0">
              <a:spcBef>
                <a:spcPts val="0"/>
              </a:spcBef>
              <a:spcAft>
                <a:spcPts val="0"/>
              </a:spcAft>
              <a:buNone/>
            </a:pPr>
            <a:r>
              <a:rPr lang="en-US" sz="1800" strike="sngStrike" dirty="0">
                <a:solidFill>
                  <a:srgbClr val="FF0000"/>
                </a:solidFill>
                <a:latin typeface="Calibri"/>
                <a:ea typeface="Calibri"/>
                <a:cs typeface="Calibri"/>
                <a:sym typeface="Calibri"/>
              </a:rPr>
              <a:t>2. integer y_move</a:t>
            </a:r>
            <a:endParaRPr sz="1800" strike="sngStrike" dirty="0">
              <a:solidFill>
                <a:srgbClr val="FF000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38" name="Google Shape;138;p4"/>
          <p:cNvSpPr txBox="1"/>
          <p:nvPr/>
        </p:nvSpPr>
        <p:spPr>
          <a:xfrm>
            <a:off x="6147899" y="3924758"/>
            <a:ext cx="5482666" cy="243158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strike="sngStrike" dirty="0">
                <a:solidFill>
                  <a:srgbClr val="FF0000"/>
                </a:solidFill>
                <a:latin typeface="Calibri"/>
                <a:ea typeface="Calibri"/>
                <a:cs typeface="Calibri"/>
                <a:sym typeface="Calibri"/>
              </a:rPr>
              <a:t>Method(s):</a:t>
            </a:r>
            <a:endParaRPr strike="sngStrike" dirty="0">
              <a:solidFill>
                <a:srgbClr val="FF0000"/>
              </a:solidFill>
            </a:endParaRPr>
          </a:p>
          <a:p>
            <a:pPr marL="0" marR="0" lvl="0" indent="0" algn="l" rtl="0">
              <a:spcBef>
                <a:spcPts val="0"/>
              </a:spcBef>
              <a:spcAft>
                <a:spcPts val="0"/>
              </a:spcAft>
              <a:buNone/>
            </a:pPr>
            <a:r>
              <a:rPr lang="en-US" sz="1800" strike="sngStrike" dirty="0">
                <a:solidFill>
                  <a:srgbClr val="FF0000"/>
                </a:solidFill>
                <a:latin typeface="Calibri"/>
                <a:ea typeface="Calibri"/>
                <a:cs typeface="Calibri"/>
                <a:sym typeface="Calibri"/>
              </a:rPr>
              <a:t> 1. checkvalidmove(): boolean return method that checks whether a move for a given piece is valid</a:t>
            </a:r>
            <a:endParaRPr strike="sngStrike" dirty="0">
              <a:solidFill>
                <a:srgbClr val="FF0000"/>
              </a:solidFill>
            </a:endParaRPr>
          </a:p>
          <a:p>
            <a:pPr marL="0" marR="0" lvl="0" indent="0" algn="l" rtl="0">
              <a:spcBef>
                <a:spcPts val="0"/>
              </a:spcBef>
              <a:spcAft>
                <a:spcPts val="0"/>
              </a:spcAft>
              <a:buNone/>
            </a:pPr>
            <a:r>
              <a:rPr lang="en-US" sz="1800" strike="sngStrike" dirty="0">
                <a:solidFill>
                  <a:srgbClr val="FF0000"/>
                </a:solidFill>
                <a:latin typeface="Calibri"/>
                <a:ea typeface="Calibri"/>
                <a:cs typeface="Calibri"/>
                <a:sym typeface="Calibri"/>
              </a:rPr>
              <a:t>2. checkspecialvalidmove(): boolean return method that checks special moves for specific pieces that have special moves permitted</a:t>
            </a:r>
            <a:endParaRPr strike="sngStrike" dirty="0">
              <a:solidFill>
                <a:srgbClr val="FF0000"/>
              </a:solidFill>
            </a:endParaRPr>
          </a:p>
          <a:p>
            <a:pPr marL="0" marR="0" lvl="0" indent="0" algn="l" rtl="0">
              <a:spcBef>
                <a:spcPts val="0"/>
              </a:spcBef>
              <a:spcAft>
                <a:spcPts val="0"/>
              </a:spcAft>
              <a:buNone/>
            </a:pPr>
            <a:r>
              <a:rPr lang="en-US" sz="1800" strike="sngStrike" dirty="0">
                <a:solidFill>
                  <a:srgbClr val="FF0000"/>
                </a:solidFill>
                <a:latin typeface="Calibri"/>
                <a:ea typeface="Calibri"/>
                <a:cs typeface="Calibri"/>
                <a:sym typeface="Calibri"/>
              </a:rPr>
              <a:t>3. move(): if for a given piece, move appears to be valid then move the </a:t>
            </a:r>
            <a:endParaRPr sz="1800" strike="sngStrike" dirty="0">
              <a:solidFill>
                <a:srgbClr val="FF000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400"/>
              <a:buFont typeface="Calibri"/>
              <a:buNone/>
            </a:pPr>
            <a:r>
              <a:rPr lang="en-US">
                <a:solidFill>
                  <a:srgbClr val="0070C0"/>
                </a:solidFill>
              </a:rPr>
              <a:t>CRC card – SuperClass: PIECES</a:t>
            </a:r>
            <a:endParaRPr/>
          </a:p>
        </p:txBody>
      </p:sp>
      <p:grpSp>
        <p:nvGrpSpPr>
          <p:cNvPr id="144" name="Google Shape;144;p5"/>
          <p:cNvGrpSpPr/>
          <p:nvPr/>
        </p:nvGrpSpPr>
        <p:grpSpPr>
          <a:xfrm>
            <a:off x="1523088" y="1593118"/>
            <a:ext cx="9135611" cy="4572000"/>
            <a:chOff x="1551963" y="1795244"/>
            <a:chExt cx="9135611" cy="4572000"/>
          </a:xfrm>
        </p:grpSpPr>
        <p:cxnSp>
          <p:nvCxnSpPr>
            <p:cNvPr id="145" name="Google Shape;145;p5"/>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46" name="Google Shape;146;p5"/>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47" name="Google Shape;147;p5"/>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Construct playing pieces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Distinguish / display pieces of opposing sides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Establish initial/default positioning of pieces???</a:t>
            </a:r>
            <a:endParaRPr/>
          </a:p>
        </p:txBody>
      </p:sp>
      <p:sp>
        <p:nvSpPr>
          <p:cNvPr id="148" name="Google Shape;148;p5"/>
          <p:cNvSpPr txBox="1"/>
          <p:nvPr/>
        </p:nvSpPr>
        <p:spPr>
          <a:xfrm>
            <a:off x="561435" y="4351479"/>
            <a:ext cx="5403133"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Collaborator(s):</a:t>
            </a:r>
            <a:endParaRPr dirty="0"/>
          </a:p>
          <a:p>
            <a:pPr marL="285750" marR="0" lvl="0" indent="-285750" algn="l" rtl="0">
              <a:spcBef>
                <a:spcPts val="0"/>
              </a:spcBef>
              <a:spcAft>
                <a:spcPts val="0"/>
              </a:spcAft>
              <a:buClr>
                <a:srgbClr val="0070C0"/>
              </a:buClr>
              <a:buSzPts val="1800"/>
              <a:buFont typeface="Arial"/>
              <a:buChar char="•"/>
            </a:pPr>
            <a:r>
              <a:rPr lang="en-US" sz="1800" dirty="0">
                <a:solidFill>
                  <a:srgbClr val="0070C0"/>
                </a:solidFill>
                <a:latin typeface="Calibri"/>
                <a:ea typeface="Calibri"/>
                <a:cs typeface="Calibri"/>
                <a:sym typeface="Calibri"/>
              </a:rPr>
              <a:t>Chessboard//positioning</a:t>
            </a:r>
            <a:endParaRPr dirty="0"/>
          </a:p>
          <a:p>
            <a:pPr marL="285750" marR="0" lvl="0" indent="-285750" algn="l" rtl="0">
              <a:spcBef>
                <a:spcPts val="0"/>
              </a:spcBef>
              <a:spcAft>
                <a:spcPts val="0"/>
              </a:spcAft>
              <a:buClr>
                <a:srgbClr val="0070C0"/>
              </a:buClr>
              <a:buSzPts val="1800"/>
              <a:buFont typeface="Arial"/>
              <a:buChar char="•"/>
            </a:pPr>
            <a:r>
              <a:rPr lang="en-US" sz="1800" dirty="0">
                <a:solidFill>
                  <a:srgbClr val="0070C0"/>
                </a:solidFill>
                <a:latin typeface="Calibri"/>
                <a:ea typeface="Calibri"/>
                <a:cs typeface="Calibri"/>
                <a:sym typeface="Calibri"/>
              </a:rPr>
              <a:t>Moves//playing</a:t>
            </a:r>
            <a:endParaRPr dirty="0"/>
          </a:p>
          <a:p>
            <a:pPr marL="285750" marR="0" lvl="0" indent="-285750" algn="l" rtl="0">
              <a:spcBef>
                <a:spcPts val="0"/>
              </a:spcBef>
              <a:spcAft>
                <a:spcPts val="0"/>
              </a:spcAft>
              <a:buClr>
                <a:srgbClr val="0070C0"/>
              </a:buClr>
              <a:buSzPts val="1800"/>
              <a:buFont typeface="Arial"/>
              <a:buChar char="•"/>
            </a:pPr>
            <a:r>
              <a:rPr lang="en-US" sz="1800" dirty="0">
                <a:solidFill>
                  <a:srgbClr val="0070C0"/>
                </a:solidFill>
                <a:latin typeface="Calibri"/>
                <a:ea typeface="Calibri"/>
                <a:cs typeface="Calibri"/>
                <a:sym typeface="Calibri"/>
              </a:rPr>
              <a:t>Players//selection and moving</a:t>
            </a:r>
            <a:endParaRPr dirty="0"/>
          </a:p>
          <a:p>
            <a:pPr marL="285750" marR="0" lvl="0" indent="-285750" algn="l" rtl="0">
              <a:spcBef>
                <a:spcPts val="0"/>
              </a:spcBef>
              <a:spcAft>
                <a:spcPts val="0"/>
              </a:spcAft>
              <a:buClr>
                <a:srgbClr val="0070C0"/>
              </a:buClr>
              <a:buSzPts val="1800"/>
              <a:buFont typeface="Arial"/>
              <a:buChar char="•"/>
            </a:pPr>
            <a:r>
              <a:rPr lang="en-US" sz="1800" dirty="0">
                <a:solidFill>
                  <a:srgbClr val="0070C0"/>
                </a:solidFill>
                <a:latin typeface="Calibri"/>
                <a:ea typeface="Calibri"/>
                <a:cs typeface="Calibri"/>
                <a:sym typeface="Calibri"/>
              </a:rPr>
              <a:t>Subclasses: (King, Queen, Bishop, Knight, Rook, Pawn)</a:t>
            </a:r>
            <a:endParaRPr dirty="0"/>
          </a:p>
          <a:p>
            <a:pPr marL="285750" marR="0" lvl="0" indent="-171450" algn="l" rtl="0">
              <a:spcBef>
                <a:spcPts val="0"/>
              </a:spcBef>
              <a:spcAft>
                <a:spcPts val="0"/>
              </a:spcAft>
              <a:buClr>
                <a:schemeClr val="dk1"/>
              </a:buClr>
              <a:buSzPts val="1800"/>
              <a:buFont typeface="Arial"/>
              <a:buNone/>
            </a:pPr>
            <a:endParaRPr sz="1800" dirty="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rgbClr val="0070C0"/>
              </a:solidFill>
              <a:latin typeface="Calibri"/>
              <a:ea typeface="Calibri"/>
              <a:cs typeface="Calibri"/>
              <a:sym typeface="Calibri"/>
            </a:endParaRPr>
          </a:p>
        </p:txBody>
      </p:sp>
      <p:sp>
        <p:nvSpPr>
          <p:cNvPr id="149" name="Google Shape;149;p5"/>
          <p:cNvSpPr txBox="1"/>
          <p:nvPr/>
        </p:nvSpPr>
        <p:spPr>
          <a:xfrm>
            <a:off x="6147898" y="1610578"/>
            <a:ext cx="5482655"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Colors:// white team, black team</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Titles/Ranks://all subclasses: King, Queen, Bishop, Knight, Rook, Pawn</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InitialPosition//for a new game</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CurrentPosition??? //in this class or board or moves</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50" name="Google Shape;150;p5"/>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Piece x = new Piece();//new generic piece</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Piece xW = new Piece(); //new white piece</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Piece xB = new Piece(); //new black piece</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51" name="Google Shape;15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52" name="Google Shape;15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53" name="Google Shape;15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6"/>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400"/>
              <a:buFont typeface="Calibri"/>
              <a:buNone/>
            </a:pPr>
            <a:r>
              <a:rPr lang="en-US">
                <a:solidFill>
                  <a:srgbClr val="0070C0"/>
                </a:solidFill>
              </a:rPr>
              <a:t>CRC card – SubClass: * extends PIECES</a:t>
            </a:r>
            <a:endParaRPr/>
          </a:p>
        </p:txBody>
      </p:sp>
      <p:grpSp>
        <p:nvGrpSpPr>
          <p:cNvPr id="159" name="Google Shape;159;p6"/>
          <p:cNvGrpSpPr/>
          <p:nvPr/>
        </p:nvGrpSpPr>
        <p:grpSpPr>
          <a:xfrm>
            <a:off x="1523088" y="1593118"/>
            <a:ext cx="9135611" cy="4572000"/>
            <a:chOff x="1551963" y="1795244"/>
            <a:chExt cx="9135611" cy="4572000"/>
          </a:xfrm>
        </p:grpSpPr>
        <p:cxnSp>
          <p:nvCxnSpPr>
            <p:cNvPr id="160" name="Google Shape;160;p6"/>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61" name="Google Shape;161;p6"/>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62" name="Google Shape;162;p6"/>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rgbClr val="0070C0"/>
                </a:solidFill>
                <a:latin typeface="Calibri"/>
                <a:ea typeface="Calibri"/>
                <a:cs typeface="Calibri"/>
                <a:sym typeface="Calibri"/>
              </a:rPr>
              <a:t>Responsibility(ies):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Constructs * </a:t>
            </a:r>
            <a:endParaRPr/>
          </a:p>
        </p:txBody>
      </p:sp>
      <p:sp>
        <p:nvSpPr>
          <p:cNvPr id="163" name="Google Shape;163;p6"/>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rgbClr val="0070C0"/>
                </a:solidFill>
                <a:latin typeface="Calibri"/>
                <a:ea typeface="Calibri"/>
                <a:cs typeface="Calibri"/>
                <a:sym typeface="Calibri"/>
              </a:rPr>
              <a:t>Collaborator(s):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Superclass: PIECES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Moves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Players</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64" name="Google Shape;164;p6"/>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rgbClr val="0070C0"/>
                </a:solidFill>
                <a:latin typeface="Calibri"/>
                <a:ea typeface="Calibri"/>
                <a:cs typeface="Calibri"/>
                <a:sym typeface="Calibri"/>
              </a:rPr>
              <a:t>Variable(s):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super.color</a:t>
            </a:r>
            <a:endParaRPr sz="1800">
              <a:solidFill>
                <a:srgbClr val="0070C0"/>
              </a:solidFill>
              <a:latin typeface="Calibri"/>
              <a:ea typeface="Calibri"/>
              <a:cs typeface="Calibri"/>
              <a:sym typeface="Calibri"/>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super.titles/ranks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super.intialPosition</a:t>
            </a:r>
            <a:endParaRPr sz="1800">
              <a:solidFill>
                <a:srgbClr val="0070C0"/>
              </a:solidFill>
              <a:latin typeface="Calibri"/>
              <a:ea typeface="Calibri"/>
              <a:cs typeface="Calibri"/>
              <a:sym typeface="Calibri"/>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@override???:// defaultMoves</a:t>
            </a: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65" name="Google Shape;165;p6"/>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rgbClr val="0070C0"/>
                </a:solidFill>
                <a:latin typeface="Calibri"/>
                <a:ea typeface="Calibri"/>
                <a:cs typeface="Calibri"/>
                <a:sym typeface="Calibri"/>
              </a:rPr>
              <a:t>Method(s):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@override: move();???does Moves become a subclass to Pieces or King (see next slide)</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66" name="Google Shape;16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67" name="Google Shape;16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68" name="Google Shape;16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69" name="Google Shape;169;p6"/>
          <p:cNvSpPr/>
          <p:nvPr/>
        </p:nvSpPr>
        <p:spPr>
          <a:xfrm>
            <a:off x="420848" y="1169137"/>
            <a:ext cx="11350305"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70C0"/>
                </a:solidFill>
                <a:latin typeface="Calibri"/>
                <a:ea typeface="Calibri"/>
                <a:cs typeface="Calibri"/>
                <a:sym typeface="Calibri"/>
              </a:rPr>
              <a:t>* all PIECES subclasses (King, Queen, Bishop, Knight, Rook, Pawn) are lumped into this one slide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DRAFT: Class hierarchy diagram - PIECES</a:t>
            </a:r>
            <a:endParaRPr/>
          </a:p>
        </p:txBody>
      </p:sp>
      <p:sp>
        <p:nvSpPr>
          <p:cNvPr id="175" name="Google Shape;17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76" name="Google Shape;17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77" name="Google Shape;17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178" name="Google Shape;178;p7"/>
          <p:cNvSpPr/>
          <p:nvPr/>
        </p:nvSpPr>
        <p:spPr>
          <a:xfrm>
            <a:off x="5409082" y="122117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Pieces</a:t>
            </a:r>
            <a:endParaRPr sz="1300">
              <a:solidFill>
                <a:schemeClr val="lt1"/>
              </a:solidFill>
              <a:latin typeface="Calibri"/>
              <a:ea typeface="Calibri"/>
              <a:cs typeface="Calibri"/>
              <a:sym typeface="Calibri"/>
            </a:endParaRPr>
          </a:p>
        </p:txBody>
      </p:sp>
      <p:sp>
        <p:nvSpPr>
          <p:cNvPr id="179" name="Google Shape;179;p7"/>
          <p:cNvSpPr/>
          <p:nvPr/>
        </p:nvSpPr>
        <p:spPr>
          <a:xfrm>
            <a:off x="8885614" y="3292489"/>
            <a:ext cx="166873" cy="2815882"/>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7"/>
          <p:cNvSpPr/>
          <p:nvPr/>
        </p:nvSpPr>
        <p:spPr>
          <a:xfrm>
            <a:off x="8885614" y="3292489"/>
            <a:ext cx="166873" cy="2043960"/>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7"/>
          <p:cNvSpPr/>
          <p:nvPr/>
        </p:nvSpPr>
        <p:spPr>
          <a:xfrm>
            <a:off x="8885614" y="3292489"/>
            <a:ext cx="166873" cy="1272039"/>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7"/>
          <p:cNvSpPr/>
          <p:nvPr/>
        </p:nvSpPr>
        <p:spPr>
          <a:xfrm>
            <a:off x="8885614"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7"/>
          <p:cNvSpPr/>
          <p:nvPr/>
        </p:nvSpPr>
        <p:spPr>
          <a:xfrm>
            <a:off x="5965327" y="2520568"/>
            <a:ext cx="3365282" cy="228314"/>
          </a:xfrm>
          <a:custGeom>
            <a:avLst/>
            <a:gdLst/>
            <a:ahLst/>
            <a:cxnLst/>
            <a:rect l="l" t="t" r="r" b="b"/>
            <a:pathLst>
              <a:path w="120000" h="120000" extrusionOk="0">
                <a:moveTo>
                  <a:pt x="0" y="0"/>
                </a:moveTo>
                <a:lnTo>
                  <a:pt x="0" y="61395"/>
                </a:lnTo>
                <a:lnTo>
                  <a:pt x="120000" y="61395"/>
                </a:lnTo>
                <a:lnTo>
                  <a:pt x="12000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7"/>
          <p:cNvSpPr/>
          <p:nvPr/>
        </p:nvSpPr>
        <p:spPr>
          <a:xfrm>
            <a:off x="7539501" y="3292489"/>
            <a:ext cx="166873" cy="1272039"/>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7"/>
          <p:cNvSpPr/>
          <p:nvPr/>
        </p:nvSpPr>
        <p:spPr>
          <a:xfrm>
            <a:off x="7539501"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7"/>
          <p:cNvSpPr/>
          <p:nvPr/>
        </p:nvSpPr>
        <p:spPr>
          <a:xfrm>
            <a:off x="5965327" y="2520568"/>
            <a:ext cx="2019169" cy="228314"/>
          </a:xfrm>
          <a:custGeom>
            <a:avLst/>
            <a:gdLst/>
            <a:ahLst/>
            <a:cxnLst/>
            <a:rect l="l" t="t" r="r" b="b"/>
            <a:pathLst>
              <a:path w="120000" h="120000" extrusionOk="0">
                <a:moveTo>
                  <a:pt x="0" y="0"/>
                </a:moveTo>
                <a:lnTo>
                  <a:pt x="0" y="61395"/>
                </a:lnTo>
                <a:lnTo>
                  <a:pt x="120000" y="61395"/>
                </a:lnTo>
                <a:lnTo>
                  <a:pt x="12000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7"/>
          <p:cNvSpPr/>
          <p:nvPr/>
        </p:nvSpPr>
        <p:spPr>
          <a:xfrm>
            <a:off x="6193388"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7"/>
          <p:cNvSpPr/>
          <p:nvPr/>
        </p:nvSpPr>
        <p:spPr>
          <a:xfrm>
            <a:off x="5965327" y="2520568"/>
            <a:ext cx="673056" cy="228314"/>
          </a:xfrm>
          <a:custGeom>
            <a:avLst/>
            <a:gdLst/>
            <a:ahLst/>
            <a:cxnLst/>
            <a:rect l="l" t="t" r="r" b="b"/>
            <a:pathLst>
              <a:path w="120000" h="120000" extrusionOk="0">
                <a:moveTo>
                  <a:pt x="0" y="0"/>
                </a:moveTo>
                <a:lnTo>
                  <a:pt x="0" y="61395"/>
                </a:lnTo>
                <a:lnTo>
                  <a:pt x="120000" y="61395"/>
                </a:lnTo>
                <a:lnTo>
                  <a:pt x="12000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7"/>
          <p:cNvSpPr/>
          <p:nvPr/>
        </p:nvSpPr>
        <p:spPr>
          <a:xfrm>
            <a:off x="4847275"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7"/>
          <p:cNvSpPr/>
          <p:nvPr/>
        </p:nvSpPr>
        <p:spPr>
          <a:xfrm>
            <a:off x="5292271" y="2520568"/>
            <a:ext cx="673056" cy="228314"/>
          </a:xfrm>
          <a:custGeom>
            <a:avLst/>
            <a:gdLst/>
            <a:ahLst/>
            <a:cxnLst/>
            <a:rect l="l" t="t" r="r" b="b"/>
            <a:pathLst>
              <a:path w="120000" h="120000" extrusionOk="0">
                <a:moveTo>
                  <a:pt x="120000" y="0"/>
                </a:moveTo>
                <a:lnTo>
                  <a:pt x="120000" y="61395"/>
                </a:lnTo>
                <a:lnTo>
                  <a:pt x="0" y="61395"/>
                </a:lnTo>
                <a:lnTo>
                  <a:pt x="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7"/>
          <p:cNvSpPr/>
          <p:nvPr/>
        </p:nvSpPr>
        <p:spPr>
          <a:xfrm>
            <a:off x="3501161"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7"/>
          <p:cNvSpPr/>
          <p:nvPr/>
        </p:nvSpPr>
        <p:spPr>
          <a:xfrm>
            <a:off x="3946157" y="2520568"/>
            <a:ext cx="2019169" cy="228314"/>
          </a:xfrm>
          <a:custGeom>
            <a:avLst/>
            <a:gdLst/>
            <a:ahLst/>
            <a:cxnLst/>
            <a:rect l="l" t="t" r="r" b="b"/>
            <a:pathLst>
              <a:path w="120000" h="120000" extrusionOk="0">
                <a:moveTo>
                  <a:pt x="120000" y="0"/>
                </a:moveTo>
                <a:lnTo>
                  <a:pt x="120000" y="61395"/>
                </a:lnTo>
                <a:lnTo>
                  <a:pt x="0" y="61395"/>
                </a:lnTo>
                <a:lnTo>
                  <a:pt x="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7"/>
          <p:cNvSpPr/>
          <p:nvPr/>
        </p:nvSpPr>
        <p:spPr>
          <a:xfrm>
            <a:off x="2155048" y="3292489"/>
            <a:ext cx="166873" cy="1272039"/>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7"/>
          <p:cNvSpPr/>
          <p:nvPr/>
        </p:nvSpPr>
        <p:spPr>
          <a:xfrm>
            <a:off x="2155048"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7"/>
          <p:cNvSpPr/>
          <p:nvPr/>
        </p:nvSpPr>
        <p:spPr>
          <a:xfrm>
            <a:off x="2600044" y="2520568"/>
            <a:ext cx="3365282" cy="228314"/>
          </a:xfrm>
          <a:custGeom>
            <a:avLst/>
            <a:gdLst/>
            <a:ahLst/>
            <a:cxnLst/>
            <a:rect l="l" t="t" r="r" b="b"/>
            <a:pathLst>
              <a:path w="120000" h="120000" extrusionOk="0">
                <a:moveTo>
                  <a:pt x="120000" y="0"/>
                </a:moveTo>
                <a:lnTo>
                  <a:pt x="120000" y="61395"/>
                </a:lnTo>
                <a:lnTo>
                  <a:pt x="0" y="61395"/>
                </a:lnTo>
                <a:lnTo>
                  <a:pt x="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7"/>
          <p:cNvSpPr/>
          <p:nvPr/>
        </p:nvSpPr>
        <p:spPr>
          <a:xfrm>
            <a:off x="3818221" y="159646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Team 1</a:t>
            </a:r>
            <a:endParaRPr dirty="0"/>
          </a:p>
          <a:p>
            <a:pPr marL="0" marR="0" lvl="0" indent="0" algn="ctr" rtl="0">
              <a:lnSpc>
                <a:spcPct val="90000"/>
              </a:lnSpc>
              <a:spcBef>
                <a:spcPts val="455"/>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(white pieces)</a:t>
            </a:r>
            <a:endParaRPr dirty="0"/>
          </a:p>
        </p:txBody>
      </p:sp>
      <p:sp>
        <p:nvSpPr>
          <p:cNvPr id="197" name="Google Shape;197;p7"/>
          <p:cNvSpPr/>
          <p:nvPr/>
        </p:nvSpPr>
        <p:spPr>
          <a:xfrm>
            <a:off x="7261291" y="159646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Team 2</a:t>
            </a:r>
            <a:endParaRPr dirty="0"/>
          </a:p>
          <a:p>
            <a:pPr marL="0" marR="0" lvl="0" indent="0" algn="ctr" rtl="0">
              <a:lnSpc>
                <a:spcPct val="90000"/>
              </a:lnSpc>
              <a:spcBef>
                <a:spcPts val="455"/>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(black pieces)</a:t>
            </a:r>
            <a:endParaRPr dirty="0"/>
          </a:p>
        </p:txBody>
      </p:sp>
      <p:sp>
        <p:nvSpPr>
          <p:cNvPr id="198" name="Google Shape;198;p7"/>
          <p:cNvSpPr/>
          <p:nvPr/>
        </p:nvSpPr>
        <p:spPr>
          <a:xfrm>
            <a:off x="2043799"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King</a:t>
            </a:r>
            <a:endParaRPr/>
          </a:p>
        </p:txBody>
      </p:sp>
      <p:sp>
        <p:nvSpPr>
          <p:cNvPr id="199" name="Google Shape;199;p7"/>
          <p:cNvSpPr/>
          <p:nvPr/>
        </p:nvSpPr>
        <p:spPr>
          <a:xfrm>
            <a:off x="2321922"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0" name="Google Shape;200;p7"/>
          <p:cNvSpPr/>
          <p:nvPr/>
        </p:nvSpPr>
        <p:spPr>
          <a:xfrm>
            <a:off x="2321922" y="429272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castling</a:t>
            </a:r>
            <a:endParaRPr/>
          </a:p>
        </p:txBody>
      </p:sp>
      <p:sp>
        <p:nvSpPr>
          <p:cNvPr id="201" name="Google Shape;201;p7"/>
          <p:cNvSpPr/>
          <p:nvPr/>
        </p:nvSpPr>
        <p:spPr>
          <a:xfrm>
            <a:off x="3389912"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Queen</a:t>
            </a:r>
            <a:endParaRPr/>
          </a:p>
        </p:txBody>
      </p:sp>
      <p:sp>
        <p:nvSpPr>
          <p:cNvPr id="202" name="Google Shape;202;p7"/>
          <p:cNvSpPr/>
          <p:nvPr/>
        </p:nvSpPr>
        <p:spPr>
          <a:xfrm>
            <a:off x="3668035"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3" name="Google Shape;203;p7"/>
          <p:cNvSpPr/>
          <p:nvPr/>
        </p:nvSpPr>
        <p:spPr>
          <a:xfrm>
            <a:off x="4736026"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Bishop</a:t>
            </a:r>
            <a:endParaRPr/>
          </a:p>
        </p:txBody>
      </p:sp>
      <p:sp>
        <p:nvSpPr>
          <p:cNvPr id="204" name="Google Shape;204;p7"/>
          <p:cNvSpPr/>
          <p:nvPr/>
        </p:nvSpPr>
        <p:spPr>
          <a:xfrm>
            <a:off x="5014148"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5" name="Google Shape;205;p7"/>
          <p:cNvSpPr/>
          <p:nvPr/>
        </p:nvSpPr>
        <p:spPr>
          <a:xfrm>
            <a:off x="6082139"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Knight</a:t>
            </a:r>
            <a:endParaRPr/>
          </a:p>
        </p:txBody>
      </p:sp>
      <p:sp>
        <p:nvSpPr>
          <p:cNvPr id="206" name="Google Shape;206;p7"/>
          <p:cNvSpPr/>
          <p:nvPr/>
        </p:nvSpPr>
        <p:spPr>
          <a:xfrm>
            <a:off x="6360261"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7" name="Google Shape;207;p7"/>
          <p:cNvSpPr/>
          <p:nvPr/>
        </p:nvSpPr>
        <p:spPr>
          <a:xfrm>
            <a:off x="7428252"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Rook</a:t>
            </a:r>
            <a:endParaRPr/>
          </a:p>
        </p:txBody>
      </p:sp>
      <p:sp>
        <p:nvSpPr>
          <p:cNvPr id="208" name="Google Shape;208;p7"/>
          <p:cNvSpPr/>
          <p:nvPr/>
        </p:nvSpPr>
        <p:spPr>
          <a:xfrm>
            <a:off x="7706374"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9" name="Google Shape;209;p7"/>
          <p:cNvSpPr/>
          <p:nvPr/>
        </p:nvSpPr>
        <p:spPr>
          <a:xfrm>
            <a:off x="7706374" y="429272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castling</a:t>
            </a:r>
            <a:endParaRPr/>
          </a:p>
        </p:txBody>
      </p:sp>
      <p:sp>
        <p:nvSpPr>
          <p:cNvPr id="210" name="Google Shape;210;p7"/>
          <p:cNvSpPr/>
          <p:nvPr/>
        </p:nvSpPr>
        <p:spPr>
          <a:xfrm>
            <a:off x="8774365"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Pawn (x8)</a:t>
            </a:r>
            <a:endParaRPr/>
          </a:p>
        </p:txBody>
      </p:sp>
      <p:sp>
        <p:nvSpPr>
          <p:cNvPr id="211" name="Google Shape;211;p7"/>
          <p:cNvSpPr/>
          <p:nvPr/>
        </p:nvSpPr>
        <p:spPr>
          <a:xfrm>
            <a:off x="9052488"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move (forward)</a:t>
            </a:r>
            <a:endParaRPr/>
          </a:p>
        </p:txBody>
      </p:sp>
      <p:sp>
        <p:nvSpPr>
          <p:cNvPr id="212" name="Google Shape;212;p7"/>
          <p:cNvSpPr/>
          <p:nvPr/>
        </p:nvSpPr>
        <p:spPr>
          <a:xfrm>
            <a:off x="9052488" y="429272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Capture move (diagonally)</a:t>
            </a:r>
            <a:endParaRPr/>
          </a:p>
        </p:txBody>
      </p:sp>
      <p:sp>
        <p:nvSpPr>
          <p:cNvPr id="213" name="Google Shape;213;p7"/>
          <p:cNvSpPr/>
          <p:nvPr/>
        </p:nvSpPr>
        <p:spPr>
          <a:xfrm>
            <a:off x="9052488" y="5064647"/>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Special move (2 up first move)</a:t>
            </a:r>
            <a:endParaRPr/>
          </a:p>
        </p:txBody>
      </p:sp>
      <p:sp>
        <p:nvSpPr>
          <p:cNvPr id="214" name="Google Shape;214;p7"/>
          <p:cNvSpPr/>
          <p:nvPr/>
        </p:nvSpPr>
        <p:spPr>
          <a:xfrm>
            <a:off x="9052488" y="5836568"/>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promotion</a:t>
            </a:r>
            <a:endParaRPr/>
          </a:p>
        </p:txBody>
      </p:sp>
      <p:cxnSp>
        <p:nvCxnSpPr>
          <p:cNvPr id="215" name="Google Shape;215;p7"/>
          <p:cNvCxnSpPr/>
          <p:nvPr/>
        </p:nvCxnSpPr>
        <p:spPr>
          <a:xfrm>
            <a:off x="5965326" y="1711322"/>
            <a:ext cx="0" cy="928997"/>
          </a:xfrm>
          <a:prstGeom prst="straightConnector1">
            <a:avLst/>
          </a:prstGeom>
          <a:noFill/>
          <a:ln w="9525" cap="flat" cmpd="sng">
            <a:solidFill>
              <a:schemeClr val="accent1"/>
            </a:solidFill>
            <a:prstDash val="solid"/>
            <a:miter lim="800000"/>
            <a:headEnd type="none" w="sm" len="sm"/>
            <a:tailEnd type="none" w="sm" len="sm"/>
          </a:ln>
        </p:spPr>
      </p:cxnSp>
      <p:cxnSp>
        <p:nvCxnSpPr>
          <p:cNvPr id="216" name="Google Shape;216;p7"/>
          <p:cNvCxnSpPr>
            <a:stCxn id="178" idx="3"/>
            <a:endCxn id="196" idx="2"/>
          </p:cNvCxnSpPr>
          <p:nvPr/>
        </p:nvCxnSpPr>
        <p:spPr>
          <a:xfrm flipH="1">
            <a:off x="4930582" y="1764783"/>
            <a:ext cx="478500" cy="375300"/>
          </a:xfrm>
          <a:prstGeom prst="straightConnector1">
            <a:avLst/>
          </a:prstGeom>
          <a:noFill/>
          <a:ln w="9525" cap="flat" cmpd="sng">
            <a:solidFill>
              <a:schemeClr val="accent1"/>
            </a:solidFill>
            <a:prstDash val="solid"/>
            <a:miter lim="800000"/>
            <a:headEnd type="none" w="sm" len="sm"/>
            <a:tailEnd type="none" w="sm" len="sm"/>
          </a:ln>
        </p:spPr>
      </p:cxnSp>
      <p:cxnSp>
        <p:nvCxnSpPr>
          <p:cNvPr id="217" name="Google Shape;217;p7"/>
          <p:cNvCxnSpPr>
            <a:stCxn id="178" idx="2"/>
            <a:endCxn id="197" idx="3"/>
          </p:cNvCxnSpPr>
          <p:nvPr/>
        </p:nvCxnSpPr>
        <p:spPr>
          <a:xfrm>
            <a:off x="6521572" y="1764783"/>
            <a:ext cx="739800" cy="375300"/>
          </a:xfrm>
          <a:prstGeom prst="straightConnector1">
            <a:avLst/>
          </a:prstGeom>
          <a:noFill/>
          <a:ln w="9525" cap="flat" cmpd="sng">
            <a:solidFill>
              <a:schemeClr val="accent1"/>
            </a:solidFill>
            <a:prstDash val="solid"/>
            <a:miter lim="800000"/>
            <a:headEnd type="none" w="sm" len="sm"/>
            <a:tailEnd type="none" w="sm" len="sm"/>
          </a:ln>
        </p:spPr>
      </p:cxnSp>
      <p:cxnSp>
        <p:nvCxnSpPr>
          <p:cNvPr id="218" name="Google Shape;218;p7"/>
          <p:cNvCxnSpPr>
            <a:stCxn id="219" idx="3"/>
          </p:cNvCxnSpPr>
          <p:nvPr/>
        </p:nvCxnSpPr>
        <p:spPr>
          <a:xfrm rot="10800000" flipH="1">
            <a:off x="1154882" y="1441393"/>
            <a:ext cx="4137300" cy="117900"/>
          </a:xfrm>
          <a:prstGeom prst="straightConnector1">
            <a:avLst/>
          </a:prstGeom>
          <a:noFill/>
          <a:ln w="9525" cap="flat" cmpd="sng">
            <a:solidFill>
              <a:schemeClr val="accent1"/>
            </a:solidFill>
            <a:prstDash val="solid"/>
            <a:miter lim="800000"/>
            <a:headEnd type="none" w="sm" len="sm"/>
            <a:tailEnd type="triangle" w="med" len="med"/>
          </a:ln>
        </p:spPr>
      </p:cxnSp>
      <p:sp>
        <p:nvSpPr>
          <p:cNvPr id="219" name="Google Shape;219;p7"/>
          <p:cNvSpPr/>
          <p:nvPr/>
        </p:nvSpPr>
        <p:spPr>
          <a:xfrm>
            <a:off x="240482" y="1102093"/>
            <a:ext cx="914400" cy="9144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Class</a:t>
            </a:r>
            <a:endParaRPr dirty="0"/>
          </a:p>
        </p:txBody>
      </p:sp>
      <p:cxnSp>
        <p:nvCxnSpPr>
          <p:cNvPr id="220" name="Google Shape;220;p7"/>
          <p:cNvCxnSpPr>
            <a:stCxn id="221" idx="3"/>
          </p:cNvCxnSpPr>
          <p:nvPr/>
        </p:nvCxnSpPr>
        <p:spPr>
          <a:xfrm>
            <a:off x="1420079" y="2910322"/>
            <a:ext cx="507000" cy="0"/>
          </a:xfrm>
          <a:prstGeom prst="straightConnector1">
            <a:avLst/>
          </a:prstGeom>
          <a:noFill/>
          <a:ln w="9525" cap="flat" cmpd="sng">
            <a:solidFill>
              <a:schemeClr val="accent1"/>
            </a:solidFill>
            <a:prstDash val="solid"/>
            <a:miter lim="800000"/>
            <a:headEnd type="none" w="sm" len="sm"/>
            <a:tailEnd type="triangle" w="med" len="med"/>
          </a:ln>
        </p:spPr>
      </p:cxnSp>
      <p:sp>
        <p:nvSpPr>
          <p:cNvPr id="221" name="Google Shape;221;p7"/>
          <p:cNvSpPr/>
          <p:nvPr/>
        </p:nvSpPr>
        <p:spPr>
          <a:xfrm>
            <a:off x="149907" y="2453122"/>
            <a:ext cx="1270172" cy="9144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Subclasses</a:t>
            </a:r>
            <a:endParaRPr/>
          </a:p>
        </p:txBody>
      </p:sp>
      <p:sp>
        <p:nvSpPr>
          <p:cNvPr id="222" name="Google Shape;222;p7"/>
          <p:cNvSpPr/>
          <p:nvPr/>
        </p:nvSpPr>
        <p:spPr>
          <a:xfrm>
            <a:off x="127566" y="3470107"/>
            <a:ext cx="1270172" cy="1417432"/>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Subclass</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methods</a:t>
            </a:r>
            <a:endParaRPr/>
          </a:p>
        </p:txBody>
      </p:sp>
      <p:cxnSp>
        <p:nvCxnSpPr>
          <p:cNvPr id="223" name="Google Shape;223;p7"/>
          <p:cNvCxnSpPr>
            <a:stCxn id="222" idx="3"/>
          </p:cNvCxnSpPr>
          <p:nvPr/>
        </p:nvCxnSpPr>
        <p:spPr>
          <a:xfrm rot="10800000" flipH="1">
            <a:off x="1397738" y="3917523"/>
            <a:ext cx="629400" cy="261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4" name="Google Shape;224;p7"/>
          <p:cNvCxnSpPr>
            <a:stCxn id="222" idx="3"/>
          </p:cNvCxnSpPr>
          <p:nvPr/>
        </p:nvCxnSpPr>
        <p:spPr>
          <a:xfrm>
            <a:off x="1397738" y="4178823"/>
            <a:ext cx="529200" cy="195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5" name="Google Shape;225;p7"/>
          <p:cNvCxnSpPr>
            <a:stCxn id="222" idx="3"/>
          </p:cNvCxnSpPr>
          <p:nvPr/>
        </p:nvCxnSpPr>
        <p:spPr>
          <a:xfrm>
            <a:off x="1397738" y="4178823"/>
            <a:ext cx="6975900" cy="1981500"/>
          </a:xfrm>
          <a:prstGeom prst="curvedConnector3">
            <a:avLst>
              <a:gd name="adj1" fmla="val 3855"/>
            </a:avLst>
          </a:prstGeom>
          <a:noFill/>
          <a:ln w="9525" cap="flat" cmpd="sng">
            <a:solidFill>
              <a:schemeClr val="accent1"/>
            </a:solidFill>
            <a:prstDash val="solid"/>
            <a:miter lim="800000"/>
            <a:headEnd type="none" w="sm" len="sm"/>
            <a:tailEnd type="triangle" w="med" len="med"/>
          </a:ln>
        </p:spPr>
      </p:cxnSp>
      <p:cxnSp>
        <p:nvCxnSpPr>
          <p:cNvPr id="226" name="Google Shape;226;p7"/>
          <p:cNvCxnSpPr>
            <a:stCxn id="222" idx="3"/>
          </p:cNvCxnSpPr>
          <p:nvPr/>
        </p:nvCxnSpPr>
        <p:spPr>
          <a:xfrm>
            <a:off x="1397738" y="4178823"/>
            <a:ext cx="6141900" cy="641700"/>
          </a:xfrm>
          <a:prstGeom prst="curvedConnector3">
            <a:avLst>
              <a:gd name="adj1" fmla="val 52886"/>
            </a:avLst>
          </a:prstGeom>
          <a:noFill/>
          <a:ln w="9525" cap="flat" cmpd="sng">
            <a:solidFill>
              <a:schemeClr val="accent1"/>
            </a:solidFill>
            <a:prstDash val="solid"/>
            <a:miter lim="800000"/>
            <a:headEnd type="none" w="sm" len="sm"/>
            <a:tailEnd type="triangle" w="med" len="med"/>
          </a:ln>
        </p:spPr>
      </p:cxnSp>
      <p:sp>
        <p:nvSpPr>
          <p:cNvPr id="227" name="Google Shape;227;p7"/>
          <p:cNvSpPr/>
          <p:nvPr/>
        </p:nvSpPr>
        <p:spPr>
          <a:xfrm>
            <a:off x="149907" y="2097121"/>
            <a:ext cx="2919859" cy="306222"/>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Class Objects ?/ instances?</a:t>
            </a:r>
            <a:endParaRPr/>
          </a:p>
        </p:txBody>
      </p:sp>
      <p:cxnSp>
        <p:nvCxnSpPr>
          <p:cNvPr id="228" name="Google Shape;228;p7"/>
          <p:cNvCxnSpPr>
            <a:stCxn id="227" idx="3"/>
          </p:cNvCxnSpPr>
          <p:nvPr/>
        </p:nvCxnSpPr>
        <p:spPr>
          <a:xfrm rot="10800000" flipH="1">
            <a:off x="3069766" y="1878832"/>
            <a:ext cx="782100" cy="371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9" name="Google Shape;229;p7"/>
          <p:cNvCxnSpPr>
            <a:stCxn id="227" idx="3"/>
          </p:cNvCxnSpPr>
          <p:nvPr/>
        </p:nvCxnSpPr>
        <p:spPr>
          <a:xfrm rot="10800000" flipH="1">
            <a:off x="3069766" y="1987432"/>
            <a:ext cx="4125000" cy="262800"/>
          </a:xfrm>
          <a:prstGeom prst="straightConnector1">
            <a:avLst/>
          </a:prstGeom>
          <a:noFill/>
          <a:ln w="9525" cap="flat" cmpd="sng">
            <a:solidFill>
              <a:schemeClr val="accent1"/>
            </a:solidFill>
            <a:prstDash val="solid"/>
            <a:miter lim="800000"/>
            <a:headEnd type="none" w="sm" len="sm"/>
            <a:tailEnd type="triangle" w="med" len="med"/>
          </a:ln>
        </p:spPr>
      </p:cxnSp>
      <p:sp>
        <p:nvSpPr>
          <p:cNvPr id="59" name="Google Shape;197;p7"/>
          <p:cNvSpPr/>
          <p:nvPr/>
        </p:nvSpPr>
        <p:spPr>
          <a:xfrm>
            <a:off x="2533157" y="123138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smtClean="0">
                <a:solidFill>
                  <a:schemeClr val="lt1"/>
                </a:solidFill>
                <a:latin typeface="Calibri"/>
                <a:ea typeface="Calibri"/>
                <a:cs typeface="Calibri"/>
                <a:sym typeface="Calibri"/>
              </a:rPr>
              <a:t>Board Class</a:t>
            </a:r>
            <a:endParaRPr dirty="0"/>
          </a:p>
        </p:txBody>
      </p:sp>
      <p:cxnSp>
        <p:nvCxnSpPr>
          <p:cNvPr id="60" name="Google Shape;229;p7"/>
          <p:cNvCxnSpPr/>
          <p:nvPr/>
        </p:nvCxnSpPr>
        <p:spPr>
          <a:xfrm flipV="1">
            <a:off x="1513681" y="1799801"/>
            <a:ext cx="1086363" cy="268690"/>
          </a:xfrm>
          <a:prstGeom prst="straightConnector1">
            <a:avLst/>
          </a:prstGeom>
          <a:noFill/>
          <a:ln w="9525" cap="flat" cmpd="sng">
            <a:solidFill>
              <a:schemeClr val="accent1"/>
            </a:solidFill>
            <a:prstDash val="solid"/>
            <a:miter lim="800000"/>
            <a:headEnd type="none" w="sm" len="sm"/>
            <a:tailEnd type="triangle" w="med" len="med"/>
          </a:ln>
        </p:spPr>
      </p:cxnSp>
      <p:cxnSp>
        <p:nvCxnSpPr>
          <p:cNvPr id="64" name="Google Shape;229;p7"/>
          <p:cNvCxnSpPr/>
          <p:nvPr/>
        </p:nvCxnSpPr>
        <p:spPr>
          <a:xfrm flipV="1">
            <a:off x="2644407" y="1784925"/>
            <a:ext cx="6241207" cy="723190"/>
          </a:xfrm>
          <a:prstGeom prst="straightConnector1">
            <a:avLst/>
          </a:prstGeom>
          <a:noFill/>
          <a:ln w="9525" cap="flat" cmpd="sng">
            <a:solidFill>
              <a:schemeClr val="accent1"/>
            </a:solidFill>
            <a:prstDash val="solid"/>
            <a:miter lim="800000"/>
            <a:headEnd type="none" w="sm" len="sm"/>
            <a:tailEnd type="triangle" w="med" len="med"/>
          </a:ln>
        </p:spPr>
      </p:cxnSp>
      <p:sp>
        <p:nvSpPr>
          <p:cNvPr id="67" name="Google Shape;178;p7"/>
          <p:cNvSpPr/>
          <p:nvPr/>
        </p:nvSpPr>
        <p:spPr>
          <a:xfrm>
            <a:off x="8891309" y="1414348"/>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smtClean="0">
                <a:solidFill>
                  <a:schemeClr val="lt1"/>
                </a:solidFill>
                <a:latin typeface="Calibri"/>
                <a:ea typeface="Calibri"/>
                <a:cs typeface="Calibri"/>
                <a:sym typeface="Calibri"/>
              </a:rPr>
              <a:t>Game</a:t>
            </a:r>
            <a:endParaRPr sz="1300" dirty="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8"/>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PLAYER</a:t>
            </a:r>
            <a:endParaRPr/>
          </a:p>
        </p:txBody>
      </p:sp>
      <p:grpSp>
        <p:nvGrpSpPr>
          <p:cNvPr id="235" name="Google Shape;235;p8"/>
          <p:cNvGrpSpPr/>
          <p:nvPr/>
        </p:nvGrpSpPr>
        <p:grpSpPr>
          <a:xfrm>
            <a:off x="1523088" y="1593118"/>
            <a:ext cx="9135611" cy="4572000"/>
            <a:chOff x="1551963" y="1795244"/>
            <a:chExt cx="9135611" cy="4572000"/>
          </a:xfrm>
        </p:grpSpPr>
        <p:cxnSp>
          <p:nvCxnSpPr>
            <p:cNvPr id="236" name="Google Shape;236;p8"/>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37" name="Google Shape;237;p8"/>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38" name="Google Shape;23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39" name="Google Shape;23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40" name="Google Shape;24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241" name="Google Shape;241;p8"/>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Responsibility(</a:t>
            </a:r>
            <a:r>
              <a:rPr lang="en-US" sz="1800" b="1" u="sng" dirty="0" err="1">
                <a:solidFill>
                  <a:schemeClr val="dk1"/>
                </a:solidFill>
                <a:latin typeface="Calibri"/>
                <a:ea typeface="Calibri"/>
                <a:cs typeface="Calibri"/>
                <a:sym typeface="Calibri"/>
              </a:rPr>
              <a:t>ies</a:t>
            </a:r>
            <a:r>
              <a:rPr lang="en-US" sz="1800" b="1" u="sng"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Initiate game</a:t>
            </a:r>
            <a:endParaRPr dirty="0"/>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Initiate </a:t>
            </a:r>
            <a:r>
              <a:rPr lang="en-US" sz="1800" smtClean="0">
                <a:solidFill>
                  <a:schemeClr val="dk1"/>
                </a:solidFill>
                <a:latin typeface="Calibri"/>
                <a:ea typeface="Calibri"/>
                <a:cs typeface="Calibri"/>
                <a:sym typeface="Calibri"/>
              </a:rPr>
              <a:t>moves</a:t>
            </a:r>
            <a:endParaRPr dirty="0"/>
          </a:p>
        </p:txBody>
      </p:sp>
      <p:sp>
        <p:nvSpPr>
          <p:cNvPr id="242" name="Google Shape;242;p8"/>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Board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Pieces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Moves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43" name="Google Shape;243;p8"/>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 #1</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 #2</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44" name="Google Shape;244;p8"/>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Start new game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Select piece to play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Select move to make with piece selected</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9"/>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GRAPHICS</a:t>
            </a:r>
            <a:endParaRPr/>
          </a:p>
        </p:txBody>
      </p:sp>
      <p:grpSp>
        <p:nvGrpSpPr>
          <p:cNvPr id="250" name="Google Shape;250;p9"/>
          <p:cNvGrpSpPr/>
          <p:nvPr/>
        </p:nvGrpSpPr>
        <p:grpSpPr>
          <a:xfrm>
            <a:off x="1523088" y="1593118"/>
            <a:ext cx="9135611" cy="4572000"/>
            <a:chOff x="1551963" y="1795244"/>
            <a:chExt cx="9135611" cy="4572000"/>
          </a:xfrm>
        </p:grpSpPr>
        <p:cxnSp>
          <p:nvCxnSpPr>
            <p:cNvPr id="251" name="Google Shape;251;p9"/>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52" name="Google Shape;252;p9"/>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53" name="Google Shape;25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54" name="Google Shape;25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55" name="Google Shape;25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256" name="Google Shape;256;p9"/>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p:txBody>
      </p:sp>
      <p:sp>
        <p:nvSpPr>
          <p:cNvPr id="257" name="Google Shape;257;p9"/>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58" name="Google Shape;258;p9"/>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59" name="Google Shape;259;p9"/>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60" name="Google Shape;260;p9"/>
          <p:cNvSpPr txBox="1"/>
          <p:nvPr/>
        </p:nvSpPr>
        <p:spPr>
          <a:xfrm rot="-2174568">
            <a:off x="3161543" y="2497976"/>
            <a:ext cx="5868914" cy="18620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500">
                <a:solidFill>
                  <a:srgbClr val="FF0000"/>
                </a:solidFill>
                <a:latin typeface="Calibri"/>
                <a:ea typeface="Calibri"/>
                <a:cs typeface="Calibri"/>
                <a:sym typeface="Calibri"/>
              </a:rPr>
              <a:t>ON HOLD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977</Words>
  <Application>Microsoft Macintosh PowerPoint</Application>
  <PresentationFormat>Widescreen</PresentationFormat>
  <Paragraphs>226</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Arial</vt:lpstr>
      <vt:lpstr>Office Theme</vt:lpstr>
      <vt:lpstr>PowerPoint Presentation</vt:lpstr>
      <vt:lpstr>CRC card – MAIN/RUNNER</vt:lpstr>
      <vt:lpstr>CRC card – BOARD</vt:lpstr>
      <vt:lpstr>CRC card – MOVES</vt:lpstr>
      <vt:lpstr>CRC card – SuperClass: PIECES</vt:lpstr>
      <vt:lpstr>CRC card – SubClass: * extends PIECES</vt:lpstr>
      <vt:lpstr>DRAFT: Class hierarchy diagram - PIECES</vt:lpstr>
      <vt:lpstr>CRC card – PLAYER</vt:lpstr>
      <vt:lpstr>CRC card – GRAPHICS</vt:lpstr>
      <vt:lpstr>CRC card – AI</vt:lpstr>
      <vt:lpstr>CRC card – DESCRIPTION / NOTES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Jean-Michel Guerin</dc:creator>
  <cp:lastModifiedBy>Kapoor, Pranay R</cp:lastModifiedBy>
  <cp:revision>14</cp:revision>
  <dcterms:created xsi:type="dcterms:W3CDTF">2020-03-23T23:42:17Z</dcterms:created>
  <dcterms:modified xsi:type="dcterms:W3CDTF">2020-04-01T19:42:16Z</dcterms:modified>
</cp:coreProperties>
</file>