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6" d="100"/>
          <a:sy n="96" d="100"/>
        </p:scale>
        <p:origin x="4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55489-DCFE-4719-81D7-103B388D74E3}" type="datetimeFigureOut">
              <a:rPr lang="en-US" smtClean="0"/>
              <a:t>3/26/20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6304B-54DC-4A53-82B1-F7E6FC66FB92}" type="slidenum">
              <a:rPr lang="en-US" smtClean="0"/>
              <a:t>‹#›</a:t>
            </a:fld>
            <a:endParaRPr lang="en-US"/>
          </a:p>
        </p:txBody>
      </p:sp>
    </p:spTree>
    <p:extLst>
      <p:ext uri="{BB962C8B-B14F-4D97-AF65-F5344CB8AC3E}">
        <p14:creationId xmlns:p14="http://schemas.microsoft.com/office/powerpoint/2010/main" val="382339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91269-818F-4161-BE6D-658B00475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0655585-235D-4E02-A427-B50BF84978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3">
            <a:extLst>
              <a:ext uri="{FF2B5EF4-FFF2-40B4-BE49-F238E27FC236}">
                <a16:creationId xmlns:a16="http://schemas.microsoft.com/office/drawing/2014/main" xmlns="" id="{EB948FD4-7E09-4FAB-AC99-A5FDF3A38251}"/>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xmlns="" id="{F68C6A69-9E4E-441F-9697-4764ED49EB32}"/>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xmlns="" id="{BB71B755-3907-470C-BE37-14F009DAF718}"/>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47579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8D00E-F92E-420B-923C-4D5F7177E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EDA7893-F035-4597-8F56-3B4851E39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644487C4-F814-4B62-8958-58C2CAD153B8}"/>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xmlns="" id="{FB1F34DA-8C2C-4194-8E41-075A303D561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xmlns="" id="{311FDAFE-ECB0-4F82-89D2-F99D588B6C9F}"/>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259753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D789C0-4405-4C79-BA01-51AAE0E148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9775537-C2BC-4048-AFC0-67773231B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D1664D4F-85A0-4B59-851F-4BAB032246DC}"/>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xmlns="" id="{74EADD87-EF2D-48D6-AB1A-0C4265DD34C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xmlns="" id="{EA325B0B-CB24-472B-BAB3-8485843154E0}"/>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335685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5848D-3A4E-4CEA-8EA8-55C9F7413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7231EB2-73FE-4A42-9994-D235B7C293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32C79F5D-04C4-465C-8B31-C6052589C1E8}"/>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xmlns="" id="{89B67420-F279-4AED-9D92-71B7C2F5E473}"/>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xmlns="" id="{8F9A0DCA-C4D4-458B-AB17-4988EDAFA578}"/>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5052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4DAE1-974C-4CF9-8089-7514A1A713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3A4ADFF-E57A-4CED-A2DE-168685704F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xmlns="" id="{ACD852BF-5A08-40F8-8D8B-6931E811926D}"/>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xmlns="" id="{2F23DF65-9B61-4B71-8219-464E6857FBC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9" name="Slide Number Placeholder 5">
            <a:extLst>
              <a:ext uri="{FF2B5EF4-FFF2-40B4-BE49-F238E27FC236}">
                <a16:creationId xmlns:a16="http://schemas.microsoft.com/office/drawing/2014/main" xmlns="" id="{4FFF1440-7CCC-4306-A973-9FD74BA67E66}"/>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11136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0EDC8-4979-414B-9EC6-61B4F7B0D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D3E72C-53ED-4959-B08E-492AE5CBA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EBC7C94-4691-46B9-A73C-84F9117C0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xmlns="" id="{88DDC643-566D-48D7-8B48-9934E57F129A}"/>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9" name="Footer Placeholder 4">
            <a:extLst>
              <a:ext uri="{FF2B5EF4-FFF2-40B4-BE49-F238E27FC236}">
                <a16:creationId xmlns:a16="http://schemas.microsoft.com/office/drawing/2014/main" xmlns="" id="{3698D109-5BA3-40BC-8131-26F1B43896AF}"/>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0" name="Slide Number Placeholder 5">
            <a:extLst>
              <a:ext uri="{FF2B5EF4-FFF2-40B4-BE49-F238E27FC236}">
                <a16:creationId xmlns:a16="http://schemas.microsoft.com/office/drawing/2014/main" xmlns="" id="{C3D43D04-A91B-494A-9584-7C560874CB1F}"/>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16289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1D82C-F169-4033-8501-27E0D58E8F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8DEB216-9237-40E6-B6BF-4369AC2A5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B0B22E-9E62-461F-ACCB-1B7F404A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75CE3B4-2504-4689-B0A5-5993FD947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43DBA16-BF16-4F72-AF38-06BA7B50C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xmlns="" id="{B1C7BCCD-9BF4-44A3-B310-19E9D59C14EB}"/>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11" name="Footer Placeholder 4">
            <a:extLst>
              <a:ext uri="{FF2B5EF4-FFF2-40B4-BE49-F238E27FC236}">
                <a16:creationId xmlns:a16="http://schemas.microsoft.com/office/drawing/2014/main" xmlns="" id="{AB49E3A7-87D0-43EE-85CE-36FFCE5BD2CE}"/>
              </a:ext>
            </a:extLst>
          </p:cNvPr>
          <p:cNvSpPr>
            <a:spLocks noGrp="1"/>
          </p:cNvSpPr>
          <p:nvPr>
            <p:ph type="ftr" sz="quarter" idx="11"/>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2" name="Slide Number Placeholder 5">
            <a:extLst>
              <a:ext uri="{FF2B5EF4-FFF2-40B4-BE49-F238E27FC236}">
                <a16:creationId xmlns:a16="http://schemas.microsoft.com/office/drawing/2014/main" xmlns="" id="{89850679-39F4-4D8A-9499-F2D106B7CD8B}"/>
              </a:ext>
            </a:extLst>
          </p:cNvPr>
          <p:cNvSpPr>
            <a:spLocks noGrp="1"/>
          </p:cNvSpPr>
          <p:nvPr>
            <p:ph type="sldNum" sz="quarter" idx="12"/>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63174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030A4-E2AA-42A5-BD7D-2F3FED4638DB}"/>
              </a:ext>
            </a:extLst>
          </p:cNvPr>
          <p:cNvSpPr>
            <a:spLocks noGrp="1"/>
          </p:cNvSpPr>
          <p:nvPr>
            <p:ph type="title"/>
          </p:nvPr>
        </p:nvSpPr>
        <p:spPr>
          <a:xfrm>
            <a:off x="838200" y="28240"/>
            <a:ext cx="10515600" cy="1325563"/>
          </a:xfrm>
        </p:spPr>
        <p:txBody>
          <a:bodyPr/>
          <a:lstStyle/>
          <a:p>
            <a:r>
              <a:rPr lang="en-US"/>
              <a:t>Click to edit Master title style</a:t>
            </a:r>
          </a:p>
        </p:txBody>
      </p:sp>
      <p:sp>
        <p:nvSpPr>
          <p:cNvPr id="6" name="Date Placeholder 3">
            <a:extLst>
              <a:ext uri="{FF2B5EF4-FFF2-40B4-BE49-F238E27FC236}">
                <a16:creationId xmlns:a16="http://schemas.microsoft.com/office/drawing/2014/main" xmlns="" id="{BB55A5B2-1C24-42D9-9BB4-8896C28A803E}"/>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7" name="Footer Placeholder 4">
            <a:extLst>
              <a:ext uri="{FF2B5EF4-FFF2-40B4-BE49-F238E27FC236}">
                <a16:creationId xmlns:a16="http://schemas.microsoft.com/office/drawing/2014/main" xmlns="" id="{F72419D1-133C-4B03-A88D-27DC83A8EB74}"/>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8" name="Slide Number Placeholder 5">
            <a:extLst>
              <a:ext uri="{FF2B5EF4-FFF2-40B4-BE49-F238E27FC236}">
                <a16:creationId xmlns:a16="http://schemas.microsoft.com/office/drawing/2014/main" xmlns="" id="{6E538188-FD23-4473-8366-F5B9BD7E923B}"/>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398915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xmlns="" id="{B331AFC9-5256-45EB-8921-193279278DC6}"/>
              </a:ext>
            </a:extLst>
          </p:cNvPr>
          <p:cNvSpPr>
            <a:spLocks noGrp="1"/>
          </p:cNvSpPr>
          <p:nvPr>
            <p:ph type="dt" sz="half" idx="2"/>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6" name="Footer Placeholder 4">
            <a:extLst>
              <a:ext uri="{FF2B5EF4-FFF2-40B4-BE49-F238E27FC236}">
                <a16:creationId xmlns:a16="http://schemas.microsoft.com/office/drawing/2014/main" xmlns="" id="{C72BE3EA-CBD7-422C-8E5A-D4D544EEA35C}"/>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7" name="Slide Number Placeholder 5">
            <a:extLst>
              <a:ext uri="{FF2B5EF4-FFF2-40B4-BE49-F238E27FC236}">
                <a16:creationId xmlns:a16="http://schemas.microsoft.com/office/drawing/2014/main" xmlns="" id="{B6599C63-9642-4730-BABA-3F9713DE9A88}"/>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325393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EA929-FAF4-41B9-BE2E-C51CAECE6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C3141BA-33FD-45B8-B695-681A0C11C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4779BF1-0179-4350-B14F-DE3791169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xmlns="" id="{5E18ACD1-413C-4118-A9A0-0DD4637C8BC2}"/>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9" name="Footer Placeholder 4">
            <a:extLst>
              <a:ext uri="{FF2B5EF4-FFF2-40B4-BE49-F238E27FC236}">
                <a16:creationId xmlns:a16="http://schemas.microsoft.com/office/drawing/2014/main" xmlns="" id="{74E73704-3DE8-40EB-A7F5-47643D378E1E}"/>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0" name="Slide Number Placeholder 5">
            <a:extLst>
              <a:ext uri="{FF2B5EF4-FFF2-40B4-BE49-F238E27FC236}">
                <a16:creationId xmlns:a16="http://schemas.microsoft.com/office/drawing/2014/main" xmlns="" id="{C088EF53-61B1-4631-9A81-1E1768FFA971}"/>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293906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8A746-F52B-4384-8CAB-6337A8FDF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3E85DE2-3E32-46AE-9C7D-A97B12405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535E7B2-AE2A-4710-9DAF-E8A31B4FA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xmlns="" id="{3C0EE7AB-FA33-4971-ADBA-8C2C75185D9E}"/>
              </a:ext>
            </a:extLst>
          </p:cNvPr>
          <p:cNvSpPr>
            <a:spLocks noGrp="1"/>
          </p:cNvSpPr>
          <p:nvPr>
            <p:ph type="dt" sz="half" idx="10"/>
          </p:nvPr>
        </p:nvSpPr>
        <p:spPr>
          <a:xfrm>
            <a:off x="838200" y="6356350"/>
            <a:ext cx="2743200" cy="365125"/>
          </a:xfrm>
          <a:prstGeom prst="rect">
            <a:avLst/>
          </a:prstGeom>
        </p:spPr>
        <p:txBody>
          <a:bodyPr/>
          <a:lstStyle>
            <a:lvl1pPr algn="ctr">
              <a:defRPr/>
            </a:lvl1pPr>
          </a:lstStyle>
          <a:p>
            <a:pPr algn="l"/>
            <a:r>
              <a:rPr lang="en-US"/>
              <a:t>MCIT - Spring 2020</a:t>
            </a:r>
            <a:endParaRPr lang="en-US" dirty="0"/>
          </a:p>
        </p:txBody>
      </p:sp>
      <p:sp>
        <p:nvSpPr>
          <p:cNvPr id="9" name="Footer Placeholder 4">
            <a:extLst>
              <a:ext uri="{FF2B5EF4-FFF2-40B4-BE49-F238E27FC236}">
                <a16:creationId xmlns:a16="http://schemas.microsoft.com/office/drawing/2014/main" xmlns="" id="{D20241F6-BA5F-44FF-B892-75D776122357}"/>
              </a:ext>
            </a:extLst>
          </p:cNvPr>
          <p:cNvSpPr>
            <a:spLocks noGrp="1"/>
          </p:cNvSpPr>
          <p:nvPr>
            <p:ph type="ftr" sz="quarter" idx="3"/>
          </p:nvPr>
        </p:nvSpPr>
        <p:spPr>
          <a:xfrm>
            <a:off x="4038600" y="6356350"/>
            <a:ext cx="4114800" cy="365125"/>
          </a:xfrm>
          <a:prstGeom prst="rect">
            <a:avLst/>
          </a:prstGeom>
        </p:spPr>
        <p:txBody>
          <a:bodyPr/>
          <a:lstStyle>
            <a:lvl1pPr algn="ctr">
              <a:defRPr/>
            </a:lvl1pPr>
          </a:lstStyle>
          <a:p>
            <a:r>
              <a:rPr lang="en-US"/>
              <a:t>TEAM 64</a:t>
            </a:r>
            <a:endParaRPr lang="en-US" dirty="0"/>
          </a:p>
        </p:txBody>
      </p:sp>
      <p:sp>
        <p:nvSpPr>
          <p:cNvPr id="10" name="Slide Number Placeholder 5">
            <a:extLst>
              <a:ext uri="{FF2B5EF4-FFF2-40B4-BE49-F238E27FC236}">
                <a16:creationId xmlns:a16="http://schemas.microsoft.com/office/drawing/2014/main" xmlns="" id="{42D566E6-10CA-4984-9F3A-338AF1EB3060}"/>
              </a:ext>
            </a:extLst>
          </p:cNvPr>
          <p:cNvSpPr>
            <a:spLocks noGrp="1"/>
          </p:cNvSpPr>
          <p:nvPr>
            <p:ph type="sldNum" sz="quarter" idx="4"/>
          </p:nvPr>
        </p:nvSpPr>
        <p:spPr>
          <a:xfrm>
            <a:off x="8610600" y="6356350"/>
            <a:ext cx="2743200" cy="365125"/>
          </a:xfrm>
          <a:prstGeom prst="rect">
            <a:avLst/>
          </a:prstGeom>
        </p:spPr>
        <p:txBody>
          <a:bodyPr/>
          <a:lstStyle>
            <a:lvl1pPr algn="ctr">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1462529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561947-AFEA-4022-B360-1E191F0DF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5BF80FF-71F6-4B33-B30C-58EABEABC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732B98E5-DCE8-42FE-8C4F-6045635D43B8}"/>
              </a:ext>
            </a:extLst>
          </p:cNvPr>
          <p:cNvSpPr>
            <a:spLocks noGrp="1"/>
          </p:cNvSpPr>
          <p:nvPr>
            <p:ph type="dt" sz="half" idx="2"/>
          </p:nvPr>
        </p:nvSpPr>
        <p:spPr>
          <a:xfrm>
            <a:off x="838200" y="6356350"/>
            <a:ext cx="2743200" cy="365125"/>
          </a:xfrm>
          <a:prstGeom prst="rect">
            <a:avLst/>
          </a:prstGeom>
        </p:spPr>
        <p:txBody>
          <a:bodyPr/>
          <a:lstStyle>
            <a:lvl1pPr algn="ctr">
              <a:defRPr>
                <a:solidFill>
                  <a:schemeClr val="tx1"/>
                </a:solidFill>
              </a:defRPr>
            </a:lvl1pPr>
          </a:lstStyle>
          <a:p>
            <a:pPr algn="l"/>
            <a:r>
              <a:rPr lang="en-US"/>
              <a:t>MCIT - Spring 2020</a:t>
            </a:r>
            <a:endParaRPr lang="en-US" dirty="0"/>
          </a:p>
        </p:txBody>
      </p:sp>
      <p:sp>
        <p:nvSpPr>
          <p:cNvPr id="8" name="Footer Placeholder 4">
            <a:extLst>
              <a:ext uri="{FF2B5EF4-FFF2-40B4-BE49-F238E27FC236}">
                <a16:creationId xmlns:a16="http://schemas.microsoft.com/office/drawing/2014/main" xmlns="" id="{E3941158-DA21-494D-88B2-3512C2D7B6BE}"/>
              </a:ext>
            </a:extLst>
          </p:cNvPr>
          <p:cNvSpPr>
            <a:spLocks noGrp="1"/>
          </p:cNvSpPr>
          <p:nvPr>
            <p:ph type="ftr" sz="quarter" idx="3"/>
          </p:nvPr>
        </p:nvSpPr>
        <p:spPr>
          <a:xfrm>
            <a:off x="4038600" y="6356350"/>
            <a:ext cx="4114800" cy="365125"/>
          </a:xfrm>
          <a:prstGeom prst="rect">
            <a:avLst/>
          </a:prstGeom>
        </p:spPr>
        <p:txBody>
          <a:bodyPr/>
          <a:lstStyle>
            <a:lvl1pPr algn="ctr">
              <a:defRPr>
                <a:solidFill>
                  <a:schemeClr val="tx1"/>
                </a:solidFill>
              </a:defRPr>
            </a:lvl1pPr>
          </a:lstStyle>
          <a:p>
            <a:r>
              <a:rPr lang="en-US"/>
              <a:t>TEAM 64</a:t>
            </a:r>
            <a:endParaRPr lang="en-US" dirty="0"/>
          </a:p>
        </p:txBody>
      </p:sp>
      <p:sp>
        <p:nvSpPr>
          <p:cNvPr id="9" name="Slide Number Placeholder 5">
            <a:extLst>
              <a:ext uri="{FF2B5EF4-FFF2-40B4-BE49-F238E27FC236}">
                <a16:creationId xmlns:a16="http://schemas.microsoft.com/office/drawing/2014/main" xmlns="" id="{F239B271-93FA-44F3-90FE-64457A1D4AAD}"/>
              </a:ext>
            </a:extLst>
          </p:cNvPr>
          <p:cNvSpPr>
            <a:spLocks noGrp="1"/>
          </p:cNvSpPr>
          <p:nvPr>
            <p:ph type="sldNum" sz="quarter" idx="4"/>
          </p:nvPr>
        </p:nvSpPr>
        <p:spPr>
          <a:xfrm>
            <a:off x="8610600" y="6356350"/>
            <a:ext cx="2743200" cy="365125"/>
          </a:xfrm>
          <a:prstGeom prst="rect">
            <a:avLst/>
          </a:prstGeom>
        </p:spPr>
        <p:txBody>
          <a:bodyPr/>
          <a:lstStyle>
            <a:lvl1pPr algn="ctr">
              <a:defRPr>
                <a:solidFill>
                  <a:schemeClr val="tx1"/>
                </a:solidFill>
              </a:defRPr>
            </a:lvl1pPr>
          </a:lstStyle>
          <a:p>
            <a:pPr algn="r"/>
            <a:fld id="{05D4D407-EB4B-47F3-9DF4-9F79C06CD246}" type="slidenum">
              <a:rPr lang="en-US" smtClean="0"/>
              <a:pPr algn="r"/>
              <a:t>‹#›</a:t>
            </a:fld>
            <a:endParaRPr lang="en-US" dirty="0"/>
          </a:p>
        </p:txBody>
      </p:sp>
    </p:spTree>
    <p:extLst>
      <p:ext uri="{BB962C8B-B14F-4D97-AF65-F5344CB8AC3E}">
        <p14:creationId xmlns:p14="http://schemas.microsoft.com/office/powerpoint/2010/main" val="62029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0FF578E4-A0DD-4670-9F9B-E3182455B38D}"/>
              </a:ext>
            </a:extLst>
          </p:cNvPr>
          <p:cNvSpPr>
            <a:spLocks noGrp="1"/>
          </p:cNvSpPr>
          <p:nvPr>
            <p:ph idx="1"/>
          </p:nvPr>
        </p:nvSpPr>
        <p:spPr>
          <a:xfrm>
            <a:off x="838200" y="1606550"/>
            <a:ext cx="10515600" cy="4351338"/>
          </a:xfrm>
        </p:spPr>
        <p:txBody>
          <a:bodyPr/>
          <a:lstStyle/>
          <a:p>
            <a:pPr marL="514350" indent="-514350">
              <a:buFont typeface="+mj-lt"/>
              <a:buAutoNum type="arabicPeriod"/>
            </a:pPr>
            <a:r>
              <a:rPr lang="en-US" dirty="0"/>
              <a:t>Contents</a:t>
            </a:r>
          </a:p>
          <a:p>
            <a:pPr marL="514350" indent="-514350">
              <a:buFont typeface="+mj-lt"/>
              <a:buAutoNum type="arabicPeriod"/>
            </a:pPr>
            <a:r>
              <a:rPr lang="en-US" dirty="0"/>
              <a:t>Class – MAIN</a:t>
            </a:r>
          </a:p>
          <a:p>
            <a:pPr marL="514350" indent="-514350">
              <a:buFont typeface="+mj-lt"/>
              <a:buAutoNum type="arabicPeriod"/>
            </a:pPr>
            <a:r>
              <a:rPr lang="en-US" dirty="0"/>
              <a:t>Class – BOARD </a:t>
            </a:r>
          </a:p>
          <a:p>
            <a:pPr marL="514350" indent="-514350">
              <a:buFont typeface="+mj-lt"/>
              <a:buAutoNum type="arabicPeriod"/>
            </a:pPr>
            <a:r>
              <a:rPr lang="en-US" dirty="0"/>
              <a:t>Class – PIECES </a:t>
            </a:r>
          </a:p>
          <a:p>
            <a:pPr marL="514350" indent="-514350">
              <a:buFont typeface="+mj-lt"/>
              <a:buAutoNum type="arabicPeriod"/>
            </a:pPr>
            <a:r>
              <a:rPr lang="en-US" dirty="0"/>
              <a:t>Class – PLAYER </a:t>
            </a:r>
          </a:p>
          <a:p>
            <a:pPr marL="514350" indent="-514350">
              <a:buFont typeface="+mj-lt"/>
              <a:buAutoNum type="arabicPeriod"/>
            </a:pPr>
            <a:r>
              <a:rPr lang="en-US" dirty="0"/>
              <a:t>Class – GRAPHICS </a:t>
            </a:r>
          </a:p>
          <a:p>
            <a:pPr marL="514350" indent="-514350">
              <a:buFont typeface="+mj-lt"/>
              <a:buAutoNum type="arabicPeriod"/>
            </a:pPr>
            <a:r>
              <a:rPr lang="en-US" dirty="0"/>
              <a:t>Class – AI </a:t>
            </a:r>
          </a:p>
          <a:p>
            <a:pPr marL="514350" indent="-514350">
              <a:buFont typeface="+mj-lt"/>
              <a:buAutoNum type="arabicPeriod"/>
            </a:pPr>
            <a:r>
              <a:rPr lang="en-US" dirty="0"/>
              <a:t>Class – CRC HOW TO</a:t>
            </a:r>
          </a:p>
          <a:p>
            <a:pPr marL="514350" indent="-514350">
              <a:buFont typeface="+mj-lt"/>
              <a:buAutoNum type="arabicPeriod"/>
            </a:pPr>
            <a:endParaRPr lang="en-US" dirty="0"/>
          </a:p>
        </p:txBody>
      </p:sp>
      <p:sp>
        <p:nvSpPr>
          <p:cNvPr id="3" name="Date Placeholder 2">
            <a:extLst>
              <a:ext uri="{FF2B5EF4-FFF2-40B4-BE49-F238E27FC236}">
                <a16:creationId xmlns:a16="http://schemas.microsoft.com/office/drawing/2014/main" xmlns="" id="{8359BF4E-92C7-47ED-8AC0-332482C5F683}"/>
              </a:ext>
            </a:extLst>
          </p:cNvPr>
          <p:cNvSpPr>
            <a:spLocks noGrp="1"/>
          </p:cNvSpPr>
          <p:nvPr>
            <p:ph type="dt" sz="half" idx="2"/>
          </p:nvPr>
        </p:nvSpPr>
        <p:spPr/>
        <p:txBody>
          <a:bodyPr/>
          <a:lstStyle/>
          <a:p>
            <a:pPr algn="l"/>
            <a:r>
              <a:rPr lang="en-US"/>
              <a:t>MCIT - Spring 2020</a:t>
            </a:r>
            <a:endParaRPr lang="en-US" dirty="0"/>
          </a:p>
        </p:txBody>
      </p:sp>
      <p:sp>
        <p:nvSpPr>
          <p:cNvPr id="4" name="Footer Placeholder 3">
            <a:extLst>
              <a:ext uri="{FF2B5EF4-FFF2-40B4-BE49-F238E27FC236}">
                <a16:creationId xmlns:a16="http://schemas.microsoft.com/office/drawing/2014/main" xmlns="" id="{326E88A4-D358-4D7A-9005-E4490E20E3A0}"/>
              </a:ext>
            </a:extLst>
          </p:cNvPr>
          <p:cNvSpPr>
            <a:spLocks noGrp="1"/>
          </p:cNvSpPr>
          <p:nvPr>
            <p:ph type="ftr" sz="quarter" idx="3"/>
          </p:nvPr>
        </p:nvSpPr>
        <p:spPr/>
        <p:txBody>
          <a:bodyPr/>
          <a:lstStyle/>
          <a:p>
            <a:r>
              <a:rPr lang="en-US"/>
              <a:t>TEAM 64</a:t>
            </a:r>
            <a:endParaRPr lang="en-US" dirty="0"/>
          </a:p>
        </p:txBody>
      </p:sp>
      <p:sp>
        <p:nvSpPr>
          <p:cNvPr id="5" name="Slide Number Placeholder 4">
            <a:extLst>
              <a:ext uri="{FF2B5EF4-FFF2-40B4-BE49-F238E27FC236}">
                <a16:creationId xmlns:a16="http://schemas.microsoft.com/office/drawing/2014/main" xmlns="" id="{7534258D-ED84-4DD4-8F60-F47A354C9C4B}"/>
              </a:ext>
            </a:extLst>
          </p:cNvPr>
          <p:cNvSpPr>
            <a:spLocks noGrp="1"/>
          </p:cNvSpPr>
          <p:nvPr>
            <p:ph type="sldNum" sz="quarter" idx="4"/>
          </p:nvPr>
        </p:nvSpPr>
        <p:spPr/>
        <p:txBody>
          <a:bodyPr/>
          <a:lstStyle/>
          <a:p>
            <a:pPr algn="r"/>
            <a:fld id="{05D4D407-EB4B-47F3-9DF4-9F79C06CD246}" type="slidenum">
              <a:rPr lang="en-US" smtClean="0"/>
              <a:pPr algn="r"/>
              <a:t>1</a:t>
            </a:fld>
            <a:endParaRPr lang="en-US" dirty="0"/>
          </a:p>
        </p:txBody>
      </p:sp>
      <p:sp>
        <p:nvSpPr>
          <p:cNvPr id="7" name="Title 1">
            <a:extLst>
              <a:ext uri="{FF2B5EF4-FFF2-40B4-BE49-F238E27FC236}">
                <a16:creationId xmlns:a16="http://schemas.microsoft.com/office/drawing/2014/main" xmlns="" id="{94D12013-D3D3-4A94-B436-07A59CDBABD2}"/>
              </a:ext>
            </a:extLst>
          </p:cNvPr>
          <p:cNvSpPr txBox="1">
            <a:spLocks/>
          </p:cNvSpPr>
          <p:nvPr/>
        </p:nvSpPr>
        <p:spPr>
          <a:xfrm>
            <a:off x="838200" y="282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Contents</a:t>
            </a:r>
          </a:p>
        </p:txBody>
      </p:sp>
    </p:spTree>
    <p:extLst>
      <p:ext uri="{BB962C8B-B14F-4D97-AF65-F5344CB8AC3E}">
        <p14:creationId xmlns:p14="http://schemas.microsoft.com/office/powerpoint/2010/main" val="75388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MAIN</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xmlns=""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xmlns=""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2</a:t>
            </a:fld>
            <a:endParaRPr lang="en-US" dirty="0"/>
          </a:p>
        </p:txBody>
      </p:sp>
    </p:spTree>
    <p:extLst>
      <p:ext uri="{BB962C8B-B14F-4D97-AF65-F5344CB8AC3E}">
        <p14:creationId xmlns:p14="http://schemas.microsoft.com/office/powerpoint/2010/main" val="255043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BOARD</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xmlns=""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xmlns=""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3</a:t>
            </a:fld>
            <a:endParaRPr lang="en-US" dirty="0"/>
          </a:p>
        </p:txBody>
      </p:sp>
    </p:spTree>
    <p:extLst>
      <p:ext uri="{BB962C8B-B14F-4D97-AF65-F5344CB8AC3E}">
        <p14:creationId xmlns:p14="http://schemas.microsoft.com/office/powerpoint/2010/main" val="85471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PIECES</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xmlns=""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xmlns=""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4</a:t>
            </a:fld>
            <a:endParaRPr lang="en-US" dirty="0"/>
          </a:p>
        </p:txBody>
      </p:sp>
    </p:spTree>
    <p:extLst>
      <p:ext uri="{BB962C8B-B14F-4D97-AF65-F5344CB8AC3E}">
        <p14:creationId xmlns:p14="http://schemas.microsoft.com/office/powerpoint/2010/main" val="218846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MOVES</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376518" y="1533108"/>
            <a:ext cx="6866963" cy="2119307"/>
          </a:xfrm>
          <a:prstGeom prst="rect">
            <a:avLst/>
          </a:prstGeom>
          <a:noFill/>
        </p:spPr>
        <p:txBody>
          <a:bodyPr wrap="none" lIns="91440" rtlCol="0">
            <a:noAutofit/>
          </a:bodyPr>
          <a:lstStyle/>
          <a:p>
            <a:r>
              <a:rPr lang="en-US" dirty="0"/>
              <a:t>Responsibility(</a:t>
            </a:r>
            <a:r>
              <a:rPr lang="en-US" dirty="0" err="1"/>
              <a:t>ies</a:t>
            </a:r>
            <a:r>
              <a:rPr lang="en-US" dirty="0" smtClean="0"/>
              <a:t>):</a:t>
            </a:r>
            <a:endParaRPr lang="en-US" dirty="0" smtClean="0"/>
          </a:p>
          <a:p>
            <a:pPr marL="342900" indent="-342900">
              <a:buAutoNum type="arabicPeriod"/>
            </a:pPr>
            <a:r>
              <a:rPr lang="en-US" dirty="0" smtClean="0"/>
              <a:t>Check if move a player makes is valid or not</a:t>
            </a:r>
          </a:p>
          <a:p>
            <a:pPr marL="342900" indent="-342900">
              <a:buAutoNum type="arabicPeriod"/>
            </a:pPr>
            <a:r>
              <a:rPr lang="en-US" dirty="0" smtClean="0"/>
              <a:t>Check if  special move a player makes is valid or not.</a:t>
            </a:r>
          </a:p>
          <a:p>
            <a:pPr marL="342900" indent="-342900">
              <a:buAutoNum type="arabicPeriod"/>
            </a:pPr>
            <a:r>
              <a:rPr lang="en-US" dirty="0" smtClean="0"/>
              <a:t>If a move/special move for a piece is valid, move piece</a:t>
            </a:r>
          </a:p>
          <a:p>
            <a:pPr marL="342900" indent="-342900">
              <a:buAutoNum type="arabicPeriod"/>
            </a:pPr>
            <a:r>
              <a:rPr lang="en-US" dirty="0" smtClean="0"/>
              <a:t>Update board</a:t>
            </a:r>
          </a:p>
        </p:txBody>
      </p:sp>
      <p:sp>
        <p:nvSpPr>
          <p:cNvPr id="14" name="TextBox 13">
            <a:extLst>
              <a:ext uri="{FF2B5EF4-FFF2-40B4-BE49-F238E27FC236}">
                <a16:creationId xmlns:a16="http://schemas.microsoft.com/office/drawing/2014/main" xmlns="" id="{332B41EB-084F-4FB5-9BB5-0B6FCD60940B}"/>
              </a:ext>
            </a:extLst>
          </p:cNvPr>
          <p:cNvSpPr txBox="1"/>
          <p:nvPr/>
        </p:nvSpPr>
        <p:spPr>
          <a:xfrm>
            <a:off x="540229" y="3935980"/>
            <a:ext cx="5438808" cy="2308324"/>
          </a:xfrm>
          <a:prstGeom prst="rect">
            <a:avLst/>
          </a:prstGeom>
          <a:noFill/>
        </p:spPr>
        <p:txBody>
          <a:bodyPr wrap="square" rtlCol="0">
            <a:spAutoFit/>
          </a:bodyPr>
          <a:lstStyle/>
          <a:p>
            <a:r>
              <a:rPr lang="en-US" dirty="0"/>
              <a:t>Collaborator(s</a:t>
            </a:r>
            <a:r>
              <a:rPr lang="en-US" dirty="0" smtClean="0"/>
              <a:t>): (not completely clear here would love to hear from others especially about pieces)</a:t>
            </a:r>
            <a:endParaRPr lang="en-US" dirty="0"/>
          </a:p>
          <a:p>
            <a:pPr marL="342900" indent="-342900">
              <a:buAutoNum type="arabicPeriod"/>
            </a:pPr>
            <a:r>
              <a:rPr lang="en-US" dirty="0" smtClean="0"/>
              <a:t>Board </a:t>
            </a:r>
            <a:r>
              <a:rPr lang="mr-IN" dirty="0" smtClean="0"/>
              <a:t>–</a:t>
            </a:r>
            <a:r>
              <a:rPr lang="en-US" dirty="0" smtClean="0"/>
              <a:t> updates the board if move by player is valid</a:t>
            </a:r>
          </a:p>
          <a:p>
            <a:pPr marL="342900" indent="-342900">
              <a:buAutoNum type="arabicPeriod"/>
            </a:pPr>
            <a:r>
              <a:rPr lang="en-US" dirty="0" smtClean="0"/>
              <a:t>Pieces -  move pieces </a:t>
            </a:r>
          </a:p>
          <a:p>
            <a:pPr marL="342900" indent="-342900">
              <a:buAutoNum type="arabicPeriod"/>
            </a:pPr>
            <a:r>
              <a:rPr lang="en-US" dirty="0" smtClean="0"/>
              <a:t>Players </a:t>
            </a:r>
            <a:r>
              <a:rPr lang="mr-IN" dirty="0" smtClean="0"/>
              <a:t>–</a:t>
            </a:r>
            <a:r>
              <a:rPr lang="en-US" dirty="0" smtClean="0"/>
              <a:t> when a player makes moves a particular piece by a certain amount,  checks whether the move is valid and if so moves the piece by that amount and updates the </a:t>
            </a:r>
            <a:endParaRPr lang="en-US" dirty="0"/>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7628629" y="1593118"/>
            <a:ext cx="3272454" cy="1722724"/>
          </a:xfrm>
          <a:prstGeom prst="rect">
            <a:avLst/>
          </a:prstGeom>
          <a:noFill/>
        </p:spPr>
        <p:txBody>
          <a:bodyPr wrap="none" rtlCol="0">
            <a:noAutofit/>
          </a:bodyPr>
          <a:lstStyle/>
          <a:p>
            <a:r>
              <a:rPr lang="en-US" dirty="0"/>
              <a:t>Variable(s</a:t>
            </a:r>
            <a:r>
              <a:rPr lang="en-US" dirty="0" smtClean="0"/>
              <a:t>):</a:t>
            </a:r>
          </a:p>
          <a:p>
            <a:r>
              <a:rPr lang="en-US" dirty="0" smtClean="0"/>
              <a:t>1. integer x_move</a:t>
            </a:r>
          </a:p>
          <a:p>
            <a:r>
              <a:rPr lang="en-US" dirty="0" smtClean="0"/>
              <a:t>2. integer y_move</a:t>
            </a:r>
            <a:endParaRPr lang="en-US" dirty="0" smtClean="0"/>
          </a:p>
          <a:p>
            <a:r>
              <a:rPr lang="en-US" dirty="0"/>
              <a:t>	</a:t>
            </a:r>
            <a:endParaRPr lang="en-US" dirty="0"/>
          </a:p>
        </p:txBody>
      </p:sp>
      <p:sp>
        <p:nvSpPr>
          <p:cNvPr id="16" name="TextBox 15">
            <a:extLst>
              <a:ext uri="{FF2B5EF4-FFF2-40B4-BE49-F238E27FC236}">
                <a16:creationId xmlns:a16="http://schemas.microsoft.com/office/drawing/2014/main" xmlns="" id="{2FA42409-A956-47C5-852F-B73C32C0CC05}"/>
              </a:ext>
            </a:extLst>
          </p:cNvPr>
          <p:cNvSpPr txBox="1"/>
          <p:nvPr/>
        </p:nvSpPr>
        <p:spPr>
          <a:xfrm>
            <a:off x="6133950" y="3843647"/>
            <a:ext cx="5107994" cy="3139321"/>
          </a:xfrm>
          <a:prstGeom prst="rect">
            <a:avLst/>
          </a:prstGeom>
          <a:noFill/>
        </p:spPr>
        <p:txBody>
          <a:bodyPr wrap="square" rtlCol="0">
            <a:spAutoFit/>
          </a:bodyPr>
          <a:lstStyle/>
          <a:p>
            <a:r>
              <a:rPr lang="en-US" dirty="0"/>
              <a:t>Method(s</a:t>
            </a:r>
            <a:r>
              <a:rPr lang="en-US" dirty="0" smtClean="0"/>
              <a:t>):</a:t>
            </a:r>
            <a:endParaRPr lang="en-US" dirty="0"/>
          </a:p>
          <a:p>
            <a:pPr marL="342900" indent="-342900">
              <a:buAutoNum type="arabicPeriod"/>
            </a:pPr>
            <a:r>
              <a:rPr lang="en-US" dirty="0"/>
              <a:t>c</a:t>
            </a:r>
            <a:r>
              <a:rPr lang="en-US" dirty="0" smtClean="0"/>
              <a:t>heckvalidmove(): boolean return method that checks whether a move for a given piece is valid</a:t>
            </a:r>
          </a:p>
          <a:p>
            <a:pPr marL="342900" indent="-342900">
              <a:buAutoNum type="arabicPeriod"/>
            </a:pPr>
            <a:r>
              <a:rPr lang="en-US" dirty="0"/>
              <a:t>c</a:t>
            </a:r>
            <a:r>
              <a:rPr lang="en-US" dirty="0" smtClean="0"/>
              <a:t>heckspecialvalidmove(): boolean return method that checks special moves for specific pieces that have special moves permitted</a:t>
            </a:r>
          </a:p>
          <a:p>
            <a:pPr marL="342900" indent="-342900">
              <a:buAutoNum type="arabicPeriod"/>
            </a:pPr>
            <a:r>
              <a:rPr lang="en-US" dirty="0"/>
              <a:t>m</a:t>
            </a:r>
            <a:r>
              <a:rPr lang="en-US" dirty="0" smtClean="0"/>
              <a:t>ove(): if for a given piece, move appears to be valid then move by the x_move and y_move</a:t>
            </a: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5</a:t>
            </a:fld>
            <a:endParaRPr lang="en-US" dirty="0"/>
          </a:p>
        </p:txBody>
      </p:sp>
    </p:spTree>
    <p:extLst>
      <p:ext uri="{BB962C8B-B14F-4D97-AF65-F5344CB8AC3E}">
        <p14:creationId xmlns:p14="http://schemas.microsoft.com/office/powerpoint/2010/main" val="389513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PLAYER</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xmlns=""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xmlns=""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6</a:t>
            </a:fld>
            <a:endParaRPr lang="en-US" dirty="0"/>
          </a:p>
        </p:txBody>
      </p:sp>
    </p:spTree>
    <p:extLst>
      <p:ext uri="{BB962C8B-B14F-4D97-AF65-F5344CB8AC3E}">
        <p14:creationId xmlns:p14="http://schemas.microsoft.com/office/powerpoint/2010/main" val="315022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GRAPHICS</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xmlns=""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xmlns=""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7</a:t>
            </a:fld>
            <a:endParaRPr lang="en-US" dirty="0"/>
          </a:p>
        </p:txBody>
      </p:sp>
    </p:spTree>
    <p:extLst>
      <p:ext uri="{BB962C8B-B14F-4D97-AF65-F5344CB8AC3E}">
        <p14:creationId xmlns:p14="http://schemas.microsoft.com/office/powerpoint/2010/main" val="241903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AI</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561437" y="1610578"/>
            <a:ext cx="5486400" cy="2286000"/>
          </a:xfrm>
          <a:prstGeom prst="rect">
            <a:avLst/>
          </a:prstGeom>
          <a:noFill/>
        </p:spPr>
        <p:txBody>
          <a:bodyPr wrap="none" lIns="91440" rtlCol="0">
            <a:noAutofit/>
          </a:bodyPr>
          <a:lstStyle/>
          <a:p>
            <a:r>
              <a:rPr lang="en-US" dirty="0"/>
              <a:t>Responsibility(</a:t>
            </a:r>
            <a:r>
              <a:rPr lang="en-US" dirty="0" err="1"/>
              <a:t>ies</a:t>
            </a:r>
            <a:r>
              <a:rPr lang="en-US" dirty="0"/>
              <a:t>):</a:t>
            </a:r>
          </a:p>
        </p:txBody>
      </p:sp>
      <p:sp>
        <p:nvSpPr>
          <p:cNvPr id="14" name="TextBox 13">
            <a:extLst>
              <a:ext uri="{FF2B5EF4-FFF2-40B4-BE49-F238E27FC236}">
                <a16:creationId xmlns:a16="http://schemas.microsoft.com/office/drawing/2014/main" xmlns="" id="{332B41EB-084F-4FB5-9BB5-0B6FCD60940B}"/>
              </a:ext>
            </a:extLst>
          </p:cNvPr>
          <p:cNvSpPr txBox="1"/>
          <p:nvPr/>
        </p:nvSpPr>
        <p:spPr>
          <a:xfrm>
            <a:off x="561437" y="4351479"/>
            <a:ext cx="5486400" cy="2286000"/>
          </a:xfrm>
          <a:prstGeom prst="rect">
            <a:avLst/>
          </a:prstGeom>
          <a:noFill/>
        </p:spPr>
        <p:txBody>
          <a:bodyPr wrap="none" rtlCol="0">
            <a:spAutoFit/>
          </a:bodyPr>
          <a:lstStyle/>
          <a:p>
            <a:r>
              <a:rPr lang="en-US" dirty="0"/>
              <a:t>Collaborator(s):</a:t>
            </a:r>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6147899" y="1610578"/>
            <a:ext cx="5486400" cy="2286000"/>
          </a:xfrm>
          <a:prstGeom prst="rect">
            <a:avLst/>
          </a:prstGeom>
          <a:noFill/>
        </p:spPr>
        <p:txBody>
          <a:bodyPr wrap="none" rtlCol="0">
            <a:noAutofit/>
          </a:bodyPr>
          <a:lstStyle/>
          <a:p>
            <a:r>
              <a:rPr lang="en-US" dirty="0"/>
              <a:t>Variable(s):</a:t>
            </a:r>
          </a:p>
        </p:txBody>
      </p:sp>
      <p:sp>
        <p:nvSpPr>
          <p:cNvPr id="16" name="TextBox 15">
            <a:extLst>
              <a:ext uri="{FF2B5EF4-FFF2-40B4-BE49-F238E27FC236}">
                <a16:creationId xmlns:a16="http://schemas.microsoft.com/office/drawing/2014/main" xmlns="" id="{2FA42409-A956-47C5-852F-B73C32C0CC05}"/>
              </a:ext>
            </a:extLst>
          </p:cNvPr>
          <p:cNvSpPr txBox="1"/>
          <p:nvPr/>
        </p:nvSpPr>
        <p:spPr>
          <a:xfrm>
            <a:off x="6147899" y="4351479"/>
            <a:ext cx="5486400" cy="2286000"/>
          </a:xfrm>
          <a:prstGeom prst="rect">
            <a:avLst/>
          </a:prstGeom>
          <a:noFill/>
        </p:spPr>
        <p:txBody>
          <a:bodyPr wrap="none" rtlCol="0">
            <a:spAutoFit/>
          </a:bodyPr>
          <a:lstStyle/>
          <a:p>
            <a:r>
              <a:rPr lang="en-US" dirty="0"/>
              <a:t>Method(s):</a:t>
            </a:r>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8</a:t>
            </a:fld>
            <a:endParaRPr lang="en-US" dirty="0"/>
          </a:p>
        </p:txBody>
      </p:sp>
    </p:spTree>
    <p:extLst>
      <p:ext uri="{BB962C8B-B14F-4D97-AF65-F5344CB8AC3E}">
        <p14:creationId xmlns:p14="http://schemas.microsoft.com/office/powerpoint/2010/main" val="159545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4E69-7DB1-483B-A947-F9B574A9EE8C}"/>
              </a:ext>
            </a:extLst>
          </p:cNvPr>
          <p:cNvSpPr>
            <a:spLocks noGrp="1"/>
          </p:cNvSpPr>
          <p:nvPr>
            <p:ph type="title"/>
          </p:nvPr>
        </p:nvSpPr>
        <p:spPr/>
        <p:txBody>
          <a:bodyPr/>
          <a:lstStyle/>
          <a:p>
            <a:pPr algn="ctr"/>
            <a:r>
              <a:rPr lang="en-US" dirty="0"/>
              <a:t>CRC card – DESCRIPTION / NOTES</a:t>
            </a:r>
          </a:p>
        </p:txBody>
      </p:sp>
      <p:grpSp>
        <p:nvGrpSpPr>
          <p:cNvPr id="10" name="Group 9">
            <a:extLst>
              <a:ext uri="{FF2B5EF4-FFF2-40B4-BE49-F238E27FC236}">
                <a16:creationId xmlns:a16="http://schemas.microsoft.com/office/drawing/2014/main" xmlns="" id="{84314F0D-C04A-4988-BD81-C6F9009C01CF}"/>
              </a:ext>
            </a:extLst>
          </p:cNvPr>
          <p:cNvGrpSpPr/>
          <p:nvPr/>
        </p:nvGrpSpPr>
        <p:grpSpPr>
          <a:xfrm>
            <a:off x="1523088" y="1593118"/>
            <a:ext cx="9135611" cy="4572000"/>
            <a:chOff x="1551963" y="1795244"/>
            <a:chExt cx="9135611" cy="4572000"/>
          </a:xfrm>
        </p:grpSpPr>
        <p:cxnSp>
          <p:nvCxnSpPr>
            <p:cNvPr id="5" name="Straight Connector 4">
              <a:extLst>
                <a:ext uri="{FF2B5EF4-FFF2-40B4-BE49-F238E27FC236}">
                  <a16:creationId xmlns:a16="http://schemas.microsoft.com/office/drawing/2014/main" xmlns="" id="{E31FD374-DEFE-4D73-A759-80289B70ADCF}"/>
                </a:ext>
              </a:extLst>
            </p:cNvPr>
            <p:cNvCxnSpPr>
              <a:cxnSpLocks/>
            </p:cNvCxnSpPr>
            <p:nvPr/>
          </p:nvCxnSpPr>
          <p:spPr>
            <a:xfrm>
              <a:off x="6119768" y="1795244"/>
              <a:ext cx="0" cy="457200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1D638111-1C25-40B7-B6ED-D867475C1FEF}"/>
                </a:ext>
              </a:extLst>
            </p:cNvPr>
            <p:cNvCxnSpPr>
              <a:cxnSpLocks/>
            </p:cNvCxnSpPr>
            <p:nvPr/>
          </p:nvCxnSpPr>
          <p:spPr>
            <a:xfrm>
              <a:off x="1551963" y="4014132"/>
              <a:ext cx="9135611"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xmlns="" id="{EFF58759-663B-4412-9960-24211645DC87}"/>
              </a:ext>
            </a:extLst>
          </p:cNvPr>
          <p:cNvSpPr txBox="1"/>
          <p:nvPr/>
        </p:nvSpPr>
        <p:spPr>
          <a:xfrm>
            <a:off x="561437" y="1610578"/>
            <a:ext cx="5486400" cy="2286000"/>
          </a:xfrm>
          <a:prstGeom prst="rect">
            <a:avLst/>
          </a:prstGeom>
          <a:noFill/>
        </p:spPr>
        <p:txBody>
          <a:bodyPr wrap="square" lIns="45720" rIns="45720" rtlCol="0">
            <a:noAutofit/>
          </a:bodyPr>
          <a:lstStyle/>
          <a:p>
            <a:r>
              <a:rPr lang="en-US" u="sng" dirty="0"/>
              <a:t>Responsibility(</a:t>
            </a:r>
            <a:r>
              <a:rPr lang="en-US" u="sng" dirty="0" err="1"/>
              <a:t>ies</a:t>
            </a:r>
            <a:r>
              <a:rPr lang="en-US" u="sng" dirty="0"/>
              <a:t>)</a:t>
            </a:r>
            <a:r>
              <a:rPr lang="en-US" dirty="0"/>
              <a:t>:</a:t>
            </a:r>
            <a:endParaRPr lang="en-US" sz="1600" dirty="0"/>
          </a:p>
          <a:p>
            <a:endParaRPr lang="en-US" sz="1600" dirty="0"/>
          </a:p>
          <a:p>
            <a:r>
              <a:rPr lang="en-US" altLang="en-US" sz="1600" dirty="0">
                <a:solidFill>
                  <a:srgbClr val="000000"/>
                </a:solidFill>
              </a:rPr>
              <a:t>	The "Responsibilities" section describes the tasks an object of the class is supposed to carry out. It should simply describes what is to be done, and it should avoid mentioning any of the detailed details of how the tasks are to be carried out.</a:t>
            </a:r>
            <a:r>
              <a:rPr kumimoji="0" lang="en-US" altLang="en-US" sz="1600" b="0" i="0" u="none" strike="noStrike" cap="none" normalizeH="0" baseline="0" dirty="0">
                <a:ln>
                  <a:noFill/>
                </a:ln>
                <a:solidFill>
                  <a:schemeClr val="tx1"/>
                </a:solidFill>
                <a:effectLst/>
              </a:rPr>
              <a:t> </a:t>
            </a:r>
          </a:p>
          <a:p>
            <a:endParaRPr lang="en-US" dirty="0"/>
          </a:p>
        </p:txBody>
      </p:sp>
      <p:sp>
        <p:nvSpPr>
          <p:cNvPr id="15" name="TextBox 14">
            <a:extLst>
              <a:ext uri="{FF2B5EF4-FFF2-40B4-BE49-F238E27FC236}">
                <a16:creationId xmlns:a16="http://schemas.microsoft.com/office/drawing/2014/main" xmlns="" id="{649D1CF5-2439-4047-9A50-33C3E5BFCE2F}"/>
              </a:ext>
            </a:extLst>
          </p:cNvPr>
          <p:cNvSpPr txBox="1"/>
          <p:nvPr/>
        </p:nvSpPr>
        <p:spPr>
          <a:xfrm>
            <a:off x="6136522" y="1610578"/>
            <a:ext cx="5486400" cy="2286000"/>
          </a:xfrm>
          <a:prstGeom prst="rect">
            <a:avLst/>
          </a:prstGeom>
          <a:noFill/>
        </p:spPr>
        <p:txBody>
          <a:bodyPr wrap="square" lIns="45720" rIns="45720" rtlCol="0">
            <a:noAutofit/>
          </a:bodyPr>
          <a:lstStyle/>
          <a:p>
            <a:r>
              <a:rPr lang="en-US" dirty="0"/>
              <a:t>Variable(s):</a:t>
            </a:r>
            <a:endParaRPr lang="en-US" sz="1600" dirty="0"/>
          </a:p>
          <a:p>
            <a:endParaRPr lang="en-US" altLang="en-US" sz="1600" dirty="0">
              <a:solidFill>
                <a:srgbClr val="000000"/>
              </a:solidFill>
            </a:endParaRPr>
          </a:p>
          <a:p>
            <a:r>
              <a:rPr lang="en-US" altLang="en-US" sz="1600" dirty="0">
                <a:solidFill>
                  <a:srgbClr val="000000"/>
                </a:solidFill>
              </a:rPr>
              <a:t>	The "Variables" section lists the global variables (object state variables) an object of the class needs to maintain.</a:t>
            </a:r>
            <a:r>
              <a:rPr kumimoji="0" lang="en-US" altLang="en-US" sz="1600" b="0" i="0" u="none" strike="noStrike" cap="none" normalizeH="0" baseline="0" dirty="0">
                <a:ln>
                  <a:noFill/>
                </a:ln>
                <a:solidFill>
                  <a:schemeClr val="tx1"/>
                </a:solidFill>
                <a:effectLst/>
              </a:rPr>
              <a:t> </a:t>
            </a:r>
          </a:p>
          <a:p>
            <a:endParaRPr lang="en-US" dirty="0"/>
          </a:p>
        </p:txBody>
      </p:sp>
      <p:sp>
        <p:nvSpPr>
          <p:cNvPr id="17" name="Date Placeholder 16">
            <a:extLst>
              <a:ext uri="{FF2B5EF4-FFF2-40B4-BE49-F238E27FC236}">
                <a16:creationId xmlns:a16="http://schemas.microsoft.com/office/drawing/2014/main" xmlns="" id="{18D8F504-2908-4D21-A7FB-6546CF48B4A5}"/>
              </a:ext>
            </a:extLst>
          </p:cNvPr>
          <p:cNvSpPr>
            <a:spLocks noGrp="1"/>
          </p:cNvSpPr>
          <p:nvPr>
            <p:ph type="dt" sz="half" idx="2"/>
          </p:nvPr>
        </p:nvSpPr>
        <p:spPr/>
        <p:txBody>
          <a:bodyPr/>
          <a:lstStyle/>
          <a:p>
            <a:pPr algn="l"/>
            <a:r>
              <a:rPr lang="en-US"/>
              <a:t>MCIT - Spring 2020</a:t>
            </a:r>
            <a:endParaRPr lang="en-US" dirty="0"/>
          </a:p>
        </p:txBody>
      </p:sp>
      <p:sp>
        <p:nvSpPr>
          <p:cNvPr id="18" name="Footer Placeholder 17">
            <a:extLst>
              <a:ext uri="{FF2B5EF4-FFF2-40B4-BE49-F238E27FC236}">
                <a16:creationId xmlns:a16="http://schemas.microsoft.com/office/drawing/2014/main" xmlns="" id="{946D8F51-C9EB-4438-9B55-A5A57395B090}"/>
              </a:ext>
            </a:extLst>
          </p:cNvPr>
          <p:cNvSpPr>
            <a:spLocks noGrp="1"/>
          </p:cNvSpPr>
          <p:nvPr>
            <p:ph type="ftr" sz="quarter" idx="3"/>
          </p:nvPr>
        </p:nvSpPr>
        <p:spPr/>
        <p:txBody>
          <a:bodyPr/>
          <a:lstStyle/>
          <a:p>
            <a:r>
              <a:rPr lang="en-US"/>
              <a:t>TEAM 64</a:t>
            </a:r>
            <a:endParaRPr lang="en-US" dirty="0"/>
          </a:p>
        </p:txBody>
      </p:sp>
      <p:sp>
        <p:nvSpPr>
          <p:cNvPr id="19" name="Slide Number Placeholder 18">
            <a:extLst>
              <a:ext uri="{FF2B5EF4-FFF2-40B4-BE49-F238E27FC236}">
                <a16:creationId xmlns:a16="http://schemas.microsoft.com/office/drawing/2014/main" xmlns="" id="{98B119A3-BF6C-449E-B347-67066A80EF02}"/>
              </a:ext>
            </a:extLst>
          </p:cNvPr>
          <p:cNvSpPr>
            <a:spLocks noGrp="1"/>
          </p:cNvSpPr>
          <p:nvPr>
            <p:ph type="sldNum" sz="quarter" idx="4"/>
          </p:nvPr>
        </p:nvSpPr>
        <p:spPr/>
        <p:txBody>
          <a:bodyPr/>
          <a:lstStyle/>
          <a:p>
            <a:pPr algn="r"/>
            <a:fld id="{05D4D407-EB4B-47F3-9DF4-9F79C06CD246}" type="slidenum">
              <a:rPr lang="en-US" smtClean="0"/>
              <a:pPr algn="r"/>
              <a:t>9</a:t>
            </a:fld>
            <a:endParaRPr lang="en-US" dirty="0"/>
          </a:p>
        </p:txBody>
      </p:sp>
      <p:sp>
        <p:nvSpPr>
          <p:cNvPr id="22" name="TextBox 21">
            <a:extLst>
              <a:ext uri="{FF2B5EF4-FFF2-40B4-BE49-F238E27FC236}">
                <a16:creationId xmlns:a16="http://schemas.microsoft.com/office/drawing/2014/main" xmlns="" id="{57792374-3354-4470-B48D-2DA788E5C427}"/>
              </a:ext>
            </a:extLst>
          </p:cNvPr>
          <p:cNvSpPr txBox="1"/>
          <p:nvPr/>
        </p:nvSpPr>
        <p:spPr>
          <a:xfrm>
            <a:off x="561437" y="3849411"/>
            <a:ext cx="5486400" cy="2286000"/>
          </a:xfrm>
          <a:prstGeom prst="rect">
            <a:avLst/>
          </a:prstGeom>
          <a:noFill/>
        </p:spPr>
        <p:txBody>
          <a:bodyPr wrap="square" lIns="45720" rIns="45720" rtlCol="0">
            <a:noAutofit/>
          </a:bodyPr>
          <a:lstStyle/>
          <a:p>
            <a:r>
              <a:rPr lang="en-US" u="sng" dirty="0"/>
              <a:t>Collaborator(s)</a:t>
            </a:r>
            <a:r>
              <a:rPr lang="en-US" dirty="0"/>
              <a:t>:</a:t>
            </a:r>
            <a:endParaRPr lang="en-US" sz="1600" dirty="0"/>
          </a:p>
          <a:p>
            <a:endParaRPr lang="en-US" sz="1600" dirty="0"/>
          </a:p>
          <a:p>
            <a:r>
              <a:rPr lang="en-US" altLang="en-US" sz="1600" dirty="0">
                <a:solidFill>
                  <a:srgbClr val="000000"/>
                </a:solidFill>
              </a:rPr>
              <a:t>	The "Collaborators" section should definitely contain any classes the object needs to carry out its tasks. In some designs, but certainly not all, it may also include classes that use the object.</a:t>
            </a:r>
            <a:r>
              <a:rPr kumimoji="0" lang="en-US" altLang="en-US" sz="1600" b="0" i="0" u="none" strike="noStrike" cap="none" normalizeH="0" baseline="0" dirty="0">
                <a:ln>
                  <a:noFill/>
                </a:ln>
                <a:solidFill>
                  <a:schemeClr val="tx1"/>
                </a:solidFill>
                <a:effectLst/>
              </a:rPr>
              <a:t>  </a:t>
            </a:r>
          </a:p>
          <a:p>
            <a:endParaRPr lang="en-US" dirty="0"/>
          </a:p>
        </p:txBody>
      </p:sp>
      <p:sp>
        <p:nvSpPr>
          <p:cNvPr id="23" name="TextBox 22">
            <a:extLst>
              <a:ext uri="{FF2B5EF4-FFF2-40B4-BE49-F238E27FC236}">
                <a16:creationId xmlns:a16="http://schemas.microsoft.com/office/drawing/2014/main" xmlns="" id="{981F3D18-CF4A-4312-9425-AFB13B3B6157}"/>
              </a:ext>
            </a:extLst>
          </p:cNvPr>
          <p:cNvSpPr txBox="1"/>
          <p:nvPr/>
        </p:nvSpPr>
        <p:spPr>
          <a:xfrm>
            <a:off x="6136522" y="3849411"/>
            <a:ext cx="5486400" cy="2286000"/>
          </a:xfrm>
          <a:prstGeom prst="rect">
            <a:avLst/>
          </a:prstGeom>
          <a:noFill/>
        </p:spPr>
        <p:txBody>
          <a:bodyPr wrap="square" lIns="45720" rIns="45720" rtlCol="0">
            <a:noAutofit/>
          </a:bodyPr>
          <a:lstStyle/>
          <a:p>
            <a:r>
              <a:rPr lang="en-US" u="sng" dirty="0"/>
              <a:t>Method(s)</a:t>
            </a:r>
            <a:r>
              <a:rPr lang="en-US" dirty="0"/>
              <a:t>:</a:t>
            </a:r>
          </a:p>
          <a:p>
            <a:endParaRPr lang="en-US" sz="1600" dirty="0"/>
          </a:p>
          <a:p>
            <a:pPr lvl="0" eaLnBrk="0" fontAlgn="base" hangingPunct="0">
              <a:spcBef>
                <a:spcPct val="0"/>
              </a:spcBef>
              <a:spcAft>
                <a:spcPct val="0"/>
              </a:spcAft>
            </a:pPr>
            <a:r>
              <a:rPr lang="en-US" altLang="en-US" sz="1600" dirty="0">
                <a:solidFill>
                  <a:srgbClr val="000000"/>
                </a:solidFill>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3296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346</Words>
  <Application>Microsoft Macintosh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Mangal</vt:lpstr>
      <vt:lpstr>Arial</vt:lpstr>
      <vt:lpstr>Office Theme</vt:lpstr>
      <vt:lpstr>PowerPoint Presentation</vt:lpstr>
      <vt:lpstr>CRC card – MAIN</vt:lpstr>
      <vt:lpstr>CRC card – BOARD</vt:lpstr>
      <vt:lpstr>CRC card – PIECES</vt:lpstr>
      <vt:lpstr>CRC card – MOVES</vt:lpstr>
      <vt:lpstr>CRC card – PLAYER</vt:lpstr>
      <vt:lpstr>CRC card – GRAPHICS</vt:lpstr>
      <vt:lpstr>CRC card – AI</vt:lpstr>
      <vt:lpstr>CRC card – DESCRIPTION / NOTES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Jean-Michel Guerin</dc:creator>
  <cp:lastModifiedBy>Kapoor, Pranay R</cp:lastModifiedBy>
  <cp:revision>22</cp:revision>
  <dcterms:created xsi:type="dcterms:W3CDTF">2020-03-23T23:42:17Z</dcterms:created>
  <dcterms:modified xsi:type="dcterms:W3CDTF">2020-03-26T20:24:57Z</dcterms:modified>
</cp:coreProperties>
</file>