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etSTNOqGOYn+W15S6jTz0y8stw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4"/>
  </p:normalViewPr>
  <p:slideViewPr>
    <p:cSldViewPr snapToGrid="0" snapToObjects="1">
      <p:cViewPr varScale="1">
        <p:scale>
          <a:sx n="90" d="100"/>
          <a:sy n="90" d="100"/>
        </p:scale>
        <p:origin x="8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6" Type="http://customschemas.google.com/relationships/presentationmetadata" Target="metadata"/><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97858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5465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0198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982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6784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7134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5535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8904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4456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211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1756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349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b="0" i="0" u="none" strike="noStrike" cap="none">
                <a:solidFill>
                  <a:schemeClr val="dk1"/>
                </a:solidFill>
                <a:latin typeface="Calibri"/>
                <a:ea typeface="Calibri"/>
                <a:cs typeface="Calibri"/>
                <a:sym typeface="Calibri"/>
              </a:defRPr>
            </a:lvl1pPr>
            <a:lvl2pPr marL="0" marR="0" lvl="1" indent="0" algn="r">
              <a:spcBef>
                <a:spcPts val="0"/>
              </a:spcBef>
              <a:buNone/>
              <a:defRPr sz="1800" b="0" i="0" u="none" strike="noStrike" cap="none">
                <a:solidFill>
                  <a:schemeClr val="dk1"/>
                </a:solidFill>
                <a:latin typeface="Calibri"/>
                <a:ea typeface="Calibri"/>
                <a:cs typeface="Calibri"/>
                <a:sym typeface="Calibri"/>
              </a:defRPr>
            </a:lvl2pPr>
            <a:lvl3pPr marL="0" marR="0" lvl="2" indent="0" algn="r">
              <a:spcBef>
                <a:spcPts val="0"/>
              </a:spcBef>
              <a:buNone/>
              <a:defRPr sz="1800" b="0" i="0" u="none" strike="noStrike" cap="none">
                <a:solidFill>
                  <a:schemeClr val="dk1"/>
                </a:solidFill>
                <a:latin typeface="Calibri"/>
                <a:ea typeface="Calibri"/>
                <a:cs typeface="Calibri"/>
                <a:sym typeface="Calibri"/>
              </a:defRPr>
            </a:lvl3pPr>
            <a:lvl4pPr marL="0" marR="0" lvl="3" indent="0" algn="r">
              <a:spcBef>
                <a:spcPts val="0"/>
              </a:spcBef>
              <a:buNone/>
              <a:defRPr sz="1800" b="0" i="0" u="none" strike="noStrike" cap="none">
                <a:solidFill>
                  <a:schemeClr val="dk1"/>
                </a:solidFill>
                <a:latin typeface="Calibri"/>
                <a:ea typeface="Calibri"/>
                <a:cs typeface="Calibri"/>
                <a:sym typeface="Calibri"/>
              </a:defRPr>
            </a:lvl4pPr>
            <a:lvl5pPr marL="0" marR="0" lvl="4" indent="0" algn="r">
              <a:spcBef>
                <a:spcPts val="0"/>
              </a:spcBef>
              <a:buNone/>
              <a:defRPr sz="1800" b="0" i="0" u="none" strike="noStrike" cap="none">
                <a:solidFill>
                  <a:schemeClr val="dk1"/>
                </a:solidFill>
                <a:latin typeface="Calibri"/>
                <a:ea typeface="Calibri"/>
                <a:cs typeface="Calibri"/>
                <a:sym typeface="Calibri"/>
              </a:defRPr>
            </a:lvl5pPr>
            <a:lvl6pPr marL="0" marR="0" lvl="5" indent="0" algn="r">
              <a:spcBef>
                <a:spcPts val="0"/>
              </a:spcBef>
              <a:buNone/>
              <a:defRPr sz="1800" b="0" i="0" u="none" strike="noStrike" cap="none">
                <a:solidFill>
                  <a:schemeClr val="dk1"/>
                </a:solidFill>
                <a:latin typeface="Calibri"/>
                <a:ea typeface="Calibri"/>
                <a:cs typeface="Calibri"/>
                <a:sym typeface="Calibri"/>
              </a:defRPr>
            </a:lvl6pPr>
            <a:lvl7pPr marL="0" marR="0" lvl="6" indent="0" algn="r">
              <a:spcBef>
                <a:spcPts val="0"/>
              </a:spcBef>
              <a:buNone/>
              <a:defRPr sz="1800" b="0" i="0" u="none" strike="noStrike" cap="none">
                <a:solidFill>
                  <a:schemeClr val="dk1"/>
                </a:solidFill>
                <a:latin typeface="Calibri"/>
                <a:ea typeface="Calibri"/>
                <a:cs typeface="Calibri"/>
                <a:sym typeface="Calibri"/>
              </a:defRPr>
            </a:lvl7pPr>
            <a:lvl8pPr marL="0" marR="0" lvl="7" indent="0" algn="r">
              <a:spcBef>
                <a:spcPts val="0"/>
              </a:spcBef>
              <a:buNone/>
              <a:defRPr sz="1800" b="0" i="0" u="none" strike="noStrike" cap="none">
                <a:solidFill>
                  <a:schemeClr val="dk1"/>
                </a:solidFill>
                <a:latin typeface="Calibri"/>
                <a:ea typeface="Calibri"/>
                <a:cs typeface="Calibri"/>
                <a:sym typeface="Calibri"/>
              </a:defRPr>
            </a:lvl8pPr>
            <a:lvl9pPr marL="0" marR="0" lvl="8" indent="0" algn="r">
              <a:spcBef>
                <a:spcPts val="0"/>
              </a:spcBef>
              <a:buNone/>
              <a:defRPr sz="18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b="0" i="0" u="none" strike="noStrike" cap="none">
                <a:solidFill>
                  <a:schemeClr val="dk1"/>
                </a:solidFill>
                <a:latin typeface="Calibri"/>
                <a:ea typeface="Calibri"/>
                <a:cs typeface="Calibri"/>
                <a:sym typeface="Calibri"/>
              </a:defRPr>
            </a:lvl1pPr>
            <a:lvl2pPr marL="0" marR="0" lvl="1" indent="0" algn="r">
              <a:spcBef>
                <a:spcPts val="0"/>
              </a:spcBef>
              <a:buNone/>
              <a:defRPr sz="1800" b="0" i="0" u="none" strike="noStrike" cap="none">
                <a:solidFill>
                  <a:schemeClr val="dk1"/>
                </a:solidFill>
                <a:latin typeface="Calibri"/>
                <a:ea typeface="Calibri"/>
                <a:cs typeface="Calibri"/>
                <a:sym typeface="Calibri"/>
              </a:defRPr>
            </a:lvl2pPr>
            <a:lvl3pPr marL="0" marR="0" lvl="2" indent="0" algn="r">
              <a:spcBef>
                <a:spcPts val="0"/>
              </a:spcBef>
              <a:buNone/>
              <a:defRPr sz="1800" b="0" i="0" u="none" strike="noStrike" cap="none">
                <a:solidFill>
                  <a:schemeClr val="dk1"/>
                </a:solidFill>
                <a:latin typeface="Calibri"/>
                <a:ea typeface="Calibri"/>
                <a:cs typeface="Calibri"/>
                <a:sym typeface="Calibri"/>
              </a:defRPr>
            </a:lvl3pPr>
            <a:lvl4pPr marL="0" marR="0" lvl="3" indent="0" algn="r">
              <a:spcBef>
                <a:spcPts val="0"/>
              </a:spcBef>
              <a:buNone/>
              <a:defRPr sz="1800" b="0" i="0" u="none" strike="noStrike" cap="none">
                <a:solidFill>
                  <a:schemeClr val="dk1"/>
                </a:solidFill>
                <a:latin typeface="Calibri"/>
                <a:ea typeface="Calibri"/>
                <a:cs typeface="Calibri"/>
                <a:sym typeface="Calibri"/>
              </a:defRPr>
            </a:lvl4pPr>
            <a:lvl5pPr marL="0" marR="0" lvl="4" indent="0" algn="r">
              <a:spcBef>
                <a:spcPts val="0"/>
              </a:spcBef>
              <a:buNone/>
              <a:defRPr sz="1800" b="0" i="0" u="none" strike="noStrike" cap="none">
                <a:solidFill>
                  <a:schemeClr val="dk1"/>
                </a:solidFill>
                <a:latin typeface="Calibri"/>
                <a:ea typeface="Calibri"/>
                <a:cs typeface="Calibri"/>
                <a:sym typeface="Calibri"/>
              </a:defRPr>
            </a:lvl5pPr>
            <a:lvl6pPr marL="0" marR="0" lvl="5" indent="0" algn="r">
              <a:spcBef>
                <a:spcPts val="0"/>
              </a:spcBef>
              <a:buNone/>
              <a:defRPr sz="1800" b="0" i="0" u="none" strike="noStrike" cap="none">
                <a:solidFill>
                  <a:schemeClr val="dk1"/>
                </a:solidFill>
                <a:latin typeface="Calibri"/>
                <a:ea typeface="Calibri"/>
                <a:cs typeface="Calibri"/>
                <a:sym typeface="Calibri"/>
              </a:defRPr>
            </a:lvl6pPr>
            <a:lvl7pPr marL="0" marR="0" lvl="6" indent="0" algn="r">
              <a:spcBef>
                <a:spcPts val="0"/>
              </a:spcBef>
              <a:buNone/>
              <a:defRPr sz="1800" b="0" i="0" u="none" strike="noStrike" cap="none">
                <a:solidFill>
                  <a:schemeClr val="dk1"/>
                </a:solidFill>
                <a:latin typeface="Calibri"/>
                <a:ea typeface="Calibri"/>
                <a:cs typeface="Calibri"/>
                <a:sym typeface="Calibri"/>
              </a:defRPr>
            </a:lvl7pPr>
            <a:lvl8pPr marL="0" marR="0" lvl="7" indent="0" algn="r">
              <a:spcBef>
                <a:spcPts val="0"/>
              </a:spcBef>
              <a:buNone/>
              <a:defRPr sz="1800" b="0" i="0" u="none" strike="noStrike" cap="none">
                <a:solidFill>
                  <a:schemeClr val="dk1"/>
                </a:solidFill>
                <a:latin typeface="Calibri"/>
                <a:ea typeface="Calibri"/>
                <a:cs typeface="Calibri"/>
                <a:sym typeface="Calibri"/>
              </a:defRPr>
            </a:lvl8pPr>
            <a:lvl9pPr marL="0" marR="0" lvl="8" indent="0" algn="r">
              <a:spcBef>
                <a:spcPts val="0"/>
              </a:spcBef>
              <a:buNone/>
              <a:defRPr sz="18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9" name="Google Shape;2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800" b="0" i="0" u="none" strike="noStrike" cap="none">
                <a:solidFill>
                  <a:schemeClr val="dk1"/>
                </a:solidFill>
                <a:latin typeface="Calibri"/>
                <a:ea typeface="Calibri"/>
                <a:cs typeface="Calibri"/>
                <a:sym typeface="Calibri"/>
              </a:defRPr>
            </a:lvl1pPr>
            <a:lvl2pPr marL="0" marR="0" lvl="1" indent="0" algn="r" rtl="0">
              <a:spcBef>
                <a:spcPts val="0"/>
              </a:spcBef>
              <a:buNone/>
              <a:defRPr sz="1800" b="0" i="0" u="none" strike="noStrike" cap="none">
                <a:solidFill>
                  <a:schemeClr val="dk1"/>
                </a:solidFill>
                <a:latin typeface="Calibri"/>
                <a:ea typeface="Calibri"/>
                <a:cs typeface="Calibri"/>
                <a:sym typeface="Calibri"/>
              </a:defRPr>
            </a:lvl2pPr>
            <a:lvl3pPr marL="0" marR="0" lvl="2" indent="0" algn="r" rtl="0">
              <a:spcBef>
                <a:spcPts val="0"/>
              </a:spcBef>
              <a:buNone/>
              <a:defRPr sz="1800" b="0" i="0" u="none" strike="noStrike" cap="none">
                <a:solidFill>
                  <a:schemeClr val="dk1"/>
                </a:solidFill>
                <a:latin typeface="Calibri"/>
                <a:ea typeface="Calibri"/>
                <a:cs typeface="Calibri"/>
                <a:sym typeface="Calibri"/>
              </a:defRPr>
            </a:lvl3pPr>
            <a:lvl4pPr marL="0" marR="0" lvl="3" indent="0" algn="r" rtl="0">
              <a:spcBef>
                <a:spcPts val="0"/>
              </a:spcBef>
              <a:buNone/>
              <a:defRPr sz="1800" b="0" i="0" u="none" strike="noStrike" cap="none">
                <a:solidFill>
                  <a:schemeClr val="dk1"/>
                </a:solidFill>
                <a:latin typeface="Calibri"/>
                <a:ea typeface="Calibri"/>
                <a:cs typeface="Calibri"/>
                <a:sym typeface="Calibri"/>
              </a:defRPr>
            </a:lvl4pPr>
            <a:lvl5pPr marL="0" marR="0" lvl="4" indent="0" algn="r" rtl="0">
              <a:spcBef>
                <a:spcPts val="0"/>
              </a:spcBef>
              <a:buNone/>
              <a:defRPr sz="1800" b="0" i="0" u="none" strike="noStrike" cap="none">
                <a:solidFill>
                  <a:schemeClr val="dk1"/>
                </a:solidFill>
                <a:latin typeface="Calibri"/>
                <a:ea typeface="Calibri"/>
                <a:cs typeface="Calibri"/>
                <a:sym typeface="Calibri"/>
              </a:defRPr>
            </a:lvl5pPr>
            <a:lvl6pPr marL="0" marR="0" lvl="5" indent="0" algn="r" rtl="0">
              <a:spcBef>
                <a:spcPts val="0"/>
              </a:spcBef>
              <a:buNone/>
              <a:defRPr sz="1800" b="0" i="0" u="none" strike="noStrike" cap="none">
                <a:solidFill>
                  <a:schemeClr val="dk1"/>
                </a:solidFill>
                <a:latin typeface="Calibri"/>
                <a:ea typeface="Calibri"/>
                <a:cs typeface="Calibri"/>
                <a:sym typeface="Calibri"/>
              </a:defRPr>
            </a:lvl6pPr>
            <a:lvl7pPr marL="0" marR="0" lvl="6" indent="0" algn="r" rtl="0">
              <a:spcBef>
                <a:spcPts val="0"/>
              </a:spcBef>
              <a:buNone/>
              <a:defRPr sz="1800" b="0" i="0" u="none" strike="noStrike" cap="none">
                <a:solidFill>
                  <a:schemeClr val="dk1"/>
                </a:solidFill>
                <a:latin typeface="Calibri"/>
                <a:ea typeface="Calibri"/>
                <a:cs typeface="Calibri"/>
                <a:sym typeface="Calibri"/>
              </a:defRPr>
            </a:lvl7pPr>
            <a:lvl8pPr marL="0" marR="0" lvl="7" indent="0" algn="r" rtl="0">
              <a:spcBef>
                <a:spcPts val="0"/>
              </a:spcBef>
              <a:buNone/>
              <a:defRPr sz="1800" b="0" i="0" u="none" strike="noStrike" cap="none">
                <a:solidFill>
                  <a:schemeClr val="dk1"/>
                </a:solidFill>
                <a:latin typeface="Calibri"/>
                <a:ea typeface="Calibri"/>
                <a:cs typeface="Calibri"/>
                <a:sym typeface="Calibri"/>
              </a:defRPr>
            </a:lvl8pPr>
            <a:lvl9pPr marL="0" marR="0" lvl="8" indent="0" algn="r" rtl="0">
              <a:spcBef>
                <a:spcPts val="0"/>
              </a:spcBef>
              <a:buNone/>
              <a:defRPr sz="18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body" idx="1"/>
          </p:nvPr>
        </p:nvSpPr>
        <p:spPr>
          <a:xfrm>
            <a:off x="6558868" y="1614091"/>
            <a:ext cx="5402036" cy="4351338"/>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405"/>
              <a:buNone/>
            </a:pPr>
            <a:r>
              <a:rPr lang="en-US" sz="2405" b="1" u="sng"/>
              <a:t>Contents:</a:t>
            </a:r>
            <a:endParaRPr/>
          </a:p>
          <a:p>
            <a:pPr marL="514350" lvl="0" indent="-514350" algn="l" rtl="0">
              <a:lnSpc>
                <a:spcPct val="80000"/>
              </a:lnSpc>
              <a:spcBef>
                <a:spcPts val="1000"/>
              </a:spcBef>
              <a:spcAft>
                <a:spcPts val="0"/>
              </a:spcAft>
              <a:buClr>
                <a:schemeClr val="dk1"/>
              </a:buClr>
              <a:buSzPts val="2405"/>
              <a:buFont typeface="Calibri"/>
              <a:buAutoNum type="arabicPeriod"/>
            </a:pPr>
            <a:r>
              <a:rPr lang="en-US" sz="2405"/>
              <a:t>Class – MAIN</a:t>
            </a:r>
            <a:endParaRPr/>
          </a:p>
          <a:p>
            <a:pPr marL="514350" lvl="0" indent="-514350" algn="l" rtl="0">
              <a:lnSpc>
                <a:spcPct val="80000"/>
              </a:lnSpc>
              <a:spcBef>
                <a:spcPts val="1000"/>
              </a:spcBef>
              <a:spcAft>
                <a:spcPts val="0"/>
              </a:spcAft>
              <a:buClr>
                <a:schemeClr val="dk1"/>
              </a:buClr>
              <a:buSzPts val="2405"/>
              <a:buFont typeface="Calibri"/>
              <a:buAutoNum type="arabicPeriod"/>
            </a:pPr>
            <a:r>
              <a:rPr lang="en-US" sz="2405"/>
              <a:t>Class – BOARD </a:t>
            </a:r>
            <a:endParaRPr/>
          </a:p>
          <a:p>
            <a:pPr marL="514350" lvl="0" indent="-514350" algn="l" rtl="0">
              <a:lnSpc>
                <a:spcPct val="80000"/>
              </a:lnSpc>
              <a:spcBef>
                <a:spcPts val="1000"/>
              </a:spcBef>
              <a:spcAft>
                <a:spcPts val="0"/>
              </a:spcAft>
              <a:buClr>
                <a:schemeClr val="dk1"/>
              </a:buClr>
              <a:buSzPts val="2405"/>
              <a:buFont typeface="Calibri"/>
              <a:buAutoNum type="arabicPeriod"/>
            </a:pPr>
            <a:r>
              <a:rPr lang="en-US" sz="2405"/>
              <a:t>Class – MOVES</a:t>
            </a:r>
            <a:endParaRPr/>
          </a:p>
          <a:p>
            <a:pPr marL="514350" lvl="0" indent="-514350" algn="l" rtl="0">
              <a:lnSpc>
                <a:spcPct val="80000"/>
              </a:lnSpc>
              <a:spcBef>
                <a:spcPts val="1000"/>
              </a:spcBef>
              <a:spcAft>
                <a:spcPts val="0"/>
              </a:spcAft>
              <a:buClr>
                <a:srgbClr val="0070C0"/>
              </a:buClr>
              <a:buSzPts val="2405"/>
              <a:buFont typeface="Calibri"/>
              <a:buAutoNum type="arabicPeriod"/>
            </a:pPr>
            <a:r>
              <a:rPr lang="en-US" sz="2405">
                <a:solidFill>
                  <a:srgbClr val="0070C0"/>
                </a:solidFill>
              </a:rPr>
              <a:t>SuperClass – PIECES (subclasses: King, Queen, Bishop, Knight, Rook, Pawn)</a:t>
            </a:r>
            <a:endParaRPr/>
          </a:p>
          <a:p>
            <a:pPr marL="514350" lvl="0" indent="-514350" algn="l" rtl="0">
              <a:lnSpc>
                <a:spcPct val="80000"/>
              </a:lnSpc>
              <a:spcBef>
                <a:spcPts val="1000"/>
              </a:spcBef>
              <a:spcAft>
                <a:spcPts val="0"/>
              </a:spcAft>
              <a:buClr>
                <a:schemeClr val="dk1"/>
              </a:buClr>
              <a:buSzPts val="2405"/>
              <a:buFont typeface="Calibri"/>
              <a:buAutoNum type="arabicPeriod"/>
            </a:pPr>
            <a:r>
              <a:rPr lang="en-US" sz="2405"/>
              <a:t>Class – PLAYER </a:t>
            </a:r>
            <a:endParaRPr/>
          </a:p>
          <a:p>
            <a:pPr marL="514350" lvl="0" indent="-514350" algn="l" rtl="0">
              <a:lnSpc>
                <a:spcPct val="80000"/>
              </a:lnSpc>
              <a:spcBef>
                <a:spcPts val="1000"/>
              </a:spcBef>
              <a:spcAft>
                <a:spcPts val="0"/>
              </a:spcAft>
              <a:buClr>
                <a:schemeClr val="dk1"/>
              </a:buClr>
              <a:buSzPts val="2405"/>
              <a:buFont typeface="Calibri"/>
              <a:buAutoNum type="arabicPeriod"/>
            </a:pPr>
            <a:r>
              <a:rPr lang="en-US" sz="2405"/>
              <a:t>Class – GRAPHICS </a:t>
            </a:r>
            <a:r>
              <a:rPr lang="en-US" sz="2405">
                <a:solidFill>
                  <a:srgbClr val="FF0000"/>
                </a:solidFill>
              </a:rPr>
              <a:t>(ON HOLD)</a:t>
            </a:r>
            <a:endParaRPr sz="2405"/>
          </a:p>
          <a:p>
            <a:pPr marL="514350" lvl="0" indent="-514350" algn="l" rtl="0">
              <a:lnSpc>
                <a:spcPct val="80000"/>
              </a:lnSpc>
              <a:spcBef>
                <a:spcPts val="1000"/>
              </a:spcBef>
              <a:spcAft>
                <a:spcPts val="0"/>
              </a:spcAft>
              <a:buClr>
                <a:schemeClr val="dk1"/>
              </a:buClr>
              <a:buSzPts val="2405"/>
              <a:buFont typeface="Calibri"/>
              <a:buAutoNum type="arabicPeriod"/>
            </a:pPr>
            <a:r>
              <a:rPr lang="en-US" sz="2405"/>
              <a:t>Class – AI </a:t>
            </a:r>
            <a:r>
              <a:rPr lang="en-US" sz="2405">
                <a:solidFill>
                  <a:srgbClr val="FF0000"/>
                </a:solidFill>
              </a:rPr>
              <a:t>(ON HOLD)</a:t>
            </a:r>
            <a:endParaRPr/>
          </a:p>
          <a:p>
            <a:pPr marL="514350" lvl="0" indent="-514350" algn="l" rtl="0">
              <a:lnSpc>
                <a:spcPct val="80000"/>
              </a:lnSpc>
              <a:spcBef>
                <a:spcPts val="1000"/>
              </a:spcBef>
              <a:spcAft>
                <a:spcPts val="0"/>
              </a:spcAft>
              <a:buClr>
                <a:schemeClr val="dk1"/>
              </a:buClr>
              <a:buSzPts val="2405"/>
              <a:buFont typeface="Calibri"/>
              <a:buAutoNum type="arabicPeriod"/>
            </a:pPr>
            <a:r>
              <a:rPr lang="en-US" sz="2405"/>
              <a:t>Class – CRC HOW TO</a:t>
            </a:r>
            <a:endParaRPr/>
          </a:p>
          <a:p>
            <a:pPr marL="514350" lvl="0" indent="-361632" algn="l" rtl="0">
              <a:lnSpc>
                <a:spcPct val="80000"/>
              </a:lnSpc>
              <a:spcBef>
                <a:spcPts val="1000"/>
              </a:spcBef>
              <a:spcAft>
                <a:spcPts val="0"/>
              </a:spcAft>
              <a:buClr>
                <a:schemeClr val="dk1"/>
              </a:buClr>
              <a:buSzPts val="2405"/>
              <a:buFont typeface="Calibri"/>
              <a:buNone/>
            </a:pPr>
            <a:endParaRPr sz="2405"/>
          </a:p>
        </p:txBody>
      </p:sp>
      <p:sp>
        <p:nvSpPr>
          <p:cNvPr id="89" name="Google Shape;89;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90" name="Google Shape;90;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91" name="Google Shape;91;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a:t>
            </a:fld>
            <a:endParaRPr/>
          </a:p>
        </p:txBody>
      </p:sp>
      <p:sp>
        <p:nvSpPr>
          <p:cNvPr id="92" name="Google Shape;92;p1"/>
          <p:cNvSpPr txBox="1"/>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Timeline &amp; Slide Contents</a:t>
            </a:r>
            <a:endParaRPr/>
          </a:p>
        </p:txBody>
      </p:sp>
      <p:sp>
        <p:nvSpPr>
          <p:cNvPr id="93" name="Google Shape;93;p1"/>
          <p:cNvSpPr txBox="1"/>
          <p:nvPr/>
        </p:nvSpPr>
        <p:spPr>
          <a:xfrm>
            <a:off x="234818" y="1616076"/>
            <a:ext cx="5938156" cy="4351338"/>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600"/>
              <a:buFont typeface="Arial"/>
              <a:buNone/>
            </a:pPr>
            <a:r>
              <a:rPr lang="en-US" sz="2600" b="1" i="0" u="sng" strike="noStrike" cap="none">
                <a:solidFill>
                  <a:schemeClr val="dk1"/>
                </a:solidFill>
                <a:latin typeface="Calibri"/>
                <a:ea typeface="Calibri"/>
                <a:cs typeface="Calibri"/>
                <a:sym typeface="Calibri"/>
              </a:rPr>
              <a:t>Suspenses</a:t>
            </a:r>
            <a:r>
              <a:rPr lang="en-US" sz="2600" b="0" i="0" u="none" strike="noStrike" cap="none">
                <a:solidFill>
                  <a:schemeClr val="dk1"/>
                </a:solidFill>
                <a:latin typeface="Calibri"/>
                <a:ea typeface="Calibri"/>
                <a:cs typeface="Calibri"/>
                <a:sym typeface="Calibri"/>
              </a:rPr>
              <a:t>:</a:t>
            </a:r>
            <a:endParaRPr/>
          </a:p>
          <a:p>
            <a:pPr marL="228600" marR="0" lvl="0" indent="-228600" algn="l" rtl="0">
              <a:lnSpc>
                <a:spcPct val="90000"/>
              </a:lnSpc>
              <a:spcBef>
                <a:spcPts val="1000"/>
              </a:spcBef>
              <a:spcAft>
                <a:spcPts val="0"/>
              </a:spcAft>
              <a:buClr>
                <a:srgbClr val="0070C0"/>
              </a:buClr>
              <a:buSzPts val="2600"/>
              <a:buFont typeface="Arial"/>
              <a:buChar char="•"/>
            </a:pPr>
            <a:r>
              <a:rPr lang="en-US" sz="2600" b="0" i="0" u="none" strike="sngStrike" cap="none">
                <a:solidFill>
                  <a:srgbClr val="0070C0"/>
                </a:solidFill>
                <a:latin typeface="Calibri"/>
                <a:ea typeface="Calibri"/>
                <a:cs typeface="Calibri"/>
                <a:sym typeface="Calibri"/>
              </a:rPr>
              <a:t>Fri, Mar 27: Team (CRC drafts)</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Fri, Apr 03: Team (Coding for initial classes, 1-2 methods, instance variables)</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Mon, Apr 06: UPENN (project design) </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Fri, Apr 10: Team (project initial draft)</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Fri, Apr 17: Team (project final draft)</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Fri, Apr 24: open</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Mon, Apr 27: UPENN (project) </a:t>
            </a:r>
            <a:endParaRPr/>
          </a:p>
          <a:p>
            <a:pPr marL="514350" marR="0" lvl="0" indent="-349250" algn="l" rtl="0">
              <a:lnSpc>
                <a:spcPct val="90000"/>
              </a:lnSpc>
              <a:spcBef>
                <a:spcPts val="1000"/>
              </a:spcBef>
              <a:spcAft>
                <a:spcPts val="0"/>
              </a:spcAft>
              <a:buClr>
                <a:schemeClr val="dk1"/>
              </a:buClr>
              <a:buSzPts val="2600"/>
              <a:buFont typeface="Calibri"/>
              <a:buNone/>
            </a:pPr>
            <a:endParaRPr sz="26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0"/>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AI</a:t>
            </a:r>
            <a:endParaRPr/>
          </a:p>
        </p:txBody>
      </p:sp>
      <p:grpSp>
        <p:nvGrpSpPr>
          <p:cNvPr id="266" name="Google Shape;266;p10"/>
          <p:cNvGrpSpPr/>
          <p:nvPr/>
        </p:nvGrpSpPr>
        <p:grpSpPr>
          <a:xfrm>
            <a:off x="1523088" y="1593118"/>
            <a:ext cx="9135611" cy="4572000"/>
            <a:chOff x="1551963" y="1795244"/>
            <a:chExt cx="9135611" cy="4572000"/>
          </a:xfrm>
        </p:grpSpPr>
        <p:cxnSp>
          <p:nvCxnSpPr>
            <p:cNvPr id="267" name="Google Shape;267;p10"/>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268" name="Google Shape;268;p10"/>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269" name="Google Shape;2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270" name="Google Shape;2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271" name="Google Shape;2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sp>
        <p:nvSpPr>
          <p:cNvPr id="272" name="Google Shape;272;p10"/>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Responsibility(ies):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p:txBody>
      </p:sp>
      <p:sp>
        <p:nvSpPr>
          <p:cNvPr id="273" name="Google Shape;273;p10"/>
          <p:cNvSpPr txBox="1"/>
          <p:nvPr/>
        </p:nvSpPr>
        <p:spPr>
          <a:xfrm>
            <a:off x="561436"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Collaborator(s):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74" name="Google Shape;274;p10"/>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Variable(s):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75" name="Google Shape;275;p10"/>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Method(s):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76" name="Google Shape;276;p10"/>
          <p:cNvSpPr txBox="1"/>
          <p:nvPr/>
        </p:nvSpPr>
        <p:spPr>
          <a:xfrm rot="-2174568">
            <a:off x="3161543" y="2497976"/>
            <a:ext cx="5868914" cy="18620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500">
                <a:solidFill>
                  <a:srgbClr val="FF0000"/>
                </a:solidFill>
                <a:latin typeface="Calibri"/>
                <a:ea typeface="Calibri"/>
                <a:cs typeface="Calibri"/>
                <a:sym typeface="Calibri"/>
              </a:rPr>
              <a:t>ON HOLD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1"/>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DESCRIPTION / NOTES</a:t>
            </a:r>
            <a:endParaRPr/>
          </a:p>
        </p:txBody>
      </p:sp>
      <p:grpSp>
        <p:nvGrpSpPr>
          <p:cNvPr id="282" name="Google Shape;282;p11"/>
          <p:cNvGrpSpPr/>
          <p:nvPr/>
        </p:nvGrpSpPr>
        <p:grpSpPr>
          <a:xfrm>
            <a:off x="1523088" y="1593118"/>
            <a:ext cx="9135611" cy="4572000"/>
            <a:chOff x="1551963" y="1795244"/>
            <a:chExt cx="9135611" cy="4572000"/>
          </a:xfrm>
        </p:grpSpPr>
        <p:cxnSp>
          <p:nvCxnSpPr>
            <p:cNvPr id="283" name="Google Shape;283;p11"/>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284" name="Google Shape;284;p11"/>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285" name="Google Shape;285;p11"/>
          <p:cNvSpPr txBox="1"/>
          <p:nvPr/>
        </p:nvSpPr>
        <p:spPr>
          <a:xfrm>
            <a:off x="561437" y="1610578"/>
            <a:ext cx="5486400" cy="22860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u="sng">
                <a:solidFill>
                  <a:schemeClr val="dk1"/>
                </a:solidFill>
                <a:latin typeface="Calibri"/>
                <a:ea typeface="Calibri"/>
                <a:cs typeface="Calibri"/>
                <a:sym typeface="Calibri"/>
              </a:rPr>
              <a:t>Responsibility(ies)</a:t>
            </a:r>
            <a:r>
              <a:rPr lang="en-US" sz="18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rgbClr val="000000"/>
                </a:solidFill>
                <a:latin typeface="Calibri"/>
                <a:ea typeface="Calibri"/>
                <a:cs typeface="Calibri"/>
                <a:sym typeface="Calibri"/>
              </a:rPr>
              <a:t>	The "Responsibilities" section describes the tasks an object of the class is supposed to carry out. It should simply describes what is to be done, and it should avoid mentioning any of the detailed details of how the tasks are to be carried out.</a:t>
            </a:r>
            <a:r>
              <a:rPr lang="en-US" sz="1600" b="0" i="0" u="none" strike="noStrike" cap="none">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 name="Google Shape;286;p11"/>
          <p:cNvSpPr txBox="1"/>
          <p:nvPr/>
        </p:nvSpPr>
        <p:spPr>
          <a:xfrm>
            <a:off x="6136522" y="1610578"/>
            <a:ext cx="5486400" cy="22860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Variable(s):</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rgbClr val="000000"/>
              </a:solidFill>
              <a:latin typeface="Calibri"/>
              <a:ea typeface="Calibri"/>
              <a:cs typeface="Calibri"/>
              <a:sym typeface="Calibri"/>
            </a:endParaRPr>
          </a:p>
          <a:p>
            <a:pPr marL="0" marR="0" lvl="0" indent="0" algn="l" rtl="0">
              <a:spcBef>
                <a:spcPts val="0"/>
              </a:spcBef>
              <a:spcAft>
                <a:spcPts val="0"/>
              </a:spcAft>
              <a:buNone/>
            </a:pPr>
            <a:r>
              <a:rPr lang="en-US" sz="1600">
                <a:solidFill>
                  <a:srgbClr val="000000"/>
                </a:solidFill>
                <a:latin typeface="Calibri"/>
                <a:ea typeface="Calibri"/>
                <a:cs typeface="Calibri"/>
                <a:sym typeface="Calibri"/>
              </a:rPr>
              <a:t>	The "Variables" section lists the global variables (object state variables) an object of the class needs to maintain.</a:t>
            </a:r>
            <a:r>
              <a:rPr lang="en-US" sz="1600" b="0" i="0" u="none" strike="noStrike" cap="none">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 name="Google Shape;28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288" name="Google Shape;28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289" name="Google Shape;28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sp>
        <p:nvSpPr>
          <p:cNvPr id="290" name="Google Shape;290;p11"/>
          <p:cNvSpPr txBox="1"/>
          <p:nvPr/>
        </p:nvSpPr>
        <p:spPr>
          <a:xfrm>
            <a:off x="561437" y="3849411"/>
            <a:ext cx="5486400" cy="22860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u="sng">
                <a:solidFill>
                  <a:schemeClr val="dk1"/>
                </a:solidFill>
                <a:latin typeface="Calibri"/>
                <a:ea typeface="Calibri"/>
                <a:cs typeface="Calibri"/>
                <a:sym typeface="Calibri"/>
              </a:rPr>
              <a:t>Collaborator(s)</a:t>
            </a:r>
            <a:r>
              <a:rPr lang="en-US" sz="18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rgbClr val="000000"/>
                </a:solidFill>
                <a:latin typeface="Calibri"/>
                <a:ea typeface="Calibri"/>
                <a:cs typeface="Calibri"/>
                <a:sym typeface="Calibri"/>
              </a:rPr>
              <a:t>	The "Collaborators" section should definitely contain any classes the object needs to carry out its tasks. In some designs, but certainly not all, it may also include classes that use the object.</a:t>
            </a:r>
            <a:r>
              <a:rPr lang="en-US" sz="1600" b="0" i="0" u="none" strike="noStrike" cap="none">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1" name="Google Shape;291;p11"/>
          <p:cNvSpPr txBox="1"/>
          <p:nvPr/>
        </p:nvSpPr>
        <p:spPr>
          <a:xfrm>
            <a:off x="6136522" y="3849411"/>
            <a:ext cx="5486400" cy="22860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u="sng">
                <a:solidFill>
                  <a:schemeClr val="dk1"/>
                </a:solidFill>
                <a:latin typeface="Calibri"/>
                <a:ea typeface="Calibri"/>
                <a:cs typeface="Calibri"/>
                <a:sym typeface="Calibri"/>
              </a:rPr>
              <a:t>Method(s)</a:t>
            </a: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rgbClr val="000000"/>
                </a:solidFill>
                <a:latin typeface="Calibri"/>
                <a:ea typeface="Calibri"/>
                <a:cs typeface="Calibri"/>
                <a:sym typeface="Calibri"/>
              </a:rPr>
              <a:t>	The Methods section lists the methods of the class. It should simply list the method signatures (method return types, names and parameter lists) and brief descriptions of what the methods do. It should avoid mentioning any details about how the methods carry out their tasks. Typically, each method carries out one of the tasks listed in the Responsibilities section.</a:t>
            </a:r>
            <a:endParaRPr sz="16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MAIN</a:t>
            </a:r>
            <a:endParaRPr/>
          </a:p>
        </p:txBody>
      </p:sp>
      <p:grpSp>
        <p:nvGrpSpPr>
          <p:cNvPr id="99" name="Google Shape;99;p2"/>
          <p:cNvGrpSpPr/>
          <p:nvPr/>
        </p:nvGrpSpPr>
        <p:grpSpPr>
          <a:xfrm>
            <a:off x="1523088" y="1593118"/>
            <a:ext cx="9135611" cy="4572000"/>
            <a:chOff x="1551963" y="1795244"/>
            <a:chExt cx="9135611" cy="4572000"/>
          </a:xfrm>
        </p:grpSpPr>
        <p:cxnSp>
          <p:nvCxnSpPr>
            <p:cNvPr id="100" name="Google Shape;100;p2"/>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101" name="Google Shape;101;p2"/>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102" name="Google Shape;102;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103" name="Google Shape;10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104" name="Google Shape;10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
        <p:nvSpPr>
          <p:cNvPr id="105" name="Google Shape;105;p2"/>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i="0" u="sng" strike="noStrike" cap="none">
                <a:solidFill>
                  <a:schemeClr val="dk1"/>
                </a:solidFill>
                <a:latin typeface="Calibri"/>
                <a:ea typeface="Calibri"/>
                <a:cs typeface="Calibri"/>
                <a:sym typeface="Calibri"/>
              </a:rPr>
              <a:t>Responsibility(ies):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Driver class for displaying of board and moving of various pieces between two players.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JMG: launch game?</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06" name="Google Shape;106;p2"/>
          <p:cNvSpPr txBox="1"/>
          <p:nvPr/>
        </p:nvSpPr>
        <p:spPr>
          <a:xfrm>
            <a:off x="561436"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Collaborator(s):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Board</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Player</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Pieces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Moves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JMG: all other classes?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07" name="Google Shape;107;p2"/>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Variable(s):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None: Should only instantiate constructors for different classes and then drive the game.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JMG: May need to launch a new instance of “game” or “board” ?</a:t>
            </a:r>
            <a:endParaRPr/>
          </a:p>
          <a:p>
            <a:pPr marL="285750" marR="0" lvl="0" indent="-171450" algn="l" rtl="0">
              <a:spcBef>
                <a:spcPts val="0"/>
              </a:spcBef>
              <a:spcAft>
                <a:spcPts val="0"/>
              </a:spcAft>
              <a:buClr>
                <a:schemeClr val="dk1"/>
              </a:buClr>
              <a:buSzPts val="1800"/>
              <a:buFont typeface="Arial"/>
              <a:buNone/>
            </a:pPr>
            <a:endParaRPr sz="1800" b="1">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08" name="Google Shape;108;p2"/>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Method(s):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Should be no new methods in Main class.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JMG: public static void main(String[] args) {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BOARD</a:t>
            </a:r>
            <a:endParaRPr/>
          </a:p>
        </p:txBody>
      </p:sp>
      <p:grpSp>
        <p:nvGrpSpPr>
          <p:cNvPr id="114" name="Google Shape;114;p3"/>
          <p:cNvGrpSpPr/>
          <p:nvPr/>
        </p:nvGrpSpPr>
        <p:grpSpPr>
          <a:xfrm>
            <a:off x="1523088" y="1593118"/>
            <a:ext cx="9135611" cy="4572000"/>
            <a:chOff x="1551963" y="1795244"/>
            <a:chExt cx="9135611" cy="4572000"/>
          </a:xfrm>
        </p:grpSpPr>
        <p:cxnSp>
          <p:nvCxnSpPr>
            <p:cNvPr id="115" name="Google Shape;115;p3"/>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116" name="Google Shape;116;p3"/>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117" name="Google Shape;11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118" name="Google Shape;11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119" name="Google Shape;11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
        <p:nvSpPr>
          <p:cNvPr id="120" name="Google Shape;120;p3"/>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Responsibility(ies):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Arrange Board into correct configuration for a chess game.  Allow movement of pieces with boundary considerations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21" name="Google Shape;121;p3"/>
          <p:cNvSpPr txBox="1"/>
          <p:nvPr/>
        </p:nvSpPr>
        <p:spPr>
          <a:xfrm>
            <a:off x="561436"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Collaborator(s):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Pieces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Player</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Moves</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Graphics??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22" name="Google Shape;122;p3"/>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Variable(s):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int tileCoordinate;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23" name="Google Shape;123;p3"/>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Method(s):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boolean isTileOccupied()</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String updateBoard(String piece, int Move)</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Board(int tileCoordinate){this.tileCoordinate = tileCoordinate;}</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Piece getPiece()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457200" marR="0" lvl="0" indent="0" algn="l" rtl="0">
              <a:spcBef>
                <a:spcPts val="0"/>
              </a:spcBef>
              <a:spcAft>
                <a:spcPts val="0"/>
              </a:spcAft>
              <a:buNone/>
            </a:pPr>
            <a:endParaRPr sz="1800">
              <a:solidFill>
                <a:schemeClr val="dk1"/>
              </a:solidFill>
              <a:latin typeface="Calibri"/>
              <a:ea typeface="Calibri"/>
              <a:cs typeface="Calibri"/>
              <a:sym typeface="Calibri"/>
            </a:endParaRPr>
          </a:p>
          <a:p>
            <a:pPr marL="45720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MOVES</a:t>
            </a:r>
            <a:endParaRPr/>
          </a:p>
        </p:txBody>
      </p:sp>
      <p:grpSp>
        <p:nvGrpSpPr>
          <p:cNvPr id="129" name="Google Shape;129;p4"/>
          <p:cNvGrpSpPr/>
          <p:nvPr/>
        </p:nvGrpSpPr>
        <p:grpSpPr>
          <a:xfrm>
            <a:off x="1523088" y="1593118"/>
            <a:ext cx="9135611" cy="4572000"/>
            <a:chOff x="1551963" y="1795244"/>
            <a:chExt cx="9135611" cy="4572000"/>
          </a:xfrm>
        </p:grpSpPr>
        <p:cxnSp>
          <p:nvCxnSpPr>
            <p:cNvPr id="130" name="Google Shape;130;p4"/>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131" name="Google Shape;131;p4"/>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132" name="Google Shape;1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133" name="Google Shape;1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134" name="Google Shape;1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
        <p:nvSpPr>
          <p:cNvPr id="135" name="Google Shape;135;p4"/>
          <p:cNvSpPr txBox="1"/>
          <p:nvPr/>
        </p:nvSpPr>
        <p:spPr>
          <a:xfrm>
            <a:off x="561436" y="1610578"/>
            <a:ext cx="5472449"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Responsibility(ies):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1. Check if move a player makes is valid or not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 Check if special move a player makes is valid or not.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3. If a move/special move for a piece is valid, move piece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a:p>
          <a:p>
            <a:pPr marL="0" lvl="0" indent="0" algn="l" rtl="0">
              <a:spcBef>
                <a:spcPts val="0"/>
              </a:spcBef>
              <a:spcAft>
                <a:spcPts val="0"/>
              </a:spcAft>
              <a:buNone/>
            </a:pPr>
            <a:endParaRPr/>
          </a:p>
        </p:txBody>
      </p:sp>
      <p:sp>
        <p:nvSpPr>
          <p:cNvPr id="136" name="Google Shape;136;p4"/>
          <p:cNvSpPr txBox="1"/>
          <p:nvPr/>
        </p:nvSpPr>
        <p:spPr>
          <a:xfrm>
            <a:off x="561435" y="3924759"/>
            <a:ext cx="5351679"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Collaborator(s):</a:t>
            </a:r>
            <a:r>
              <a:rPr lang="en-US" sz="1800">
                <a:solidFill>
                  <a:schemeClr val="dk1"/>
                </a:solidFill>
                <a:latin typeface="Calibri"/>
                <a:ea typeface="Calibri"/>
                <a:cs typeface="Calibri"/>
                <a:sym typeface="Calibri"/>
              </a:rPr>
              <a:t> (not completely clear here would love to hear from others especially about pieces)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1. Board – updates the board if move by player is valid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 Pieces - move pieces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3. Players – when a player makes moves a particular piece by a certain amount, checks whether the move is valid and if so moves the piece by that amount and </a:t>
            </a:r>
            <a:endParaRPr/>
          </a:p>
          <a:p>
            <a:pPr marL="0" marR="0" lvl="0" indent="0" algn="l" rtl="0">
              <a:spcBef>
                <a:spcPts val="0"/>
              </a:spcBef>
              <a:spcAft>
                <a:spcPts val="0"/>
              </a:spcAft>
              <a:buNone/>
            </a:pP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37" name="Google Shape;137;p4"/>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Variable(s):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1. integer x_move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 integer y_move</a:t>
            </a: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38" name="Google Shape;138;p4"/>
          <p:cNvSpPr txBox="1"/>
          <p:nvPr/>
        </p:nvSpPr>
        <p:spPr>
          <a:xfrm>
            <a:off x="6147899" y="3924758"/>
            <a:ext cx="5482666" cy="2431589"/>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Method(s):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1. checkvalidmove(): boolean return method that checks whether a move for a given piece is valid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 checkspecialvalidmove(): boolean return method that checks special moves for specific pieces that have special moves permitted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3. move(): if for a given piece, move appears to be valid then move the </a:t>
            </a: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5"/>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70C0"/>
              </a:buClr>
              <a:buSzPts val="4400"/>
              <a:buFont typeface="Calibri"/>
              <a:buNone/>
            </a:pPr>
            <a:r>
              <a:rPr lang="en-US">
                <a:solidFill>
                  <a:srgbClr val="0070C0"/>
                </a:solidFill>
              </a:rPr>
              <a:t>CRC card – SuperClass: PIECES</a:t>
            </a:r>
            <a:endParaRPr/>
          </a:p>
        </p:txBody>
      </p:sp>
      <p:grpSp>
        <p:nvGrpSpPr>
          <p:cNvPr id="144" name="Google Shape;144;p5"/>
          <p:cNvGrpSpPr/>
          <p:nvPr/>
        </p:nvGrpSpPr>
        <p:grpSpPr>
          <a:xfrm>
            <a:off x="1523088" y="1593118"/>
            <a:ext cx="9135611" cy="4572000"/>
            <a:chOff x="1551963" y="1795244"/>
            <a:chExt cx="9135611" cy="4572000"/>
          </a:xfrm>
        </p:grpSpPr>
        <p:cxnSp>
          <p:nvCxnSpPr>
            <p:cNvPr id="145" name="Google Shape;145;p5"/>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146" name="Google Shape;146;p5"/>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147" name="Google Shape;147;p5"/>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Responsibility(ies):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Construct playing pieces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Distinguish / display pieces of opposing sides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Establish initial/default positioning of pieces???</a:t>
            </a:r>
            <a:endParaRPr/>
          </a:p>
        </p:txBody>
      </p:sp>
      <p:sp>
        <p:nvSpPr>
          <p:cNvPr id="148" name="Google Shape;148;p5"/>
          <p:cNvSpPr txBox="1"/>
          <p:nvPr/>
        </p:nvSpPr>
        <p:spPr>
          <a:xfrm>
            <a:off x="561435" y="4351479"/>
            <a:ext cx="5403133"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Collaborator(s):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Chessboard//positioning</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Moves//playing</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Players//selection and moving</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Subclasses: (King, Queen, Bishop, Knight, Rook, Pawn)</a:t>
            </a:r>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p:txBody>
      </p:sp>
      <p:sp>
        <p:nvSpPr>
          <p:cNvPr id="149" name="Google Shape;149;p5"/>
          <p:cNvSpPr txBox="1"/>
          <p:nvPr/>
        </p:nvSpPr>
        <p:spPr>
          <a:xfrm>
            <a:off x="6147898" y="1610578"/>
            <a:ext cx="5482655"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Variable(s):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Colors:// white team, black team</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Titles/Ranks://all subclasses: King, Queen, Bishop, Knight, Rook, Pawn</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InitialPosition//for a new game</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CurrentPosition??? //in this class or board or moves</a:t>
            </a:r>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p:txBody>
      </p:sp>
      <p:sp>
        <p:nvSpPr>
          <p:cNvPr id="150" name="Google Shape;150;p5"/>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Method(s):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Piece x = new Piece();//new generic piece</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Piece xW = new Piece(); //new white piece</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Piece xB = new Piece(); //new black piece</a:t>
            </a:r>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p:txBody>
      </p:sp>
      <p:sp>
        <p:nvSpPr>
          <p:cNvPr id="151" name="Google Shape;151;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152" name="Google Shape;15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153" name="Google Shape;15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6"/>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70C0"/>
              </a:buClr>
              <a:buSzPts val="4400"/>
              <a:buFont typeface="Calibri"/>
              <a:buNone/>
            </a:pPr>
            <a:r>
              <a:rPr lang="en-US">
                <a:solidFill>
                  <a:srgbClr val="0070C0"/>
                </a:solidFill>
              </a:rPr>
              <a:t>CRC card – SubClass: * extends PIECES</a:t>
            </a:r>
            <a:endParaRPr/>
          </a:p>
        </p:txBody>
      </p:sp>
      <p:grpSp>
        <p:nvGrpSpPr>
          <p:cNvPr id="159" name="Google Shape;159;p6"/>
          <p:cNvGrpSpPr/>
          <p:nvPr/>
        </p:nvGrpSpPr>
        <p:grpSpPr>
          <a:xfrm>
            <a:off x="1523088" y="1593118"/>
            <a:ext cx="9135611" cy="4572000"/>
            <a:chOff x="1551963" y="1795244"/>
            <a:chExt cx="9135611" cy="4572000"/>
          </a:xfrm>
        </p:grpSpPr>
        <p:cxnSp>
          <p:nvCxnSpPr>
            <p:cNvPr id="160" name="Google Shape;160;p6"/>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161" name="Google Shape;161;p6"/>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162" name="Google Shape;162;p6"/>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rgbClr val="0070C0"/>
                </a:solidFill>
                <a:latin typeface="Calibri"/>
                <a:ea typeface="Calibri"/>
                <a:cs typeface="Calibri"/>
                <a:sym typeface="Calibri"/>
              </a:rPr>
              <a:t>Responsibility(ies):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Constructs * </a:t>
            </a:r>
            <a:endParaRPr/>
          </a:p>
        </p:txBody>
      </p:sp>
      <p:sp>
        <p:nvSpPr>
          <p:cNvPr id="163" name="Google Shape;163;p6"/>
          <p:cNvSpPr txBox="1"/>
          <p:nvPr/>
        </p:nvSpPr>
        <p:spPr>
          <a:xfrm>
            <a:off x="561436"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rgbClr val="0070C0"/>
                </a:solidFill>
                <a:latin typeface="Calibri"/>
                <a:ea typeface="Calibri"/>
                <a:cs typeface="Calibri"/>
                <a:sym typeface="Calibri"/>
              </a:rPr>
              <a:t>Collaborator(s):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Superclass: PIECES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Moves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Players</a:t>
            </a:r>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p:txBody>
      </p:sp>
      <p:sp>
        <p:nvSpPr>
          <p:cNvPr id="164" name="Google Shape;164;p6"/>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rgbClr val="0070C0"/>
                </a:solidFill>
                <a:latin typeface="Calibri"/>
                <a:ea typeface="Calibri"/>
                <a:cs typeface="Calibri"/>
                <a:sym typeface="Calibri"/>
              </a:rPr>
              <a:t>Variable(s):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super.color</a:t>
            </a:r>
            <a:endParaRPr sz="1800">
              <a:solidFill>
                <a:srgbClr val="0070C0"/>
              </a:solidFill>
              <a:latin typeface="Calibri"/>
              <a:ea typeface="Calibri"/>
              <a:cs typeface="Calibri"/>
              <a:sym typeface="Calibri"/>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super.titles/ranks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super.intialPosition</a:t>
            </a:r>
            <a:endParaRPr sz="1800">
              <a:solidFill>
                <a:srgbClr val="0070C0"/>
              </a:solidFill>
              <a:latin typeface="Calibri"/>
              <a:ea typeface="Calibri"/>
              <a:cs typeface="Calibri"/>
              <a:sym typeface="Calibri"/>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@override???:// defaultMoves</a:t>
            </a:r>
            <a:endParaRPr sz="1800">
              <a:solidFill>
                <a:srgbClr val="0070C0"/>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p:txBody>
      </p:sp>
      <p:sp>
        <p:nvSpPr>
          <p:cNvPr id="165" name="Google Shape;165;p6"/>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rgbClr val="0070C0"/>
                </a:solidFill>
                <a:latin typeface="Calibri"/>
                <a:ea typeface="Calibri"/>
                <a:cs typeface="Calibri"/>
                <a:sym typeface="Calibri"/>
              </a:rPr>
              <a:t>Method(s):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@override: move();???does Moves become a subclass to Pieces or King (see next slide)</a:t>
            </a:r>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p:txBody>
      </p:sp>
      <p:sp>
        <p:nvSpPr>
          <p:cNvPr id="166" name="Google Shape;16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167" name="Google Shape;16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168" name="Google Shape;16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
        <p:nvSpPr>
          <p:cNvPr id="169" name="Google Shape;169;p6"/>
          <p:cNvSpPr/>
          <p:nvPr/>
        </p:nvSpPr>
        <p:spPr>
          <a:xfrm>
            <a:off x="420848" y="1169137"/>
            <a:ext cx="11350305"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70C0"/>
                </a:solidFill>
                <a:latin typeface="Calibri"/>
                <a:ea typeface="Calibri"/>
                <a:cs typeface="Calibri"/>
                <a:sym typeface="Calibri"/>
              </a:rPr>
              <a:t>* all PIECES subclasses (King, Queen, Bishop, Knight, Rook, Pawn) are lumped into this one slide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7"/>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DRAFT: Class hierarchy diagram - PIECES</a:t>
            </a:r>
            <a:endParaRPr/>
          </a:p>
        </p:txBody>
      </p:sp>
      <p:sp>
        <p:nvSpPr>
          <p:cNvPr id="175" name="Google Shape;175;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176" name="Google Shape;17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177" name="Google Shape;17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sp>
        <p:nvSpPr>
          <p:cNvPr id="178" name="Google Shape;178;p7"/>
          <p:cNvSpPr/>
          <p:nvPr/>
        </p:nvSpPr>
        <p:spPr>
          <a:xfrm>
            <a:off x="5409082" y="1221176"/>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Pieces</a:t>
            </a:r>
            <a:endParaRPr sz="1300">
              <a:solidFill>
                <a:schemeClr val="lt1"/>
              </a:solidFill>
              <a:latin typeface="Calibri"/>
              <a:ea typeface="Calibri"/>
              <a:cs typeface="Calibri"/>
              <a:sym typeface="Calibri"/>
            </a:endParaRPr>
          </a:p>
        </p:txBody>
      </p:sp>
      <p:sp>
        <p:nvSpPr>
          <p:cNvPr id="179" name="Google Shape;179;p7"/>
          <p:cNvSpPr/>
          <p:nvPr/>
        </p:nvSpPr>
        <p:spPr>
          <a:xfrm>
            <a:off x="8885614" y="3292489"/>
            <a:ext cx="166873" cy="2815882"/>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7"/>
          <p:cNvSpPr/>
          <p:nvPr/>
        </p:nvSpPr>
        <p:spPr>
          <a:xfrm>
            <a:off x="8885614" y="3292489"/>
            <a:ext cx="166873" cy="2043960"/>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7"/>
          <p:cNvSpPr/>
          <p:nvPr/>
        </p:nvSpPr>
        <p:spPr>
          <a:xfrm>
            <a:off x="8885614" y="3292489"/>
            <a:ext cx="166873" cy="1272039"/>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7"/>
          <p:cNvSpPr/>
          <p:nvPr/>
        </p:nvSpPr>
        <p:spPr>
          <a:xfrm>
            <a:off x="8885614" y="3292489"/>
            <a:ext cx="166873" cy="500118"/>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7"/>
          <p:cNvSpPr/>
          <p:nvPr/>
        </p:nvSpPr>
        <p:spPr>
          <a:xfrm>
            <a:off x="5965327" y="2520568"/>
            <a:ext cx="3365282" cy="228314"/>
          </a:xfrm>
          <a:custGeom>
            <a:avLst/>
            <a:gdLst/>
            <a:ahLst/>
            <a:cxnLst/>
            <a:rect l="l" t="t" r="r" b="b"/>
            <a:pathLst>
              <a:path w="120000" h="120000" extrusionOk="0">
                <a:moveTo>
                  <a:pt x="0" y="0"/>
                </a:moveTo>
                <a:lnTo>
                  <a:pt x="0" y="61395"/>
                </a:lnTo>
                <a:lnTo>
                  <a:pt x="120000" y="61395"/>
                </a:lnTo>
                <a:lnTo>
                  <a:pt x="120000" y="122790"/>
                </a:lnTo>
              </a:path>
            </a:pathLst>
          </a:custGeom>
          <a:noFill/>
          <a:ln w="12700" cap="flat" cmpd="sng">
            <a:solidFill>
              <a:srgbClr val="345A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p7"/>
          <p:cNvSpPr/>
          <p:nvPr/>
        </p:nvSpPr>
        <p:spPr>
          <a:xfrm>
            <a:off x="7539501" y="3292489"/>
            <a:ext cx="166873" cy="1272039"/>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7"/>
          <p:cNvSpPr/>
          <p:nvPr/>
        </p:nvSpPr>
        <p:spPr>
          <a:xfrm>
            <a:off x="7539501" y="3292489"/>
            <a:ext cx="166873" cy="500118"/>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7"/>
          <p:cNvSpPr/>
          <p:nvPr/>
        </p:nvSpPr>
        <p:spPr>
          <a:xfrm>
            <a:off x="5965327" y="2520568"/>
            <a:ext cx="2019169" cy="228314"/>
          </a:xfrm>
          <a:custGeom>
            <a:avLst/>
            <a:gdLst/>
            <a:ahLst/>
            <a:cxnLst/>
            <a:rect l="l" t="t" r="r" b="b"/>
            <a:pathLst>
              <a:path w="120000" h="120000" extrusionOk="0">
                <a:moveTo>
                  <a:pt x="0" y="0"/>
                </a:moveTo>
                <a:lnTo>
                  <a:pt x="0" y="61395"/>
                </a:lnTo>
                <a:lnTo>
                  <a:pt x="120000" y="61395"/>
                </a:lnTo>
                <a:lnTo>
                  <a:pt x="120000" y="122790"/>
                </a:lnTo>
              </a:path>
            </a:pathLst>
          </a:custGeom>
          <a:noFill/>
          <a:ln w="12700" cap="flat" cmpd="sng">
            <a:solidFill>
              <a:srgbClr val="345A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7"/>
          <p:cNvSpPr/>
          <p:nvPr/>
        </p:nvSpPr>
        <p:spPr>
          <a:xfrm>
            <a:off x="6193388" y="3292489"/>
            <a:ext cx="166873" cy="500118"/>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7"/>
          <p:cNvSpPr/>
          <p:nvPr/>
        </p:nvSpPr>
        <p:spPr>
          <a:xfrm>
            <a:off x="5965327" y="2520568"/>
            <a:ext cx="673056" cy="228314"/>
          </a:xfrm>
          <a:custGeom>
            <a:avLst/>
            <a:gdLst/>
            <a:ahLst/>
            <a:cxnLst/>
            <a:rect l="l" t="t" r="r" b="b"/>
            <a:pathLst>
              <a:path w="120000" h="120000" extrusionOk="0">
                <a:moveTo>
                  <a:pt x="0" y="0"/>
                </a:moveTo>
                <a:lnTo>
                  <a:pt x="0" y="61395"/>
                </a:lnTo>
                <a:lnTo>
                  <a:pt x="120000" y="61395"/>
                </a:lnTo>
                <a:lnTo>
                  <a:pt x="120000" y="122790"/>
                </a:lnTo>
              </a:path>
            </a:pathLst>
          </a:custGeom>
          <a:noFill/>
          <a:ln w="12700" cap="flat" cmpd="sng">
            <a:solidFill>
              <a:srgbClr val="345A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7"/>
          <p:cNvSpPr/>
          <p:nvPr/>
        </p:nvSpPr>
        <p:spPr>
          <a:xfrm>
            <a:off x="4847275" y="3292489"/>
            <a:ext cx="166873" cy="500118"/>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7"/>
          <p:cNvSpPr/>
          <p:nvPr/>
        </p:nvSpPr>
        <p:spPr>
          <a:xfrm>
            <a:off x="5292271" y="2520568"/>
            <a:ext cx="673056" cy="228314"/>
          </a:xfrm>
          <a:custGeom>
            <a:avLst/>
            <a:gdLst/>
            <a:ahLst/>
            <a:cxnLst/>
            <a:rect l="l" t="t" r="r" b="b"/>
            <a:pathLst>
              <a:path w="120000" h="120000" extrusionOk="0">
                <a:moveTo>
                  <a:pt x="120000" y="0"/>
                </a:moveTo>
                <a:lnTo>
                  <a:pt x="120000" y="61395"/>
                </a:lnTo>
                <a:lnTo>
                  <a:pt x="0" y="61395"/>
                </a:lnTo>
                <a:lnTo>
                  <a:pt x="0" y="122790"/>
                </a:lnTo>
              </a:path>
            </a:pathLst>
          </a:custGeom>
          <a:noFill/>
          <a:ln w="12700" cap="flat" cmpd="sng">
            <a:solidFill>
              <a:srgbClr val="345A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7"/>
          <p:cNvSpPr/>
          <p:nvPr/>
        </p:nvSpPr>
        <p:spPr>
          <a:xfrm>
            <a:off x="3501161" y="3292489"/>
            <a:ext cx="166873" cy="500118"/>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Google Shape;192;p7"/>
          <p:cNvSpPr/>
          <p:nvPr/>
        </p:nvSpPr>
        <p:spPr>
          <a:xfrm>
            <a:off x="3946157" y="2520568"/>
            <a:ext cx="2019169" cy="228314"/>
          </a:xfrm>
          <a:custGeom>
            <a:avLst/>
            <a:gdLst/>
            <a:ahLst/>
            <a:cxnLst/>
            <a:rect l="l" t="t" r="r" b="b"/>
            <a:pathLst>
              <a:path w="120000" h="120000" extrusionOk="0">
                <a:moveTo>
                  <a:pt x="120000" y="0"/>
                </a:moveTo>
                <a:lnTo>
                  <a:pt x="120000" y="61395"/>
                </a:lnTo>
                <a:lnTo>
                  <a:pt x="0" y="61395"/>
                </a:lnTo>
                <a:lnTo>
                  <a:pt x="0" y="122790"/>
                </a:lnTo>
              </a:path>
            </a:pathLst>
          </a:custGeom>
          <a:noFill/>
          <a:ln w="12700" cap="flat" cmpd="sng">
            <a:solidFill>
              <a:srgbClr val="345A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 name="Google Shape;193;p7"/>
          <p:cNvSpPr/>
          <p:nvPr/>
        </p:nvSpPr>
        <p:spPr>
          <a:xfrm>
            <a:off x="2155048" y="3292489"/>
            <a:ext cx="166873" cy="1272039"/>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7"/>
          <p:cNvSpPr/>
          <p:nvPr/>
        </p:nvSpPr>
        <p:spPr>
          <a:xfrm>
            <a:off x="2155048" y="3292489"/>
            <a:ext cx="166873" cy="500118"/>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 name="Google Shape;195;p7"/>
          <p:cNvSpPr/>
          <p:nvPr/>
        </p:nvSpPr>
        <p:spPr>
          <a:xfrm>
            <a:off x="2600044" y="2520568"/>
            <a:ext cx="3365282" cy="228314"/>
          </a:xfrm>
          <a:custGeom>
            <a:avLst/>
            <a:gdLst/>
            <a:ahLst/>
            <a:cxnLst/>
            <a:rect l="l" t="t" r="r" b="b"/>
            <a:pathLst>
              <a:path w="120000" h="120000" extrusionOk="0">
                <a:moveTo>
                  <a:pt x="120000" y="0"/>
                </a:moveTo>
                <a:lnTo>
                  <a:pt x="120000" y="61395"/>
                </a:lnTo>
                <a:lnTo>
                  <a:pt x="0" y="61395"/>
                </a:lnTo>
                <a:lnTo>
                  <a:pt x="0" y="122790"/>
                </a:lnTo>
              </a:path>
            </a:pathLst>
          </a:custGeom>
          <a:noFill/>
          <a:ln w="12700" cap="flat" cmpd="sng">
            <a:solidFill>
              <a:srgbClr val="345A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7"/>
          <p:cNvSpPr/>
          <p:nvPr/>
        </p:nvSpPr>
        <p:spPr>
          <a:xfrm>
            <a:off x="3818221" y="159646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dirty="0">
                <a:solidFill>
                  <a:schemeClr val="lt1"/>
                </a:solidFill>
                <a:latin typeface="Calibri"/>
                <a:ea typeface="Calibri"/>
                <a:cs typeface="Calibri"/>
                <a:sym typeface="Calibri"/>
              </a:rPr>
              <a:t>Team 1</a:t>
            </a:r>
            <a:endParaRPr dirty="0"/>
          </a:p>
          <a:p>
            <a:pPr marL="0" marR="0" lvl="0" indent="0" algn="ctr" rtl="0">
              <a:lnSpc>
                <a:spcPct val="90000"/>
              </a:lnSpc>
              <a:spcBef>
                <a:spcPts val="455"/>
              </a:spcBef>
              <a:spcAft>
                <a:spcPts val="0"/>
              </a:spcAft>
              <a:buClr>
                <a:schemeClr val="lt1"/>
              </a:buClr>
              <a:buSzPts val="1300"/>
              <a:buFont typeface="Calibri"/>
              <a:buNone/>
            </a:pPr>
            <a:r>
              <a:rPr lang="en-US" sz="1300" dirty="0">
                <a:solidFill>
                  <a:schemeClr val="lt1"/>
                </a:solidFill>
                <a:latin typeface="Calibri"/>
                <a:ea typeface="Calibri"/>
                <a:cs typeface="Calibri"/>
                <a:sym typeface="Calibri"/>
              </a:rPr>
              <a:t>(white pieces)</a:t>
            </a:r>
            <a:endParaRPr dirty="0"/>
          </a:p>
        </p:txBody>
      </p:sp>
      <p:sp>
        <p:nvSpPr>
          <p:cNvPr id="197" name="Google Shape;197;p7"/>
          <p:cNvSpPr/>
          <p:nvPr/>
        </p:nvSpPr>
        <p:spPr>
          <a:xfrm>
            <a:off x="7261291" y="159646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dirty="0">
                <a:solidFill>
                  <a:schemeClr val="lt1"/>
                </a:solidFill>
                <a:latin typeface="Calibri"/>
                <a:ea typeface="Calibri"/>
                <a:cs typeface="Calibri"/>
                <a:sym typeface="Calibri"/>
              </a:rPr>
              <a:t>Team 2</a:t>
            </a:r>
            <a:endParaRPr dirty="0"/>
          </a:p>
          <a:p>
            <a:pPr marL="0" marR="0" lvl="0" indent="0" algn="ctr" rtl="0">
              <a:lnSpc>
                <a:spcPct val="90000"/>
              </a:lnSpc>
              <a:spcBef>
                <a:spcPts val="455"/>
              </a:spcBef>
              <a:spcAft>
                <a:spcPts val="0"/>
              </a:spcAft>
              <a:buClr>
                <a:schemeClr val="lt1"/>
              </a:buClr>
              <a:buSzPts val="1300"/>
              <a:buFont typeface="Calibri"/>
              <a:buNone/>
            </a:pPr>
            <a:r>
              <a:rPr lang="en-US" sz="1300" dirty="0">
                <a:solidFill>
                  <a:schemeClr val="lt1"/>
                </a:solidFill>
                <a:latin typeface="Calibri"/>
                <a:ea typeface="Calibri"/>
                <a:cs typeface="Calibri"/>
                <a:sym typeface="Calibri"/>
              </a:rPr>
              <a:t>(black pieces)</a:t>
            </a:r>
            <a:endParaRPr dirty="0"/>
          </a:p>
        </p:txBody>
      </p:sp>
      <p:sp>
        <p:nvSpPr>
          <p:cNvPr id="198" name="Google Shape;198;p7"/>
          <p:cNvSpPr/>
          <p:nvPr/>
        </p:nvSpPr>
        <p:spPr>
          <a:xfrm>
            <a:off x="2043799" y="274888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King</a:t>
            </a:r>
            <a:endParaRPr/>
          </a:p>
        </p:txBody>
      </p:sp>
      <p:sp>
        <p:nvSpPr>
          <p:cNvPr id="199" name="Google Shape;199;p7"/>
          <p:cNvSpPr/>
          <p:nvPr/>
        </p:nvSpPr>
        <p:spPr>
          <a:xfrm>
            <a:off x="2321922" y="3520804"/>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 capture move</a:t>
            </a:r>
            <a:endParaRPr/>
          </a:p>
        </p:txBody>
      </p:sp>
      <p:sp>
        <p:nvSpPr>
          <p:cNvPr id="200" name="Google Shape;200;p7"/>
          <p:cNvSpPr/>
          <p:nvPr/>
        </p:nvSpPr>
        <p:spPr>
          <a:xfrm>
            <a:off x="2321922" y="4292726"/>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castling</a:t>
            </a:r>
            <a:endParaRPr/>
          </a:p>
        </p:txBody>
      </p:sp>
      <p:sp>
        <p:nvSpPr>
          <p:cNvPr id="201" name="Google Shape;201;p7"/>
          <p:cNvSpPr/>
          <p:nvPr/>
        </p:nvSpPr>
        <p:spPr>
          <a:xfrm>
            <a:off x="3389912" y="274888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Queen</a:t>
            </a:r>
            <a:endParaRPr/>
          </a:p>
        </p:txBody>
      </p:sp>
      <p:sp>
        <p:nvSpPr>
          <p:cNvPr id="202" name="Google Shape;202;p7"/>
          <p:cNvSpPr/>
          <p:nvPr/>
        </p:nvSpPr>
        <p:spPr>
          <a:xfrm>
            <a:off x="3668035" y="3520804"/>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 capture move</a:t>
            </a:r>
            <a:endParaRPr/>
          </a:p>
        </p:txBody>
      </p:sp>
      <p:sp>
        <p:nvSpPr>
          <p:cNvPr id="203" name="Google Shape;203;p7"/>
          <p:cNvSpPr/>
          <p:nvPr/>
        </p:nvSpPr>
        <p:spPr>
          <a:xfrm>
            <a:off x="4736026" y="274888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Bishop</a:t>
            </a:r>
            <a:endParaRPr/>
          </a:p>
        </p:txBody>
      </p:sp>
      <p:sp>
        <p:nvSpPr>
          <p:cNvPr id="204" name="Google Shape;204;p7"/>
          <p:cNvSpPr/>
          <p:nvPr/>
        </p:nvSpPr>
        <p:spPr>
          <a:xfrm>
            <a:off x="5014148" y="3520804"/>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 capture move</a:t>
            </a:r>
            <a:endParaRPr/>
          </a:p>
        </p:txBody>
      </p:sp>
      <p:sp>
        <p:nvSpPr>
          <p:cNvPr id="205" name="Google Shape;205;p7"/>
          <p:cNvSpPr/>
          <p:nvPr/>
        </p:nvSpPr>
        <p:spPr>
          <a:xfrm>
            <a:off x="6082139" y="274888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Knight</a:t>
            </a:r>
            <a:endParaRPr/>
          </a:p>
        </p:txBody>
      </p:sp>
      <p:sp>
        <p:nvSpPr>
          <p:cNvPr id="206" name="Google Shape;206;p7"/>
          <p:cNvSpPr/>
          <p:nvPr/>
        </p:nvSpPr>
        <p:spPr>
          <a:xfrm>
            <a:off x="6360261" y="3520804"/>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 capture move</a:t>
            </a:r>
            <a:endParaRPr/>
          </a:p>
        </p:txBody>
      </p:sp>
      <p:sp>
        <p:nvSpPr>
          <p:cNvPr id="207" name="Google Shape;207;p7"/>
          <p:cNvSpPr/>
          <p:nvPr/>
        </p:nvSpPr>
        <p:spPr>
          <a:xfrm>
            <a:off x="7428252" y="274888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Rook</a:t>
            </a:r>
            <a:endParaRPr/>
          </a:p>
        </p:txBody>
      </p:sp>
      <p:sp>
        <p:nvSpPr>
          <p:cNvPr id="208" name="Google Shape;208;p7"/>
          <p:cNvSpPr/>
          <p:nvPr/>
        </p:nvSpPr>
        <p:spPr>
          <a:xfrm>
            <a:off x="7706374" y="3520804"/>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 capture move</a:t>
            </a:r>
            <a:endParaRPr/>
          </a:p>
        </p:txBody>
      </p:sp>
      <p:sp>
        <p:nvSpPr>
          <p:cNvPr id="209" name="Google Shape;209;p7"/>
          <p:cNvSpPr/>
          <p:nvPr/>
        </p:nvSpPr>
        <p:spPr>
          <a:xfrm>
            <a:off x="7706374" y="4292726"/>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castling</a:t>
            </a:r>
            <a:endParaRPr/>
          </a:p>
        </p:txBody>
      </p:sp>
      <p:sp>
        <p:nvSpPr>
          <p:cNvPr id="210" name="Google Shape;210;p7"/>
          <p:cNvSpPr/>
          <p:nvPr/>
        </p:nvSpPr>
        <p:spPr>
          <a:xfrm>
            <a:off x="8774365" y="274888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Pawn (x8)</a:t>
            </a:r>
            <a:endParaRPr/>
          </a:p>
        </p:txBody>
      </p:sp>
      <p:sp>
        <p:nvSpPr>
          <p:cNvPr id="211" name="Google Shape;211;p7"/>
          <p:cNvSpPr/>
          <p:nvPr/>
        </p:nvSpPr>
        <p:spPr>
          <a:xfrm>
            <a:off x="9052488" y="3520804"/>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move (forward)</a:t>
            </a:r>
            <a:endParaRPr/>
          </a:p>
        </p:txBody>
      </p:sp>
      <p:sp>
        <p:nvSpPr>
          <p:cNvPr id="212" name="Google Shape;212;p7"/>
          <p:cNvSpPr/>
          <p:nvPr/>
        </p:nvSpPr>
        <p:spPr>
          <a:xfrm>
            <a:off x="9052488" y="4292726"/>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Capture move (diagonally)</a:t>
            </a:r>
            <a:endParaRPr/>
          </a:p>
        </p:txBody>
      </p:sp>
      <p:sp>
        <p:nvSpPr>
          <p:cNvPr id="213" name="Google Shape;213;p7"/>
          <p:cNvSpPr/>
          <p:nvPr/>
        </p:nvSpPr>
        <p:spPr>
          <a:xfrm>
            <a:off x="9052488" y="5064647"/>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Special move (2 up first move)</a:t>
            </a:r>
            <a:endParaRPr/>
          </a:p>
        </p:txBody>
      </p:sp>
      <p:sp>
        <p:nvSpPr>
          <p:cNvPr id="214" name="Google Shape;214;p7"/>
          <p:cNvSpPr/>
          <p:nvPr/>
        </p:nvSpPr>
        <p:spPr>
          <a:xfrm>
            <a:off x="9052488" y="5836568"/>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promotion</a:t>
            </a:r>
            <a:endParaRPr/>
          </a:p>
        </p:txBody>
      </p:sp>
      <p:cxnSp>
        <p:nvCxnSpPr>
          <p:cNvPr id="215" name="Google Shape;215;p7"/>
          <p:cNvCxnSpPr/>
          <p:nvPr/>
        </p:nvCxnSpPr>
        <p:spPr>
          <a:xfrm>
            <a:off x="5965326" y="1711322"/>
            <a:ext cx="0" cy="928997"/>
          </a:xfrm>
          <a:prstGeom prst="straightConnector1">
            <a:avLst/>
          </a:prstGeom>
          <a:noFill/>
          <a:ln w="9525" cap="flat" cmpd="sng">
            <a:solidFill>
              <a:schemeClr val="accent1"/>
            </a:solidFill>
            <a:prstDash val="solid"/>
            <a:miter lim="800000"/>
            <a:headEnd type="none" w="sm" len="sm"/>
            <a:tailEnd type="none" w="sm" len="sm"/>
          </a:ln>
        </p:spPr>
      </p:cxnSp>
      <p:cxnSp>
        <p:nvCxnSpPr>
          <p:cNvPr id="216" name="Google Shape;216;p7"/>
          <p:cNvCxnSpPr>
            <a:stCxn id="178" idx="3"/>
            <a:endCxn id="196" idx="2"/>
          </p:cNvCxnSpPr>
          <p:nvPr/>
        </p:nvCxnSpPr>
        <p:spPr>
          <a:xfrm flipH="1">
            <a:off x="4930582" y="1764783"/>
            <a:ext cx="478500" cy="375300"/>
          </a:xfrm>
          <a:prstGeom prst="straightConnector1">
            <a:avLst/>
          </a:prstGeom>
          <a:noFill/>
          <a:ln w="9525" cap="flat" cmpd="sng">
            <a:solidFill>
              <a:schemeClr val="accent1"/>
            </a:solidFill>
            <a:prstDash val="solid"/>
            <a:miter lim="800000"/>
            <a:headEnd type="none" w="sm" len="sm"/>
            <a:tailEnd type="none" w="sm" len="sm"/>
          </a:ln>
        </p:spPr>
      </p:cxnSp>
      <p:cxnSp>
        <p:nvCxnSpPr>
          <p:cNvPr id="217" name="Google Shape;217;p7"/>
          <p:cNvCxnSpPr>
            <a:stCxn id="178" idx="2"/>
            <a:endCxn id="197" idx="3"/>
          </p:cNvCxnSpPr>
          <p:nvPr/>
        </p:nvCxnSpPr>
        <p:spPr>
          <a:xfrm>
            <a:off x="6521572" y="1764783"/>
            <a:ext cx="739800" cy="375300"/>
          </a:xfrm>
          <a:prstGeom prst="straightConnector1">
            <a:avLst/>
          </a:prstGeom>
          <a:noFill/>
          <a:ln w="9525" cap="flat" cmpd="sng">
            <a:solidFill>
              <a:schemeClr val="accent1"/>
            </a:solidFill>
            <a:prstDash val="solid"/>
            <a:miter lim="800000"/>
            <a:headEnd type="none" w="sm" len="sm"/>
            <a:tailEnd type="none" w="sm" len="sm"/>
          </a:ln>
        </p:spPr>
      </p:cxnSp>
      <p:cxnSp>
        <p:nvCxnSpPr>
          <p:cNvPr id="218" name="Google Shape;218;p7"/>
          <p:cNvCxnSpPr>
            <a:stCxn id="219" idx="3"/>
          </p:cNvCxnSpPr>
          <p:nvPr/>
        </p:nvCxnSpPr>
        <p:spPr>
          <a:xfrm rot="10800000" flipH="1">
            <a:off x="1154882" y="1441393"/>
            <a:ext cx="4137300" cy="117900"/>
          </a:xfrm>
          <a:prstGeom prst="straightConnector1">
            <a:avLst/>
          </a:prstGeom>
          <a:noFill/>
          <a:ln w="9525" cap="flat" cmpd="sng">
            <a:solidFill>
              <a:schemeClr val="accent1"/>
            </a:solidFill>
            <a:prstDash val="solid"/>
            <a:miter lim="800000"/>
            <a:headEnd type="none" w="sm" len="sm"/>
            <a:tailEnd type="triangle" w="med" len="med"/>
          </a:ln>
        </p:spPr>
      </p:cxnSp>
      <p:sp>
        <p:nvSpPr>
          <p:cNvPr id="219" name="Google Shape;219;p7"/>
          <p:cNvSpPr/>
          <p:nvPr/>
        </p:nvSpPr>
        <p:spPr>
          <a:xfrm>
            <a:off x="240482" y="1102093"/>
            <a:ext cx="914400" cy="9144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Class</a:t>
            </a:r>
            <a:endParaRPr dirty="0"/>
          </a:p>
        </p:txBody>
      </p:sp>
      <p:cxnSp>
        <p:nvCxnSpPr>
          <p:cNvPr id="220" name="Google Shape;220;p7"/>
          <p:cNvCxnSpPr>
            <a:stCxn id="221" idx="3"/>
          </p:cNvCxnSpPr>
          <p:nvPr/>
        </p:nvCxnSpPr>
        <p:spPr>
          <a:xfrm>
            <a:off x="1420079" y="2910322"/>
            <a:ext cx="507000" cy="0"/>
          </a:xfrm>
          <a:prstGeom prst="straightConnector1">
            <a:avLst/>
          </a:prstGeom>
          <a:noFill/>
          <a:ln w="9525" cap="flat" cmpd="sng">
            <a:solidFill>
              <a:schemeClr val="accent1"/>
            </a:solidFill>
            <a:prstDash val="solid"/>
            <a:miter lim="800000"/>
            <a:headEnd type="none" w="sm" len="sm"/>
            <a:tailEnd type="triangle" w="med" len="med"/>
          </a:ln>
        </p:spPr>
      </p:cxnSp>
      <p:sp>
        <p:nvSpPr>
          <p:cNvPr id="221" name="Google Shape;221;p7"/>
          <p:cNvSpPr/>
          <p:nvPr/>
        </p:nvSpPr>
        <p:spPr>
          <a:xfrm>
            <a:off x="149907" y="2453122"/>
            <a:ext cx="1270172" cy="9144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Subclasses</a:t>
            </a:r>
            <a:endParaRPr/>
          </a:p>
        </p:txBody>
      </p:sp>
      <p:sp>
        <p:nvSpPr>
          <p:cNvPr id="222" name="Google Shape;222;p7"/>
          <p:cNvSpPr/>
          <p:nvPr/>
        </p:nvSpPr>
        <p:spPr>
          <a:xfrm>
            <a:off x="127566" y="3470107"/>
            <a:ext cx="1270172" cy="1417432"/>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Subclass</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methods</a:t>
            </a:r>
            <a:endParaRPr/>
          </a:p>
        </p:txBody>
      </p:sp>
      <p:cxnSp>
        <p:nvCxnSpPr>
          <p:cNvPr id="223" name="Google Shape;223;p7"/>
          <p:cNvCxnSpPr>
            <a:stCxn id="222" idx="3"/>
          </p:cNvCxnSpPr>
          <p:nvPr/>
        </p:nvCxnSpPr>
        <p:spPr>
          <a:xfrm rot="10800000" flipH="1">
            <a:off x="1397738" y="3917523"/>
            <a:ext cx="629400" cy="2613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24" name="Google Shape;224;p7"/>
          <p:cNvCxnSpPr>
            <a:stCxn id="222" idx="3"/>
          </p:cNvCxnSpPr>
          <p:nvPr/>
        </p:nvCxnSpPr>
        <p:spPr>
          <a:xfrm>
            <a:off x="1397738" y="4178823"/>
            <a:ext cx="529200" cy="1959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25" name="Google Shape;225;p7"/>
          <p:cNvCxnSpPr>
            <a:stCxn id="222" idx="3"/>
          </p:cNvCxnSpPr>
          <p:nvPr/>
        </p:nvCxnSpPr>
        <p:spPr>
          <a:xfrm>
            <a:off x="1397738" y="4178823"/>
            <a:ext cx="6975900" cy="1981500"/>
          </a:xfrm>
          <a:prstGeom prst="curvedConnector3">
            <a:avLst>
              <a:gd name="adj1" fmla="val 3855"/>
            </a:avLst>
          </a:prstGeom>
          <a:noFill/>
          <a:ln w="9525" cap="flat" cmpd="sng">
            <a:solidFill>
              <a:schemeClr val="accent1"/>
            </a:solidFill>
            <a:prstDash val="solid"/>
            <a:miter lim="800000"/>
            <a:headEnd type="none" w="sm" len="sm"/>
            <a:tailEnd type="triangle" w="med" len="med"/>
          </a:ln>
        </p:spPr>
      </p:cxnSp>
      <p:cxnSp>
        <p:nvCxnSpPr>
          <p:cNvPr id="226" name="Google Shape;226;p7"/>
          <p:cNvCxnSpPr>
            <a:stCxn id="222" idx="3"/>
          </p:cNvCxnSpPr>
          <p:nvPr/>
        </p:nvCxnSpPr>
        <p:spPr>
          <a:xfrm>
            <a:off x="1397738" y="4178823"/>
            <a:ext cx="6141900" cy="641700"/>
          </a:xfrm>
          <a:prstGeom prst="curvedConnector3">
            <a:avLst>
              <a:gd name="adj1" fmla="val 52886"/>
            </a:avLst>
          </a:prstGeom>
          <a:noFill/>
          <a:ln w="9525" cap="flat" cmpd="sng">
            <a:solidFill>
              <a:schemeClr val="accent1"/>
            </a:solidFill>
            <a:prstDash val="solid"/>
            <a:miter lim="800000"/>
            <a:headEnd type="none" w="sm" len="sm"/>
            <a:tailEnd type="triangle" w="med" len="med"/>
          </a:ln>
        </p:spPr>
      </p:cxnSp>
      <p:sp>
        <p:nvSpPr>
          <p:cNvPr id="227" name="Google Shape;227;p7"/>
          <p:cNvSpPr/>
          <p:nvPr/>
        </p:nvSpPr>
        <p:spPr>
          <a:xfrm>
            <a:off x="149907" y="2097121"/>
            <a:ext cx="2919859" cy="306222"/>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Class Objects ?/ instances?</a:t>
            </a:r>
            <a:endParaRPr/>
          </a:p>
        </p:txBody>
      </p:sp>
      <p:cxnSp>
        <p:nvCxnSpPr>
          <p:cNvPr id="228" name="Google Shape;228;p7"/>
          <p:cNvCxnSpPr>
            <a:stCxn id="227" idx="3"/>
          </p:cNvCxnSpPr>
          <p:nvPr/>
        </p:nvCxnSpPr>
        <p:spPr>
          <a:xfrm rot="10800000" flipH="1">
            <a:off x="3069766" y="1878832"/>
            <a:ext cx="782100" cy="3714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29" name="Google Shape;229;p7"/>
          <p:cNvCxnSpPr>
            <a:stCxn id="227" idx="3"/>
          </p:cNvCxnSpPr>
          <p:nvPr/>
        </p:nvCxnSpPr>
        <p:spPr>
          <a:xfrm rot="10800000" flipH="1">
            <a:off x="3069766" y="1987432"/>
            <a:ext cx="4125000" cy="262800"/>
          </a:xfrm>
          <a:prstGeom prst="straightConnector1">
            <a:avLst/>
          </a:prstGeom>
          <a:noFill/>
          <a:ln w="9525" cap="flat" cmpd="sng">
            <a:solidFill>
              <a:schemeClr val="accent1"/>
            </a:solidFill>
            <a:prstDash val="solid"/>
            <a:miter lim="800000"/>
            <a:headEnd type="none" w="sm" len="sm"/>
            <a:tailEnd type="triangle" w="med" len="med"/>
          </a:ln>
        </p:spPr>
      </p:cxnSp>
      <p:sp>
        <p:nvSpPr>
          <p:cNvPr id="59" name="Google Shape;197;p7"/>
          <p:cNvSpPr/>
          <p:nvPr/>
        </p:nvSpPr>
        <p:spPr>
          <a:xfrm>
            <a:off x="2533157" y="1231386"/>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dirty="0" smtClean="0">
                <a:solidFill>
                  <a:schemeClr val="lt1"/>
                </a:solidFill>
                <a:latin typeface="Calibri"/>
                <a:ea typeface="Calibri"/>
                <a:cs typeface="Calibri"/>
                <a:sym typeface="Calibri"/>
              </a:rPr>
              <a:t>Board Class</a:t>
            </a:r>
            <a:endParaRPr dirty="0"/>
          </a:p>
        </p:txBody>
      </p:sp>
      <p:cxnSp>
        <p:nvCxnSpPr>
          <p:cNvPr id="60" name="Google Shape;229;p7"/>
          <p:cNvCxnSpPr/>
          <p:nvPr/>
        </p:nvCxnSpPr>
        <p:spPr>
          <a:xfrm flipV="1">
            <a:off x="1513681" y="1799801"/>
            <a:ext cx="1086363" cy="268690"/>
          </a:xfrm>
          <a:prstGeom prst="straightConnector1">
            <a:avLst/>
          </a:prstGeom>
          <a:noFill/>
          <a:ln w="9525" cap="flat" cmpd="sng">
            <a:solidFill>
              <a:schemeClr val="accent1"/>
            </a:solidFill>
            <a:prstDash val="solid"/>
            <a:miter lim="800000"/>
            <a:headEnd type="none" w="sm" len="sm"/>
            <a:tailEnd type="triangle" w="med" len="med"/>
          </a:ln>
        </p:spPr>
      </p:cxnSp>
      <p:cxnSp>
        <p:nvCxnSpPr>
          <p:cNvPr id="64" name="Google Shape;229;p7"/>
          <p:cNvCxnSpPr/>
          <p:nvPr/>
        </p:nvCxnSpPr>
        <p:spPr>
          <a:xfrm flipV="1">
            <a:off x="2644407" y="1784925"/>
            <a:ext cx="6241207" cy="723190"/>
          </a:xfrm>
          <a:prstGeom prst="straightConnector1">
            <a:avLst/>
          </a:prstGeom>
          <a:noFill/>
          <a:ln w="9525" cap="flat" cmpd="sng">
            <a:solidFill>
              <a:schemeClr val="accent1"/>
            </a:solidFill>
            <a:prstDash val="solid"/>
            <a:miter lim="800000"/>
            <a:headEnd type="none" w="sm" len="sm"/>
            <a:tailEnd type="triangle" w="med" len="med"/>
          </a:ln>
        </p:spPr>
      </p:cxnSp>
      <p:sp>
        <p:nvSpPr>
          <p:cNvPr id="67" name="Google Shape;178;p7"/>
          <p:cNvSpPr/>
          <p:nvPr/>
        </p:nvSpPr>
        <p:spPr>
          <a:xfrm>
            <a:off x="8891309" y="1414348"/>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dirty="0" smtClean="0">
                <a:solidFill>
                  <a:schemeClr val="lt1"/>
                </a:solidFill>
                <a:latin typeface="Calibri"/>
                <a:ea typeface="Calibri"/>
                <a:cs typeface="Calibri"/>
                <a:sym typeface="Calibri"/>
              </a:rPr>
              <a:t>Game</a:t>
            </a:r>
            <a:endParaRPr sz="1300" dirty="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8"/>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PLAYER</a:t>
            </a:r>
            <a:endParaRPr/>
          </a:p>
        </p:txBody>
      </p:sp>
      <p:grpSp>
        <p:nvGrpSpPr>
          <p:cNvPr id="235" name="Google Shape;235;p8"/>
          <p:cNvGrpSpPr/>
          <p:nvPr/>
        </p:nvGrpSpPr>
        <p:grpSpPr>
          <a:xfrm>
            <a:off x="1523088" y="1593118"/>
            <a:ext cx="9135611" cy="4572000"/>
            <a:chOff x="1551963" y="1795244"/>
            <a:chExt cx="9135611" cy="4572000"/>
          </a:xfrm>
        </p:grpSpPr>
        <p:cxnSp>
          <p:nvCxnSpPr>
            <p:cNvPr id="236" name="Google Shape;236;p8"/>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237" name="Google Shape;237;p8"/>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238" name="Google Shape;23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239" name="Google Shape;23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240" name="Google Shape;24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sp>
        <p:nvSpPr>
          <p:cNvPr id="241" name="Google Shape;241;p8"/>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dirty="0">
                <a:solidFill>
                  <a:schemeClr val="dk1"/>
                </a:solidFill>
                <a:latin typeface="Calibri"/>
                <a:ea typeface="Calibri"/>
                <a:cs typeface="Calibri"/>
                <a:sym typeface="Calibri"/>
              </a:rPr>
              <a:t>Responsibility(</a:t>
            </a:r>
            <a:r>
              <a:rPr lang="en-US" sz="1800" b="1" u="sng" dirty="0" err="1">
                <a:solidFill>
                  <a:schemeClr val="dk1"/>
                </a:solidFill>
                <a:latin typeface="Calibri"/>
                <a:ea typeface="Calibri"/>
                <a:cs typeface="Calibri"/>
                <a:sym typeface="Calibri"/>
              </a:rPr>
              <a:t>ies</a:t>
            </a:r>
            <a:r>
              <a:rPr lang="en-US" sz="1800" b="1" u="sng" dirty="0">
                <a:solidFill>
                  <a:schemeClr val="dk1"/>
                </a:solidFill>
                <a:latin typeface="Calibri"/>
                <a:ea typeface="Calibri"/>
                <a:cs typeface="Calibri"/>
                <a:sym typeface="Calibri"/>
              </a:rPr>
              <a:t>):</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Initiate game</a:t>
            </a:r>
            <a:endParaRPr dirty="0"/>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Initiate </a:t>
            </a:r>
            <a:r>
              <a:rPr lang="en-US" sz="1800" smtClean="0">
                <a:solidFill>
                  <a:schemeClr val="dk1"/>
                </a:solidFill>
                <a:latin typeface="Calibri"/>
                <a:ea typeface="Calibri"/>
                <a:cs typeface="Calibri"/>
                <a:sym typeface="Calibri"/>
              </a:rPr>
              <a:t>moves</a:t>
            </a:r>
            <a:endParaRPr dirty="0"/>
          </a:p>
        </p:txBody>
      </p:sp>
      <p:sp>
        <p:nvSpPr>
          <p:cNvPr id="242" name="Google Shape;242;p8"/>
          <p:cNvSpPr txBox="1"/>
          <p:nvPr/>
        </p:nvSpPr>
        <p:spPr>
          <a:xfrm>
            <a:off x="561436"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Collaborator(s):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Board</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Pieces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Moves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43" name="Google Shape;243;p8"/>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Variable(s):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Player #1</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Player #2</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44" name="Google Shape;244;p8"/>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Method(s):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Start new game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Select piece to play</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Select move to make with piece selected</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9"/>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GRAPHICS</a:t>
            </a:r>
            <a:endParaRPr/>
          </a:p>
        </p:txBody>
      </p:sp>
      <p:grpSp>
        <p:nvGrpSpPr>
          <p:cNvPr id="250" name="Google Shape;250;p9"/>
          <p:cNvGrpSpPr/>
          <p:nvPr/>
        </p:nvGrpSpPr>
        <p:grpSpPr>
          <a:xfrm>
            <a:off x="1523088" y="1593118"/>
            <a:ext cx="9135611" cy="4572000"/>
            <a:chOff x="1551963" y="1795244"/>
            <a:chExt cx="9135611" cy="4572000"/>
          </a:xfrm>
        </p:grpSpPr>
        <p:cxnSp>
          <p:nvCxnSpPr>
            <p:cNvPr id="251" name="Google Shape;251;p9"/>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252" name="Google Shape;252;p9"/>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253" name="Google Shape;253;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254" name="Google Shape;254;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255" name="Google Shape;25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sp>
        <p:nvSpPr>
          <p:cNvPr id="256" name="Google Shape;256;p9"/>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Responsibility(ies):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p:txBody>
      </p:sp>
      <p:sp>
        <p:nvSpPr>
          <p:cNvPr id="257" name="Google Shape;257;p9"/>
          <p:cNvSpPr txBox="1"/>
          <p:nvPr/>
        </p:nvSpPr>
        <p:spPr>
          <a:xfrm>
            <a:off x="561436"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Collaborator(s):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58" name="Google Shape;258;p9"/>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Variable(s):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59" name="Google Shape;259;p9"/>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Method(s):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60" name="Google Shape;260;p9"/>
          <p:cNvSpPr txBox="1"/>
          <p:nvPr/>
        </p:nvSpPr>
        <p:spPr>
          <a:xfrm rot="-2174568">
            <a:off x="3161543" y="2497976"/>
            <a:ext cx="5868914" cy="18620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500">
                <a:solidFill>
                  <a:srgbClr val="FF0000"/>
                </a:solidFill>
                <a:latin typeface="Calibri"/>
                <a:ea typeface="Calibri"/>
                <a:cs typeface="Calibri"/>
                <a:sym typeface="Calibri"/>
              </a:rPr>
              <a:t>ON HOLD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915</Words>
  <Application>Microsoft Macintosh PowerPoint</Application>
  <PresentationFormat>Widescreen</PresentationFormat>
  <Paragraphs>218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Arial</vt:lpstr>
      <vt:lpstr>Office Theme</vt:lpstr>
      <vt:lpstr>PowerPoint Presentation</vt:lpstr>
      <vt:lpstr>CRC card – MAIN</vt:lpstr>
      <vt:lpstr>CRC card – BOARD</vt:lpstr>
      <vt:lpstr>CRC card – MOVES</vt:lpstr>
      <vt:lpstr>CRC card – SuperClass: PIECES</vt:lpstr>
      <vt:lpstr>CRC card – SubClass: * extends PIECES</vt:lpstr>
      <vt:lpstr>DRAFT: Class hierarchy diagram - PIECES</vt:lpstr>
      <vt:lpstr>CRC card – PLAYER</vt:lpstr>
      <vt:lpstr>CRC card – GRAPHICS</vt:lpstr>
      <vt:lpstr>CRC card – AI</vt:lpstr>
      <vt:lpstr>CRC card – DESCRIPTION / NOTES</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Jean-Michel Guerin</dc:creator>
  <cp:lastModifiedBy>Kapoor, Pranay R</cp:lastModifiedBy>
  <cp:revision>2</cp:revision>
  <dcterms:created xsi:type="dcterms:W3CDTF">2020-03-23T23:42:17Z</dcterms:created>
  <dcterms:modified xsi:type="dcterms:W3CDTF">2020-03-31T02:10:00Z</dcterms:modified>
</cp:coreProperties>
</file>