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etSTNOqGOYn+W15S6jTz0y8st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85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6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4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19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78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3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53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90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1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9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75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u="none" strike="noStrike" cap="none">
                <a:solidFill>
                  <a:schemeClr val="dk1"/>
                </a:solidFill>
                <a:latin typeface="Calibri"/>
                <a:ea typeface="Calibri"/>
                <a:cs typeface="Calibri"/>
                <a:sym typeface="Calibri"/>
              </a:defRPr>
            </a:lvl1pPr>
            <a:lvl2pPr marL="0" marR="0" lvl="1" indent="0" algn="r" rtl="0">
              <a:spcBef>
                <a:spcPts val="0"/>
              </a:spcBef>
              <a:buNone/>
              <a:defRPr sz="1800" b="0" i="0" u="none" strike="noStrike" cap="none">
                <a:solidFill>
                  <a:schemeClr val="dk1"/>
                </a:solidFill>
                <a:latin typeface="Calibri"/>
                <a:ea typeface="Calibri"/>
                <a:cs typeface="Calibri"/>
                <a:sym typeface="Calibri"/>
              </a:defRPr>
            </a:lvl2pPr>
            <a:lvl3pPr marL="0" marR="0" lvl="2" indent="0" algn="r" rtl="0">
              <a:spcBef>
                <a:spcPts val="0"/>
              </a:spcBef>
              <a:buNone/>
              <a:defRPr sz="1800" b="0" i="0" u="none" strike="noStrike" cap="none">
                <a:solidFill>
                  <a:schemeClr val="dk1"/>
                </a:solidFill>
                <a:latin typeface="Calibri"/>
                <a:ea typeface="Calibri"/>
                <a:cs typeface="Calibri"/>
                <a:sym typeface="Calibri"/>
              </a:defRPr>
            </a:lvl3pPr>
            <a:lvl4pPr marL="0" marR="0" lvl="3" indent="0" algn="r" rtl="0">
              <a:spcBef>
                <a:spcPts val="0"/>
              </a:spcBef>
              <a:buNone/>
              <a:defRPr sz="1800" b="0" i="0" u="none" strike="noStrike" cap="none">
                <a:solidFill>
                  <a:schemeClr val="dk1"/>
                </a:solidFill>
                <a:latin typeface="Calibri"/>
                <a:ea typeface="Calibri"/>
                <a:cs typeface="Calibri"/>
                <a:sym typeface="Calibri"/>
              </a:defRPr>
            </a:lvl4pPr>
            <a:lvl5pPr marL="0" marR="0" lvl="4" indent="0" algn="r" rtl="0">
              <a:spcBef>
                <a:spcPts val="0"/>
              </a:spcBef>
              <a:buNone/>
              <a:defRPr sz="1800" b="0" i="0" u="none" strike="noStrike" cap="none">
                <a:solidFill>
                  <a:schemeClr val="dk1"/>
                </a:solidFill>
                <a:latin typeface="Calibri"/>
                <a:ea typeface="Calibri"/>
                <a:cs typeface="Calibri"/>
                <a:sym typeface="Calibri"/>
              </a:defRPr>
            </a:lvl5pPr>
            <a:lvl6pPr marL="0" marR="0" lvl="5" indent="0" algn="r" rtl="0">
              <a:spcBef>
                <a:spcPts val="0"/>
              </a:spcBef>
              <a:buNone/>
              <a:defRPr sz="1800" b="0" i="0" u="none" strike="noStrike" cap="none">
                <a:solidFill>
                  <a:schemeClr val="dk1"/>
                </a:solidFill>
                <a:latin typeface="Calibri"/>
                <a:ea typeface="Calibri"/>
                <a:cs typeface="Calibri"/>
                <a:sym typeface="Calibri"/>
              </a:defRPr>
            </a:lvl6pPr>
            <a:lvl7pPr marL="0" marR="0" lvl="6" indent="0" algn="r" rtl="0">
              <a:spcBef>
                <a:spcPts val="0"/>
              </a:spcBef>
              <a:buNone/>
              <a:defRPr sz="1800" b="0" i="0" u="none" strike="noStrike" cap="none">
                <a:solidFill>
                  <a:schemeClr val="dk1"/>
                </a:solidFill>
                <a:latin typeface="Calibri"/>
                <a:ea typeface="Calibri"/>
                <a:cs typeface="Calibri"/>
                <a:sym typeface="Calibri"/>
              </a:defRPr>
            </a:lvl7pPr>
            <a:lvl8pPr marL="0" marR="0" lvl="7" indent="0" algn="r" rtl="0">
              <a:spcBef>
                <a:spcPts val="0"/>
              </a:spcBef>
              <a:buNone/>
              <a:defRPr sz="1800" b="0" i="0" u="none" strike="noStrike" cap="none">
                <a:solidFill>
                  <a:schemeClr val="dk1"/>
                </a:solidFill>
                <a:latin typeface="Calibri"/>
                <a:ea typeface="Calibri"/>
                <a:cs typeface="Calibri"/>
                <a:sym typeface="Calibri"/>
              </a:defRPr>
            </a:lvl8pPr>
            <a:lvl9pPr marL="0" marR="0" lvl="8" indent="0" algn="r" rtl="0">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6558868" y="1614091"/>
            <a:ext cx="5402036"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5"/>
              <a:buNone/>
            </a:pPr>
            <a:r>
              <a:rPr lang="en-US" sz="2405" b="1" u="sng"/>
              <a:t>Contents:</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MAIN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BOARD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MOVES</a:t>
            </a:r>
            <a:endParaRPr/>
          </a:p>
          <a:p>
            <a:pPr marL="514350" lvl="0" indent="-514350" algn="l" rtl="0">
              <a:lnSpc>
                <a:spcPct val="80000"/>
              </a:lnSpc>
              <a:spcBef>
                <a:spcPts val="1000"/>
              </a:spcBef>
              <a:spcAft>
                <a:spcPts val="0"/>
              </a:spcAft>
              <a:buClr>
                <a:srgbClr val="0070C0"/>
              </a:buClr>
              <a:buSzPts val="2405"/>
              <a:buFont typeface="Calibri"/>
              <a:buAutoNum type="arabicPeriod"/>
            </a:pPr>
            <a:r>
              <a:rPr lang="en-US" sz="2405">
                <a:solidFill>
                  <a:srgbClr val="0070C0"/>
                </a:solidFill>
              </a:rPr>
              <a:t>SuperClass – PIECES (subclasses: King, Queen, Bishop, Knight, Rook, Pawn)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PLAYER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GRAPHICS </a:t>
            </a:r>
            <a:r>
              <a:rPr lang="en-US" sz="2405">
                <a:solidFill>
                  <a:srgbClr val="FF0000"/>
                </a:solidFill>
              </a:rPr>
              <a:t>(ON HOLD)</a:t>
            </a:r>
            <a:endParaRPr sz="2405"/>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AI </a:t>
            </a:r>
            <a:r>
              <a:rPr lang="en-US" sz="2405">
                <a:solidFill>
                  <a:srgbClr val="FF0000"/>
                </a:solidFill>
              </a:rPr>
              <a:t>(ON HOLD)</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CRC HOW TO</a:t>
            </a:r>
            <a:endParaRPr/>
          </a:p>
          <a:p>
            <a:pPr marL="514350" lvl="0" indent="-361632" algn="l" rtl="0">
              <a:lnSpc>
                <a:spcPct val="80000"/>
              </a:lnSpc>
              <a:spcBef>
                <a:spcPts val="1000"/>
              </a:spcBef>
              <a:spcAft>
                <a:spcPts val="0"/>
              </a:spcAft>
              <a:buClr>
                <a:schemeClr val="dk1"/>
              </a:buClr>
              <a:buSzPts val="2405"/>
              <a:buFont typeface="Calibri"/>
              <a:buNone/>
            </a:pPr>
            <a:endParaRPr sz="2405"/>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Timeline &amp; Slide Contents</a:t>
            </a:r>
            <a:endParaRPr/>
          </a:p>
        </p:txBody>
      </p:sp>
      <p:sp>
        <p:nvSpPr>
          <p:cNvPr id="93" name="Google Shape;93;p1"/>
          <p:cNvSpPr txBox="1"/>
          <p:nvPr/>
        </p:nvSpPr>
        <p:spPr>
          <a:xfrm>
            <a:off x="234818" y="1616076"/>
            <a:ext cx="5938156"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600"/>
              <a:buFont typeface="Arial"/>
              <a:buNone/>
            </a:pPr>
            <a:r>
              <a:rPr lang="en-US" sz="2600" b="1" i="0" u="sng" strike="noStrike" cap="none">
                <a:solidFill>
                  <a:schemeClr val="dk1"/>
                </a:solidFill>
                <a:latin typeface="Calibri"/>
                <a:ea typeface="Calibri"/>
                <a:cs typeface="Calibri"/>
                <a:sym typeface="Calibri"/>
              </a:rPr>
              <a:t>Suspenses</a:t>
            </a:r>
            <a:r>
              <a:rPr lang="en-US" sz="2600" b="0" i="0" u="none" strike="noStrike" cap="none">
                <a:solidFill>
                  <a:schemeClr val="dk1"/>
                </a:solidFill>
                <a:latin typeface="Calibri"/>
                <a:ea typeface="Calibri"/>
                <a:cs typeface="Calibri"/>
                <a:sym typeface="Calibri"/>
              </a:rPr>
              <a:t>:</a:t>
            </a:r>
            <a:endParaRPr/>
          </a:p>
          <a:p>
            <a:pPr marL="228600" marR="0" lvl="0" indent="-228600" algn="l" rtl="0">
              <a:lnSpc>
                <a:spcPct val="90000"/>
              </a:lnSpc>
              <a:spcBef>
                <a:spcPts val="1000"/>
              </a:spcBef>
              <a:spcAft>
                <a:spcPts val="0"/>
              </a:spcAft>
              <a:buClr>
                <a:srgbClr val="0070C0"/>
              </a:buClr>
              <a:buSzPts val="2600"/>
              <a:buFont typeface="Arial"/>
              <a:buChar char="•"/>
            </a:pPr>
            <a:r>
              <a:rPr lang="en-US" sz="2600" b="0" i="0" u="none" strike="sngStrike" cap="none">
                <a:solidFill>
                  <a:srgbClr val="0070C0"/>
                </a:solidFill>
                <a:latin typeface="Calibri"/>
                <a:ea typeface="Calibri"/>
                <a:cs typeface="Calibri"/>
                <a:sym typeface="Calibri"/>
              </a:rPr>
              <a:t>Fri, Mar 27: Team (CRC drafts)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03: Team (Coding for initial classes, 1-2 methods, instance variables)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06: UPENN (project design)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10: Team (project initial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17: Team (project final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24: open</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27: UPENN (project) </a:t>
            </a:r>
            <a:endParaRPr/>
          </a:p>
          <a:p>
            <a:pPr marL="514350" marR="0" lvl="0" indent="-349250" algn="l" rtl="0">
              <a:lnSpc>
                <a:spcPct val="90000"/>
              </a:lnSpc>
              <a:spcBef>
                <a:spcPts val="1000"/>
              </a:spcBef>
              <a:spcAft>
                <a:spcPts val="0"/>
              </a:spcAft>
              <a:buClr>
                <a:schemeClr val="dk1"/>
              </a:buClr>
              <a:buSzPts val="2600"/>
              <a:buFont typeface="Calibri"/>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GRAPHICS</a:t>
            </a:r>
            <a:endParaRPr/>
          </a:p>
        </p:txBody>
      </p:sp>
      <p:grpSp>
        <p:nvGrpSpPr>
          <p:cNvPr id="250" name="Google Shape;250;p9"/>
          <p:cNvGrpSpPr/>
          <p:nvPr/>
        </p:nvGrpSpPr>
        <p:grpSpPr>
          <a:xfrm>
            <a:off x="1523088" y="1593118"/>
            <a:ext cx="9135611" cy="4572000"/>
            <a:chOff x="1551963" y="1795244"/>
            <a:chExt cx="9135611" cy="4572000"/>
          </a:xfrm>
        </p:grpSpPr>
        <p:cxnSp>
          <p:nvCxnSpPr>
            <p:cNvPr id="251" name="Google Shape;251;p9"/>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52" name="Google Shape;252;p9"/>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53" name="Google Shape;25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54" name="Google Shape;25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56" name="Google Shape;256;p9"/>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57" name="Google Shape;257;p9"/>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8" name="Google Shape;258;p9"/>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9" name="Google Shape;259;p9"/>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60" name="Google Shape;260;p9"/>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AI</a:t>
            </a:r>
            <a:endParaRPr/>
          </a:p>
        </p:txBody>
      </p:sp>
      <p:grpSp>
        <p:nvGrpSpPr>
          <p:cNvPr id="266" name="Google Shape;266;p10"/>
          <p:cNvGrpSpPr/>
          <p:nvPr/>
        </p:nvGrpSpPr>
        <p:grpSpPr>
          <a:xfrm>
            <a:off x="1523088" y="1593118"/>
            <a:ext cx="9135611" cy="4572000"/>
            <a:chOff x="1551963" y="1795244"/>
            <a:chExt cx="9135611" cy="4572000"/>
          </a:xfrm>
        </p:grpSpPr>
        <p:cxnSp>
          <p:nvCxnSpPr>
            <p:cNvPr id="267" name="Google Shape;267;p10"/>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68" name="Google Shape;268;p10"/>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69" name="Google Shape;2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70" name="Google Shape;2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71" name="Google Shape;2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72" name="Google Shape;272;p10"/>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73" name="Google Shape;273;p10"/>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4" name="Google Shape;274;p10"/>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5" name="Google Shape;275;p10"/>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6" name="Google Shape;276;p10"/>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DESCRIPTION / NOTES</a:t>
            </a:r>
            <a:endParaRPr/>
          </a:p>
        </p:txBody>
      </p:sp>
      <p:grpSp>
        <p:nvGrpSpPr>
          <p:cNvPr id="282" name="Google Shape;282;p11"/>
          <p:cNvGrpSpPr/>
          <p:nvPr/>
        </p:nvGrpSpPr>
        <p:grpSpPr>
          <a:xfrm>
            <a:off x="1523088" y="1593118"/>
            <a:ext cx="9135611" cy="4572000"/>
            <a:chOff x="1551963" y="1795244"/>
            <a:chExt cx="9135611" cy="4572000"/>
          </a:xfrm>
        </p:grpSpPr>
        <p:cxnSp>
          <p:nvCxnSpPr>
            <p:cNvPr id="283" name="Google Shape;283;p11"/>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84" name="Google Shape;284;p11"/>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85" name="Google Shape;285;p11"/>
          <p:cNvSpPr txBox="1"/>
          <p:nvPr/>
        </p:nvSpPr>
        <p:spPr>
          <a:xfrm>
            <a:off x="561437"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Responsibility(ies)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"Responsibilities" section describes the tasks an object of the class is supposed to carry out. It should simply describes what is to be done, and it should avoid mentioning any of the detailed details of how the tasks are to be carried out.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1"/>
          <p:cNvSpPr txBox="1"/>
          <p:nvPr/>
        </p:nvSpPr>
        <p:spPr>
          <a:xfrm>
            <a:off x="6136522"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Variable(s):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00"/>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"Variables" section lists the global variables (object state variables) an object of the class needs to maintain.</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88" name="Google Shape;28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89" name="Google Shape;2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90" name="Google Shape;290;p11"/>
          <p:cNvSpPr txBox="1"/>
          <p:nvPr/>
        </p:nvSpPr>
        <p:spPr>
          <a:xfrm>
            <a:off x="561437"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"Collaborators" section should definitely contain any classes the object needs to carry out its tasks. In some designs, but certainly not all, it may also include classes that use the object.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1"/>
          <p:cNvSpPr txBox="1"/>
          <p:nvPr/>
        </p:nvSpPr>
        <p:spPr>
          <a:xfrm>
            <a:off x="6136522"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Method(s)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MAIN</a:t>
            </a:r>
            <a:endParaRPr/>
          </a:p>
        </p:txBody>
      </p:sp>
      <p:grpSp>
        <p:nvGrpSpPr>
          <p:cNvPr id="99" name="Google Shape;99;p2"/>
          <p:cNvGrpSpPr/>
          <p:nvPr/>
        </p:nvGrpSpPr>
        <p:grpSpPr>
          <a:xfrm>
            <a:off x="1523088" y="1593118"/>
            <a:ext cx="9135611" cy="4572000"/>
            <a:chOff x="1551963" y="1795244"/>
            <a:chExt cx="9135611" cy="4572000"/>
          </a:xfrm>
        </p:grpSpPr>
        <p:cxnSp>
          <p:nvCxnSpPr>
            <p:cNvPr id="100" name="Google Shape;100;p2"/>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01" name="Google Shape;101;p2"/>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02" name="Google Shape;10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03" name="Google Shape;10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04" name="Google Shape;10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i="0" u="sng" strike="noStrike" cap="none">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Driver class for displaying of board and moving of various pieces between two players.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launch game?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6" name="Google Shape;106;p2"/>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all other classes?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7" name="Google Shape;107;p2"/>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None: Should only instantiate constructors for different classes and then drive the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May need to launch a new instance of “game” or “board” ?</a:t>
            </a:r>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8" name="Google Shape;108;p2"/>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no new methods in Main class.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public static void main(String[] args) {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BOARD</a:t>
            </a:r>
            <a:endParaRPr/>
          </a:p>
        </p:txBody>
      </p:sp>
      <p:grpSp>
        <p:nvGrpSpPr>
          <p:cNvPr id="114" name="Google Shape;114;p3"/>
          <p:cNvGrpSpPr/>
          <p:nvPr/>
        </p:nvGrpSpPr>
        <p:grpSpPr>
          <a:xfrm>
            <a:off x="1523088" y="1593118"/>
            <a:ext cx="9135611" cy="4572000"/>
            <a:chOff x="1551963" y="1795244"/>
            <a:chExt cx="9135611" cy="4572000"/>
          </a:xfrm>
        </p:grpSpPr>
        <p:cxnSp>
          <p:nvCxnSpPr>
            <p:cNvPr id="115" name="Google Shape;115;p3"/>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16" name="Google Shape;116;p3"/>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17" name="Google Shape;11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18" name="Google Shape;11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19" name="Google Shape;1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20" name="Google Shape;120;p3"/>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Arrange Board into correct configuration for a chess game.  Allow movement of pieces with boundary considerations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1" name="Google Shape;121;p3"/>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Graphics??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2" name="Google Shape;122;p3"/>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 tileCoordinate;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3" name="Google Shape;123;p3"/>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boolean isTileOccupied()</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String updateBoard(String piece, int Move)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Board(int tileCoordinate){this.tileCoordinate = tileCoordinate;}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Piece getPiece()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MOVES</a:t>
            </a:r>
            <a:endParaRPr/>
          </a:p>
        </p:txBody>
      </p:sp>
      <p:grpSp>
        <p:nvGrpSpPr>
          <p:cNvPr id="129" name="Google Shape;129;p4"/>
          <p:cNvGrpSpPr/>
          <p:nvPr/>
        </p:nvGrpSpPr>
        <p:grpSpPr>
          <a:xfrm>
            <a:off x="1523088" y="1593118"/>
            <a:ext cx="9135611" cy="4572000"/>
            <a:chOff x="1551963" y="1795244"/>
            <a:chExt cx="9135611" cy="4572000"/>
          </a:xfrm>
        </p:grpSpPr>
        <p:cxnSp>
          <p:nvCxnSpPr>
            <p:cNvPr id="130" name="Google Shape;130;p4"/>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31" name="Google Shape;131;p4"/>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32" name="Google Shape;1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33" name="Google Shape;1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35" name="Google Shape;135;p4"/>
          <p:cNvSpPr txBox="1"/>
          <p:nvPr/>
        </p:nvSpPr>
        <p:spPr>
          <a:xfrm>
            <a:off x="561436" y="1610578"/>
            <a:ext cx="547244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Check if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 if special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If a move/special move for a piece is valid, move piece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p4"/>
          <p:cNvSpPr txBox="1"/>
          <p:nvPr/>
        </p:nvSpPr>
        <p:spPr>
          <a:xfrm>
            <a:off x="561435" y="3924759"/>
            <a:ext cx="535167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 (not completely clear here would love to hear from others especially about pieces)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Board – updates the board if move by player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Pieces - move pieces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Players – when a player makes moves a particular piece by a certain amount, checks whether the move is valid and if so moves the piece by that amount and </a:t>
            </a:r>
            <a:endParaRPr/>
          </a:p>
          <a:p>
            <a:pPr marL="0" marR="0" lvl="0" indent="0" algn="l" rtl="0">
              <a:spcBef>
                <a:spcPts val="0"/>
              </a:spcBef>
              <a:spcAft>
                <a:spcPts val="0"/>
              </a:spcAft>
              <a:buNone/>
            </a:pP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7" name="Google Shape;137;p4"/>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integer x_move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integer y_move</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8" name="Google Shape;138;p4"/>
          <p:cNvSpPr txBox="1"/>
          <p:nvPr/>
        </p:nvSpPr>
        <p:spPr>
          <a:xfrm>
            <a:off x="6147899" y="3924758"/>
            <a:ext cx="5482666" cy="243158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1. checkvalidmove(): boolean return method that checks whether a move for a given piece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checkspecialvalidmove(): boolean return method that checks special moves for specific pieces that have special moves permitted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move(): if for a given piece, move appears to be valid then move the </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SuperClass: PIECES</a:t>
            </a:r>
            <a:endParaRPr/>
          </a:p>
        </p:txBody>
      </p:sp>
      <p:grpSp>
        <p:nvGrpSpPr>
          <p:cNvPr id="144" name="Google Shape;144;p5"/>
          <p:cNvGrpSpPr/>
          <p:nvPr/>
        </p:nvGrpSpPr>
        <p:grpSpPr>
          <a:xfrm>
            <a:off x="1523088" y="1593118"/>
            <a:ext cx="9135611" cy="4572000"/>
            <a:chOff x="1551963" y="1795244"/>
            <a:chExt cx="9135611" cy="4572000"/>
          </a:xfrm>
        </p:grpSpPr>
        <p:cxnSp>
          <p:nvCxnSpPr>
            <p:cNvPr id="145" name="Google Shape;145;p5"/>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46" name="Google Shape;146;p5"/>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47" name="Google Shape;147;p5"/>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 playing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Distinguish / display pieces of opposing sides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Establish initial/default positioning of pieces???</a:t>
            </a:r>
            <a:endParaRPr/>
          </a:p>
        </p:txBody>
      </p:sp>
      <p:sp>
        <p:nvSpPr>
          <p:cNvPr id="148" name="Google Shape;148;p5"/>
          <p:cNvSpPr txBox="1"/>
          <p:nvPr/>
        </p:nvSpPr>
        <p:spPr>
          <a:xfrm>
            <a:off x="561435" y="4351479"/>
            <a:ext cx="5403133"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Chessboard//positioning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Moves//playing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Players//selection and moving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Subclasses: (King, Queen, Bishop, Knight, Rook, Pawn)</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49" name="Google Shape;149;p5"/>
          <p:cNvSpPr txBox="1"/>
          <p:nvPr/>
        </p:nvSpPr>
        <p:spPr>
          <a:xfrm>
            <a:off x="6147898" y="1610578"/>
            <a:ext cx="5482655"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Colors:// white team, black team</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Titles/Ranks://all subclasses: King, Queen, Bishop, Knight, Rook, Pawn</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InitialPosition//for a new game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CurrentPosition??? //in this class or board or moves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0" name="Google Shape;150;p5"/>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 = new Piece();//new generic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xW = new Piece(); //new white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xB = new Piece(); //new black piece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1" name="Google Shape;15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52" name="Google Shape;15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53" name="Google Shape;15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SubClass: * extends PIECES</a:t>
            </a:r>
            <a:endParaRPr/>
          </a:p>
        </p:txBody>
      </p:sp>
      <p:grpSp>
        <p:nvGrpSpPr>
          <p:cNvPr id="159" name="Google Shape;159;p6"/>
          <p:cNvGrpSpPr/>
          <p:nvPr/>
        </p:nvGrpSpPr>
        <p:grpSpPr>
          <a:xfrm>
            <a:off x="1523088" y="1593118"/>
            <a:ext cx="9135611" cy="4572000"/>
            <a:chOff x="1551963" y="1795244"/>
            <a:chExt cx="9135611" cy="4572000"/>
          </a:xfrm>
        </p:grpSpPr>
        <p:cxnSp>
          <p:nvCxnSpPr>
            <p:cNvPr id="160" name="Google Shape;160;p6"/>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61" name="Google Shape;161;p6"/>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62" name="Google Shape;162;p6"/>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Constructs * </a:t>
            </a:r>
            <a:endParaRPr/>
          </a:p>
        </p:txBody>
      </p:sp>
      <p:sp>
        <p:nvSpPr>
          <p:cNvPr id="163" name="Google Shape;163;p6"/>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Superclass: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4" name="Google Shape;164;p6"/>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super.color</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super.titles/ranks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super.intialPosition</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defaultMoves</a:t>
            </a: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5" name="Google Shape;165;p6"/>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move();???does Moves become a subclass to Pieces or King (see next slide)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6" name="Google Shape;1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67" name="Google Shape;1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68" name="Google Shape;1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69" name="Google Shape;169;p6"/>
          <p:cNvSpPr/>
          <p:nvPr/>
        </p:nvSpPr>
        <p:spPr>
          <a:xfrm>
            <a:off x="420848" y="1169137"/>
            <a:ext cx="11350305"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 all PIECES subclasses (King, Queen, Bishop, Knight, Rook, Pawn) are lumped into this one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DRAFT: Class hierarchy diagram - PIECES</a:t>
            </a:r>
            <a:endParaRPr/>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78" name="Google Shape;178;p7"/>
          <p:cNvSpPr/>
          <p:nvPr/>
        </p:nvSpPr>
        <p:spPr>
          <a:xfrm>
            <a:off x="5409082" y="122117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Pieces</a:t>
            </a:r>
            <a:endParaRPr sz="1300">
              <a:solidFill>
                <a:schemeClr val="lt1"/>
              </a:solidFill>
              <a:latin typeface="Calibri"/>
              <a:ea typeface="Calibri"/>
              <a:cs typeface="Calibri"/>
              <a:sym typeface="Calibri"/>
            </a:endParaRPr>
          </a:p>
        </p:txBody>
      </p:sp>
      <p:sp>
        <p:nvSpPr>
          <p:cNvPr id="179" name="Google Shape;179;p7"/>
          <p:cNvSpPr/>
          <p:nvPr/>
        </p:nvSpPr>
        <p:spPr>
          <a:xfrm>
            <a:off x="8885614" y="3292489"/>
            <a:ext cx="166873" cy="2815882"/>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7"/>
          <p:cNvSpPr/>
          <p:nvPr/>
        </p:nvSpPr>
        <p:spPr>
          <a:xfrm>
            <a:off x="8885614" y="3292489"/>
            <a:ext cx="166873" cy="2043960"/>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7"/>
          <p:cNvSpPr/>
          <p:nvPr/>
        </p:nvSpPr>
        <p:spPr>
          <a:xfrm>
            <a:off x="8885614"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7"/>
          <p:cNvSpPr/>
          <p:nvPr/>
        </p:nvSpPr>
        <p:spPr>
          <a:xfrm>
            <a:off x="8885614"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7"/>
          <p:cNvSpPr/>
          <p:nvPr/>
        </p:nvSpPr>
        <p:spPr>
          <a:xfrm>
            <a:off x="5965327" y="2520568"/>
            <a:ext cx="3365282"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7"/>
          <p:cNvSpPr/>
          <p:nvPr/>
        </p:nvSpPr>
        <p:spPr>
          <a:xfrm>
            <a:off x="7539501"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753950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5965327" y="2520568"/>
            <a:ext cx="2019169"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619338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5965327" y="2520568"/>
            <a:ext cx="673056"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4847275"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5292271" y="2520568"/>
            <a:ext cx="673056"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350116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3946157" y="2520568"/>
            <a:ext cx="2019169"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2155048"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215504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2600044" y="2520568"/>
            <a:ext cx="3365282"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381822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1</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(white pieces)</a:t>
            </a:r>
            <a:endParaRPr dirty="0"/>
          </a:p>
        </p:txBody>
      </p:sp>
      <p:sp>
        <p:nvSpPr>
          <p:cNvPr id="197" name="Google Shape;197;p7"/>
          <p:cNvSpPr/>
          <p:nvPr/>
        </p:nvSpPr>
        <p:spPr>
          <a:xfrm>
            <a:off x="726129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2</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(black pieces)</a:t>
            </a:r>
            <a:endParaRPr dirty="0"/>
          </a:p>
        </p:txBody>
      </p:sp>
      <p:sp>
        <p:nvSpPr>
          <p:cNvPr id="198" name="Google Shape;198;p7"/>
          <p:cNvSpPr/>
          <p:nvPr/>
        </p:nvSpPr>
        <p:spPr>
          <a:xfrm>
            <a:off x="204379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King</a:t>
            </a:r>
            <a:endParaRPr/>
          </a:p>
        </p:txBody>
      </p:sp>
      <p:sp>
        <p:nvSpPr>
          <p:cNvPr id="199" name="Google Shape;199;p7"/>
          <p:cNvSpPr/>
          <p:nvPr/>
        </p:nvSpPr>
        <p:spPr>
          <a:xfrm>
            <a:off x="2321922"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0" name="Google Shape;200;p7"/>
          <p:cNvSpPr/>
          <p:nvPr/>
        </p:nvSpPr>
        <p:spPr>
          <a:xfrm>
            <a:off x="2321922"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01" name="Google Shape;201;p7"/>
          <p:cNvSpPr/>
          <p:nvPr/>
        </p:nvSpPr>
        <p:spPr>
          <a:xfrm>
            <a:off x="338991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Queen</a:t>
            </a:r>
            <a:endParaRPr/>
          </a:p>
        </p:txBody>
      </p:sp>
      <p:sp>
        <p:nvSpPr>
          <p:cNvPr id="202" name="Google Shape;202;p7"/>
          <p:cNvSpPr/>
          <p:nvPr/>
        </p:nvSpPr>
        <p:spPr>
          <a:xfrm>
            <a:off x="3668035"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3" name="Google Shape;203;p7"/>
          <p:cNvSpPr/>
          <p:nvPr/>
        </p:nvSpPr>
        <p:spPr>
          <a:xfrm>
            <a:off x="4736026"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Bishop</a:t>
            </a:r>
            <a:endParaRPr/>
          </a:p>
        </p:txBody>
      </p:sp>
      <p:sp>
        <p:nvSpPr>
          <p:cNvPr id="204" name="Google Shape;204;p7"/>
          <p:cNvSpPr/>
          <p:nvPr/>
        </p:nvSpPr>
        <p:spPr>
          <a:xfrm>
            <a:off x="501414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5" name="Google Shape;205;p7"/>
          <p:cNvSpPr/>
          <p:nvPr/>
        </p:nvSpPr>
        <p:spPr>
          <a:xfrm>
            <a:off x="608213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Knight</a:t>
            </a:r>
            <a:endParaRPr/>
          </a:p>
        </p:txBody>
      </p:sp>
      <p:sp>
        <p:nvSpPr>
          <p:cNvPr id="206" name="Google Shape;206;p7"/>
          <p:cNvSpPr/>
          <p:nvPr/>
        </p:nvSpPr>
        <p:spPr>
          <a:xfrm>
            <a:off x="6360261"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7" name="Google Shape;207;p7"/>
          <p:cNvSpPr/>
          <p:nvPr/>
        </p:nvSpPr>
        <p:spPr>
          <a:xfrm>
            <a:off x="742825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Rook</a:t>
            </a:r>
            <a:endParaRPr/>
          </a:p>
        </p:txBody>
      </p:sp>
      <p:sp>
        <p:nvSpPr>
          <p:cNvPr id="208" name="Google Shape;208;p7"/>
          <p:cNvSpPr/>
          <p:nvPr/>
        </p:nvSpPr>
        <p:spPr>
          <a:xfrm>
            <a:off x="7706374"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9" name="Google Shape;209;p7"/>
          <p:cNvSpPr/>
          <p:nvPr/>
        </p:nvSpPr>
        <p:spPr>
          <a:xfrm>
            <a:off x="7706374"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10" name="Google Shape;210;p7"/>
          <p:cNvSpPr/>
          <p:nvPr/>
        </p:nvSpPr>
        <p:spPr>
          <a:xfrm>
            <a:off x="8774365"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Pawn (x8)</a:t>
            </a:r>
            <a:endParaRPr/>
          </a:p>
        </p:txBody>
      </p:sp>
      <p:sp>
        <p:nvSpPr>
          <p:cNvPr id="211" name="Google Shape;211;p7"/>
          <p:cNvSpPr/>
          <p:nvPr/>
        </p:nvSpPr>
        <p:spPr>
          <a:xfrm>
            <a:off x="905248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move (forward)</a:t>
            </a:r>
            <a:endParaRPr/>
          </a:p>
        </p:txBody>
      </p:sp>
      <p:sp>
        <p:nvSpPr>
          <p:cNvPr id="212" name="Google Shape;212;p7"/>
          <p:cNvSpPr/>
          <p:nvPr/>
        </p:nvSpPr>
        <p:spPr>
          <a:xfrm>
            <a:off x="9052488"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Capture move (diagonally)</a:t>
            </a:r>
            <a:endParaRPr/>
          </a:p>
        </p:txBody>
      </p:sp>
      <p:sp>
        <p:nvSpPr>
          <p:cNvPr id="213" name="Google Shape;213;p7"/>
          <p:cNvSpPr/>
          <p:nvPr/>
        </p:nvSpPr>
        <p:spPr>
          <a:xfrm>
            <a:off x="9052488" y="5064647"/>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Special move (2 up first move)</a:t>
            </a:r>
            <a:endParaRPr/>
          </a:p>
        </p:txBody>
      </p:sp>
      <p:sp>
        <p:nvSpPr>
          <p:cNvPr id="214" name="Google Shape;214;p7"/>
          <p:cNvSpPr/>
          <p:nvPr/>
        </p:nvSpPr>
        <p:spPr>
          <a:xfrm>
            <a:off x="9052488" y="583656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promotion</a:t>
            </a:r>
            <a:endParaRPr/>
          </a:p>
        </p:txBody>
      </p:sp>
      <p:cxnSp>
        <p:nvCxnSpPr>
          <p:cNvPr id="215" name="Google Shape;215;p7"/>
          <p:cNvCxnSpPr/>
          <p:nvPr/>
        </p:nvCxnSpPr>
        <p:spPr>
          <a:xfrm>
            <a:off x="5965326" y="1711322"/>
            <a:ext cx="0" cy="928997"/>
          </a:xfrm>
          <a:prstGeom prst="straightConnector1">
            <a:avLst/>
          </a:prstGeom>
          <a:noFill/>
          <a:ln w="9525" cap="flat" cmpd="sng">
            <a:solidFill>
              <a:schemeClr val="accent1"/>
            </a:solidFill>
            <a:prstDash val="solid"/>
            <a:miter lim="800000"/>
            <a:headEnd type="none" w="sm" len="sm"/>
            <a:tailEnd type="none" w="sm" len="sm"/>
          </a:ln>
        </p:spPr>
      </p:cxnSp>
      <p:cxnSp>
        <p:nvCxnSpPr>
          <p:cNvPr id="216" name="Google Shape;216;p7"/>
          <p:cNvCxnSpPr>
            <a:stCxn id="178" idx="3"/>
            <a:endCxn id="196" idx="2"/>
          </p:cNvCxnSpPr>
          <p:nvPr/>
        </p:nvCxnSpPr>
        <p:spPr>
          <a:xfrm flipH="1">
            <a:off x="4930582" y="1764783"/>
            <a:ext cx="4785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7" name="Google Shape;217;p7"/>
          <p:cNvCxnSpPr>
            <a:stCxn id="178" idx="2"/>
            <a:endCxn id="197" idx="3"/>
          </p:cNvCxnSpPr>
          <p:nvPr/>
        </p:nvCxnSpPr>
        <p:spPr>
          <a:xfrm>
            <a:off x="6521572" y="1764783"/>
            <a:ext cx="7398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8" name="Google Shape;218;p7"/>
          <p:cNvCxnSpPr>
            <a:stCxn id="219" idx="3"/>
          </p:cNvCxnSpPr>
          <p:nvPr/>
        </p:nvCxnSpPr>
        <p:spPr>
          <a:xfrm rot="10800000" flipH="1">
            <a:off x="1154882" y="1441393"/>
            <a:ext cx="4137300" cy="117900"/>
          </a:xfrm>
          <a:prstGeom prst="straightConnector1">
            <a:avLst/>
          </a:prstGeom>
          <a:noFill/>
          <a:ln w="9525" cap="flat" cmpd="sng">
            <a:solidFill>
              <a:schemeClr val="accent1"/>
            </a:solidFill>
            <a:prstDash val="solid"/>
            <a:miter lim="800000"/>
            <a:headEnd type="none" w="sm" len="sm"/>
            <a:tailEnd type="triangle" w="med" len="med"/>
          </a:ln>
        </p:spPr>
      </p:cxnSp>
      <p:sp>
        <p:nvSpPr>
          <p:cNvPr id="219" name="Google Shape;219;p7"/>
          <p:cNvSpPr/>
          <p:nvPr/>
        </p:nvSpPr>
        <p:spPr>
          <a:xfrm>
            <a:off x="240482" y="1102093"/>
            <a:ext cx="914400"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Class</a:t>
            </a:r>
            <a:endParaRPr dirty="0"/>
          </a:p>
        </p:txBody>
      </p:sp>
      <p:cxnSp>
        <p:nvCxnSpPr>
          <p:cNvPr id="220" name="Google Shape;220;p7"/>
          <p:cNvCxnSpPr>
            <a:stCxn id="221" idx="3"/>
          </p:cNvCxnSpPr>
          <p:nvPr/>
        </p:nvCxnSpPr>
        <p:spPr>
          <a:xfrm>
            <a:off x="1420079" y="2910322"/>
            <a:ext cx="50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21" name="Google Shape;221;p7"/>
          <p:cNvSpPr/>
          <p:nvPr/>
        </p:nvSpPr>
        <p:spPr>
          <a:xfrm>
            <a:off x="149907" y="2453122"/>
            <a:ext cx="1270172"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Subclasses</a:t>
            </a:r>
            <a:endParaRPr/>
          </a:p>
        </p:txBody>
      </p:sp>
      <p:sp>
        <p:nvSpPr>
          <p:cNvPr id="222" name="Google Shape;222;p7"/>
          <p:cNvSpPr/>
          <p:nvPr/>
        </p:nvSpPr>
        <p:spPr>
          <a:xfrm>
            <a:off x="127566" y="3470107"/>
            <a:ext cx="1270172" cy="141743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methods</a:t>
            </a:r>
            <a:endParaRPr/>
          </a:p>
        </p:txBody>
      </p:sp>
      <p:cxnSp>
        <p:nvCxnSpPr>
          <p:cNvPr id="223" name="Google Shape;223;p7"/>
          <p:cNvCxnSpPr>
            <a:stCxn id="222" idx="3"/>
          </p:cNvCxnSpPr>
          <p:nvPr/>
        </p:nvCxnSpPr>
        <p:spPr>
          <a:xfrm rot="10800000" flipH="1">
            <a:off x="1397738" y="3917523"/>
            <a:ext cx="629400" cy="26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7"/>
          <p:cNvCxnSpPr>
            <a:stCxn id="222" idx="3"/>
          </p:cNvCxnSpPr>
          <p:nvPr/>
        </p:nvCxnSpPr>
        <p:spPr>
          <a:xfrm>
            <a:off x="1397738" y="4178823"/>
            <a:ext cx="529200" cy="195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7"/>
          <p:cNvCxnSpPr>
            <a:stCxn id="222" idx="3"/>
          </p:cNvCxnSpPr>
          <p:nvPr/>
        </p:nvCxnSpPr>
        <p:spPr>
          <a:xfrm>
            <a:off x="1397738" y="4178823"/>
            <a:ext cx="6975900" cy="1981500"/>
          </a:xfrm>
          <a:prstGeom prst="curvedConnector3">
            <a:avLst>
              <a:gd name="adj1" fmla="val 3855"/>
            </a:avLst>
          </a:prstGeom>
          <a:noFill/>
          <a:ln w="9525" cap="flat" cmpd="sng">
            <a:solidFill>
              <a:schemeClr val="accent1"/>
            </a:solidFill>
            <a:prstDash val="solid"/>
            <a:miter lim="800000"/>
            <a:headEnd type="none" w="sm" len="sm"/>
            <a:tailEnd type="triangle" w="med" len="med"/>
          </a:ln>
        </p:spPr>
      </p:cxnSp>
      <p:cxnSp>
        <p:nvCxnSpPr>
          <p:cNvPr id="226" name="Google Shape;226;p7"/>
          <p:cNvCxnSpPr>
            <a:stCxn id="222" idx="3"/>
          </p:cNvCxnSpPr>
          <p:nvPr/>
        </p:nvCxnSpPr>
        <p:spPr>
          <a:xfrm>
            <a:off x="1397738" y="4178823"/>
            <a:ext cx="6141900" cy="641700"/>
          </a:xfrm>
          <a:prstGeom prst="curvedConnector3">
            <a:avLst>
              <a:gd name="adj1" fmla="val 52886"/>
            </a:avLst>
          </a:prstGeom>
          <a:noFill/>
          <a:ln w="9525" cap="flat" cmpd="sng">
            <a:solidFill>
              <a:schemeClr val="accent1"/>
            </a:solidFill>
            <a:prstDash val="solid"/>
            <a:miter lim="800000"/>
            <a:headEnd type="none" w="sm" len="sm"/>
            <a:tailEnd type="triangle" w="med" len="med"/>
          </a:ln>
        </p:spPr>
      </p:cxnSp>
      <p:sp>
        <p:nvSpPr>
          <p:cNvPr id="227" name="Google Shape;227;p7"/>
          <p:cNvSpPr/>
          <p:nvPr/>
        </p:nvSpPr>
        <p:spPr>
          <a:xfrm>
            <a:off x="149907" y="2097121"/>
            <a:ext cx="2919859" cy="30622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Class Objects ?/ instances?</a:t>
            </a:r>
            <a:endParaRPr/>
          </a:p>
        </p:txBody>
      </p:sp>
      <p:cxnSp>
        <p:nvCxnSpPr>
          <p:cNvPr id="228" name="Google Shape;228;p7"/>
          <p:cNvCxnSpPr>
            <a:stCxn id="227" idx="3"/>
          </p:cNvCxnSpPr>
          <p:nvPr/>
        </p:nvCxnSpPr>
        <p:spPr>
          <a:xfrm rot="10800000" flipH="1">
            <a:off x="3069766" y="1878832"/>
            <a:ext cx="782100" cy="371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9" name="Google Shape;229;p7"/>
          <p:cNvCxnSpPr>
            <a:stCxn id="227" idx="3"/>
          </p:cNvCxnSpPr>
          <p:nvPr/>
        </p:nvCxnSpPr>
        <p:spPr>
          <a:xfrm rot="10800000" flipH="1">
            <a:off x="3069766" y="1987432"/>
            <a:ext cx="4125000" cy="262800"/>
          </a:xfrm>
          <a:prstGeom prst="straightConnector1">
            <a:avLst/>
          </a:prstGeom>
          <a:noFill/>
          <a:ln w="9525" cap="flat" cmpd="sng">
            <a:solidFill>
              <a:schemeClr val="accent1"/>
            </a:solidFill>
            <a:prstDash val="solid"/>
            <a:miter lim="800000"/>
            <a:headEnd type="none" w="sm" len="sm"/>
            <a:tailEnd type="triangle" w="med" len="med"/>
          </a:ln>
        </p:spPr>
      </p:cxnSp>
      <p:sp>
        <p:nvSpPr>
          <p:cNvPr id="59" name="Google Shape;197;p7"/>
          <p:cNvSpPr/>
          <p:nvPr/>
        </p:nvSpPr>
        <p:spPr>
          <a:xfrm>
            <a:off x="2533157" y="123138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Board Class</a:t>
            </a:r>
            <a:endParaRPr dirty="0"/>
          </a:p>
        </p:txBody>
      </p:sp>
      <p:cxnSp>
        <p:nvCxnSpPr>
          <p:cNvPr id="60" name="Google Shape;229;p7"/>
          <p:cNvCxnSpPr/>
          <p:nvPr/>
        </p:nvCxnSpPr>
        <p:spPr>
          <a:xfrm flipV="1">
            <a:off x="1513681" y="1799801"/>
            <a:ext cx="1086363" cy="26869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 name="Google Shape;229;p7"/>
          <p:cNvCxnSpPr/>
          <p:nvPr/>
        </p:nvCxnSpPr>
        <p:spPr>
          <a:xfrm flipV="1">
            <a:off x="2644407" y="1784925"/>
            <a:ext cx="6241207" cy="723190"/>
          </a:xfrm>
          <a:prstGeom prst="straightConnector1">
            <a:avLst/>
          </a:prstGeom>
          <a:noFill/>
          <a:ln w="9525" cap="flat" cmpd="sng">
            <a:solidFill>
              <a:schemeClr val="accent1"/>
            </a:solidFill>
            <a:prstDash val="solid"/>
            <a:miter lim="800000"/>
            <a:headEnd type="none" w="sm" len="sm"/>
            <a:tailEnd type="triangle" w="med" len="med"/>
          </a:ln>
        </p:spPr>
      </p:cxnSp>
      <p:sp>
        <p:nvSpPr>
          <p:cNvPr id="67" name="Google Shape;178;p7"/>
          <p:cNvSpPr/>
          <p:nvPr/>
        </p:nvSpPr>
        <p:spPr>
          <a:xfrm>
            <a:off x="8891309" y="141434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Game</a:t>
            </a:r>
            <a:endParaRPr sz="1300"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DRAFT: GUI</a:t>
            </a:r>
            <a:endParaRPr dirty="0"/>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2" name="Table 2">
            <a:extLst>
              <a:ext uri="{FF2B5EF4-FFF2-40B4-BE49-F238E27FC236}">
                <a16:creationId xmlns:a16="http://schemas.microsoft.com/office/drawing/2014/main" id="{45E93207-90BF-49B2-9587-8E1F213681EA}"/>
              </a:ext>
            </a:extLst>
          </p:cNvPr>
          <p:cNvGraphicFramePr>
            <a:graphicFrameLocks noGrp="1"/>
          </p:cNvGraphicFramePr>
          <p:nvPr>
            <p:extLst>
              <p:ext uri="{D42A27DB-BD31-4B8C-83A1-F6EECF244321}">
                <p14:modId xmlns:p14="http://schemas.microsoft.com/office/powerpoint/2010/main" val="653124018"/>
              </p:ext>
            </p:extLst>
          </p:nvPr>
        </p:nvGraphicFramePr>
        <p:xfrm>
          <a:off x="4267200" y="1600200"/>
          <a:ext cx="3657600" cy="3657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282686048"/>
                    </a:ext>
                  </a:extLst>
                </a:gridCol>
                <a:gridCol w="457200">
                  <a:extLst>
                    <a:ext uri="{9D8B030D-6E8A-4147-A177-3AD203B41FA5}">
                      <a16:colId xmlns:a16="http://schemas.microsoft.com/office/drawing/2014/main" val="2717429170"/>
                    </a:ext>
                  </a:extLst>
                </a:gridCol>
                <a:gridCol w="457200">
                  <a:extLst>
                    <a:ext uri="{9D8B030D-6E8A-4147-A177-3AD203B41FA5}">
                      <a16:colId xmlns:a16="http://schemas.microsoft.com/office/drawing/2014/main" val="4102968081"/>
                    </a:ext>
                  </a:extLst>
                </a:gridCol>
                <a:gridCol w="457200">
                  <a:extLst>
                    <a:ext uri="{9D8B030D-6E8A-4147-A177-3AD203B41FA5}">
                      <a16:colId xmlns:a16="http://schemas.microsoft.com/office/drawing/2014/main" val="991611227"/>
                    </a:ext>
                  </a:extLst>
                </a:gridCol>
                <a:gridCol w="457200">
                  <a:extLst>
                    <a:ext uri="{9D8B030D-6E8A-4147-A177-3AD203B41FA5}">
                      <a16:colId xmlns:a16="http://schemas.microsoft.com/office/drawing/2014/main" val="533166494"/>
                    </a:ext>
                  </a:extLst>
                </a:gridCol>
                <a:gridCol w="457200">
                  <a:extLst>
                    <a:ext uri="{9D8B030D-6E8A-4147-A177-3AD203B41FA5}">
                      <a16:colId xmlns:a16="http://schemas.microsoft.com/office/drawing/2014/main" val="739995005"/>
                    </a:ext>
                  </a:extLst>
                </a:gridCol>
                <a:gridCol w="457200">
                  <a:extLst>
                    <a:ext uri="{9D8B030D-6E8A-4147-A177-3AD203B41FA5}">
                      <a16:colId xmlns:a16="http://schemas.microsoft.com/office/drawing/2014/main" val="2010518742"/>
                    </a:ext>
                  </a:extLst>
                </a:gridCol>
                <a:gridCol w="457200">
                  <a:extLst>
                    <a:ext uri="{9D8B030D-6E8A-4147-A177-3AD203B41FA5}">
                      <a16:colId xmlns:a16="http://schemas.microsoft.com/office/drawing/2014/main" val="2437522876"/>
                    </a:ext>
                  </a:extLst>
                </a:gridCol>
              </a:tblGrid>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05741"/>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15748211"/>
                  </a:ext>
                </a:extLst>
              </a:tr>
              <a:tr h="45720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477989"/>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7615123"/>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6494419"/>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761835434"/>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9171528"/>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20489943"/>
                  </a:ext>
                </a:extLst>
              </a:tr>
            </a:tbl>
          </a:graphicData>
        </a:graphic>
      </p:graphicFrame>
      <p:sp>
        <p:nvSpPr>
          <p:cNvPr id="4" name="Rectangle 3">
            <a:extLst>
              <a:ext uri="{FF2B5EF4-FFF2-40B4-BE49-F238E27FC236}">
                <a16:creationId xmlns:a16="http://schemas.microsoft.com/office/drawing/2014/main" id="{B2A5145C-23B5-43A1-9E3A-8E6B2C82025E}"/>
              </a:ext>
            </a:extLst>
          </p:cNvPr>
          <p:cNvSpPr/>
          <p:nvPr/>
        </p:nvSpPr>
        <p:spPr>
          <a:xfrm>
            <a:off x="1468586" y="1600200"/>
            <a:ext cx="236450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OPPONENT’S</a:t>
            </a:r>
          </a:p>
          <a:p>
            <a:pPr algn="ctr"/>
            <a:r>
              <a:rPr lang="en-US" dirty="0">
                <a:solidFill>
                  <a:schemeClr val="tx1"/>
                </a:solidFill>
              </a:rPr>
              <a:t>CAPTURED </a:t>
            </a:r>
          </a:p>
          <a:p>
            <a:pPr algn="ctr"/>
            <a:r>
              <a:rPr lang="en-US" dirty="0">
                <a:solidFill>
                  <a:schemeClr val="tx1"/>
                </a:solidFill>
              </a:rPr>
              <a:t>PIECES</a:t>
            </a:r>
          </a:p>
        </p:txBody>
      </p:sp>
      <p:sp>
        <p:nvSpPr>
          <p:cNvPr id="65" name="Rectangle 64">
            <a:extLst>
              <a:ext uri="{FF2B5EF4-FFF2-40B4-BE49-F238E27FC236}">
                <a16:creationId xmlns:a16="http://schemas.microsoft.com/office/drawing/2014/main" id="{1805E64A-6AB1-44BE-A701-EF00164D84A3}"/>
              </a:ext>
            </a:extLst>
          </p:cNvPr>
          <p:cNvSpPr/>
          <p:nvPr/>
        </p:nvSpPr>
        <p:spPr>
          <a:xfrm>
            <a:off x="1468586" y="4343400"/>
            <a:ext cx="236450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OPPONENT’S</a:t>
            </a:r>
            <a:endParaRPr lang="en-US" dirty="0">
              <a:solidFill>
                <a:schemeClr val="tx1"/>
              </a:solidFill>
            </a:endParaRPr>
          </a:p>
          <a:p>
            <a:pPr algn="ctr"/>
            <a:r>
              <a:rPr lang="en-US" dirty="0">
                <a:solidFill>
                  <a:schemeClr val="tx1"/>
                </a:solidFill>
              </a:rPr>
              <a:t>CAPTURED </a:t>
            </a:r>
          </a:p>
          <a:p>
            <a:pPr algn="ctr"/>
            <a:r>
              <a:rPr lang="en-US" dirty="0">
                <a:solidFill>
                  <a:schemeClr val="tx1"/>
                </a:solidFill>
              </a:rPr>
              <a:t>PIECES</a:t>
            </a:r>
          </a:p>
        </p:txBody>
      </p:sp>
      <p:sp>
        <p:nvSpPr>
          <p:cNvPr id="66" name="Rectangle 65">
            <a:extLst>
              <a:ext uri="{FF2B5EF4-FFF2-40B4-BE49-F238E27FC236}">
                <a16:creationId xmlns:a16="http://schemas.microsoft.com/office/drawing/2014/main" id="{5F7913A1-08BD-4E6C-B355-96F8C1F7F777}"/>
              </a:ext>
            </a:extLst>
          </p:cNvPr>
          <p:cNvSpPr/>
          <p:nvPr/>
        </p:nvSpPr>
        <p:spPr>
          <a:xfrm>
            <a:off x="9125983" y="1599752"/>
            <a:ext cx="146304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GAME</a:t>
            </a:r>
          </a:p>
        </p:txBody>
      </p:sp>
      <p:grpSp>
        <p:nvGrpSpPr>
          <p:cNvPr id="7" name="Group 6">
            <a:extLst>
              <a:ext uri="{FF2B5EF4-FFF2-40B4-BE49-F238E27FC236}">
                <a16:creationId xmlns:a16="http://schemas.microsoft.com/office/drawing/2014/main" id="{9A767EF2-48E5-4926-AF9E-1AC6009D7A83}"/>
              </a:ext>
            </a:extLst>
          </p:cNvPr>
          <p:cNvGrpSpPr/>
          <p:nvPr/>
        </p:nvGrpSpPr>
        <p:grpSpPr>
          <a:xfrm>
            <a:off x="4376256" y="1690133"/>
            <a:ext cx="3447012" cy="732579"/>
            <a:chOff x="4376256" y="1690133"/>
            <a:chExt cx="3447012" cy="732579"/>
          </a:xfrm>
        </p:grpSpPr>
        <p:grpSp>
          <p:nvGrpSpPr>
            <p:cNvPr id="6" name="Group 5">
              <a:extLst>
                <a:ext uri="{FF2B5EF4-FFF2-40B4-BE49-F238E27FC236}">
                  <a16:creationId xmlns:a16="http://schemas.microsoft.com/office/drawing/2014/main" id="{316490C3-9686-4444-8D35-E59D31B9B041}"/>
                </a:ext>
              </a:extLst>
            </p:cNvPr>
            <p:cNvGrpSpPr/>
            <p:nvPr/>
          </p:nvGrpSpPr>
          <p:grpSpPr>
            <a:xfrm>
              <a:off x="4376256" y="1690133"/>
              <a:ext cx="3447012" cy="274320"/>
              <a:chOff x="4359563" y="1202682"/>
              <a:chExt cx="3447012" cy="274320"/>
            </a:xfrm>
          </p:grpSpPr>
          <p:sp>
            <p:nvSpPr>
              <p:cNvPr id="5" name="Rectangle 4">
                <a:extLst>
                  <a:ext uri="{FF2B5EF4-FFF2-40B4-BE49-F238E27FC236}">
                    <a16:creationId xmlns:a16="http://schemas.microsoft.com/office/drawing/2014/main" id="{C38A3D82-DC79-4989-A6AD-2C6C0D43C562}"/>
                  </a:ext>
                </a:extLst>
              </p:cNvPr>
              <p:cNvSpPr/>
              <p:nvPr/>
            </p:nvSpPr>
            <p:spPr>
              <a:xfrm>
                <a:off x="435956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R</a:t>
                </a:r>
              </a:p>
            </p:txBody>
          </p:sp>
          <p:sp>
            <p:nvSpPr>
              <p:cNvPr id="68" name="Rectangle 67">
                <a:extLst>
                  <a:ext uri="{FF2B5EF4-FFF2-40B4-BE49-F238E27FC236}">
                    <a16:creationId xmlns:a16="http://schemas.microsoft.com/office/drawing/2014/main" id="{359C9650-A3A9-44E3-AF47-89E8F075CBBF}"/>
                  </a:ext>
                </a:extLst>
              </p:cNvPr>
              <p:cNvSpPr/>
              <p:nvPr/>
            </p:nvSpPr>
            <p:spPr>
              <a:xfrm>
                <a:off x="481280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tx1"/>
                    </a:solidFill>
                  </a:rPr>
                  <a:t>Kn</a:t>
                </a:r>
                <a:endParaRPr lang="en-US" b="1" dirty="0">
                  <a:solidFill>
                    <a:schemeClr val="tx1"/>
                  </a:solidFill>
                </a:endParaRPr>
              </a:p>
            </p:txBody>
          </p:sp>
          <p:sp>
            <p:nvSpPr>
              <p:cNvPr id="69" name="Rectangle 68">
                <a:extLst>
                  <a:ext uri="{FF2B5EF4-FFF2-40B4-BE49-F238E27FC236}">
                    <a16:creationId xmlns:a16="http://schemas.microsoft.com/office/drawing/2014/main" id="{424EBFE7-192D-4FC1-B6F0-EE5E76443E6D}"/>
                  </a:ext>
                </a:extLst>
              </p:cNvPr>
              <p:cNvSpPr/>
              <p:nvPr/>
            </p:nvSpPr>
            <p:spPr>
              <a:xfrm>
                <a:off x="5266047"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B</a:t>
                </a:r>
              </a:p>
            </p:txBody>
          </p:sp>
          <p:sp>
            <p:nvSpPr>
              <p:cNvPr id="70" name="Rectangle 69">
                <a:extLst>
                  <a:ext uri="{FF2B5EF4-FFF2-40B4-BE49-F238E27FC236}">
                    <a16:creationId xmlns:a16="http://schemas.microsoft.com/office/drawing/2014/main" id="{14D809CB-BCDD-42DE-B9CD-CE50D94B9307}"/>
                  </a:ext>
                </a:extLst>
              </p:cNvPr>
              <p:cNvSpPr/>
              <p:nvPr/>
            </p:nvSpPr>
            <p:spPr>
              <a:xfrm>
                <a:off x="5719289"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K</a:t>
                </a:r>
              </a:p>
            </p:txBody>
          </p:sp>
          <p:sp>
            <p:nvSpPr>
              <p:cNvPr id="71" name="Rectangle 70">
                <a:extLst>
                  <a:ext uri="{FF2B5EF4-FFF2-40B4-BE49-F238E27FC236}">
                    <a16:creationId xmlns:a16="http://schemas.microsoft.com/office/drawing/2014/main" id="{142C7924-ECBD-471D-B6DC-F4B05BA4C7C6}"/>
                  </a:ext>
                </a:extLst>
              </p:cNvPr>
              <p:cNvSpPr/>
              <p:nvPr/>
            </p:nvSpPr>
            <p:spPr>
              <a:xfrm>
                <a:off x="6172531"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Q</a:t>
                </a:r>
              </a:p>
            </p:txBody>
          </p:sp>
          <p:sp>
            <p:nvSpPr>
              <p:cNvPr id="72" name="Rectangle 71">
                <a:extLst>
                  <a:ext uri="{FF2B5EF4-FFF2-40B4-BE49-F238E27FC236}">
                    <a16:creationId xmlns:a16="http://schemas.microsoft.com/office/drawing/2014/main" id="{B4B6B9C2-6258-4B7C-8C27-81915E3A78C7}"/>
                  </a:ext>
                </a:extLst>
              </p:cNvPr>
              <p:cNvSpPr/>
              <p:nvPr/>
            </p:nvSpPr>
            <p:spPr>
              <a:xfrm>
                <a:off x="662577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B</a:t>
                </a:r>
              </a:p>
            </p:txBody>
          </p:sp>
          <p:sp>
            <p:nvSpPr>
              <p:cNvPr id="73" name="Rectangle 72">
                <a:extLst>
                  <a:ext uri="{FF2B5EF4-FFF2-40B4-BE49-F238E27FC236}">
                    <a16:creationId xmlns:a16="http://schemas.microsoft.com/office/drawing/2014/main" id="{58B4FBD2-96A4-410D-8082-F70CCC4DA9F0}"/>
                  </a:ext>
                </a:extLst>
              </p:cNvPr>
              <p:cNvSpPr/>
              <p:nvPr/>
            </p:nvSpPr>
            <p:spPr>
              <a:xfrm>
                <a:off x="707901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tx1"/>
                    </a:solidFill>
                  </a:rPr>
                  <a:t>Kn</a:t>
                </a:r>
                <a:endParaRPr lang="en-US" b="1" dirty="0">
                  <a:solidFill>
                    <a:schemeClr val="tx1"/>
                  </a:solidFill>
                </a:endParaRPr>
              </a:p>
            </p:txBody>
          </p:sp>
          <p:sp>
            <p:nvSpPr>
              <p:cNvPr id="74" name="Rectangle 73">
                <a:extLst>
                  <a:ext uri="{FF2B5EF4-FFF2-40B4-BE49-F238E27FC236}">
                    <a16:creationId xmlns:a16="http://schemas.microsoft.com/office/drawing/2014/main" id="{B95AEC7B-4EEA-4150-927E-78DF9C06D54F}"/>
                  </a:ext>
                </a:extLst>
              </p:cNvPr>
              <p:cNvSpPr/>
              <p:nvPr/>
            </p:nvSpPr>
            <p:spPr>
              <a:xfrm>
                <a:off x="753225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R</a:t>
                </a:r>
              </a:p>
            </p:txBody>
          </p:sp>
        </p:grpSp>
        <p:grpSp>
          <p:nvGrpSpPr>
            <p:cNvPr id="76" name="Group 75">
              <a:extLst>
                <a:ext uri="{FF2B5EF4-FFF2-40B4-BE49-F238E27FC236}">
                  <a16:creationId xmlns:a16="http://schemas.microsoft.com/office/drawing/2014/main" id="{82F164F3-14AA-4AC7-9129-41E4E326A251}"/>
                </a:ext>
              </a:extLst>
            </p:cNvPr>
            <p:cNvGrpSpPr/>
            <p:nvPr/>
          </p:nvGrpSpPr>
          <p:grpSpPr>
            <a:xfrm>
              <a:off x="4376256" y="2148392"/>
              <a:ext cx="3447012" cy="274320"/>
              <a:chOff x="4359563" y="1202682"/>
              <a:chExt cx="3447012" cy="274320"/>
            </a:xfrm>
          </p:grpSpPr>
          <p:sp>
            <p:nvSpPr>
              <p:cNvPr id="77" name="Rectangle 76">
                <a:extLst>
                  <a:ext uri="{FF2B5EF4-FFF2-40B4-BE49-F238E27FC236}">
                    <a16:creationId xmlns:a16="http://schemas.microsoft.com/office/drawing/2014/main" id="{5A6CE3DF-AC43-4614-BDB8-2D5F4359E47D}"/>
                  </a:ext>
                </a:extLst>
              </p:cNvPr>
              <p:cNvSpPr/>
              <p:nvPr/>
            </p:nvSpPr>
            <p:spPr>
              <a:xfrm>
                <a:off x="435956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78" name="Rectangle 77">
                <a:extLst>
                  <a:ext uri="{FF2B5EF4-FFF2-40B4-BE49-F238E27FC236}">
                    <a16:creationId xmlns:a16="http://schemas.microsoft.com/office/drawing/2014/main" id="{BF729086-1966-4B6C-8CA8-BDD9BC0A83D4}"/>
                  </a:ext>
                </a:extLst>
              </p:cNvPr>
              <p:cNvSpPr/>
              <p:nvPr/>
            </p:nvSpPr>
            <p:spPr>
              <a:xfrm>
                <a:off x="481280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79" name="Rectangle 78">
                <a:extLst>
                  <a:ext uri="{FF2B5EF4-FFF2-40B4-BE49-F238E27FC236}">
                    <a16:creationId xmlns:a16="http://schemas.microsoft.com/office/drawing/2014/main" id="{306F4CF5-F584-4A1F-991E-0B8E1970C598}"/>
                  </a:ext>
                </a:extLst>
              </p:cNvPr>
              <p:cNvSpPr/>
              <p:nvPr/>
            </p:nvSpPr>
            <p:spPr>
              <a:xfrm>
                <a:off x="5266047"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0" name="Rectangle 79">
                <a:extLst>
                  <a:ext uri="{FF2B5EF4-FFF2-40B4-BE49-F238E27FC236}">
                    <a16:creationId xmlns:a16="http://schemas.microsoft.com/office/drawing/2014/main" id="{8B686001-42C1-4D30-AA3B-AAAD310D69E0}"/>
                  </a:ext>
                </a:extLst>
              </p:cNvPr>
              <p:cNvSpPr/>
              <p:nvPr/>
            </p:nvSpPr>
            <p:spPr>
              <a:xfrm>
                <a:off x="5719289"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1" name="Rectangle 80">
                <a:extLst>
                  <a:ext uri="{FF2B5EF4-FFF2-40B4-BE49-F238E27FC236}">
                    <a16:creationId xmlns:a16="http://schemas.microsoft.com/office/drawing/2014/main" id="{2E11C542-98E9-447F-8E04-296874B9153E}"/>
                  </a:ext>
                </a:extLst>
              </p:cNvPr>
              <p:cNvSpPr/>
              <p:nvPr/>
            </p:nvSpPr>
            <p:spPr>
              <a:xfrm>
                <a:off x="6172531"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2" name="Rectangle 81">
                <a:extLst>
                  <a:ext uri="{FF2B5EF4-FFF2-40B4-BE49-F238E27FC236}">
                    <a16:creationId xmlns:a16="http://schemas.microsoft.com/office/drawing/2014/main" id="{07295358-EC74-4732-A598-73CBEBC8FAAF}"/>
                  </a:ext>
                </a:extLst>
              </p:cNvPr>
              <p:cNvSpPr/>
              <p:nvPr/>
            </p:nvSpPr>
            <p:spPr>
              <a:xfrm>
                <a:off x="662577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3" name="Rectangle 82">
                <a:extLst>
                  <a:ext uri="{FF2B5EF4-FFF2-40B4-BE49-F238E27FC236}">
                    <a16:creationId xmlns:a16="http://schemas.microsoft.com/office/drawing/2014/main" id="{180915D1-C3A6-4A37-A869-04AA6B17FDC4}"/>
                  </a:ext>
                </a:extLst>
              </p:cNvPr>
              <p:cNvSpPr/>
              <p:nvPr/>
            </p:nvSpPr>
            <p:spPr>
              <a:xfrm>
                <a:off x="707901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4" name="Rectangle 83">
                <a:extLst>
                  <a:ext uri="{FF2B5EF4-FFF2-40B4-BE49-F238E27FC236}">
                    <a16:creationId xmlns:a16="http://schemas.microsoft.com/office/drawing/2014/main" id="{30FA3548-0C10-469A-9187-9EBF76110D4B}"/>
                  </a:ext>
                </a:extLst>
              </p:cNvPr>
              <p:cNvSpPr/>
              <p:nvPr/>
            </p:nvSpPr>
            <p:spPr>
              <a:xfrm>
                <a:off x="753225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grpSp>
      </p:grpSp>
      <p:grpSp>
        <p:nvGrpSpPr>
          <p:cNvPr id="8" name="Group 7">
            <a:extLst>
              <a:ext uri="{FF2B5EF4-FFF2-40B4-BE49-F238E27FC236}">
                <a16:creationId xmlns:a16="http://schemas.microsoft.com/office/drawing/2014/main" id="{07E4D64B-D1B1-43D3-B78C-355034185457}"/>
              </a:ext>
            </a:extLst>
          </p:cNvPr>
          <p:cNvGrpSpPr/>
          <p:nvPr/>
        </p:nvGrpSpPr>
        <p:grpSpPr>
          <a:xfrm>
            <a:off x="4376256" y="4435165"/>
            <a:ext cx="3447012" cy="732579"/>
            <a:chOff x="4376256" y="4435165"/>
            <a:chExt cx="3447012" cy="732579"/>
          </a:xfrm>
        </p:grpSpPr>
        <p:sp>
          <p:nvSpPr>
            <p:cNvPr id="97" name="Rectangle 96">
              <a:extLst>
                <a:ext uri="{FF2B5EF4-FFF2-40B4-BE49-F238E27FC236}">
                  <a16:creationId xmlns:a16="http://schemas.microsoft.com/office/drawing/2014/main" id="{E4A65C5F-68B4-438E-B403-20BA65BED94B}"/>
                </a:ext>
              </a:extLst>
            </p:cNvPr>
            <p:cNvSpPr/>
            <p:nvPr/>
          </p:nvSpPr>
          <p:spPr>
            <a:xfrm>
              <a:off x="4376256"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98" name="Rectangle 97">
              <a:extLst>
                <a:ext uri="{FF2B5EF4-FFF2-40B4-BE49-F238E27FC236}">
                  <a16:creationId xmlns:a16="http://schemas.microsoft.com/office/drawing/2014/main" id="{A1434DED-A7E6-4D9E-B4A3-BFAB0EE8869D}"/>
                </a:ext>
              </a:extLst>
            </p:cNvPr>
            <p:cNvSpPr/>
            <p:nvPr/>
          </p:nvSpPr>
          <p:spPr>
            <a:xfrm>
              <a:off x="4829498"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99" name="Rectangle 98">
              <a:extLst>
                <a:ext uri="{FF2B5EF4-FFF2-40B4-BE49-F238E27FC236}">
                  <a16:creationId xmlns:a16="http://schemas.microsoft.com/office/drawing/2014/main" id="{7A5DF40E-B4D2-41BE-B9B5-4D2F13FB689F}"/>
                </a:ext>
              </a:extLst>
            </p:cNvPr>
            <p:cNvSpPr/>
            <p:nvPr/>
          </p:nvSpPr>
          <p:spPr>
            <a:xfrm>
              <a:off x="5282740"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0" name="Rectangle 99">
              <a:extLst>
                <a:ext uri="{FF2B5EF4-FFF2-40B4-BE49-F238E27FC236}">
                  <a16:creationId xmlns:a16="http://schemas.microsoft.com/office/drawing/2014/main" id="{BE3D8D9E-D93F-45AB-9F93-F3CBDF964AAA}"/>
                </a:ext>
              </a:extLst>
            </p:cNvPr>
            <p:cNvSpPr/>
            <p:nvPr/>
          </p:nvSpPr>
          <p:spPr>
            <a:xfrm>
              <a:off x="5735982"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1" name="Rectangle 100">
              <a:extLst>
                <a:ext uri="{FF2B5EF4-FFF2-40B4-BE49-F238E27FC236}">
                  <a16:creationId xmlns:a16="http://schemas.microsoft.com/office/drawing/2014/main" id="{AA2644D3-7A92-4459-B78D-4DF79AC72A8B}"/>
                </a:ext>
              </a:extLst>
            </p:cNvPr>
            <p:cNvSpPr/>
            <p:nvPr/>
          </p:nvSpPr>
          <p:spPr>
            <a:xfrm>
              <a:off x="6189224"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2" name="Rectangle 101">
              <a:extLst>
                <a:ext uri="{FF2B5EF4-FFF2-40B4-BE49-F238E27FC236}">
                  <a16:creationId xmlns:a16="http://schemas.microsoft.com/office/drawing/2014/main" id="{111C117E-7F05-43B7-992C-AD93DE0F1D0D}"/>
                </a:ext>
              </a:extLst>
            </p:cNvPr>
            <p:cNvSpPr/>
            <p:nvPr/>
          </p:nvSpPr>
          <p:spPr>
            <a:xfrm>
              <a:off x="6642466"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3" name="Rectangle 102">
              <a:extLst>
                <a:ext uri="{FF2B5EF4-FFF2-40B4-BE49-F238E27FC236}">
                  <a16:creationId xmlns:a16="http://schemas.microsoft.com/office/drawing/2014/main" id="{E9A4C212-6004-4B5F-8595-EF31817EF63C}"/>
                </a:ext>
              </a:extLst>
            </p:cNvPr>
            <p:cNvSpPr/>
            <p:nvPr/>
          </p:nvSpPr>
          <p:spPr>
            <a:xfrm>
              <a:off x="7095708"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4" name="Rectangle 103">
              <a:extLst>
                <a:ext uri="{FF2B5EF4-FFF2-40B4-BE49-F238E27FC236}">
                  <a16:creationId xmlns:a16="http://schemas.microsoft.com/office/drawing/2014/main" id="{18CF5D09-A87F-4E81-997E-1D54A8A34D7D}"/>
                </a:ext>
              </a:extLst>
            </p:cNvPr>
            <p:cNvSpPr/>
            <p:nvPr/>
          </p:nvSpPr>
          <p:spPr>
            <a:xfrm>
              <a:off x="7548948"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89" name="Rectangle 88">
              <a:extLst>
                <a:ext uri="{FF2B5EF4-FFF2-40B4-BE49-F238E27FC236}">
                  <a16:creationId xmlns:a16="http://schemas.microsoft.com/office/drawing/2014/main" id="{F3657439-4510-4B90-917B-375B0EADFED0}"/>
                </a:ext>
              </a:extLst>
            </p:cNvPr>
            <p:cNvSpPr/>
            <p:nvPr/>
          </p:nvSpPr>
          <p:spPr>
            <a:xfrm>
              <a:off x="4376256"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R</a:t>
              </a:r>
            </a:p>
          </p:txBody>
        </p:sp>
        <p:sp>
          <p:nvSpPr>
            <p:cNvPr id="90" name="Rectangle 89">
              <a:extLst>
                <a:ext uri="{FF2B5EF4-FFF2-40B4-BE49-F238E27FC236}">
                  <a16:creationId xmlns:a16="http://schemas.microsoft.com/office/drawing/2014/main" id="{A2C8CFAF-B9C6-433F-92EC-81BF2611A718}"/>
                </a:ext>
              </a:extLst>
            </p:cNvPr>
            <p:cNvSpPr/>
            <p:nvPr/>
          </p:nvSpPr>
          <p:spPr>
            <a:xfrm>
              <a:off x="4829498"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bg1"/>
                  </a:solidFill>
                </a:rPr>
                <a:t>Kn</a:t>
              </a:r>
              <a:endParaRPr lang="en-US" b="1" dirty="0">
                <a:solidFill>
                  <a:schemeClr val="bg1"/>
                </a:solidFill>
              </a:endParaRPr>
            </a:p>
          </p:txBody>
        </p:sp>
        <p:sp>
          <p:nvSpPr>
            <p:cNvPr id="91" name="Rectangle 90">
              <a:extLst>
                <a:ext uri="{FF2B5EF4-FFF2-40B4-BE49-F238E27FC236}">
                  <a16:creationId xmlns:a16="http://schemas.microsoft.com/office/drawing/2014/main" id="{06EE24E5-FDE9-43D4-90CF-E75A2C7C6614}"/>
                </a:ext>
              </a:extLst>
            </p:cNvPr>
            <p:cNvSpPr/>
            <p:nvPr/>
          </p:nvSpPr>
          <p:spPr>
            <a:xfrm>
              <a:off x="5282740"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B</a:t>
              </a:r>
            </a:p>
          </p:txBody>
        </p:sp>
        <p:sp>
          <p:nvSpPr>
            <p:cNvPr id="92" name="Rectangle 91">
              <a:extLst>
                <a:ext uri="{FF2B5EF4-FFF2-40B4-BE49-F238E27FC236}">
                  <a16:creationId xmlns:a16="http://schemas.microsoft.com/office/drawing/2014/main" id="{82975AAB-00C5-4B14-8595-DA45F3F6F039}"/>
                </a:ext>
              </a:extLst>
            </p:cNvPr>
            <p:cNvSpPr/>
            <p:nvPr/>
          </p:nvSpPr>
          <p:spPr>
            <a:xfrm>
              <a:off x="5735982"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Q</a:t>
              </a:r>
            </a:p>
          </p:txBody>
        </p:sp>
        <p:sp>
          <p:nvSpPr>
            <p:cNvPr id="93" name="Rectangle 92">
              <a:extLst>
                <a:ext uri="{FF2B5EF4-FFF2-40B4-BE49-F238E27FC236}">
                  <a16:creationId xmlns:a16="http://schemas.microsoft.com/office/drawing/2014/main" id="{690E175E-AE79-4694-9C3A-96A56B0DC41A}"/>
                </a:ext>
              </a:extLst>
            </p:cNvPr>
            <p:cNvSpPr/>
            <p:nvPr/>
          </p:nvSpPr>
          <p:spPr>
            <a:xfrm>
              <a:off x="6189224"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K</a:t>
              </a:r>
            </a:p>
          </p:txBody>
        </p:sp>
        <p:sp>
          <p:nvSpPr>
            <p:cNvPr id="94" name="Rectangle 93">
              <a:extLst>
                <a:ext uri="{FF2B5EF4-FFF2-40B4-BE49-F238E27FC236}">
                  <a16:creationId xmlns:a16="http://schemas.microsoft.com/office/drawing/2014/main" id="{FE243EC2-37C2-4413-A2B1-0DE8C07364D7}"/>
                </a:ext>
              </a:extLst>
            </p:cNvPr>
            <p:cNvSpPr/>
            <p:nvPr/>
          </p:nvSpPr>
          <p:spPr>
            <a:xfrm>
              <a:off x="6642466"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B</a:t>
              </a:r>
            </a:p>
          </p:txBody>
        </p:sp>
        <p:sp>
          <p:nvSpPr>
            <p:cNvPr id="95" name="Rectangle 94">
              <a:extLst>
                <a:ext uri="{FF2B5EF4-FFF2-40B4-BE49-F238E27FC236}">
                  <a16:creationId xmlns:a16="http://schemas.microsoft.com/office/drawing/2014/main" id="{AFE403AA-A847-4400-BCB3-182245DF1168}"/>
                </a:ext>
              </a:extLst>
            </p:cNvPr>
            <p:cNvSpPr/>
            <p:nvPr/>
          </p:nvSpPr>
          <p:spPr>
            <a:xfrm>
              <a:off x="7095708"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bg1"/>
                  </a:solidFill>
                </a:rPr>
                <a:t>Kn</a:t>
              </a:r>
              <a:endParaRPr lang="en-US" b="1" dirty="0">
                <a:solidFill>
                  <a:schemeClr val="bg1"/>
                </a:solidFill>
              </a:endParaRPr>
            </a:p>
          </p:txBody>
        </p:sp>
        <p:sp>
          <p:nvSpPr>
            <p:cNvPr id="96" name="Rectangle 95">
              <a:extLst>
                <a:ext uri="{FF2B5EF4-FFF2-40B4-BE49-F238E27FC236}">
                  <a16:creationId xmlns:a16="http://schemas.microsoft.com/office/drawing/2014/main" id="{94B044B1-1D2A-4E56-A69D-946EE7ECDCB0}"/>
                </a:ext>
              </a:extLst>
            </p:cNvPr>
            <p:cNvSpPr/>
            <p:nvPr/>
          </p:nvSpPr>
          <p:spPr>
            <a:xfrm>
              <a:off x="7548948"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R</a:t>
              </a:r>
            </a:p>
          </p:txBody>
        </p:sp>
      </p:grpSp>
      <p:sp>
        <p:nvSpPr>
          <p:cNvPr id="106" name="Rectangle 105">
            <a:extLst>
              <a:ext uri="{FF2B5EF4-FFF2-40B4-BE49-F238E27FC236}">
                <a16:creationId xmlns:a16="http://schemas.microsoft.com/office/drawing/2014/main" id="{D9D10801-DA32-4BF0-8E8A-C4E3518110FF}"/>
              </a:ext>
            </a:extLst>
          </p:cNvPr>
          <p:cNvSpPr/>
          <p:nvPr/>
        </p:nvSpPr>
        <p:spPr>
          <a:xfrm>
            <a:off x="8257303" y="2743138"/>
            <a:ext cx="32004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STATUS BAR:</a:t>
            </a:r>
          </a:p>
          <a:p>
            <a:pPr algn="ctr"/>
            <a:endParaRPr lang="en-US" dirty="0">
              <a:solidFill>
                <a:schemeClr val="tx1"/>
              </a:solidFill>
            </a:endParaRPr>
          </a:p>
          <a:p>
            <a:r>
              <a:rPr lang="en-US" dirty="0">
                <a:solidFill>
                  <a:schemeClr val="tx1"/>
                </a:solidFill>
              </a:rPr>
              <a:t>- I.E., W-PLAYER TURN</a:t>
            </a:r>
          </a:p>
          <a:p>
            <a:r>
              <a:rPr lang="en-US" dirty="0">
                <a:solidFill>
                  <a:schemeClr val="tx1"/>
                </a:solidFill>
              </a:rPr>
              <a:t>- I.E., B-PLAYER IS CHECKED</a:t>
            </a:r>
          </a:p>
        </p:txBody>
      </p:sp>
      <p:sp>
        <p:nvSpPr>
          <p:cNvPr id="107" name="Rectangle 106">
            <a:extLst>
              <a:ext uri="{FF2B5EF4-FFF2-40B4-BE49-F238E27FC236}">
                <a16:creationId xmlns:a16="http://schemas.microsoft.com/office/drawing/2014/main" id="{3E195F62-828F-4954-8027-778D0129AB22}"/>
              </a:ext>
            </a:extLst>
          </p:cNvPr>
          <p:cNvSpPr/>
          <p:nvPr/>
        </p:nvSpPr>
        <p:spPr>
          <a:xfrm>
            <a:off x="9125983" y="4709485"/>
            <a:ext cx="146304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QUIT GAME</a:t>
            </a:r>
          </a:p>
        </p:txBody>
      </p:sp>
      <p:sp>
        <p:nvSpPr>
          <p:cNvPr id="108" name="Rectangle 107">
            <a:extLst>
              <a:ext uri="{FF2B5EF4-FFF2-40B4-BE49-F238E27FC236}">
                <a16:creationId xmlns:a16="http://schemas.microsoft.com/office/drawing/2014/main" id="{82DEAEF8-FC9E-494C-9DB4-0CD49896B54B}"/>
              </a:ext>
            </a:extLst>
          </p:cNvPr>
          <p:cNvSpPr/>
          <p:nvPr/>
        </p:nvSpPr>
        <p:spPr>
          <a:xfrm>
            <a:off x="5323248" y="989102"/>
            <a:ext cx="1554480" cy="54864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GAME</a:t>
            </a:r>
          </a:p>
          <a:p>
            <a:pPr algn="ctr"/>
            <a:r>
              <a:rPr lang="en-US" dirty="0">
                <a:solidFill>
                  <a:schemeClr val="tx1"/>
                </a:solidFill>
              </a:rPr>
              <a:t>alternate location</a:t>
            </a:r>
          </a:p>
        </p:txBody>
      </p:sp>
      <p:sp>
        <p:nvSpPr>
          <p:cNvPr id="109" name="Rectangle 108">
            <a:extLst>
              <a:ext uri="{FF2B5EF4-FFF2-40B4-BE49-F238E27FC236}">
                <a16:creationId xmlns:a16="http://schemas.microsoft.com/office/drawing/2014/main" id="{74FBCB7D-0F04-432A-9BBA-B1472EB16D4C}"/>
              </a:ext>
            </a:extLst>
          </p:cNvPr>
          <p:cNvSpPr/>
          <p:nvPr/>
        </p:nvSpPr>
        <p:spPr>
          <a:xfrm>
            <a:off x="5327540" y="5330907"/>
            <a:ext cx="1554480" cy="54864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QUIT GAME</a:t>
            </a:r>
          </a:p>
          <a:p>
            <a:pPr algn="ctr"/>
            <a:r>
              <a:rPr lang="en-US" dirty="0">
                <a:solidFill>
                  <a:schemeClr val="tx1"/>
                </a:solidFill>
              </a:rPr>
              <a:t>alternate location</a:t>
            </a:r>
          </a:p>
        </p:txBody>
      </p:sp>
    </p:spTree>
    <p:extLst>
      <p:ext uri="{BB962C8B-B14F-4D97-AF65-F5344CB8AC3E}">
        <p14:creationId xmlns:p14="http://schemas.microsoft.com/office/powerpoint/2010/main" val="404945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PLAYER</a:t>
            </a:r>
            <a:endParaRPr/>
          </a:p>
        </p:txBody>
      </p:sp>
      <p:grpSp>
        <p:nvGrpSpPr>
          <p:cNvPr id="235" name="Google Shape;235;p8"/>
          <p:cNvGrpSpPr/>
          <p:nvPr/>
        </p:nvGrpSpPr>
        <p:grpSpPr>
          <a:xfrm>
            <a:off x="1523088" y="1593118"/>
            <a:ext cx="9135611" cy="4572000"/>
            <a:chOff x="1551963" y="1795244"/>
            <a:chExt cx="9135611" cy="4572000"/>
          </a:xfrm>
        </p:grpSpPr>
        <p:cxnSp>
          <p:nvCxnSpPr>
            <p:cNvPr id="236" name="Google Shape;236;p8"/>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37" name="Google Shape;237;p8"/>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38" name="Google Shape;23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39" name="Google Shape;23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40" name="Google Shape;2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41" name="Google Shape;241;p8"/>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Responsibility(</a:t>
            </a:r>
            <a:r>
              <a:rPr lang="en-US" sz="1800" b="1" u="sng" dirty="0" err="1">
                <a:solidFill>
                  <a:schemeClr val="dk1"/>
                </a:solidFill>
                <a:latin typeface="Calibri"/>
                <a:ea typeface="Calibri"/>
                <a:cs typeface="Calibri"/>
                <a:sym typeface="Calibri"/>
              </a:rPr>
              <a:t>ies</a:t>
            </a:r>
            <a:r>
              <a:rPr lang="en-US" sz="1800" b="1" u="sng"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Initiate game</a:t>
            </a:r>
            <a:endParaRPr dirty="0"/>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moves</a:t>
            </a:r>
            <a:endParaRPr dirty="0"/>
          </a:p>
        </p:txBody>
      </p:sp>
      <p:sp>
        <p:nvSpPr>
          <p:cNvPr id="242" name="Google Shape;242;p8"/>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3" name="Google Shape;243;p8"/>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#2</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4" name="Google Shape;244;p8"/>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new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piece to play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move to make with piece selected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1967</TotalTime>
  <Words>1272</Words>
  <Application>Microsoft Office PowerPoint</Application>
  <PresentationFormat>Widescreen</PresentationFormat>
  <Paragraphs>270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CRC card – MAIN</vt:lpstr>
      <vt:lpstr>CRC card – BOARD</vt:lpstr>
      <vt:lpstr>CRC card – MOVES</vt:lpstr>
      <vt:lpstr>CRC card – SuperClass: PIECES</vt:lpstr>
      <vt:lpstr>CRC card – SubClass: * extends PIECES</vt:lpstr>
      <vt:lpstr>DRAFT: Class hierarchy diagram - PIECES</vt:lpstr>
      <vt:lpstr>DRAFT: GUI</vt:lpstr>
      <vt:lpstr>CRC card – PLAYER</vt:lpstr>
      <vt:lpstr>CRC card – GRAPHICS</vt:lpstr>
      <vt:lpstr>CRC card – AI</vt:lpstr>
      <vt:lpstr>CRC card – DESCRIPTION /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Jean-Michel Guerin</cp:lastModifiedBy>
  <cp:revision>6</cp:revision>
  <dcterms:created xsi:type="dcterms:W3CDTF">2020-03-23T23:42:17Z</dcterms:created>
  <dcterms:modified xsi:type="dcterms:W3CDTF">2020-04-01T23:18:29Z</dcterms:modified>
</cp:coreProperties>
</file>