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3" r:id="rId8"/>
    <p:sldId id="268" r:id="rId9"/>
    <p:sldId id="272" r:id="rId10"/>
    <p:sldId id="267" r:id="rId11"/>
    <p:sldId id="269" r:id="rId12"/>
    <p:sldId id="270" r:id="rId13"/>
    <p:sldId id="271" r:id="rId14"/>
    <p:sldId id="273"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2910">
              <a:srgbClr val="00206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aw.githubusercontent.com/datameet/Municipal_Spatial_Data/master/Bangalore/BBMP.Geo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042F-59ED-477E-AD14-30E63B6AA783}"/>
              </a:ext>
            </a:extLst>
          </p:cNvPr>
          <p:cNvSpPr>
            <a:spLocks noGrp="1"/>
          </p:cNvSpPr>
          <p:nvPr>
            <p:ph type="ctrTitle"/>
          </p:nvPr>
        </p:nvSpPr>
        <p:spPr>
          <a:xfrm>
            <a:off x="1154954" y="2099733"/>
            <a:ext cx="9269205" cy="1975878"/>
          </a:xfrm>
        </p:spPr>
        <p:txBody>
          <a:bodyPr/>
          <a:lstStyle/>
          <a:p>
            <a:r>
              <a:rPr lang="en-IN" sz="4400" dirty="0"/>
              <a:t>Identifying target market and the location for restaurant business based out of Bangalore</a:t>
            </a:r>
          </a:p>
        </p:txBody>
      </p:sp>
    </p:spTree>
    <p:extLst>
      <p:ext uri="{BB962C8B-B14F-4D97-AF65-F5344CB8AC3E}">
        <p14:creationId xmlns:p14="http://schemas.microsoft.com/office/powerpoint/2010/main" val="143772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1154954" y="2396066"/>
            <a:ext cx="10600166" cy="4238413"/>
          </a:xfrm>
        </p:spPr>
        <p:txBody>
          <a:bodyPr>
            <a:normAutofit/>
          </a:bodyPr>
          <a:lstStyle/>
          <a:p>
            <a:r>
              <a:rPr lang="en-IN" dirty="0"/>
              <a:t>Plot to understand the market dominance (from step 1 in Methodology section)</a:t>
            </a:r>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1BFE6882-CDC8-44DA-BBFB-FEFC2798074B}"/>
              </a:ext>
            </a:extLst>
          </p:cNvPr>
          <p:cNvPicPr preferRelativeResize="0">
            <a:picLocks noChangeAspect="1"/>
          </p:cNvPicPr>
          <p:nvPr/>
        </p:nvPicPr>
        <p:blipFill>
          <a:blip r:embed="rId2"/>
          <a:stretch>
            <a:fillRect/>
          </a:stretch>
        </p:blipFill>
        <p:spPr>
          <a:xfrm>
            <a:off x="1507217" y="2931160"/>
            <a:ext cx="5985510" cy="3703320"/>
          </a:xfrm>
          <a:prstGeom prst="rect">
            <a:avLst/>
          </a:prstGeom>
        </p:spPr>
      </p:pic>
      <p:sp>
        <p:nvSpPr>
          <p:cNvPr id="7" name="TextBox 6">
            <a:extLst>
              <a:ext uri="{FF2B5EF4-FFF2-40B4-BE49-F238E27FC236}">
                <a16:creationId xmlns:a16="http://schemas.microsoft.com/office/drawing/2014/main" id="{882DB2FA-74C4-4D9D-8E95-085D61190D1E}"/>
              </a:ext>
            </a:extLst>
          </p:cNvPr>
          <p:cNvSpPr txBox="1"/>
          <p:nvPr/>
        </p:nvSpPr>
        <p:spPr>
          <a:xfrm>
            <a:off x="7492727" y="3108960"/>
            <a:ext cx="391013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understand that café’s and restaurants serving Indian and Italian food have high market dominance. It might be difficult to penetrate this market unless there is an overwhelming demand for this market</a:t>
            </a:r>
          </a:p>
          <a:p>
            <a:endParaRPr lang="en-IN" dirty="0"/>
          </a:p>
        </p:txBody>
      </p:sp>
    </p:spTree>
    <p:extLst>
      <p:ext uri="{BB962C8B-B14F-4D97-AF65-F5344CB8AC3E}">
        <p14:creationId xmlns:p14="http://schemas.microsoft.com/office/powerpoint/2010/main" val="14706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592183" y="2396066"/>
            <a:ext cx="11162937" cy="4238413"/>
          </a:xfrm>
        </p:spPr>
        <p:txBody>
          <a:bodyPr>
            <a:normAutofit/>
          </a:bodyPr>
          <a:lstStyle/>
          <a:p>
            <a:r>
              <a:rPr lang="en-IN" dirty="0"/>
              <a:t>Plot of spread of different restaurant categories (From step 2  in Methodology section)</a:t>
            </a:r>
          </a:p>
          <a:p>
            <a:endParaRPr lang="en-IN" dirty="0"/>
          </a:p>
          <a:p>
            <a:endParaRPr lang="en-IN" dirty="0"/>
          </a:p>
          <a:p>
            <a:endParaRPr lang="en-IN" dirty="0"/>
          </a:p>
          <a:p>
            <a:endParaRPr lang="en-IN" dirty="0"/>
          </a:p>
          <a:p>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7352366" y="3001634"/>
            <a:ext cx="411827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observe that each high occurrence restaurant category has moderate spread all over Bangalore</a:t>
            </a:r>
          </a:p>
          <a:p>
            <a:pPr marL="285750" indent="-285750">
              <a:buFont typeface="Arial" panose="020B0604020202020204" pitchFamily="34" charset="0"/>
              <a:buChar char="•"/>
            </a:pPr>
            <a:r>
              <a:rPr lang="en-IN" dirty="0"/>
              <a:t>Though limited data, it is reasonable to conclude no particular restaurant category is concentrated in specific locality</a:t>
            </a:r>
          </a:p>
          <a:p>
            <a:pPr marL="285750" indent="-285750">
              <a:buFont typeface="Arial" panose="020B0604020202020204" pitchFamily="34" charset="0"/>
              <a:buChar char="•"/>
            </a:pPr>
            <a:r>
              <a:rPr lang="en-IN" dirty="0"/>
              <a:t>It seems, Bangalore is truly a cosmopolitan city as far as its taste buds are concerned!</a:t>
            </a:r>
          </a:p>
        </p:txBody>
      </p:sp>
      <p:pic>
        <p:nvPicPr>
          <p:cNvPr id="6" name="Picture 5">
            <a:extLst>
              <a:ext uri="{FF2B5EF4-FFF2-40B4-BE49-F238E27FC236}">
                <a16:creationId xmlns:a16="http://schemas.microsoft.com/office/drawing/2014/main" id="{4277D063-5D2C-4DE0-A820-730CCB479282}"/>
              </a:ext>
            </a:extLst>
          </p:cNvPr>
          <p:cNvPicPr>
            <a:picLocks noChangeAspect="1"/>
          </p:cNvPicPr>
          <p:nvPr/>
        </p:nvPicPr>
        <p:blipFill>
          <a:blip r:embed="rId2"/>
          <a:stretch>
            <a:fillRect/>
          </a:stretch>
        </p:blipFill>
        <p:spPr>
          <a:xfrm>
            <a:off x="1022823" y="2785109"/>
            <a:ext cx="5760720" cy="3849370"/>
          </a:xfrm>
          <a:prstGeom prst="rect">
            <a:avLst/>
          </a:prstGeom>
        </p:spPr>
      </p:pic>
    </p:spTree>
    <p:extLst>
      <p:ext uri="{BB962C8B-B14F-4D97-AF65-F5344CB8AC3E}">
        <p14:creationId xmlns:p14="http://schemas.microsoft.com/office/powerpoint/2010/main" val="211798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558800" y="2396066"/>
            <a:ext cx="11196320" cy="4238413"/>
          </a:xfrm>
        </p:spPr>
        <p:txBody>
          <a:bodyPr>
            <a:normAutofit/>
          </a:bodyPr>
          <a:lstStyle/>
          <a:p>
            <a:r>
              <a:rPr lang="en-IN" dirty="0"/>
              <a:t>Plot to understand the demand (from step 3 in Methodology section)</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7492726" y="3108960"/>
            <a:ext cx="401855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From the plot, we spot two market opportunity where the demand exceeds the supply</a:t>
            </a:r>
          </a:p>
          <a:p>
            <a:pPr marL="742950" lvl="1" indent="-285750">
              <a:buFont typeface="Arial" panose="020B0604020202020204" pitchFamily="34" charset="0"/>
              <a:buChar char="•"/>
            </a:pPr>
            <a:r>
              <a:rPr lang="en-IN" dirty="0"/>
              <a:t>American restaurants and burger joints </a:t>
            </a:r>
          </a:p>
          <a:p>
            <a:pPr marL="742950" lvl="1" indent="-285750">
              <a:buFont typeface="Arial" panose="020B0604020202020204" pitchFamily="34" charset="0"/>
              <a:buChar char="•"/>
            </a:pPr>
            <a:r>
              <a:rPr lang="en-IN" dirty="0"/>
              <a:t>Breakfast spots</a:t>
            </a:r>
          </a:p>
          <a:p>
            <a:pPr marL="285750" indent="-285750">
              <a:buFont typeface="Arial" panose="020B0604020202020204" pitchFamily="34" charset="0"/>
              <a:buChar char="•"/>
            </a:pPr>
            <a:r>
              <a:rPr lang="en-IN" dirty="0"/>
              <a:t>For the rest of the discussion, we focus on American and burger restaurants, but similar analysis can be done for breakfast spots</a:t>
            </a:r>
          </a:p>
          <a:p>
            <a:endParaRPr lang="en-IN" dirty="0"/>
          </a:p>
        </p:txBody>
      </p:sp>
      <p:pic>
        <p:nvPicPr>
          <p:cNvPr id="6" name="Picture 5">
            <a:extLst>
              <a:ext uri="{FF2B5EF4-FFF2-40B4-BE49-F238E27FC236}">
                <a16:creationId xmlns:a16="http://schemas.microsoft.com/office/drawing/2014/main" id="{15C9CC4D-45FC-40D0-8723-003C57491788}"/>
              </a:ext>
            </a:extLst>
          </p:cNvPr>
          <p:cNvPicPr>
            <a:picLocks noChangeAspect="1"/>
          </p:cNvPicPr>
          <p:nvPr/>
        </p:nvPicPr>
        <p:blipFill>
          <a:blip r:embed="rId2"/>
          <a:stretch>
            <a:fillRect/>
          </a:stretch>
        </p:blipFill>
        <p:spPr>
          <a:xfrm>
            <a:off x="1080503" y="2923348"/>
            <a:ext cx="6225860" cy="3711131"/>
          </a:xfrm>
          <a:prstGeom prst="rect">
            <a:avLst/>
          </a:prstGeom>
        </p:spPr>
      </p:pic>
    </p:spTree>
    <p:extLst>
      <p:ext uri="{BB962C8B-B14F-4D97-AF65-F5344CB8AC3E}">
        <p14:creationId xmlns:p14="http://schemas.microsoft.com/office/powerpoint/2010/main" val="132089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a:xfrm>
            <a:off x="1154954" y="973668"/>
            <a:ext cx="8761413" cy="706964"/>
          </a:xfrm>
        </p:spPr>
        <p:txBody>
          <a:bodyPr/>
          <a:lstStyle/>
          <a:p>
            <a:pPr algn="ctr"/>
            <a:r>
              <a:rPr lang="en-IN" dirty="0"/>
              <a:t>Results (Contd.)</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335280" y="2275840"/>
            <a:ext cx="11684000" cy="4358639"/>
          </a:xfrm>
        </p:spPr>
        <p:txBody>
          <a:bodyPr>
            <a:normAutofit/>
          </a:bodyPr>
          <a:lstStyle/>
          <a:p>
            <a:r>
              <a:rPr lang="en-IN" dirty="0" err="1"/>
              <a:t>Chorpleth</a:t>
            </a:r>
            <a:r>
              <a:rPr lang="en-IN" dirty="0"/>
              <a:t> map depicting spread of target category – American and Burger joints (from step 4)</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882DB2FA-74C4-4D9D-8E95-085D61190D1E}"/>
              </a:ext>
            </a:extLst>
          </p:cNvPr>
          <p:cNvSpPr txBox="1"/>
          <p:nvPr/>
        </p:nvSpPr>
        <p:spPr>
          <a:xfrm>
            <a:off x="6522720" y="3244733"/>
            <a:ext cx="540113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From the map, we observe that the restaurants catering to target category of American cuisine and burgers are more prominent in central, south and south western parts of Bangalore</a:t>
            </a:r>
          </a:p>
          <a:p>
            <a:pPr marL="285750" indent="-285750">
              <a:buFont typeface="Arial" panose="020B0604020202020204" pitchFamily="34" charset="0"/>
              <a:buChar char="•"/>
            </a:pPr>
            <a:r>
              <a:rPr lang="en-IN" dirty="0"/>
              <a:t>As such northern Bangalore (extending from north east to north west) is a probable location candidate where we expect the competition to be minimum</a:t>
            </a:r>
          </a:p>
          <a:p>
            <a:endParaRPr lang="en-IN" dirty="0"/>
          </a:p>
        </p:txBody>
      </p:sp>
      <p:pic>
        <p:nvPicPr>
          <p:cNvPr id="9" name="Picture 8">
            <a:extLst>
              <a:ext uri="{FF2B5EF4-FFF2-40B4-BE49-F238E27FC236}">
                <a16:creationId xmlns:a16="http://schemas.microsoft.com/office/drawing/2014/main" id="{FACB2CA3-0C92-41D8-9B7F-F8E8220F2B4B}"/>
              </a:ext>
            </a:extLst>
          </p:cNvPr>
          <p:cNvPicPr>
            <a:picLocks noChangeAspect="1"/>
          </p:cNvPicPr>
          <p:nvPr/>
        </p:nvPicPr>
        <p:blipFill>
          <a:blip r:embed="rId2"/>
          <a:stretch>
            <a:fillRect/>
          </a:stretch>
        </p:blipFill>
        <p:spPr>
          <a:xfrm>
            <a:off x="558799" y="2918480"/>
            <a:ext cx="5661660" cy="3680460"/>
          </a:xfrm>
          <a:prstGeom prst="rect">
            <a:avLst/>
          </a:prstGeom>
        </p:spPr>
      </p:pic>
    </p:spTree>
    <p:extLst>
      <p:ext uri="{BB962C8B-B14F-4D97-AF65-F5344CB8AC3E}">
        <p14:creationId xmlns:p14="http://schemas.microsoft.com/office/powerpoint/2010/main" val="258865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Results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a:bodyPr>
          <a:lstStyle/>
          <a:p>
            <a:r>
              <a:rPr lang="en-IN" dirty="0"/>
              <a:t>Finally, we perform clustering of users based on the likes they had for different category of cuisine in the past. This gives us an idea of our target customers who has a high likelihood of turnout</a:t>
            </a:r>
          </a:p>
          <a:p>
            <a:pPr lvl="1"/>
            <a:r>
              <a:rPr lang="en-IN" dirty="0" err="1"/>
              <a:t>Analyzing</a:t>
            </a:r>
            <a:r>
              <a:rPr lang="en-IN" dirty="0"/>
              <a:t> the clustering of users based on their likes for different category of cuisine, we infer the following:</a:t>
            </a:r>
          </a:p>
          <a:p>
            <a:pPr lvl="2"/>
            <a:r>
              <a:rPr lang="en-IN" dirty="0"/>
              <a:t>Cluster zero users are interested in multi-cuisine</a:t>
            </a:r>
          </a:p>
          <a:p>
            <a:pPr lvl="2"/>
            <a:r>
              <a:rPr lang="en-IN" dirty="0"/>
              <a:t>Cluster one users have special taste bud for coffees</a:t>
            </a:r>
          </a:p>
          <a:p>
            <a:pPr lvl="2"/>
            <a:r>
              <a:rPr lang="en-IN" dirty="0"/>
              <a:t>Cluster two users like to eat out for breakfast</a:t>
            </a:r>
          </a:p>
          <a:p>
            <a:pPr lvl="2"/>
            <a:r>
              <a:rPr lang="en-IN" dirty="0"/>
              <a:t>Cluster three users like Indian food</a:t>
            </a:r>
          </a:p>
          <a:p>
            <a:pPr lvl="2"/>
            <a:r>
              <a:rPr lang="en-IN" dirty="0"/>
              <a:t>Cluster four users predominantly like Italian food, but also have an inclination for other foreign cuisines</a:t>
            </a:r>
          </a:p>
          <a:p>
            <a:pPr lvl="1"/>
            <a:r>
              <a:rPr lang="en-IN" dirty="0"/>
              <a:t>From the inference, we conclude that users of cluster zero and cluster three have high chances of turnouts  </a:t>
            </a:r>
          </a:p>
          <a:p>
            <a:pPr marL="0" indent="0">
              <a:buNone/>
            </a:pPr>
            <a:endParaRPr lang="en-IN" dirty="0"/>
          </a:p>
          <a:p>
            <a:pPr>
              <a:buFont typeface="+mj-lt"/>
              <a:buAutoNum type="arabicPeriod"/>
            </a:pPr>
            <a:endParaRPr lang="en-IN" dirty="0"/>
          </a:p>
        </p:txBody>
      </p:sp>
    </p:spTree>
    <p:extLst>
      <p:ext uri="{BB962C8B-B14F-4D97-AF65-F5344CB8AC3E}">
        <p14:creationId xmlns:p14="http://schemas.microsoft.com/office/powerpoint/2010/main" val="369137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0419-9755-4A60-A294-ED0E48E0A43A}"/>
              </a:ext>
            </a:extLst>
          </p:cNvPr>
          <p:cNvSpPr>
            <a:spLocks noGrp="1"/>
          </p:cNvSpPr>
          <p:nvPr>
            <p:ph type="title"/>
          </p:nvPr>
        </p:nvSpPr>
        <p:spPr/>
        <p:txBody>
          <a:bodyPr/>
          <a:lstStyle/>
          <a:p>
            <a:pPr algn="ctr"/>
            <a:r>
              <a:rPr lang="en-IN" dirty="0"/>
              <a:t>Discussion</a:t>
            </a:r>
          </a:p>
        </p:txBody>
      </p:sp>
      <p:sp>
        <p:nvSpPr>
          <p:cNvPr id="3" name="Content Placeholder 2">
            <a:extLst>
              <a:ext uri="{FF2B5EF4-FFF2-40B4-BE49-F238E27FC236}">
                <a16:creationId xmlns:a16="http://schemas.microsoft.com/office/drawing/2014/main" id="{720E1C8D-1E65-4027-9201-D4CADAB3C27E}"/>
              </a:ext>
            </a:extLst>
          </p:cNvPr>
          <p:cNvSpPr>
            <a:spLocks noGrp="1"/>
          </p:cNvSpPr>
          <p:nvPr>
            <p:ph idx="1"/>
          </p:nvPr>
        </p:nvSpPr>
        <p:spPr>
          <a:xfrm>
            <a:off x="618308" y="2529839"/>
            <a:ext cx="10955383" cy="4097383"/>
          </a:xfrm>
        </p:spPr>
        <p:txBody>
          <a:bodyPr>
            <a:normAutofit fontScale="85000" lnSpcReduction="20000"/>
          </a:bodyPr>
          <a:lstStyle/>
          <a:p>
            <a:r>
              <a:rPr lang="en-IN" dirty="0"/>
              <a:t>For the initial analysis, we have limited data. Four square API’s return only limited number of results for search APIs. While the current analysis does give us some insights, for a more meaningful analysis, we need to get search results with close-by locations (say a search per municipal division) and then merge those results weeding out the duplicates. An analysis based on such consolidated data can throw more insights. With the limited queries per day for foursquare APIs, we found this difficult to implement – but future work could consider this enhancement</a:t>
            </a:r>
          </a:p>
          <a:p>
            <a:r>
              <a:rPr lang="en-IN" dirty="0"/>
              <a:t>To understand if population with specific taste buds are concentrated in a particular locality, we have marked the specific restaurant type in the map and have looked for spread. But for such an analysis, the data we had is insufficient as many restaurant categories had minimal sample points. Enhancing the data collection through mechanism mentioned above may provide better analysis</a:t>
            </a:r>
          </a:p>
          <a:p>
            <a:r>
              <a:rPr lang="en-IN" dirty="0"/>
              <a:t>To understand demand, we count the likes per category. But since the counts are based on venues if our search returned more ‘good’ restaurants for a category and more ‘bad’ restaurants for a different category, then our demand inference may be biased. For the analysis discussed in this presentation, we pretend such a bias does not exist. This problem will also be alleviated to a great extend with the data collection enhancement discussed earlier</a:t>
            </a:r>
          </a:p>
          <a:p>
            <a:r>
              <a:rPr lang="en-IN" dirty="0"/>
              <a:t>We have based our analysis on the existing data available to us from four square and as such no inference can be made on data that is not available from this data set. For example, how do residents of Bangalore like ‘Hawaiian food’ for which our search did not return a result, possibly because one does not exist in Bangalore?. Data need to be augmented from reviews of food festival etc. rather than basing it only on foursquare location data to alleviate this short coming</a:t>
            </a:r>
          </a:p>
        </p:txBody>
      </p:sp>
    </p:spTree>
    <p:extLst>
      <p:ext uri="{BB962C8B-B14F-4D97-AF65-F5344CB8AC3E}">
        <p14:creationId xmlns:p14="http://schemas.microsoft.com/office/powerpoint/2010/main" val="1365973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AB4-56D5-4F6C-8B34-5509E9DC5A5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0B6A59D-50D8-46AE-88C4-D967747C6AFD}"/>
              </a:ext>
            </a:extLst>
          </p:cNvPr>
          <p:cNvSpPr>
            <a:spLocks noGrp="1"/>
          </p:cNvSpPr>
          <p:nvPr>
            <p:ph idx="1"/>
          </p:nvPr>
        </p:nvSpPr>
        <p:spPr>
          <a:xfrm>
            <a:off x="1154954" y="2603500"/>
            <a:ext cx="9858486" cy="3451860"/>
          </a:xfrm>
        </p:spPr>
        <p:txBody>
          <a:bodyPr>
            <a:normAutofit lnSpcReduction="10000"/>
          </a:bodyPr>
          <a:lstStyle/>
          <a:p>
            <a:r>
              <a:rPr lang="en-IN" dirty="0"/>
              <a:t>From the analysis we performed, we identify two market opportunities for opening a restaurant in Bangalore</a:t>
            </a:r>
          </a:p>
          <a:p>
            <a:pPr lvl="1"/>
            <a:r>
              <a:rPr lang="en-IN" dirty="0"/>
              <a:t>Restaurants that serves American food and Burgers</a:t>
            </a:r>
          </a:p>
          <a:p>
            <a:pPr lvl="1"/>
            <a:r>
              <a:rPr lang="en-IN" dirty="0"/>
              <a:t>Breakfast spots</a:t>
            </a:r>
          </a:p>
          <a:p>
            <a:r>
              <a:rPr lang="en-IN" dirty="0"/>
              <a:t>We also observe that the northern (extending from northeast to northwest) Bangalore is less competitively intense for American cuisine and burgers - Therefore ideal candidate for opening our new venture</a:t>
            </a:r>
          </a:p>
          <a:p>
            <a:r>
              <a:rPr lang="en-IN" dirty="0"/>
              <a:t>Based on the cluster analysis of </a:t>
            </a:r>
            <a:r>
              <a:rPr lang="en-IN"/>
              <a:t>segmentation of users</a:t>
            </a:r>
            <a:r>
              <a:rPr lang="en-IN" dirty="0"/>
              <a:t>, we find that users who have a liking for multi-cuisine and Italian cuisine has higher chances of visiting our restaurant and generating business for our new venture. Therefore, we must target and lure these customers with discounts and rewards</a:t>
            </a:r>
          </a:p>
          <a:p>
            <a:pPr lvl="1"/>
            <a:endParaRPr lang="en-IN" dirty="0"/>
          </a:p>
        </p:txBody>
      </p:sp>
    </p:spTree>
    <p:extLst>
      <p:ext uri="{BB962C8B-B14F-4D97-AF65-F5344CB8AC3E}">
        <p14:creationId xmlns:p14="http://schemas.microsoft.com/office/powerpoint/2010/main" val="384164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C01-9A73-4EF8-9FD5-83ABFA97C739}"/>
              </a:ext>
            </a:extLst>
          </p:cNvPr>
          <p:cNvSpPr>
            <a:spLocks noGrp="1"/>
          </p:cNvSpPr>
          <p:nvPr>
            <p:ph type="title"/>
          </p:nvPr>
        </p:nvSpPr>
        <p:spPr/>
        <p:txBody>
          <a:bodyPr/>
          <a:lstStyle/>
          <a:p>
            <a:pPr algn="ctr"/>
            <a:r>
              <a:rPr lang="en-IN" dirty="0"/>
              <a:t>Restaurant business in Bangalore</a:t>
            </a:r>
          </a:p>
        </p:txBody>
      </p:sp>
      <p:sp>
        <p:nvSpPr>
          <p:cNvPr id="3" name="Content Placeholder 2">
            <a:extLst>
              <a:ext uri="{FF2B5EF4-FFF2-40B4-BE49-F238E27FC236}">
                <a16:creationId xmlns:a16="http://schemas.microsoft.com/office/drawing/2014/main" id="{5E5BEAAE-6C54-41F0-A3DA-AC755CE4F11E}"/>
              </a:ext>
            </a:extLst>
          </p:cNvPr>
          <p:cNvSpPr>
            <a:spLocks noGrp="1"/>
          </p:cNvSpPr>
          <p:nvPr>
            <p:ph idx="1"/>
          </p:nvPr>
        </p:nvSpPr>
        <p:spPr>
          <a:xfrm>
            <a:off x="826397" y="2664460"/>
            <a:ext cx="10539206" cy="3771174"/>
          </a:xfrm>
        </p:spPr>
        <p:txBody>
          <a:bodyPr>
            <a:normAutofit fontScale="92500" lnSpcReduction="20000"/>
          </a:bodyPr>
          <a:lstStyle/>
          <a:p>
            <a:r>
              <a:rPr lang="en-IN" dirty="0"/>
              <a:t>Bangalore is a cosmopolitan city in India with ethnically diverse population. Residents of the city are not only from India – There are also sizeable population from other countries who live in Bangalore</a:t>
            </a:r>
          </a:p>
          <a:p>
            <a:r>
              <a:rPr lang="en-IN" dirty="0"/>
              <a:t>It is often said that the number of migrants from outside (outside of Karnataka, an Indian state for which Bangalore is the capital) outweigh the locals in Bangalore</a:t>
            </a:r>
          </a:p>
          <a:p>
            <a:r>
              <a:rPr lang="en-IN" dirty="0"/>
              <a:t>With such a diverse population and most of them office goers, restaurant business has become thriving industry – albeit a difficult one</a:t>
            </a:r>
          </a:p>
          <a:p>
            <a:r>
              <a:rPr lang="en-IN" dirty="0"/>
              <a:t>This project attempts to address some of the key questions for aspiring restaurant owners in the city of Bangalore:</a:t>
            </a:r>
          </a:p>
          <a:p>
            <a:pPr lvl="1"/>
            <a:r>
              <a:rPr lang="en-IN" b="1" dirty="0"/>
              <a:t>Is there an opportunity in restaurant business in Bangalore that is not adequately addressed?</a:t>
            </a:r>
          </a:p>
          <a:p>
            <a:pPr lvl="1"/>
            <a:r>
              <a:rPr lang="en-IN" b="1" dirty="0"/>
              <a:t>If such an opportunity does exist, what would be the ideal location in the city to start our venture so that the competition is minimized?</a:t>
            </a:r>
          </a:p>
          <a:p>
            <a:pPr lvl="1"/>
            <a:r>
              <a:rPr lang="en-IN" b="1" dirty="0"/>
              <a:t>From available data, can we identify potential customers for our new venture?</a:t>
            </a:r>
          </a:p>
        </p:txBody>
      </p:sp>
    </p:spTree>
    <p:extLst>
      <p:ext uri="{BB962C8B-B14F-4D97-AF65-F5344CB8AC3E}">
        <p14:creationId xmlns:p14="http://schemas.microsoft.com/office/powerpoint/2010/main" val="191738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EBD-2F2F-4D09-BA37-43C2DD934A62}"/>
              </a:ext>
            </a:extLst>
          </p:cNvPr>
          <p:cNvSpPr>
            <a:spLocks noGrp="1"/>
          </p:cNvSpPr>
          <p:nvPr>
            <p:ph type="title"/>
          </p:nvPr>
        </p:nvSpPr>
        <p:spPr/>
        <p:txBody>
          <a:bodyPr/>
          <a:lstStyle/>
          <a:p>
            <a:pPr algn="ctr"/>
            <a:r>
              <a:rPr lang="en-IN" dirty="0"/>
              <a:t>Identifying target market is valuable</a:t>
            </a:r>
          </a:p>
        </p:txBody>
      </p:sp>
      <p:sp>
        <p:nvSpPr>
          <p:cNvPr id="3" name="Content Placeholder 2">
            <a:extLst>
              <a:ext uri="{FF2B5EF4-FFF2-40B4-BE49-F238E27FC236}">
                <a16:creationId xmlns:a16="http://schemas.microsoft.com/office/drawing/2014/main" id="{18C21390-BC79-4E78-A1EB-84C5E884D04C}"/>
              </a:ext>
            </a:extLst>
          </p:cNvPr>
          <p:cNvSpPr>
            <a:spLocks noGrp="1"/>
          </p:cNvSpPr>
          <p:nvPr>
            <p:ph idx="1"/>
          </p:nvPr>
        </p:nvSpPr>
        <p:spPr>
          <a:xfrm>
            <a:off x="1480074" y="2640149"/>
            <a:ext cx="8825659" cy="3466011"/>
          </a:xfrm>
        </p:spPr>
        <p:txBody>
          <a:bodyPr>
            <a:normAutofit/>
          </a:bodyPr>
          <a:lstStyle/>
          <a:p>
            <a:r>
              <a:rPr lang="en-IN" dirty="0"/>
              <a:t>One of the difficulties in restaurant business arise from catering to the multitude of tastes that cuisines from different parts of India has to offer</a:t>
            </a:r>
          </a:p>
          <a:p>
            <a:r>
              <a:rPr lang="en-IN" dirty="0"/>
              <a:t> Also, with globalization and establishment of multinational food chains, dwellers of Bangalore has found their taste in cuisine from all over the world</a:t>
            </a:r>
          </a:p>
          <a:p>
            <a:r>
              <a:rPr lang="en-IN" dirty="0"/>
              <a:t>Since it is difficult for a restaurant business to offer all possible cuisines, it is valuable to identify if there is a demand supply shortage for a particular cuisine category and then cater to that market</a:t>
            </a:r>
          </a:p>
          <a:p>
            <a:endParaRPr lang="en-IN" dirty="0"/>
          </a:p>
        </p:txBody>
      </p:sp>
    </p:spTree>
    <p:extLst>
      <p:ext uri="{BB962C8B-B14F-4D97-AF65-F5344CB8AC3E}">
        <p14:creationId xmlns:p14="http://schemas.microsoft.com/office/powerpoint/2010/main" val="143472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7BDE-9910-4C03-B20F-C6E8277D2BCC}"/>
              </a:ext>
            </a:extLst>
          </p:cNvPr>
          <p:cNvSpPr>
            <a:spLocks noGrp="1"/>
          </p:cNvSpPr>
          <p:nvPr>
            <p:ph type="title"/>
          </p:nvPr>
        </p:nvSpPr>
        <p:spPr/>
        <p:txBody>
          <a:bodyPr/>
          <a:lstStyle/>
          <a:p>
            <a:pPr algn="ctr"/>
            <a:r>
              <a:rPr lang="en-IN" dirty="0"/>
              <a:t>Identifying the location to open restaurant business is important</a:t>
            </a:r>
          </a:p>
        </p:txBody>
      </p:sp>
      <p:sp>
        <p:nvSpPr>
          <p:cNvPr id="3" name="Content Placeholder 2">
            <a:extLst>
              <a:ext uri="{FF2B5EF4-FFF2-40B4-BE49-F238E27FC236}">
                <a16:creationId xmlns:a16="http://schemas.microsoft.com/office/drawing/2014/main" id="{7380C493-3803-4284-B4CF-A39D99935C2B}"/>
              </a:ext>
            </a:extLst>
          </p:cNvPr>
          <p:cNvSpPr>
            <a:spLocks noGrp="1"/>
          </p:cNvSpPr>
          <p:nvPr>
            <p:ph idx="1"/>
          </p:nvPr>
        </p:nvSpPr>
        <p:spPr/>
        <p:txBody>
          <a:bodyPr/>
          <a:lstStyle/>
          <a:p>
            <a:r>
              <a:rPr lang="en-IN" dirty="0"/>
              <a:t>Bangalore is one of the largest cities in India with the end to end diameter of about 50 kms. </a:t>
            </a:r>
          </a:p>
          <a:p>
            <a:r>
              <a:rPr lang="en-IN" dirty="0"/>
              <a:t>Bangalore’s notorious traffic jams are a topic often discussed in offices across the country</a:t>
            </a:r>
          </a:p>
          <a:p>
            <a:r>
              <a:rPr lang="en-IN" dirty="0"/>
              <a:t>Given this, it is less likely for customers living far from restaurant to visit, leave alone repeated or frequent visits</a:t>
            </a:r>
          </a:p>
          <a:p>
            <a:r>
              <a:rPr lang="en-IN" dirty="0"/>
              <a:t>Therefore, it is important to find a location that has less number of restaurants addressing the target market that we identify so that the competition is reasonable to cater to the population living in and around that location</a:t>
            </a:r>
          </a:p>
        </p:txBody>
      </p:sp>
    </p:spTree>
    <p:extLst>
      <p:ext uri="{BB962C8B-B14F-4D97-AF65-F5344CB8AC3E}">
        <p14:creationId xmlns:p14="http://schemas.microsoft.com/office/powerpoint/2010/main" val="137187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A76C-1295-4A92-982D-D01F6E89D14D}"/>
              </a:ext>
            </a:extLst>
          </p:cNvPr>
          <p:cNvSpPr>
            <a:spLocks noGrp="1"/>
          </p:cNvSpPr>
          <p:nvPr>
            <p:ph type="title"/>
          </p:nvPr>
        </p:nvSpPr>
        <p:spPr/>
        <p:txBody>
          <a:bodyPr/>
          <a:lstStyle/>
          <a:p>
            <a:pPr algn="ctr"/>
            <a:r>
              <a:rPr lang="en-IN" dirty="0"/>
              <a:t>Data </a:t>
            </a:r>
            <a:r>
              <a:rPr lang="en-IN" dirty="0" err="1"/>
              <a:t>acquision</a:t>
            </a:r>
            <a:endParaRPr lang="en-IN" dirty="0"/>
          </a:p>
        </p:txBody>
      </p:sp>
      <p:sp>
        <p:nvSpPr>
          <p:cNvPr id="3" name="Content Placeholder 2">
            <a:extLst>
              <a:ext uri="{FF2B5EF4-FFF2-40B4-BE49-F238E27FC236}">
                <a16:creationId xmlns:a16="http://schemas.microsoft.com/office/drawing/2014/main" id="{08AE3048-D598-44DE-B563-2DBE99263539}"/>
              </a:ext>
            </a:extLst>
          </p:cNvPr>
          <p:cNvSpPr>
            <a:spLocks noGrp="1"/>
          </p:cNvSpPr>
          <p:nvPr>
            <p:ph idx="1"/>
          </p:nvPr>
        </p:nvSpPr>
        <p:spPr/>
        <p:txBody>
          <a:bodyPr>
            <a:normAutofit lnSpcReduction="10000"/>
          </a:bodyPr>
          <a:lstStyle/>
          <a:p>
            <a:r>
              <a:rPr lang="en-IN" dirty="0"/>
              <a:t>In order to identify the target market, we use the foursquare data</a:t>
            </a:r>
          </a:p>
          <a:p>
            <a:pPr lvl="1"/>
            <a:r>
              <a:rPr lang="en-IN" dirty="0"/>
              <a:t>Data on currently available restaurants in Bangalore can be obtained using foursquare search API to search for category ‘Food’. </a:t>
            </a:r>
          </a:p>
          <a:p>
            <a:pPr lvl="1"/>
            <a:r>
              <a:rPr lang="en-IN" dirty="0"/>
              <a:t>From the response, we extract the venue ID, Name, location (latitude-longitude pair) and the sub category to indicate what type of restaurant it is  – Indian, South Indian, Karnataka, Burger Joint, American, Italian to name a few</a:t>
            </a:r>
          </a:p>
          <a:p>
            <a:pPr lvl="1"/>
            <a:r>
              <a:rPr lang="en-IN" dirty="0"/>
              <a:t>Similarly, to get data on user preference for a particular category of cuisine, we could use the like count for a venue id. Though may not exactly indicate the number of visitors, the like count does have a high correlation to the number of visitors who liked a particular food category</a:t>
            </a:r>
          </a:p>
          <a:p>
            <a:pPr lvl="1"/>
            <a:r>
              <a:rPr lang="en-IN" dirty="0"/>
              <a:t>Using the foursquare likes API, we could extract the like count for each venue and aggregate over the category to get like count for each category of food</a:t>
            </a:r>
          </a:p>
        </p:txBody>
      </p:sp>
    </p:spTree>
    <p:extLst>
      <p:ext uri="{BB962C8B-B14F-4D97-AF65-F5344CB8AC3E}">
        <p14:creationId xmlns:p14="http://schemas.microsoft.com/office/powerpoint/2010/main" val="24657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253D-CD81-489D-A0D3-2BD47F446138}"/>
              </a:ext>
            </a:extLst>
          </p:cNvPr>
          <p:cNvSpPr>
            <a:spLocks noGrp="1"/>
          </p:cNvSpPr>
          <p:nvPr>
            <p:ph type="title"/>
          </p:nvPr>
        </p:nvSpPr>
        <p:spPr/>
        <p:txBody>
          <a:bodyPr/>
          <a:lstStyle/>
          <a:p>
            <a:pPr algn="ctr"/>
            <a:r>
              <a:rPr lang="en-IN" dirty="0"/>
              <a:t>Data acquisition (</a:t>
            </a:r>
            <a:r>
              <a:rPr lang="en-IN" dirty="0" err="1"/>
              <a:t>Contd</a:t>
            </a:r>
            <a:r>
              <a:rPr lang="en-IN" dirty="0"/>
              <a:t>)</a:t>
            </a:r>
          </a:p>
        </p:txBody>
      </p:sp>
      <p:sp>
        <p:nvSpPr>
          <p:cNvPr id="3" name="Content Placeholder 2">
            <a:extLst>
              <a:ext uri="{FF2B5EF4-FFF2-40B4-BE49-F238E27FC236}">
                <a16:creationId xmlns:a16="http://schemas.microsoft.com/office/drawing/2014/main" id="{76D1EBD4-8D1E-47F7-847D-91A5D2934EE7}"/>
              </a:ext>
            </a:extLst>
          </p:cNvPr>
          <p:cNvSpPr>
            <a:spLocks noGrp="1"/>
          </p:cNvSpPr>
          <p:nvPr>
            <p:ph idx="1"/>
          </p:nvPr>
        </p:nvSpPr>
        <p:spPr/>
        <p:txBody>
          <a:bodyPr/>
          <a:lstStyle/>
          <a:p>
            <a:r>
              <a:rPr lang="en-IN" dirty="0"/>
              <a:t>To identify the location, we use the Bangalore municipality geo division data from the following location</a:t>
            </a:r>
          </a:p>
          <a:p>
            <a:pPr lvl="1"/>
            <a:r>
              <a:rPr lang="en-IN" dirty="0">
                <a:hlinkClick r:id="rId2"/>
              </a:rPr>
              <a:t>https://raw.githubusercontent.com/datameet/Municipal_Spatial_Data/master/Bangalore/BBMP.GeoJSON</a:t>
            </a:r>
            <a:endParaRPr lang="en-IN" dirty="0"/>
          </a:p>
          <a:p>
            <a:r>
              <a:rPr lang="en-IN" dirty="0"/>
              <a:t>We use the four square search API and pass in the IDs for high demand category to find number of restaurants of high demand category in each municipal division</a:t>
            </a:r>
          </a:p>
          <a:p>
            <a:r>
              <a:rPr lang="en-IN" dirty="0"/>
              <a:t>From the likes API, we can extract  information on different cuisine categories that a particular user liked and use that to cluster users and identify potential customers for our new venture  </a:t>
            </a:r>
          </a:p>
        </p:txBody>
      </p:sp>
    </p:spTree>
    <p:extLst>
      <p:ext uri="{BB962C8B-B14F-4D97-AF65-F5344CB8AC3E}">
        <p14:creationId xmlns:p14="http://schemas.microsoft.com/office/powerpoint/2010/main" val="383277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531223" y="2394857"/>
            <a:ext cx="11016343" cy="3651069"/>
          </a:xfrm>
        </p:spPr>
        <p:txBody>
          <a:bodyPr/>
          <a:lstStyle/>
          <a:p>
            <a:pPr>
              <a:buFont typeface="+mj-lt"/>
              <a:buAutoNum type="arabicParenR"/>
            </a:pPr>
            <a:r>
              <a:rPr lang="en-IN" dirty="0"/>
              <a:t>Firstly, we find the different restaurant categories that are available in and around Bangalore and the number of restaurants available for each</a:t>
            </a:r>
          </a:p>
          <a:p>
            <a:pPr lvl="1"/>
            <a:r>
              <a:rPr lang="en-IN" dirty="0"/>
              <a:t>Using four square APIs, find details of venues that fall under the food category within the radius of 50km. We collect information on venue ID, name, location co-ordinates and the type of restaurant</a:t>
            </a:r>
          </a:p>
          <a:p>
            <a:pPr lvl="1"/>
            <a:r>
              <a:rPr lang="en-IN" dirty="0"/>
              <a:t>We plot a bar chart for number of restaurants per restaurant type to understand the market dominance based on restaurant type</a:t>
            </a:r>
          </a:p>
          <a:p>
            <a:pPr>
              <a:buFont typeface="+mj-lt"/>
              <a:buAutoNum type="arabicParenR"/>
            </a:pPr>
            <a:r>
              <a:rPr lang="en-IN" dirty="0"/>
              <a:t>Secondly, we would like to understand if population with preference for any particular restaurant category are concentrated in specific localities of Bangalore</a:t>
            </a:r>
          </a:p>
          <a:p>
            <a:pPr lvl="1"/>
            <a:r>
              <a:rPr lang="en-IN" dirty="0"/>
              <a:t>For each restaurant category, we plot locality of restaurants in that category with unique colour coding </a:t>
            </a:r>
          </a:p>
          <a:p>
            <a:pPr lvl="1"/>
            <a:r>
              <a:rPr lang="en-IN" dirty="0"/>
              <a:t>For now, we only plot categories which has sufficient sample points</a:t>
            </a:r>
          </a:p>
          <a:p>
            <a:pPr>
              <a:buFont typeface="+mj-lt"/>
              <a:buAutoNum type="arabicPeriod"/>
            </a:pPr>
            <a:endParaRPr lang="en-IN" dirty="0"/>
          </a:p>
        </p:txBody>
      </p:sp>
    </p:spTree>
    <p:extLst>
      <p:ext uri="{BB962C8B-B14F-4D97-AF65-F5344CB8AC3E}">
        <p14:creationId xmlns:p14="http://schemas.microsoft.com/office/powerpoint/2010/main" val="294605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fontScale="92500" lnSpcReduction="10000"/>
          </a:bodyPr>
          <a:lstStyle/>
          <a:p>
            <a:pPr>
              <a:buFont typeface="+mj-lt"/>
              <a:buAutoNum type="arabicParenR" startAt="3"/>
            </a:pPr>
            <a:r>
              <a:rPr lang="en-IN" dirty="0"/>
              <a:t>Thirdly, we analyse the demand for different categories and identify the high demand category</a:t>
            </a:r>
          </a:p>
          <a:p>
            <a:pPr lvl="1"/>
            <a:r>
              <a:rPr lang="en-IN" dirty="0"/>
              <a:t>Using four square APIs, we find the number of likes for the restaurant and aggregate them over categories to find the number of likes for a particular type of category</a:t>
            </a:r>
          </a:p>
          <a:p>
            <a:pPr lvl="1"/>
            <a:r>
              <a:rPr lang="en-IN" dirty="0"/>
              <a:t>For each category, we plot the number of restaurant and number of likes to understand if the demand for a particular category outweighs the currently available restaurant count</a:t>
            </a:r>
          </a:p>
          <a:p>
            <a:pPr lvl="1"/>
            <a:r>
              <a:rPr lang="en-IN" dirty="0"/>
              <a:t>As the two features differ by order of magnitude in our data set (restaurant counts are of the order of tens, while the like counts are of the order of hundreds), we do linear normalization of both features so that the graph remains comparable</a:t>
            </a:r>
          </a:p>
          <a:p>
            <a:pPr>
              <a:buFont typeface="+mj-lt"/>
              <a:buAutoNum type="arabicParenR" startAt="3"/>
            </a:pPr>
            <a:r>
              <a:rPr lang="en-IN" dirty="0"/>
              <a:t>Once the high demand category is identified, find the locality where the high demand category of restaurants does not have intense competition</a:t>
            </a:r>
          </a:p>
          <a:p>
            <a:pPr lvl="1"/>
            <a:r>
              <a:rPr lang="en-IN" dirty="0"/>
              <a:t>In order to define the localities, we use the Bangalore municipal division </a:t>
            </a:r>
            <a:r>
              <a:rPr lang="en-IN" dirty="0" err="1"/>
              <a:t>geoJSON</a:t>
            </a:r>
            <a:r>
              <a:rPr lang="en-IN" dirty="0"/>
              <a:t> file. For each locality, we find the number of target high demand category restaurants available within a specified radius. </a:t>
            </a:r>
          </a:p>
          <a:p>
            <a:pPr lvl="1"/>
            <a:r>
              <a:rPr lang="en-IN" dirty="0"/>
              <a:t>We visualize the target high demand category restaurants available in the localities using choropleth map to understand where our new restaurant could be located so that the competition is minimized</a:t>
            </a:r>
          </a:p>
          <a:p>
            <a:pPr marL="0" indent="0">
              <a:buNone/>
            </a:pPr>
            <a:endParaRPr lang="en-IN" dirty="0"/>
          </a:p>
          <a:p>
            <a:pPr>
              <a:buFont typeface="+mj-lt"/>
              <a:buAutoNum type="arabicPeriod"/>
            </a:pPr>
            <a:endParaRPr lang="en-IN" dirty="0"/>
          </a:p>
        </p:txBody>
      </p:sp>
    </p:spTree>
    <p:extLst>
      <p:ext uri="{BB962C8B-B14F-4D97-AF65-F5344CB8AC3E}">
        <p14:creationId xmlns:p14="http://schemas.microsoft.com/office/powerpoint/2010/main" val="378988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A64-AB52-496B-8EC5-93E3BE8E60E0}"/>
              </a:ext>
            </a:extLst>
          </p:cNvPr>
          <p:cNvSpPr>
            <a:spLocks noGrp="1"/>
          </p:cNvSpPr>
          <p:nvPr>
            <p:ph type="title"/>
          </p:nvPr>
        </p:nvSpPr>
        <p:spPr/>
        <p:txBody>
          <a:bodyPr/>
          <a:lstStyle/>
          <a:p>
            <a:pPr algn="ctr"/>
            <a:r>
              <a:rPr lang="en-IN" dirty="0"/>
              <a:t>Methodology (Contd.)</a:t>
            </a:r>
          </a:p>
        </p:txBody>
      </p:sp>
      <p:sp>
        <p:nvSpPr>
          <p:cNvPr id="3" name="Content Placeholder 2">
            <a:extLst>
              <a:ext uri="{FF2B5EF4-FFF2-40B4-BE49-F238E27FC236}">
                <a16:creationId xmlns:a16="http://schemas.microsoft.com/office/drawing/2014/main" id="{765044D5-42FD-456F-AAE8-A1C5775A8632}"/>
              </a:ext>
            </a:extLst>
          </p:cNvPr>
          <p:cNvSpPr>
            <a:spLocks noGrp="1"/>
          </p:cNvSpPr>
          <p:nvPr>
            <p:ph idx="1"/>
          </p:nvPr>
        </p:nvSpPr>
        <p:spPr>
          <a:xfrm>
            <a:off x="619760" y="2418080"/>
            <a:ext cx="11043920" cy="3921760"/>
          </a:xfrm>
        </p:spPr>
        <p:txBody>
          <a:bodyPr>
            <a:normAutofit/>
          </a:bodyPr>
          <a:lstStyle/>
          <a:p>
            <a:pPr>
              <a:buFont typeface="+mj-lt"/>
              <a:buAutoNum type="arabicParenR" startAt="3"/>
            </a:pPr>
            <a:r>
              <a:rPr lang="en-IN" dirty="0"/>
              <a:t>Finally, we identify our potential customers for whom we want to extend the opening invitation with discounts and rewards. Our aim is to maximize the likelihood of turnout for the invitations sent. To identify our potential customers, we perform segmentation of customers based on the cuisine category they have liked in the past</a:t>
            </a:r>
          </a:p>
          <a:p>
            <a:pPr lvl="1"/>
            <a:r>
              <a:rPr lang="en-IN" dirty="0"/>
              <a:t>Using four square APIs, we find the users and the cuisine category they have liked </a:t>
            </a:r>
          </a:p>
          <a:p>
            <a:pPr lvl="1"/>
            <a:r>
              <a:rPr lang="en-IN" dirty="0"/>
              <a:t>We perform K means clustering on the users and for each cluster we look at the most common category of cuisine liked by the users of that cluster</a:t>
            </a:r>
          </a:p>
          <a:p>
            <a:pPr lvl="1"/>
            <a:r>
              <a:rPr lang="en-IN" dirty="0"/>
              <a:t>This gives us an idea of cluster of users whose likelihood of turnout is high</a:t>
            </a:r>
          </a:p>
        </p:txBody>
      </p:sp>
    </p:spTree>
    <p:extLst>
      <p:ext uri="{BB962C8B-B14F-4D97-AF65-F5344CB8AC3E}">
        <p14:creationId xmlns:p14="http://schemas.microsoft.com/office/powerpoint/2010/main" val="3976639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953</TotalTime>
  <Words>1966</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Identifying target market and the location for restaurant business based out of Bangalore</vt:lpstr>
      <vt:lpstr>Restaurant business in Bangalore</vt:lpstr>
      <vt:lpstr>Identifying target market is valuable</vt:lpstr>
      <vt:lpstr>Identifying the location to open restaurant business is important</vt:lpstr>
      <vt:lpstr>Data acquision</vt:lpstr>
      <vt:lpstr>Data acquisition (Contd)</vt:lpstr>
      <vt:lpstr>Methodology</vt:lpstr>
      <vt:lpstr>Methodology (Contd.)</vt:lpstr>
      <vt:lpstr>Methodology (Contd.)</vt:lpstr>
      <vt:lpstr>Results</vt:lpstr>
      <vt:lpstr>Results (Contd.)</vt:lpstr>
      <vt:lpstr>Results (Contd.)</vt:lpstr>
      <vt:lpstr>Results (Contd.)</vt:lpstr>
      <vt:lpstr>Results (Contd.)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target market and the location for a Bangalore based restaurant business</dc:title>
  <dc:creator>Usha Priyadharshini</dc:creator>
  <cp:lastModifiedBy>Usha Priyadharshini</cp:lastModifiedBy>
  <cp:revision>68</cp:revision>
  <dcterms:created xsi:type="dcterms:W3CDTF">2019-08-26T14:35:46Z</dcterms:created>
  <dcterms:modified xsi:type="dcterms:W3CDTF">2019-09-01T23:09:52Z</dcterms:modified>
</cp:coreProperties>
</file>