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2910">
              <a:srgbClr val="00206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aw.githubusercontent.com/datameet/Municipal_Spatial_Data/master/Bangalore/BBMP.GeoJS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042F-59ED-477E-AD14-30E63B6AA783}"/>
              </a:ext>
            </a:extLst>
          </p:cNvPr>
          <p:cNvSpPr>
            <a:spLocks noGrp="1"/>
          </p:cNvSpPr>
          <p:nvPr>
            <p:ph type="ctrTitle"/>
          </p:nvPr>
        </p:nvSpPr>
        <p:spPr>
          <a:xfrm>
            <a:off x="1154954" y="2099733"/>
            <a:ext cx="9269205" cy="1975878"/>
          </a:xfrm>
        </p:spPr>
        <p:txBody>
          <a:bodyPr/>
          <a:lstStyle/>
          <a:p>
            <a:r>
              <a:rPr lang="en-IN" sz="4400" dirty="0"/>
              <a:t>Identifying target market and the location for restaurant business based out of Bangalore</a:t>
            </a:r>
          </a:p>
        </p:txBody>
      </p:sp>
    </p:spTree>
    <p:extLst>
      <p:ext uri="{BB962C8B-B14F-4D97-AF65-F5344CB8AC3E}">
        <p14:creationId xmlns:p14="http://schemas.microsoft.com/office/powerpoint/2010/main" val="143772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0C01-9A73-4EF8-9FD5-83ABFA97C739}"/>
              </a:ext>
            </a:extLst>
          </p:cNvPr>
          <p:cNvSpPr>
            <a:spLocks noGrp="1"/>
          </p:cNvSpPr>
          <p:nvPr>
            <p:ph type="title"/>
          </p:nvPr>
        </p:nvSpPr>
        <p:spPr/>
        <p:txBody>
          <a:bodyPr/>
          <a:lstStyle/>
          <a:p>
            <a:r>
              <a:rPr lang="en-IN" dirty="0"/>
              <a:t>Restaurant business in Bangalore</a:t>
            </a:r>
          </a:p>
        </p:txBody>
      </p:sp>
      <p:sp>
        <p:nvSpPr>
          <p:cNvPr id="3" name="Content Placeholder 2">
            <a:extLst>
              <a:ext uri="{FF2B5EF4-FFF2-40B4-BE49-F238E27FC236}">
                <a16:creationId xmlns:a16="http://schemas.microsoft.com/office/drawing/2014/main" id="{5E5BEAAE-6C54-41F0-A3DA-AC755CE4F11E}"/>
              </a:ext>
            </a:extLst>
          </p:cNvPr>
          <p:cNvSpPr>
            <a:spLocks noGrp="1"/>
          </p:cNvSpPr>
          <p:nvPr>
            <p:ph idx="1"/>
          </p:nvPr>
        </p:nvSpPr>
        <p:spPr>
          <a:xfrm>
            <a:off x="1154954" y="2603500"/>
            <a:ext cx="8825659" cy="3771174"/>
          </a:xfrm>
        </p:spPr>
        <p:txBody>
          <a:bodyPr>
            <a:normAutofit fontScale="92500" lnSpcReduction="20000"/>
          </a:bodyPr>
          <a:lstStyle/>
          <a:p>
            <a:r>
              <a:rPr lang="en-IN" dirty="0"/>
              <a:t>Bangalore is a cosmopolitan city in India with ethnically diverse population. Migrants of the city are not only from India – There are also sizeable population from other countries who live in Bangalore</a:t>
            </a:r>
          </a:p>
          <a:p>
            <a:r>
              <a:rPr lang="en-IN" dirty="0"/>
              <a:t>It is often said that the number of migrants from outside (outside of Karnataka, an Indian state for which Bangalore is the capital) outweigh the locals in Bangalore</a:t>
            </a:r>
          </a:p>
          <a:p>
            <a:r>
              <a:rPr lang="en-IN" dirty="0"/>
              <a:t>With such a diverse population and most of them office goers, restaurant business has become thriving industry – albeit a difficult one</a:t>
            </a:r>
          </a:p>
          <a:p>
            <a:r>
              <a:rPr lang="en-IN" dirty="0"/>
              <a:t>This project attempts to address two key questions for aspiring restaurant owners in the city of Bangalore:</a:t>
            </a:r>
          </a:p>
          <a:p>
            <a:pPr lvl="1"/>
            <a:r>
              <a:rPr lang="en-IN" b="1" dirty="0"/>
              <a:t>Is there an opportunity in restaurant business in Bangalore that is not adequately addressed?</a:t>
            </a:r>
          </a:p>
          <a:p>
            <a:pPr lvl="1"/>
            <a:r>
              <a:rPr lang="en-IN" b="1" dirty="0"/>
              <a:t>If such an opportunity does exist, what would be the ideal location in the city to target such an opportunity?</a:t>
            </a:r>
          </a:p>
        </p:txBody>
      </p:sp>
    </p:spTree>
    <p:extLst>
      <p:ext uri="{BB962C8B-B14F-4D97-AF65-F5344CB8AC3E}">
        <p14:creationId xmlns:p14="http://schemas.microsoft.com/office/powerpoint/2010/main" val="191738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CEBD-2F2F-4D09-BA37-43C2DD934A62}"/>
              </a:ext>
            </a:extLst>
          </p:cNvPr>
          <p:cNvSpPr>
            <a:spLocks noGrp="1"/>
          </p:cNvSpPr>
          <p:nvPr>
            <p:ph type="title"/>
          </p:nvPr>
        </p:nvSpPr>
        <p:spPr/>
        <p:txBody>
          <a:bodyPr/>
          <a:lstStyle/>
          <a:p>
            <a:r>
              <a:rPr lang="en-IN" dirty="0"/>
              <a:t>Identifying target market is valuable</a:t>
            </a:r>
          </a:p>
        </p:txBody>
      </p:sp>
      <p:sp>
        <p:nvSpPr>
          <p:cNvPr id="3" name="Content Placeholder 2">
            <a:extLst>
              <a:ext uri="{FF2B5EF4-FFF2-40B4-BE49-F238E27FC236}">
                <a16:creationId xmlns:a16="http://schemas.microsoft.com/office/drawing/2014/main" id="{18C21390-BC79-4E78-A1EB-84C5E884D04C}"/>
              </a:ext>
            </a:extLst>
          </p:cNvPr>
          <p:cNvSpPr>
            <a:spLocks noGrp="1"/>
          </p:cNvSpPr>
          <p:nvPr>
            <p:ph idx="1"/>
          </p:nvPr>
        </p:nvSpPr>
        <p:spPr>
          <a:xfrm>
            <a:off x="1154954" y="2629989"/>
            <a:ext cx="8825659" cy="3466011"/>
          </a:xfrm>
        </p:spPr>
        <p:txBody>
          <a:bodyPr>
            <a:normAutofit/>
          </a:bodyPr>
          <a:lstStyle/>
          <a:p>
            <a:r>
              <a:rPr lang="en-IN" dirty="0"/>
              <a:t>One of the difficulties in restaurant business arise from catering to the multitude of tastes that cuisines from different parts of India has to offer</a:t>
            </a:r>
          </a:p>
          <a:p>
            <a:r>
              <a:rPr lang="en-IN" dirty="0"/>
              <a:t> Also, with globalization and establishment of multinational food chains, dwellers of Bangalore has found their taste in cuisine from all over the world</a:t>
            </a:r>
          </a:p>
          <a:p>
            <a:r>
              <a:rPr lang="en-IN" dirty="0"/>
              <a:t>Since it is difficult for a restaurant business to offer all possible cuisines, it is valuable to identify if there is a demand supply shortage for a particular cuisine category and then cater to that market</a:t>
            </a:r>
          </a:p>
          <a:p>
            <a:endParaRPr lang="en-IN" dirty="0"/>
          </a:p>
        </p:txBody>
      </p:sp>
    </p:spTree>
    <p:extLst>
      <p:ext uri="{BB962C8B-B14F-4D97-AF65-F5344CB8AC3E}">
        <p14:creationId xmlns:p14="http://schemas.microsoft.com/office/powerpoint/2010/main" val="143472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7BDE-9910-4C03-B20F-C6E8277D2BCC}"/>
              </a:ext>
            </a:extLst>
          </p:cNvPr>
          <p:cNvSpPr>
            <a:spLocks noGrp="1"/>
          </p:cNvSpPr>
          <p:nvPr>
            <p:ph type="title"/>
          </p:nvPr>
        </p:nvSpPr>
        <p:spPr/>
        <p:txBody>
          <a:bodyPr/>
          <a:lstStyle/>
          <a:p>
            <a:r>
              <a:rPr lang="en-IN" dirty="0"/>
              <a:t>Identifying the location to open restaurant business is important</a:t>
            </a:r>
          </a:p>
        </p:txBody>
      </p:sp>
      <p:sp>
        <p:nvSpPr>
          <p:cNvPr id="3" name="Content Placeholder 2">
            <a:extLst>
              <a:ext uri="{FF2B5EF4-FFF2-40B4-BE49-F238E27FC236}">
                <a16:creationId xmlns:a16="http://schemas.microsoft.com/office/drawing/2014/main" id="{7380C493-3803-4284-B4CF-A39D99935C2B}"/>
              </a:ext>
            </a:extLst>
          </p:cNvPr>
          <p:cNvSpPr>
            <a:spLocks noGrp="1"/>
          </p:cNvSpPr>
          <p:nvPr>
            <p:ph idx="1"/>
          </p:nvPr>
        </p:nvSpPr>
        <p:spPr/>
        <p:txBody>
          <a:bodyPr/>
          <a:lstStyle/>
          <a:p>
            <a:r>
              <a:rPr lang="en-IN" dirty="0"/>
              <a:t>Bangalore is one of the largest cities in India with the end to end diameter of about 50 kms. </a:t>
            </a:r>
          </a:p>
          <a:p>
            <a:r>
              <a:rPr lang="en-IN" dirty="0"/>
              <a:t>Bangalore’s notorious traffic jams are a topic often discussed in offices across the country</a:t>
            </a:r>
          </a:p>
          <a:p>
            <a:r>
              <a:rPr lang="en-IN" dirty="0"/>
              <a:t>Given this, it is less likely for customers living far from restaurant to visit, leave alone repeated or frequent visits</a:t>
            </a:r>
          </a:p>
          <a:p>
            <a:r>
              <a:rPr lang="en-IN" dirty="0"/>
              <a:t>Therefore, it is important to find a location that has less number of restaurants addressing the target market that we identify so that the competition is reasonable to cater to the population living in and around that location</a:t>
            </a:r>
          </a:p>
        </p:txBody>
      </p:sp>
    </p:spTree>
    <p:extLst>
      <p:ext uri="{BB962C8B-B14F-4D97-AF65-F5344CB8AC3E}">
        <p14:creationId xmlns:p14="http://schemas.microsoft.com/office/powerpoint/2010/main" val="137187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A76C-1295-4A92-982D-D01F6E89D14D}"/>
              </a:ext>
            </a:extLst>
          </p:cNvPr>
          <p:cNvSpPr>
            <a:spLocks noGrp="1"/>
          </p:cNvSpPr>
          <p:nvPr>
            <p:ph type="title"/>
          </p:nvPr>
        </p:nvSpPr>
        <p:spPr/>
        <p:txBody>
          <a:bodyPr/>
          <a:lstStyle/>
          <a:p>
            <a:r>
              <a:rPr lang="en-IN" dirty="0"/>
              <a:t>Data </a:t>
            </a:r>
            <a:r>
              <a:rPr lang="en-IN" dirty="0" err="1"/>
              <a:t>acquision</a:t>
            </a:r>
            <a:endParaRPr lang="en-IN" dirty="0"/>
          </a:p>
        </p:txBody>
      </p:sp>
      <p:sp>
        <p:nvSpPr>
          <p:cNvPr id="3" name="Content Placeholder 2">
            <a:extLst>
              <a:ext uri="{FF2B5EF4-FFF2-40B4-BE49-F238E27FC236}">
                <a16:creationId xmlns:a16="http://schemas.microsoft.com/office/drawing/2014/main" id="{08AE3048-D598-44DE-B563-2DBE99263539}"/>
              </a:ext>
            </a:extLst>
          </p:cNvPr>
          <p:cNvSpPr>
            <a:spLocks noGrp="1"/>
          </p:cNvSpPr>
          <p:nvPr>
            <p:ph idx="1"/>
          </p:nvPr>
        </p:nvSpPr>
        <p:spPr/>
        <p:txBody>
          <a:bodyPr>
            <a:normAutofit lnSpcReduction="10000"/>
          </a:bodyPr>
          <a:lstStyle/>
          <a:p>
            <a:r>
              <a:rPr lang="en-IN" dirty="0"/>
              <a:t>In order to identify the target market, we use the foursquare data</a:t>
            </a:r>
          </a:p>
          <a:p>
            <a:pPr lvl="1"/>
            <a:r>
              <a:rPr lang="en-IN" dirty="0"/>
              <a:t>Data on currently available restaurant in Bangalore can be obtained using foursquare search API to search for category ‘Food’. </a:t>
            </a:r>
          </a:p>
          <a:p>
            <a:pPr lvl="1"/>
            <a:r>
              <a:rPr lang="en-IN" dirty="0"/>
              <a:t>From the response, we extract the venue ID, Name, location (latitude-longitude pair) and the sub category to indicate what type of restaurant it is  – Indian, South Indian, Karnataka, Burger Joint, American, Italian to name a few</a:t>
            </a:r>
          </a:p>
          <a:p>
            <a:pPr lvl="1"/>
            <a:r>
              <a:rPr lang="en-IN" dirty="0"/>
              <a:t>Similarly, to get data on category preference we could use the like count for a venue id. Though may not exactly indicate the number of visitors, the like count does have a high correlation to the number of visitors who liked a particular food category</a:t>
            </a:r>
          </a:p>
          <a:p>
            <a:pPr lvl="1"/>
            <a:r>
              <a:rPr lang="en-IN" dirty="0"/>
              <a:t>Using the foursquare likes API, we could extract the like count for each venue and sum over the category to get like count for each category of food</a:t>
            </a:r>
          </a:p>
        </p:txBody>
      </p:sp>
    </p:spTree>
    <p:extLst>
      <p:ext uri="{BB962C8B-B14F-4D97-AF65-F5344CB8AC3E}">
        <p14:creationId xmlns:p14="http://schemas.microsoft.com/office/powerpoint/2010/main" val="246570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253D-CD81-489D-A0D3-2BD47F446138}"/>
              </a:ext>
            </a:extLst>
          </p:cNvPr>
          <p:cNvSpPr>
            <a:spLocks noGrp="1"/>
          </p:cNvSpPr>
          <p:nvPr>
            <p:ph type="title"/>
          </p:nvPr>
        </p:nvSpPr>
        <p:spPr/>
        <p:txBody>
          <a:bodyPr/>
          <a:lstStyle/>
          <a:p>
            <a:r>
              <a:rPr lang="en-IN" dirty="0"/>
              <a:t>Data acquisition (</a:t>
            </a:r>
            <a:r>
              <a:rPr lang="en-IN" dirty="0" err="1"/>
              <a:t>Contd</a:t>
            </a:r>
            <a:r>
              <a:rPr lang="en-IN" dirty="0"/>
              <a:t>)</a:t>
            </a:r>
          </a:p>
        </p:txBody>
      </p:sp>
      <p:sp>
        <p:nvSpPr>
          <p:cNvPr id="3" name="Content Placeholder 2">
            <a:extLst>
              <a:ext uri="{FF2B5EF4-FFF2-40B4-BE49-F238E27FC236}">
                <a16:creationId xmlns:a16="http://schemas.microsoft.com/office/drawing/2014/main" id="{76D1EBD4-8D1E-47F7-847D-91A5D2934EE7}"/>
              </a:ext>
            </a:extLst>
          </p:cNvPr>
          <p:cNvSpPr>
            <a:spLocks noGrp="1"/>
          </p:cNvSpPr>
          <p:nvPr>
            <p:ph idx="1"/>
          </p:nvPr>
        </p:nvSpPr>
        <p:spPr/>
        <p:txBody>
          <a:bodyPr/>
          <a:lstStyle/>
          <a:p>
            <a:r>
              <a:rPr lang="en-IN" dirty="0"/>
              <a:t>To identify the location, we use the Bangalore municipality geo division data from the following location</a:t>
            </a:r>
          </a:p>
          <a:p>
            <a:pPr lvl="1"/>
            <a:r>
              <a:rPr lang="en-IN" dirty="0">
                <a:hlinkClick r:id="rId2"/>
              </a:rPr>
              <a:t>https://raw.githubusercontent.com/datameet/Municipal_Spatial_Data/master/Bangalore/BBMP.GeoJSON</a:t>
            </a:r>
            <a:endParaRPr lang="en-IN" dirty="0"/>
          </a:p>
          <a:p>
            <a:r>
              <a:rPr lang="en-IN" dirty="0"/>
              <a:t>We use the four square data search API and pass in the IDs for high demand category to find number of restaurants of high demand category in each municipal division</a:t>
            </a:r>
          </a:p>
        </p:txBody>
      </p:sp>
    </p:spTree>
    <p:extLst>
      <p:ext uri="{BB962C8B-B14F-4D97-AF65-F5344CB8AC3E}">
        <p14:creationId xmlns:p14="http://schemas.microsoft.com/office/powerpoint/2010/main" val="3832779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140</TotalTime>
  <Words>592</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Identifying target market and the location for restaurant business based out of Bangalore</vt:lpstr>
      <vt:lpstr>Restaurant business in Bangalore</vt:lpstr>
      <vt:lpstr>Identifying target market is valuable</vt:lpstr>
      <vt:lpstr>Identifying the location to open restaurant business is important</vt:lpstr>
      <vt:lpstr>Data acquision</vt:lpstr>
      <vt:lpstr>Data acquisition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target market and the location for a Bangalore based restaurant business</dc:title>
  <dc:creator>Usha Priyadharshini</dc:creator>
  <cp:lastModifiedBy>Usha Priyadharshini</cp:lastModifiedBy>
  <cp:revision>11</cp:revision>
  <dcterms:created xsi:type="dcterms:W3CDTF">2019-08-26T14:35:46Z</dcterms:created>
  <dcterms:modified xsi:type="dcterms:W3CDTF">2019-08-26T16:56:22Z</dcterms:modified>
</cp:coreProperties>
</file>