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ef5841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7ef5841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ef5841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ef5841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7ef5841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ef5841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7ef5841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7ef5841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7ef58416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7ef5841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7ef58416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7ef58416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7ef58416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7ef5841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7ef5841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7ef5841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ef58416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ef5841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7ef58416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7ef58416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ef58416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ef58416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7ef58416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7ef58416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7ef5841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7ef5841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7ef58416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7ef58416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7ef5841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7ef5841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7ef58416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7ef5841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7ef5841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7ef5841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7ef58416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7ef58416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7ef5841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7ef5841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7ef58416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7ef5841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7ef58416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7ef58416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5d2ee7d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5d2ee7d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7ef58416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7ef58416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5d2ee7d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5d2ee7d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5d2ee7d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5d2ee7d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5d2ee7d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5d2ee7d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5d2ee7d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5d2ee7d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7ef5841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7ef5841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ef5841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7ef5841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localhost/time_series?n=2004&amp;n=2005&amp;m=%E2%80%9Ddiet%E2%80%9D&amp;m=%E2%80%9Dfitness"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aw.githubusercontent.com/C3NZ/visualizing-diet/master/static/index.css" TargetMode="External"/><Relationship Id="rId4" Type="http://schemas.openxmlformats.org/officeDocument/2006/relationships/hyperlink" Target="https://raw.githubusercontent.com/C3NZ/visualizing-diet/master/multiTimeline.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Graphing with chartist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chartist.js to create visualizations on the web</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836425" y="0"/>
            <a:ext cx="5471176"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Breaking it down</a:t>
            </a:r>
            <a:endParaRPr/>
          </a:p>
        </p:txBody>
      </p:sp>
      <p:sp>
        <p:nvSpPr>
          <p:cNvPr id="149" name="Google Shape;149;p23"/>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we setup a div called  container that will wrap our entire application. Inside we also create another div that will be used for wrapping the “data area” of the application</a:t>
            </a:r>
            <a:endParaRPr/>
          </a:p>
        </p:txBody>
      </p:sp>
      <p:pic>
        <p:nvPicPr>
          <p:cNvPr id="150" name="Google Shape;150;p23"/>
          <p:cNvPicPr preferRelativeResize="0"/>
          <p:nvPr/>
        </p:nvPicPr>
        <p:blipFill>
          <a:blip r:embed="rId3">
            <a:alphaModFix/>
          </a:blip>
          <a:stretch>
            <a:fillRect/>
          </a:stretch>
        </p:blipFill>
        <p:spPr>
          <a:xfrm>
            <a:off x="4428675" y="1781175"/>
            <a:ext cx="3533775"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Controlling our data</a:t>
            </a:r>
            <a:endParaRPr/>
          </a:p>
        </p:txBody>
      </p:sp>
      <p:sp>
        <p:nvSpPr>
          <p:cNvPr id="156" name="Google Shape;156;p24"/>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next div, control, will allow us to control the graph itself. </a:t>
            </a:r>
            <a:endParaRPr/>
          </a:p>
          <a:p>
            <a:pPr indent="0" lvl="0" marL="0" rtl="0" algn="l">
              <a:spcBef>
                <a:spcPts val="1600"/>
              </a:spcBef>
              <a:spcAft>
                <a:spcPts val="0"/>
              </a:spcAft>
              <a:buNone/>
            </a:pPr>
            <a:r>
              <a:rPr lang="en"/>
              <a:t>The </a:t>
            </a:r>
            <a:r>
              <a:rPr b="1" i="1" lang="en"/>
              <a:t>control-date </a:t>
            </a:r>
            <a:r>
              <a:rPr lang="en"/>
              <a:t>div is what we will use to control the time frame that is selected. </a:t>
            </a:r>
            <a:endParaRPr/>
          </a:p>
          <a:p>
            <a:pPr indent="0" lvl="0" marL="0" rtl="0" algn="l">
              <a:spcBef>
                <a:spcPts val="1600"/>
              </a:spcBef>
              <a:spcAft>
                <a:spcPts val="0"/>
              </a:spcAft>
              <a:buNone/>
            </a:pPr>
            <a:r>
              <a:rPr lang="en"/>
              <a:t>The </a:t>
            </a:r>
            <a:r>
              <a:rPr b="1" i="1" lang="en"/>
              <a:t>control-column </a:t>
            </a:r>
            <a:r>
              <a:rPr lang="en"/>
              <a:t>div is what we will use to control the columns selected from the dataframe.</a:t>
            </a:r>
            <a:endParaRPr/>
          </a:p>
          <a:p>
            <a:pPr indent="0" lvl="0" marL="0" rtl="0" algn="l">
              <a:spcBef>
                <a:spcPts val="1600"/>
              </a:spcBef>
              <a:spcAft>
                <a:spcPts val="1600"/>
              </a:spcAft>
              <a:buNone/>
            </a:pPr>
            <a:r>
              <a:rPr lang="en"/>
              <a:t>The </a:t>
            </a:r>
            <a:r>
              <a:rPr b="1" i="1" lang="en"/>
              <a:t>control-button</a:t>
            </a:r>
            <a:r>
              <a:rPr lang="en"/>
              <a:t> div is what we will use to update our chart.</a:t>
            </a:r>
            <a:endParaRPr/>
          </a:p>
        </p:txBody>
      </p:sp>
      <p:pic>
        <p:nvPicPr>
          <p:cNvPr id="157" name="Google Shape;157;p24"/>
          <p:cNvPicPr preferRelativeResize="0"/>
          <p:nvPr/>
        </p:nvPicPr>
        <p:blipFill>
          <a:blip r:embed="rId3">
            <a:alphaModFix/>
          </a:blip>
          <a:stretch>
            <a:fillRect/>
          </a:stretch>
        </p:blipFill>
        <p:spPr>
          <a:xfrm>
            <a:off x="3187475" y="597150"/>
            <a:ext cx="5719500" cy="39491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Charting it</a:t>
            </a:r>
            <a:endParaRPr/>
          </a:p>
        </p:txBody>
      </p:sp>
      <p:sp>
        <p:nvSpPr>
          <p:cNvPr id="163" name="Google Shape;163;p25"/>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last div will be the chart itself. </a:t>
            </a:r>
            <a:endParaRPr/>
          </a:p>
          <a:p>
            <a:pPr indent="0" lvl="0" marL="0" rtl="0" algn="l">
              <a:spcBef>
                <a:spcPts val="1600"/>
              </a:spcBef>
              <a:spcAft>
                <a:spcPts val="0"/>
              </a:spcAft>
              <a:buNone/>
            </a:pPr>
            <a:r>
              <a:rPr lang="en"/>
              <a:t>The outter div labelled by the class </a:t>
            </a:r>
            <a:r>
              <a:rPr b="1" i="1" lang="en"/>
              <a:t>chart</a:t>
            </a:r>
            <a:r>
              <a:rPr lang="en"/>
              <a:t> is used to wrap the div that will actually be drawing the chart.</a:t>
            </a:r>
            <a:endParaRPr/>
          </a:p>
          <a:p>
            <a:pPr indent="0" lvl="0" marL="0" rtl="0" algn="l">
              <a:spcBef>
                <a:spcPts val="1600"/>
              </a:spcBef>
              <a:spcAft>
                <a:spcPts val="0"/>
              </a:spcAft>
              <a:buNone/>
            </a:pPr>
            <a:r>
              <a:rPr b="1" i="1" lang="en"/>
              <a:t>ct-chart</a:t>
            </a:r>
            <a:r>
              <a:rPr lang="en"/>
              <a:t> - is a class provided by Chartist that is used for rendering charts</a:t>
            </a:r>
            <a:endParaRPr/>
          </a:p>
          <a:p>
            <a:pPr indent="0" lvl="0" marL="0" rtl="0" algn="l">
              <a:spcBef>
                <a:spcPts val="1600"/>
              </a:spcBef>
              <a:spcAft>
                <a:spcPts val="1600"/>
              </a:spcAft>
              <a:buNone/>
            </a:pPr>
            <a:r>
              <a:rPr b="1" i="1" lang="en"/>
              <a:t>ct-perfect-fourth </a:t>
            </a:r>
            <a:r>
              <a:rPr lang="en"/>
              <a:t>- is another class provided by chartist used for maintaining the 4:3 aspect ratio of the chart.</a:t>
            </a:r>
            <a:endParaRPr/>
          </a:p>
        </p:txBody>
      </p:sp>
      <p:pic>
        <p:nvPicPr>
          <p:cNvPr id="164" name="Google Shape;164;p25"/>
          <p:cNvPicPr preferRelativeResize="0"/>
          <p:nvPr/>
        </p:nvPicPr>
        <p:blipFill>
          <a:blip r:embed="rId3">
            <a:alphaModFix/>
          </a:blip>
          <a:stretch>
            <a:fillRect/>
          </a:stretch>
        </p:blipFill>
        <p:spPr>
          <a:xfrm>
            <a:off x="3450750" y="2124075"/>
            <a:ext cx="4905375" cy="89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wrap up, we add some script tags right before the end of the body to add the </a:t>
            </a:r>
            <a:r>
              <a:rPr lang="en"/>
              <a:t>functionality</a:t>
            </a:r>
            <a:endParaRPr/>
          </a:p>
        </p:txBody>
      </p:sp>
      <p:pic>
        <p:nvPicPr>
          <p:cNvPr id="171" name="Google Shape;171;p26"/>
          <p:cNvPicPr preferRelativeResize="0"/>
          <p:nvPr/>
        </p:nvPicPr>
        <p:blipFill>
          <a:blip r:embed="rId3">
            <a:alphaModFix/>
          </a:blip>
          <a:stretch>
            <a:fillRect/>
          </a:stretch>
        </p:blipFill>
        <p:spPr>
          <a:xfrm>
            <a:off x="485775" y="2666900"/>
            <a:ext cx="8172450" cy="64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Sending and receiving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 to our app.py</a:t>
            </a:r>
            <a:endParaRPr/>
          </a:p>
        </p:txBody>
      </p:sp>
      <p:sp>
        <p:nvSpPr>
          <p:cNvPr id="182" name="Google Shape;182;p28"/>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Right under our get_root route, we create a new function that will be used to handle sending time series data based on the request we will be sending in the future. This is a lot to look at, so let’s break it down.</a:t>
            </a:r>
            <a:endParaRPr/>
          </a:p>
        </p:txBody>
      </p:sp>
      <p:pic>
        <p:nvPicPr>
          <p:cNvPr id="183" name="Google Shape;183;p28"/>
          <p:cNvPicPr preferRelativeResize="0"/>
          <p:nvPr/>
        </p:nvPicPr>
        <p:blipFill>
          <a:blip r:embed="rId3">
            <a:alphaModFix/>
          </a:blip>
          <a:stretch>
            <a:fillRect/>
          </a:stretch>
        </p:blipFill>
        <p:spPr>
          <a:xfrm>
            <a:off x="3253300" y="659800"/>
            <a:ext cx="5719501" cy="38238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the query parameters</a:t>
            </a:r>
            <a:endParaRPr/>
          </a:p>
        </p:txBody>
      </p:sp>
      <p:sp>
        <p:nvSpPr>
          <p:cNvPr id="189" name="Google Shape;189;p29"/>
          <p:cNvSpPr txBox="1"/>
          <p:nvPr>
            <p:ph idx="1" type="body"/>
          </p:nvPr>
        </p:nvSpPr>
        <p:spPr>
          <a:xfrm>
            <a:off x="1483650" y="1459950"/>
            <a:ext cx="6176700" cy="21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request is going to be structured like this:</a:t>
            </a:r>
            <a:endParaRPr/>
          </a:p>
          <a:p>
            <a:pPr indent="0" lvl="0" marL="0" rtl="0" algn="l">
              <a:spcBef>
                <a:spcPts val="1600"/>
              </a:spcBef>
              <a:spcAft>
                <a:spcPts val="0"/>
              </a:spcAft>
              <a:buNone/>
            </a:pPr>
            <a:r>
              <a:rPr lang="en"/>
              <a:t>GET </a:t>
            </a:r>
            <a:r>
              <a:rPr lang="en" u="sng">
                <a:solidFill>
                  <a:schemeClr val="hlink"/>
                </a:solidFill>
                <a:hlinkClick r:id="rId3"/>
              </a:rPr>
              <a:t>http://localhost/time_series?n=2004&amp;n=2005&amp;m=diet&amp;m=fitness</a:t>
            </a:r>
            <a:endParaRPr/>
          </a:p>
          <a:p>
            <a:pPr indent="0" lvl="0" marL="0" rtl="0" algn="l">
              <a:spcBef>
                <a:spcPts val="1600"/>
              </a:spcBef>
              <a:spcAft>
                <a:spcPts val="0"/>
              </a:spcAft>
              <a:buNone/>
            </a:pPr>
            <a:r>
              <a:rPr lang="en"/>
              <a:t>As we can see, we have two query params, </a:t>
            </a:r>
            <a:r>
              <a:rPr b="1" lang="en"/>
              <a:t>n</a:t>
            </a:r>
            <a:r>
              <a:rPr i="1" lang="en"/>
              <a:t> and </a:t>
            </a:r>
            <a:r>
              <a:rPr b="1" i="1" lang="en"/>
              <a:t>m</a:t>
            </a:r>
            <a:r>
              <a:rPr lang="en"/>
              <a:t>. (horrible naming convention)</a:t>
            </a:r>
            <a:endParaRPr/>
          </a:p>
          <a:p>
            <a:pPr indent="0" lvl="0" marL="0" rtl="0" algn="l">
              <a:spcBef>
                <a:spcPts val="1600"/>
              </a:spcBef>
              <a:spcAft>
                <a:spcPts val="0"/>
              </a:spcAft>
              <a:buNone/>
            </a:pPr>
            <a:r>
              <a:rPr lang="en"/>
              <a:t>n corresponds to the time frame, while m corresponds to the specific category.</a:t>
            </a:r>
            <a:endParaRPr/>
          </a:p>
          <a:p>
            <a:pPr indent="0" lvl="0" marL="0" rtl="0" algn="l">
              <a:spcBef>
                <a:spcPts val="1600"/>
              </a:spcBef>
              <a:spcAft>
                <a:spcPts val="1600"/>
              </a:spcAft>
              <a:buNone/>
            </a:pPr>
            <a:r>
              <a:rPr lang="en"/>
              <a:t>Since we reuse the query params for multiple values, they’re provided as lists in which we need to parse through.</a:t>
            </a:r>
            <a:endParaRPr/>
          </a:p>
        </p:txBody>
      </p:sp>
      <p:pic>
        <p:nvPicPr>
          <p:cNvPr id="190" name="Google Shape;190;p29"/>
          <p:cNvPicPr preferRelativeResize="0"/>
          <p:nvPr/>
        </p:nvPicPr>
        <p:blipFill>
          <a:blip r:embed="rId4">
            <a:alphaModFix/>
          </a:blip>
          <a:stretch>
            <a:fillRect/>
          </a:stretch>
        </p:blipFill>
        <p:spPr>
          <a:xfrm>
            <a:off x="1423988" y="3768900"/>
            <a:ext cx="6296025" cy="80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is an issue.</a:t>
            </a:r>
            <a:endParaRPr/>
          </a:p>
        </p:txBody>
      </p:sp>
      <p:sp>
        <p:nvSpPr>
          <p:cNvPr id="196" name="Google Shape;196;p30"/>
          <p:cNvSpPr txBox="1"/>
          <p:nvPr>
            <p:ph idx="1" type="body"/>
          </p:nvPr>
        </p:nvSpPr>
        <p:spPr>
          <a:xfrm>
            <a:off x="714775" y="1474425"/>
            <a:ext cx="7827300" cy="226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Because we’re presented only two dates, we have a problem. Given the two years 2004 and 2007 through our query parameters, we only have those two years. What we can do is given those two years is generate a list of all the years from the earlier occuring year to the later occurring one. By doing so, we are now able to grab all the data needed to fulfill the timeframe we’d like to select.</a:t>
            </a:r>
            <a:endParaRPr/>
          </a:p>
        </p:txBody>
      </p:sp>
      <p:pic>
        <p:nvPicPr>
          <p:cNvPr id="197" name="Google Shape;197;p30"/>
          <p:cNvPicPr preferRelativeResize="0"/>
          <p:nvPr/>
        </p:nvPicPr>
        <p:blipFill>
          <a:blip r:embed="rId3">
            <a:alphaModFix/>
          </a:blip>
          <a:stretch>
            <a:fillRect/>
          </a:stretch>
        </p:blipFill>
        <p:spPr>
          <a:xfrm>
            <a:off x="1004875" y="3902250"/>
            <a:ext cx="7134225" cy="66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Grabbing the dates we want</a:t>
            </a:r>
            <a:endParaRPr/>
          </a:p>
        </p:txBody>
      </p:sp>
      <p:sp>
        <p:nvSpPr>
          <p:cNvPr id="203" name="Google Shape;203;p31"/>
          <p:cNvSpPr txBox="1"/>
          <p:nvPr>
            <p:ph idx="1" type="body"/>
          </p:nvPr>
        </p:nvSpPr>
        <p:spPr>
          <a:xfrm>
            <a:off x="294150" y="1493913"/>
            <a:ext cx="8555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we call reduce to reduce the values of multiple dataframes into one by using </a:t>
            </a:r>
            <a:r>
              <a:rPr b="1" lang="en"/>
              <a:t>lambda a, b: a | b., </a:t>
            </a:r>
            <a:r>
              <a:rPr lang="en"/>
              <a:t>where a is the accumulated dataframe and b is the value we’re running a bitwise OR on.</a:t>
            </a:r>
            <a:r>
              <a:rPr b="1" lang="en"/>
              <a:t> </a:t>
            </a:r>
            <a:r>
              <a:rPr lang="en"/>
              <a:t>The dataframes we grab are ones that contain the years that we’re looking for. We then create a new dataframe, consisting of the month and all the other columns that were passed into the route as query parameters </a:t>
            </a:r>
            <a:r>
              <a:rPr b="1" i="1" lang="en"/>
              <a:t>(m)</a:t>
            </a:r>
            <a:r>
              <a:rPr lang="en"/>
              <a:t>. We then convert the month columns into datetime objects for sorting.</a:t>
            </a:r>
            <a:endParaRPr/>
          </a:p>
        </p:txBody>
      </p:sp>
      <p:pic>
        <p:nvPicPr>
          <p:cNvPr id="204" name="Google Shape;204;p31"/>
          <p:cNvPicPr preferRelativeResize="0"/>
          <p:nvPr/>
        </p:nvPicPr>
        <p:blipFill>
          <a:blip r:embed="rId3">
            <a:alphaModFix/>
          </a:blip>
          <a:stretch>
            <a:fillRect/>
          </a:stretch>
        </p:blipFill>
        <p:spPr>
          <a:xfrm>
            <a:off x="566738" y="2432238"/>
            <a:ext cx="8010525" cy="250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159300" y="252650"/>
            <a:ext cx="8825401" cy="4559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555600"/>
            <a:ext cx="32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Returning a response</a:t>
            </a:r>
            <a:endParaRPr/>
          </a:p>
        </p:txBody>
      </p:sp>
      <p:pic>
        <p:nvPicPr>
          <p:cNvPr id="210" name="Google Shape;210;p32"/>
          <p:cNvPicPr preferRelativeResize="0"/>
          <p:nvPr/>
        </p:nvPicPr>
        <p:blipFill>
          <a:blip r:embed="rId3">
            <a:alphaModFix/>
          </a:blip>
          <a:stretch>
            <a:fillRect/>
          </a:stretch>
        </p:blipFill>
        <p:spPr>
          <a:xfrm>
            <a:off x="3048000" y="2276475"/>
            <a:ext cx="3048000" cy="590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chart and grabbing input.</a:t>
            </a:r>
            <a:endParaRPr/>
          </a:p>
        </p:txBody>
      </p:sp>
      <p:sp>
        <p:nvSpPr>
          <p:cNvPr id="216" name="Google Shape;216;p33"/>
          <p:cNvSpPr txBox="1"/>
          <p:nvPr>
            <p:ph idx="1" type="body"/>
          </p:nvPr>
        </p:nvSpPr>
        <p:spPr>
          <a:xfrm>
            <a:off x="374100" y="1465588"/>
            <a:ext cx="8395800" cy="1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line, we create our chart using </a:t>
            </a:r>
            <a:r>
              <a:rPr b="1" lang="en"/>
              <a:t>new Chartist.Line(“.ct-chart”, {})</a:t>
            </a:r>
            <a:r>
              <a:rPr lang="en"/>
              <a:t>. This grabs the chart div we specified earlier, and instantiates it with no data. </a:t>
            </a:r>
            <a:endParaRPr/>
          </a:p>
          <a:p>
            <a:pPr indent="0" lvl="0" marL="0" rtl="0" algn="l">
              <a:spcBef>
                <a:spcPts val="1600"/>
              </a:spcBef>
              <a:spcAft>
                <a:spcPts val="0"/>
              </a:spcAft>
              <a:buNone/>
            </a:pPr>
            <a:r>
              <a:rPr lang="en"/>
              <a:t>Next we create an array of lines. These lines will be explained later, but essentially deal with updating our chart.</a:t>
            </a:r>
            <a:endParaRPr/>
          </a:p>
          <a:p>
            <a:pPr indent="0" lvl="0" marL="0" rtl="0" algn="l">
              <a:spcBef>
                <a:spcPts val="1600"/>
              </a:spcBef>
              <a:spcAft>
                <a:spcPts val="1600"/>
              </a:spcAft>
              <a:buNone/>
            </a:pPr>
            <a:r>
              <a:rPr b="1" lang="en"/>
              <a:t>columnList </a:t>
            </a:r>
            <a:r>
              <a:rPr lang="en"/>
              <a:t>and </a:t>
            </a:r>
            <a:r>
              <a:rPr b="1" lang="en"/>
              <a:t>columns</a:t>
            </a:r>
            <a:r>
              <a:rPr lang="en"/>
              <a:t> are the inputs for the from our control column.</a:t>
            </a:r>
            <a:endParaRPr/>
          </a:p>
        </p:txBody>
      </p:sp>
      <p:pic>
        <p:nvPicPr>
          <p:cNvPr id="217" name="Google Shape;217;p33"/>
          <p:cNvPicPr preferRelativeResize="0"/>
          <p:nvPr/>
        </p:nvPicPr>
        <p:blipFill>
          <a:blip r:embed="rId3">
            <a:alphaModFix/>
          </a:blip>
          <a:stretch>
            <a:fillRect/>
          </a:stretch>
        </p:blipFill>
        <p:spPr>
          <a:xfrm>
            <a:off x="952500" y="3029863"/>
            <a:ext cx="7239000" cy="1685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functionality to our input</a:t>
            </a:r>
            <a:endParaRPr/>
          </a:p>
        </p:txBody>
      </p:sp>
      <p:sp>
        <p:nvSpPr>
          <p:cNvPr id="223" name="Google Shape;223;p34"/>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input column list we previously defined, we add an event listener to it to toggle a “checked” class for signifying that this column </a:t>
            </a:r>
            <a:r>
              <a:rPr lang="en"/>
              <a:t>was checked. This will be handy both in terms of aesthetic and functional purpose. </a:t>
            </a:r>
            <a:endParaRPr/>
          </a:p>
        </p:txBody>
      </p:sp>
      <p:pic>
        <p:nvPicPr>
          <p:cNvPr id="224" name="Google Shape;224;p34"/>
          <p:cNvPicPr preferRelativeResize="0"/>
          <p:nvPr/>
        </p:nvPicPr>
        <p:blipFill>
          <a:blip r:embed="rId3">
            <a:alphaModFix/>
          </a:blip>
          <a:stretch>
            <a:fillRect/>
          </a:stretch>
        </p:blipFill>
        <p:spPr>
          <a:xfrm>
            <a:off x="3751650" y="1833563"/>
            <a:ext cx="4343400" cy="1476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Grabbing chart data</a:t>
            </a:r>
            <a:endParaRPr/>
          </a:p>
        </p:txBody>
      </p:sp>
      <p:sp>
        <p:nvSpPr>
          <p:cNvPr id="230" name="Google Shape;230;p35"/>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lot to digest, so lets break it down at a higher level first:</a:t>
            </a:r>
            <a:endParaRPr/>
          </a:p>
          <a:p>
            <a:pPr indent="-304800" lvl="0" marL="457200" rtl="0" algn="l">
              <a:spcBef>
                <a:spcPts val="1600"/>
              </a:spcBef>
              <a:spcAft>
                <a:spcPts val="0"/>
              </a:spcAft>
              <a:buSzPts val="1200"/>
              <a:buAutoNum type="arabicPeriod"/>
            </a:pPr>
            <a:r>
              <a:rPr lang="en"/>
              <a:t>We use axios to create a get request to our backend + the query string.</a:t>
            </a:r>
            <a:endParaRPr/>
          </a:p>
          <a:p>
            <a:pPr indent="-304800" lvl="0" marL="457200" rtl="0" algn="l">
              <a:spcBef>
                <a:spcPts val="0"/>
              </a:spcBef>
              <a:spcAft>
                <a:spcPts val="0"/>
              </a:spcAft>
              <a:buSzPts val="1200"/>
              <a:buAutoNum type="arabicPeriod"/>
            </a:pPr>
            <a:r>
              <a:rPr lang="en"/>
              <a:t>We create a list of series data from the json data provided to us by our dataframe.</a:t>
            </a:r>
            <a:endParaRPr/>
          </a:p>
          <a:p>
            <a:pPr indent="-304800" lvl="0" marL="457200" rtl="0" algn="l">
              <a:spcBef>
                <a:spcPts val="0"/>
              </a:spcBef>
              <a:spcAft>
                <a:spcPts val="0"/>
              </a:spcAft>
              <a:buSzPts val="1200"/>
              <a:buAutoNum type="arabicPeriod"/>
            </a:pPr>
            <a:r>
              <a:rPr lang="en"/>
              <a:t>setup our chart data object (labels and series data)</a:t>
            </a:r>
            <a:endParaRPr/>
          </a:p>
          <a:p>
            <a:pPr indent="-304800" lvl="0" marL="457200" rtl="0" algn="l">
              <a:spcBef>
                <a:spcPts val="0"/>
              </a:spcBef>
              <a:spcAft>
                <a:spcPts val="0"/>
              </a:spcAft>
              <a:buSzPts val="1200"/>
              <a:buAutoNum type="arabicPeriod"/>
            </a:pPr>
            <a:r>
              <a:rPr lang="en"/>
              <a:t>update the chart and lines drawn to the screen.</a:t>
            </a:r>
            <a:endParaRPr/>
          </a:p>
        </p:txBody>
      </p:sp>
      <p:pic>
        <p:nvPicPr>
          <p:cNvPr id="231" name="Google Shape;231;p35"/>
          <p:cNvPicPr preferRelativeResize="0"/>
          <p:nvPr/>
        </p:nvPicPr>
        <p:blipFill>
          <a:blip r:embed="rId3">
            <a:alphaModFix/>
          </a:blip>
          <a:stretch>
            <a:fillRect/>
          </a:stretch>
        </p:blipFill>
        <p:spPr>
          <a:xfrm>
            <a:off x="3253300" y="152400"/>
            <a:ext cx="5358924"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Sending the request and grabbing data</a:t>
            </a:r>
            <a:endParaRPr/>
          </a:p>
        </p:txBody>
      </p:sp>
      <p:sp>
        <p:nvSpPr>
          <p:cNvPr id="237" name="Google Shape;237;p36"/>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query string passed into the function by default or specification, we create a request to the endpoint we had setup earlier. With the response, we then grab the series Data that we’re going to be drawing to the chart if it was returned in the response.</a:t>
            </a:r>
            <a:endParaRPr/>
          </a:p>
        </p:txBody>
      </p:sp>
      <p:pic>
        <p:nvPicPr>
          <p:cNvPr id="238" name="Google Shape;238;p36"/>
          <p:cNvPicPr preferRelativeResize="0"/>
          <p:nvPr/>
        </p:nvPicPr>
        <p:blipFill>
          <a:blip r:embed="rId3">
            <a:alphaModFix/>
          </a:blip>
          <a:stretch>
            <a:fillRect/>
          </a:stretch>
        </p:blipFill>
        <p:spPr>
          <a:xfrm>
            <a:off x="3119700" y="1031250"/>
            <a:ext cx="5719499" cy="308099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chart data</a:t>
            </a:r>
            <a:endParaRPr/>
          </a:p>
        </p:txBody>
      </p:sp>
      <p:sp>
        <p:nvSpPr>
          <p:cNvPr id="244" name="Google Shape;244;p3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 the chart data object which is what will be used to update our chart with our time series data. </a:t>
            </a:r>
            <a:endParaRPr/>
          </a:p>
          <a:p>
            <a:pPr indent="0" lvl="0" marL="0" rtl="0" algn="l">
              <a:spcBef>
                <a:spcPts val="1600"/>
              </a:spcBef>
              <a:spcAft>
                <a:spcPts val="0"/>
              </a:spcAft>
              <a:buNone/>
            </a:pPr>
            <a:r>
              <a:rPr b="1" i="1" lang="en"/>
              <a:t>labels</a:t>
            </a:r>
            <a:r>
              <a:rPr lang="en"/>
              <a:t> - defines our labels that will be used on the x axis for our points.</a:t>
            </a:r>
            <a:endParaRPr/>
          </a:p>
          <a:p>
            <a:pPr indent="0" lvl="0" marL="0" rtl="0" algn="l">
              <a:spcBef>
                <a:spcPts val="1600"/>
              </a:spcBef>
              <a:spcAft>
                <a:spcPts val="1600"/>
              </a:spcAft>
              <a:buNone/>
            </a:pPr>
            <a:r>
              <a:rPr b="1" i="1" lang="en"/>
              <a:t>series</a:t>
            </a:r>
            <a:r>
              <a:rPr lang="en"/>
              <a:t> - defines our series data that will be plotted on the y axis</a:t>
            </a:r>
            <a:endParaRPr/>
          </a:p>
        </p:txBody>
      </p:sp>
      <p:pic>
        <p:nvPicPr>
          <p:cNvPr id="245" name="Google Shape;245;p37"/>
          <p:cNvPicPr preferRelativeResize="0"/>
          <p:nvPr/>
        </p:nvPicPr>
        <p:blipFill>
          <a:blip r:embed="rId3">
            <a:alphaModFix/>
          </a:blip>
          <a:stretch>
            <a:fillRect/>
          </a:stretch>
        </p:blipFill>
        <p:spPr>
          <a:xfrm>
            <a:off x="3300325" y="1390650"/>
            <a:ext cx="5381625" cy="236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catch!</a:t>
            </a:r>
            <a:endParaRPr/>
          </a:p>
        </p:txBody>
      </p:sp>
      <p:sp>
        <p:nvSpPr>
          <p:cNvPr id="251" name="Google Shape;251;p38"/>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attached to our </a:t>
            </a:r>
            <a:r>
              <a:rPr b="1" i="1" lang="en"/>
              <a:t>axios.get(...).then(...)</a:t>
            </a:r>
            <a:r>
              <a:rPr b="1" lang="en"/>
              <a:t> </a:t>
            </a:r>
            <a:r>
              <a:rPr lang="en"/>
              <a:t>should be the snippet on the right, looking like this</a:t>
            </a:r>
            <a:endParaRPr/>
          </a:p>
          <a:p>
            <a:pPr indent="0" lvl="0" marL="0" rtl="0" algn="l">
              <a:spcBef>
                <a:spcPts val="1600"/>
              </a:spcBef>
              <a:spcAft>
                <a:spcPts val="0"/>
              </a:spcAft>
              <a:buNone/>
            </a:pPr>
            <a:r>
              <a:rPr b="1" i="1" lang="en"/>
              <a:t>axios.get(url).then(res…).catch(err…)</a:t>
            </a:r>
            <a:endParaRPr b="1" i="1"/>
          </a:p>
          <a:p>
            <a:pPr indent="0" lvl="0" marL="0" rtl="0" algn="l">
              <a:spcBef>
                <a:spcPts val="1600"/>
              </a:spcBef>
              <a:spcAft>
                <a:spcPts val="1600"/>
              </a:spcAft>
              <a:buNone/>
            </a:pPr>
            <a:r>
              <a:rPr lang="en"/>
              <a:t>(refer back to slide 22 to see the entire function)</a:t>
            </a:r>
            <a:endParaRPr/>
          </a:p>
        </p:txBody>
      </p:sp>
      <p:pic>
        <p:nvPicPr>
          <p:cNvPr id="252" name="Google Shape;252;p38"/>
          <p:cNvPicPr preferRelativeResize="0"/>
          <p:nvPr/>
        </p:nvPicPr>
        <p:blipFill>
          <a:blip r:embed="rId3">
            <a:alphaModFix/>
          </a:blip>
          <a:stretch>
            <a:fillRect/>
          </a:stretch>
        </p:blipFill>
        <p:spPr>
          <a:xfrm>
            <a:off x="4268825" y="2319338"/>
            <a:ext cx="3590925" cy="504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Updating the lines</a:t>
            </a:r>
            <a:endParaRPr/>
          </a:p>
        </p:txBody>
      </p:sp>
      <p:sp>
        <p:nvSpPr>
          <p:cNvPr id="258" name="Google Shape;258;p3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the lines looks very complicated but is not. All we do is iterate over the columns that are allowed to be selected by the user. </a:t>
            </a:r>
            <a:endParaRPr/>
          </a:p>
          <a:p>
            <a:pPr indent="0" lvl="0" marL="0" rtl="0" algn="l">
              <a:spcBef>
                <a:spcPts val="1600"/>
              </a:spcBef>
              <a:spcAft>
                <a:spcPts val="1600"/>
              </a:spcAft>
              <a:buNone/>
            </a:pPr>
            <a:r>
              <a:rPr lang="en"/>
              <a:t>We check if they’re selected and if they are, color the line and points of the data being plotted on the chart. We use the lines array that we previously mentioned we would explain. Chartist uses letters for which lines are being colored, so we need to make sure that lines are being colored properly.</a:t>
            </a:r>
            <a:endParaRPr/>
          </a:p>
        </p:txBody>
      </p:sp>
      <p:pic>
        <p:nvPicPr>
          <p:cNvPr id="259" name="Google Shape;259;p39"/>
          <p:cNvPicPr preferRelativeResize="0"/>
          <p:nvPr/>
        </p:nvPicPr>
        <p:blipFill>
          <a:blip r:embed="rId3">
            <a:alphaModFix/>
          </a:blip>
          <a:stretch>
            <a:fillRect/>
          </a:stretch>
        </p:blipFill>
        <p:spPr>
          <a:xfrm>
            <a:off x="3253275" y="421338"/>
            <a:ext cx="5719500" cy="430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Updating the chart</a:t>
            </a:r>
            <a:endParaRPr/>
          </a:p>
        </p:txBody>
      </p:sp>
      <p:sp>
        <p:nvSpPr>
          <p:cNvPr id="265" name="Google Shape;265;p40"/>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function we use to create the query string for when we need to update the data we’re going to be plotting on the chart. We generate the query parameters by going through both the time frames and columns that can be selected through our inputs. </a:t>
            </a:r>
            <a:endParaRPr/>
          </a:p>
          <a:p>
            <a:pPr indent="0" lvl="0" marL="0" rtl="0" algn="l">
              <a:spcBef>
                <a:spcPts val="1600"/>
              </a:spcBef>
              <a:spcAft>
                <a:spcPts val="1600"/>
              </a:spcAft>
              <a:buNone/>
            </a:pPr>
            <a:r>
              <a:rPr lang="en"/>
              <a:t>Once the query string has been created, we then call our </a:t>
            </a:r>
            <a:r>
              <a:rPr b="1" i="1" lang="en"/>
              <a:t>getChartData()</a:t>
            </a:r>
            <a:r>
              <a:rPr i="1" lang="en"/>
              <a:t> </a:t>
            </a:r>
            <a:r>
              <a:rPr lang="en"/>
              <a:t>function.</a:t>
            </a:r>
            <a:endParaRPr/>
          </a:p>
        </p:txBody>
      </p:sp>
      <p:pic>
        <p:nvPicPr>
          <p:cNvPr id="266" name="Google Shape;266;p40"/>
          <p:cNvPicPr preferRelativeResize="0"/>
          <p:nvPr/>
        </p:nvPicPr>
        <p:blipFill>
          <a:blip r:embed="rId3">
            <a:alphaModFix/>
          </a:blip>
          <a:stretch>
            <a:fillRect/>
          </a:stretch>
        </p:blipFill>
        <p:spPr>
          <a:xfrm>
            <a:off x="3262700" y="152400"/>
            <a:ext cx="5320413"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Finishing up</a:t>
            </a:r>
            <a:endParaRPr/>
          </a:p>
        </p:txBody>
      </p:sp>
      <p:sp>
        <p:nvSpPr>
          <p:cNvPr id="272" name="Google Shape;272;p41"/>
          <p:cNvSpPr txBox="1"/>
          <p:nvPr>
            <p:ph idx="1" type="body"/>
          </p:nvPr>
        </p:nvSpPr>
        <p:spPr>
          <a:xfrm>
            <a:off x="311700" y="1465800"/>
            <a:ext cx="24435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 event listeners to all of our column color inputs so that the lines get redrawn when the colors are being updated.</a:t>
            </a:r>
            <a:endParaRPr/>
          </a:p>
          <a:p>
            <a:pPr indent="0" lvl="0" marL="0" rtl="0" algn="l">
              <a:spcBef>
                <a:spcPts val="1600"/>
              </a:spcBef>
              <a:spcAft>
                <a:spcPts val="1600"/>
              </a:spcAft>
              <a:buNone/>
            </a:pPr>
            <a:r>
              <a:rPr lang="en"/>
              <a:t>To finish it all off, we place a initial </a:t>
            </a:r>
            <a:r>
              <a:rPr b="1" i="1" lang="en"/>
              <a:t>getChartData()</a:t>
            </a:r>
            <a:r>
              <a:rPr lang="en"/>
              <a:t> function call at the bottom to make our first request.</a:t>
            </a:r>
            <a:endParaRPr/>
          </a:p>
        </p:txBody>
      </p:sp>
      <p:pic>
        <p:nvPicPr>
          <p:cNvPr id="273" name="Google Shape;273;p41"/>
          <p:cNvPicPr preferRelativeResize="0"/>
          <p:nvPr/>
        </p:nvPicPr>
        <p:blipFill>
          <a:blip r:embed="rId3">
            <a:alphaModFix/>
          </a:blip>
          <a:stretch>
            <a:fillRect/>
          </a:stretch>
        </p:blipFill>
        <p:spPr>
          <a:xfrm>
            <a:off x="2856825" y="1465800"/>
            <a:ext cx="6172200" cy="1123950"/>
          </a:xfrm>
          <a:prstGeom prst="rect">
            <a:avLst/>
          </a:prstGeom>
          <a:noFill/>
          <a:ln>
            <a:noFill/>
          </a:ln>
        </p:spPr>
      </p:pic>
      <p:pic>
        <p:nvPicPr>
          <p:cNvPr id="274" name="Google Shape;274;p41"/>
          <p:cNvPicPr preferRelativeResize="0"/>
          <p:nvPr/>
        </p:nvPicPr>
        <p:blipFill>
          <a:blip r:embed="rId4">
            <a:alphaModFix/>
          </a:blip>
          <a:stretch>
            <a:fillRect/>
          </a:stretch>
        </p:blipFill>
        <p:spPr>
          <a:xfrm>
            <a:off x="5171400" y="3959400"/>
            <a:ext cx="154305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Backend dependencies</a:t>
            </a:r>
            <a:endParaRPr/>
          </a:p>
          <a:p>
            <a:pPr indent="-317500" lvl="1" marL="914400" rtl="0" algn="l">
              <a:spcBef>
                <a:spcPts val="0"/>
              </a:spcBef>
              <a:spcAft>
                <a:spcPts val="0"/>
              </a:spcAft>
              <a:buSzPts val="1400"/>
              <a:buChar char="○"/>
            </a:pPr>
            <a:r>
              <a:rPr lang="en"/>
              <a:t>Flask - Web server</a:t>
            </a:r>
            <a:endParaRPr/>
          </a:p>
          <a:p>
            <a:pPr indent="-317500" lvl="1" marL="914400" rtl="0" algn="l">
              <a:spcBef>
                <a:spcPts val="0"/>
              </a:spcBef>
              <a:spcAft>
                <a:spcPts val="0"/>
              </a:spcAft>
              <a:buSzPts val="1400"/>
              <a:buChar char="○"/>
            </a:pPr>
            <a:r>
              <a:rPr lang="en"/>
              <a:t>Pandas - Data processing</a:t>
            </a:r>
            <a:endParaRPr/>
          </a:p>
          <a:p>
            <a:pPr indent="-317500" lvl="1" marL="914400" rtl="0" algn="l">
              <a:spcBef>
                <a:spcPts val="0"/>
              </a:spcBef>
              <a:spcAft>
                <a:spcPts val="0"/>
              </a:spcAft>
              <a:buSzPts val="1400"/>
              <a:buChar char="○"/>
            </a:pPr>
            <a:r>
              <a:rPr lang="en"/>
              <a:t>virtualenv - environment isolation (optional)</a:t>
            </a:r>
            <a:endParaRPr/>
          </a:p>
          <a:p>
            <a:pPr indent="-342900" lvl="0" marL="457200" rtl="0" algn="l">
              <a:spcBef>
                <a:spcPts val="0"/>
              </a:spcBef>
              <a:spcAft>
                <a:spcPts val="0"/>
              </a:spcAft>
              <a:buSzPts val="1800"/>
              <a:buChar char="●"/>
            </a:pPr>
            <a:r>
              <a:rPr lang="en"/>
              <a:t>Frontend dependencies</a:t>
            </a:r>
            <a:endParaRPr/>
          </a:p>
          <a:p>
            <a:pPr indent="-317500" lvl="1" marL="914400" rtl="0" algn="l">
              <a:spcBef>
                <a:spcPts val="0"/>
              </a:spcBef>
              <a:spcAft>
                <a:spcPts val="0"/>
              </a:spcAft>
              <a:buSzPts val="1400"/>
              <a:buChar char="○"/>
            </a:pPr>
            <a:r>
              <a:rPr lang="en"/>
              <a:t>Chartist.js</a:t>
            </a:r>
            <a:endParaRPr/>
          </a:p>
          <a:p>
            <a:pPr indent="-317500" lvl="1" marL="914400" rtl="0" algn="l">
              <a:spcBef>
                <a:spcPts val="0"/>
              </a:spcBef>
              <a:spcAft>
                <a:spcPts val="0"/>
              </a:spcAft>
              <a:buSzPts val="1400"/>
              <a:buChar char="○"/>
            </a:pPr>
            <a:r>
              <a:rPr lang="en"/>
              <a:t>axios</a:t>
            </a:r>
            <a:endParaRPr/>
          </a:p>
          <a:p>
            <a:pPr indent="-342900" lvl="0" marL="457200" rtl="0" algn="l">
              <a:spcBef>
                <a:spcPts val="0"/>
              </a:spcBef>
              <a:spcAft>
                <a:spcPts val="0"/>
              </a:spcAft>
              <a:buSzPts val="1800"/>
              <a:buChar char="●"/>
            </a:pPr>
            <a:r>
              <a:rPr lang="en"/>
              <a:t>Etc.</a:t>
            </a:r>
            <a:endParaRPr/>
          </a:p>
          <a:p>
            <a:pPr indent="-317500" lvl="1" marL="914400" rtl="0" algn="l">
              <a:spcBef>
                <a:spcPts val="0"/>
              </a:spcBef>
              <a:spcAft>
                <a:spcPts val="0"/>
              </a:spcAft>
              <a:buSzPts val="1400"/>
              <a:buChar char="○"/>
            </a:pPr>
            <a:r>
              <a:rPr lang="en"/>
              <a:t>The csv containing the data we need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thoughts</a:t>
            </a:r>
            <a:endParaRPr/>
          </a:p>
        </p:txBody>
      </p:sp>
      <p:sp>
        <p:nvSpPr>
          <p:cNvPr id="280" name="Google Shape;280;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Clean up</a:t>
            </a:r>
            <a:endParaRPr/>
          </a:p>
          <a:p>
            <a:pPr indent="-342900" lvl="0" marL="457200" rtl="0" algn="l">
              <a:spcBef>
                <a:spcPts val="0"/>
              </a:spcBef>
              <a:spcAft>
                <a:spcPts val="0"/>
              </a:spcAft>
              <a:buSzPts val="1800"/>
              <a:buChar char="●"/>
            </a:pPr>
            <a:r>
              <a:rPr lang="en"/>
              <a:t>Improvements</a:t>
            </a:r>
            <a:endParaRPr/>
          </a:p>
          <a:p>
            <a:pPr indent="-317500" lvl="1" marL="914400" rtl="0" algn="l">
              <a:spcBef>
                <a:spcPts val="0"/>
              </a:spcBef>
              <a:spcAft>
                <a:spcPts val="0"/>
              </a:spcAft>
              <a:buSzPts val="1400"/>
              <a:buChar char="○"/>
            </a:pPr>
            <a:r>
              <a:rPr lang="en"/>
              <a:t>reduce function</a:t>
            </a:r>
            <a:endParaRPr/>
          </a:p>
          <a:p>
            <a:pPr indent="-317500" lvl="1" marL="914400" rtl="0" algn="l">
              <a:spcBef>
                <a:spcPts val="0"/>
              </a:spcBef>
              <a:spcAft>
                <a:spcPts val="0"/>
              </a:spcAft>
              <a:buSzPts val="1400"/>
              <a:buChar char="○"/>
            </a:pPr>
            <a:r>
              <a:rPr lang="en"/>
              <a:t>handling the json manually (for better output)</a:t>
            </a:r>
            <a:endParaRPr/>
          </a:p>
          <a:p>
            <a:pPr indent="-342900" lvl="0" marL="457200" rtl="0" algn="l">
              <a:spcBef>
                <a:spcPts val="0"/>
              </a:spcBef>
              <a:spcAft>
                <a:spcPts val="0"/>
              </a:spcAft>
              <a:buSzPts val="1800"/>
              <a:buChar char="●"/>
            </a:pPr>
            <a:r>
              <a:rPr lang="en"/>
              <a:t>Improving the slideshow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Inside of a new directory, we’re going  to need:</a:t>
            </a:r>
            <a:endParaRPr/>
          </a:p>
          <a:p>
            <a:pPr indent="-342900" lvl="0" marL="457200" rtl="0" algn="l">
              <a:spcBef>
                <a:spcPts val="1600"/>
              </a:spcBef>
              <a:spcAft>
                <a:spcPts val="0"/>
              </a:spcAft>
              <a:buSzPts val="1800"/>
              <a:buChar char="●"/>
            </a:pPr>
            <a:r>
              <a:rPr b="1" i="1" lang="en"/>
              <a:t>app.py</a:t>
            </a:r>
            <a:endParaRPr b="1" i="1"/>
          </a:p>
          <a:p>
            <a:pPr indent="-342900" lvl="0" marL="457200" rtl="0" algn="l">
              <a:spcBef>
                <a:spcPts val="0"/>
              </a:spcBef>
              <a:spcAft>
                <a:spcPts val="0"/>
              </a:spcAft>
              <a:buSzPts val="1800"/>
              <a:buChar char="●"/>
            </a:pPr>
            <a:r>
              <a:rPr b="1" i="1" lang="en"/>
              <a:t>templates</a:t>
            </a:r>
            <a:r>
              <a:rPr lang="en"/>
              <a:t> folder containing:</a:t>
            </a:r>
            <a:endParaRPr/>
          </a:p>
          <a:p>
            <a:pPr indent="-317500" lvl="1" marL="914400" rtl="0" algn="l">
              <a:spcBef>
                <a:spcPts val="0"/>
              </a:spcBef>
              <a:spcAft>
                <a:spcPts val="0"/>
              </a:spcAft>
              <a:buSzPts val="1400"/>
              <a:buChar char="○"/>
            </a:pPr>
            <a:r>
              <a:rPr lang="en"/>
              <a:t>index.html</a:t>
            </a:r>
            <a:endParaRPr/>
          </a:p>
          <a:p>
            <a:pPr indent="-342900" lvl="0" marL="457200" rtl="0" algn="l">
              <a:spcBef>
                <a:spcPts val="0"/>
              </a:spcBef>
              <a:spcAft>
                <a:spcPts val="0"/>
              </a:spcAft>
              <a:buSzPts val="1800"/>
              <a:buChar char="●"/>
            </a:pPr>
            <a:r>
              <a:rPr b="1" i="1" lang="en"/>
              <a:t>static</a:t>
            </a:r>
            <a:r>
              <a:rPr lang="en"/>
              <a:t> folder container:</a:t>
            </a:r>
            <a:endParaRPr/>
          </a:p>
          <a:p>
            <a:pPr indent="-317500" lvl="1" marL="914400" rtl="0" algn="l">
              <a:spcBef>
                <a:spcPts val="0"/>
              </a:spcBef>
              <a:spcAft>
                <a:spcPts val="0"/>
              </a:spcAft>
              <a:buSzPts val="1400"/>
              <a:buChar char="○"/>
            </a:pPr>
            <a:r>
              <a:rPr lang="en"/>
              <a:t>index.js</a:t>
            </a:r>
            <a:endParaRPr/>
          </a:p>
          <a:p>
            <a:pPr indent="-317500" lvl="1" marL="914400" rtl="0" algn="l">
              <a:spcBef>
                <a:spcPts val="0"/>
              </a:spcBef>
              <a:spcAft>
                <a:spcPts val="0"/>
              </a:spcAft>
              <a:buSzPts val="1400"/>
              <a:buChar char="○"/>
            </a:pPr>
            <a:r>
              <a:rPr lang="en" u="sng">
                <a:solidFill>
                  <a:schemeClr val="hlink"/>
                </a:solidFill>
                <a:hlinkClick r:id="rId3"/>
              </a:rPr>
              <a:t>index.css</a:t>
            </a:r>
            <a:r>
              <a:rPr lang="en"/>
              <a:t> (we’re not going to focus on styling choices made)</a:t>
            </a:r>
            <a:endParaRPr/>
          </a:p>
          <a:p>
            <a:pPr indent="-342900" lvl="0" marL="457200" rtl="0" algn="l">
              <a:spcBef>
                <a:spcPts val="0"/>
              </a:spcBef>
              <a:spcAft>
                <a:spcPts val="0"/>
              </a:spcAft>
              <a:buSzPts val="1800"/>
              <a:buChar char="●"/>
            </a:pPr>
            <a:r>
              <a:rPr b="1" i="1" lang="en" u="sng">
                <a:solidFill>
                  <a:schemeClr val="hlink"/>
                </a:solidFill>
                <a:hlinkClick r:id="rId4"/>
              </a:rPr>
              <a:t>multiTimeline.csv</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app.py</a:t>
            </a:r>
            <a:endParaRPr b="1"/>
          </a:p>
        </p:txBody>
      </p:sp>
      <p:sp>
        <p:nvSpPr>
          <p:cNvPr id="111" name="Google Shape;111;p1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app.py is the backend portion of the application. The first things that need to be imported are the </a:t>
            </a:r>
            <a:endParaRPr/>
          </a:p>
          <a:p>
            <a:pPr indent="-304800" lvl="0" marL="457200" rtl="0" algn="l">
              <a:spcBef>
                <a:spcPts val="1600"/>
              </a:spcBef>
              <a:spcAft>
                <a:spcPts val="0"/>
              </a:spcAft>
              <a:buSzPts val="1200"/>
              <a:buChar char="●"/>
            </a:pPr>
            <a:r>
              <a:rPr lang="en"/>
              <a:t>pandas - For data processing</a:t>
            </a:r>
            <a:endParaRPr/>
          </a:p>
          <a:p>
            <a:pPr indent="-304800" lvl="0" marL="457200" rtl="0" algn="l">
              <a:spcBef>
                <a:spcPts val="0"/>
              </a:spcBef>
              <a:spcAft>
                <a:spcPts val="0"/>
              </a:spcAft>
              <a:buSzPts val="1200"/>
              <a:buChar char="●"/>
            </a:pPr>
            <a:r>
              <a:rPr lang="en"/>
              <a:t>flask - For web hosting</a:t>
            </a:r>
            <a:endParaRPr/>
          </a:p>
          <a:p>
            <a:pPr indent="0" lvl="0" marL="0" rtl="0" algn="l">
              <a:spcBef>
                <a:spcPts val="1600"/>
              </a:spcBef>
              <a:spcAft>
                <a:spcPts val="1600"/>
              </a:spcAft>
              <a:buNone/>
            </a:pPr>
            <a:r>
              <a:rPr lang="en"/>
              <a:t>We setup our flask application and then attach df, the pandas dataframe, to the application. </a:t>
            </a:r>
            <a:endParaRPr/>
          </a:p>
        </p:txBody>
      </p:sp>
      <p:pic>
        <p:nvPicPr>
          <p:cNvPr id="112" name="Google Shape;112;p17"/>
          <p:cNvPicPr preferRelativeResize="0"/>
          <p:nvPr/>
        </p:nvPicPr>
        <p:blipFill>
          <a:blip r:embed="rId3">
            <a:alphaModFix/>
          </a:blip>
          <a:stretch>
            <a:fillRect/>
          </a:stretch>
        </p:blipFill>
        <p:spPr>
          <a:xfrm>
            <a:off x="3453950" y="1595438"/>
            <a:ext cx="5267325" cy="195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555600"/>
            <a:ext cx="8731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get_root</a:t>
            </a:r>
            <a:endParaRPr b="1"/>
          </a:p>
        </p:txBody>
      </p:sp>
      <p:sp>
        <p:nvSpPr>
          <p:cNvPr id="118" name="Google Shape;118;p18"/>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Inside of our </a:t>
            </a:r>
            <a:r>
              <a:rPr b="1" lang="en"/>
              <a:t>app.py</a:t>
            </a:r>
            <a:r>
              <a:rPr lang="en"/>
              <a:t>, we define a get_root method for obtaining the index.html file we had specified earlier. </a:t>
            </a:r>
            <a:endParaRPr/>
          </a:p>
          <a:p>
            <a:pPr indent="0" lvl="0" marL="0" rtl="0" algn="l">
              <a:spcBef>
                <a:spcPts val="1600"/>
              </a:spcBef>
              <a:spcAft>
                <a:spcPts val="0"/>
              </a:spcAft>
              <a:buNone/>
            </a:pPr>
            <a:r>
              <a:rPr i="1" lang="en"/>
              <a:t>@app.route(...) - </a:t>
            </a:r>
            <a:r>
              <a:rPr lang="en"/>
              <a:t>Function decarator that converts our function get_root into the route handler for the route and methods we specify</a:t>
            </a:r>
            <a:endParaRPr/>
          </a:p>
          <a:p>
            <a:pPr indent="0" lvl="0" marL="0" rtl="0" algn="l">
              <a:spcBef>
                <a:spcPts val="1600"/>
              </a:spcBef>
              <a:spcAft>
                <a:spcPts val="0"/>
              </a:spcAft>
              <a:buNone/>
            </a:pPr>
            <a:r>
              <a:rPr i="1" lang="en"/>
              <a:t>render_template -</a:t>
            </a:r>
            <a:r>
              <a:rPr b="1" i="1" lang="en"/>
              <a:t> </a:t>
            </a:r>
            <a:r>
              <a:rPr lang="en"/>
              <a:t>will render index.html (currently empty)</a:t>
            </a:r>
            <a:endParaRPr/>
          </a:p>
          <a:p>
            <a:pPr indent="0" lvl="0" marL="0" rtl="0" algn="l">
              <a:spcBef>
                <a:spcPts val="1600"/>
              </a:spcBef>
              <a:spcAft>
                <a:spcPts val="1600"/>
              </a:spcAft>
              <a:buNone/>
            </a:pPr>
            <a:r>
              <a:rPr i="1" lang="en"/>
              <a:t>200 - </a:t>
            </a:r>
            <a:r>
              <a:rPr lang="en"/>
              <a:t>the http response status code</a:t>
            </a:r>
            <a:endParaRPr/>
          </a:p>
        </p:txBody>
      </p:sp>
      <p:pic>
        <p:nvPicPr>
          <p:cNvPr id="119" name="Google Shape;119;p18"/>
          <p:cNvPicPr preferRelativeResize="0"/>
          <p:nvPr/>
        </p:nvPicPr>
        <p:blipFill>
          <a:blip r:embed="rId3">
            <a:alphaModFix/>
          </a:blip>
          <a:stretch>
            <a:fillRect/>
          </a:stretch>
        </p:blipFill>
        <p:spPr>
          <a:xfrm>
            <a:off x="3697850" y="1795450"/>
            <a:ext cx="4714875"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Running our server</a:t>
            </a:r>
            <a:endParaRPr b="1"/>
          </a:p>
        </p:txBody>
      </p:sp>
      <p:sp>
        <p:nvSpPr>
          <p:cNvPr id="125" name="Google Shape;125;p1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run our server, we need to add two more lines of code to the bottom of our.</a:t>
            </a:r>
            <a:endParaRPr/>
          </a:p>
          <a:p>
            <a:pPr indent="0" lvl="0" marL="0" rtl="0" algn="l">
              <a:spcBef>
                <a:spcPts val="1600"/>
              </a:spcBef>
              <a:spcAft>
                <a:spcPts val="1600"/>
              </a:spcAft>
              <a:buNone/>
            </a:pPr>
            <a:r>
              <a:rPr i="1" lang="en"/>
              <a:t>app.run() - </a:t>
            </a:r>
            <a:r>
              <a:rPr lang="en"/>
              <a:t>tells the flask server to start. The options that are passed in, host and port, tell flask the host ip address and port of that host to run on.</a:t>
            </a:r>
            <a:endParaRPr/>
          </a:p>
        </p:txBody>
      </p:sp>
      <p:pic>
        <p:nvPicPr>
          <p:cNvPr id="126" name="Google Shape;126;p19"/>
          <p:cNvPicPr preferRelativeResize="0"/>
          <p:nvPr/>
        </p:nvPicPr>
        <p:blipFill>
          <a:blip r:embed="rId3">
            <a:alphaModFix/>
          </a:blip>
          <a:stretch>
            <a:fillRect/>
          </a:stretch>
        </p:blipFill>
        <p:spPr>
          <a:xfrm>
            <a:off x="3749950" y="2033588"/>
            <a:ext cx="4400550" cy="107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Setting up our frontend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head and body of the beast</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Inside of the header we simply just set the title of the page and grab the styling sheets we will need for our web page.</a:t>
            </a:r>
            <a:endParaRPr/>
          </a:p>
        </p:txBody>
      </p:sp>
      <p:pic>
        <p:nvPicPr>
          <p:cNvPr id="138" name="Google Shape;138;p21"/>
          <p:cNvPicPr preferRelativeResize="0"/>
          <p:nvPr/>
        </p:nvPicPr>
        <p:blipFill>
          <a:blip r:embed="rId3">
            <a:alphaModFix/>
          </a:blip>
          <a:stretch>
            <a:fillRect/>
          </a:stretch>
        </p:blipFill>
        <p:spPr>
          <a:xfrm>
            <a:off x="0" y="2342458"/>
            <a:ext cx="9144000" cy="12498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