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38"/>
    <p:restoredTop sz="94689"/>
  </p:normalViewPr>
  <p:slideViewPr>
    <p:cSldViewPr snapToGrid="0">
      <p:cViewPr>
        <p:scale>
          <a:sx n="89" d="100"/>
          <a:sy n="89" d="100"/>
        </p:scale>
        <p:origin x="143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08:25:47.87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24575,'0'15'0,"0"11"0,0-3 0,2 12 0,4-14 0,4 10 0,2-9 0,-3 6 0,3-4 0,-6 0 0,6 0 0,-3 0 0,3-4 0,-3 4 0,1-7 0,-1 3 0,2-4 0,0 1 0,-2 0 0,1-4 0,-2 0 0,2 0 0,0-2 0,1 5 0,-1-6 0,1 6 0,0-5 0,-1 5 0,1-5 0,-3 2 0,1-6 0,-3 3 0,3-2 0,-1 0 0,0 1 0,2-1 0,-5 2 0,5-2 0,-2 1 0,2-1 0,0 2 0,2 5 0,-1-6 0,1 5 0,-2-7 0,0 3 0,3 1 0,-2-1 0,2 1 0,0-1 0,-3-2 0,3 2 0,0-2 0,-2 0 0,2 2 0,-3-4 0,0 3 0,0-3 0,0 1 0,0 0 0,0-1 0,0 1 0,0-2 0,0 0 0,1 0 0,-1 0 0,0 0 0,0 3 0,-3-3 0,7 4 0,-7-3 0,6 1 0,-5-2 0,0-1 0,-1 1 0,-3 0 0,1-1 0,-1-1 0,1 1 0,-1-4 0,1 4 0,0-3 0,-1 3 0,1-4 0,-1 4 0,1-3 0,-1 3 0,1-2 0,-1 1 0,1-1 0,-1 0 0,1-2 0,-1 2 0,1 0 0,-1-1 0,1 3 0,-1-4 0,-1 4 0,0-3 0,-2 1 0,1-2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08:25:49.6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110 0 24575,'0'12'0,"0"4"0,-3 2 0,-3 5 0,0-2 0,-8 13 0,4-10 0,-2 3 0,5-14 0,4-5 0,-1-1 0,3-2 0,-1-1 0,2 1 0,0-1 0,-2-2 0,2 2 0,-4-2 0,3 3 0,-3-1 0,0 3 0,-2 0 0,0 3 0,1-3 0,2 0 0,1-3 0,0-1 0,2 1 0,-2-2 0,2 2 0,0 0 0,0 0 0,0 1 0,0-1 0,0-2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08:25:59.0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24575,'18'3'0,"-4"2"0,27 17 0,-22-8 0,34 19 0,-38-24 0,11 6 0,-20-10 0,1 0 0,-3-1 0,1-1 0,-1-1 0,1-2 0,-1 0 0,0 0 0,0 2 0,1-2 0,-3 4 0,2-3 0,-2 2 0,2 0 0,0-1 0,-1 2 0,1-2 0,-2 1 0,0 1 0,2-4 0,-1 2 0,-1 0 0,2-1 0,-3 3 0,3-4 0,-2 4 0,2-3 0,-1 3 0,1-4 0,-4 4 0,4-3 0,-1 1 0,-1 0 0,2-2 0,-2 4 0,2-4 0,-1 4 0,1-3 0,-4 3 0,4-4 0,-4 4 0,4-4 0,-3 4 0,3-4 0,-4 4 0,4-3 0,-1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08:26:07.3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0 859 24575,'3'-14'0,"2"-4"0,9-7 0,24-40 0,-7 21 0,6-15 0,-22 35 0,-9 13 0,5-9 0,-8 10 0,4-4 0,3-10 0,0 8 0,3-12 0,-5 11 0,-3 1 0,0 2 0,6-23 0,7-3 0,-2-10 0,2 7 0,-5 11 0,-4 7 0,1-3 0,-2 8 0,-2 3 0,-1 1 0,1-5 0,0 3 0,-1-3 0,1 8 0,-4 3 0,3-1 0,-5 1 0,3 3 0,-3 0 0,0 2 0,2 2 0,-2-1 0,2 4 0,-2-2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08:26:15.9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0 107 24575,'7'0'0,"1"0"0,1-2 0,4 0 0,-4-1 0,0 1 0,-4 0 0,2-1 0,0-2 0,4 0 0,1-3 0,2 2 0,0-4 0,-1 4 0,-3-1 0,0 2 0,-3 2 0,0-1 0,-2 3 0,0-1 0,-1 2 0,0 0 0,-1-2 0,1 2 0,-2-4 0,3 3 0,-1-2 0,0 2 0,-2-3 0,2 4 0,-3-4 0,3 1 0,-2 1 0,3-2 0,-1 3 0,-4-1 0,-4 4 0,1 1 0,-5 1 0,5-1 0,0 1 0,1-2 0,2 3 0,0-1 0,0 1 0,0-1 0,0 1 0,0-1 0,0 1 0,0-1 0,0 1 0,0-1 0,0 1 0,0-1 0,0 1 0,3 2 0,-3 1 0,5 2 0,-2 0 0,-1-3 0,3 3 0,-5-5 0,5 2 0,-5-3 0,4 1 0,-3-1 0,3-1 0,-4 1 0,4-2 0,-3 3 0,3-1 0,-4 1 0,4-3 0,-3 2 0,1-1 0,0-1 0,-2 2 0,4-1 0,-3 1 0,2 0 0,0 1 0,-1-1 0,2-2 0,-3 2 0,3-3 0,-2 2 0,2 0 0,1-1 0,-1 2 0,0-2 0,0 0 0,-2 2 0,0-1 0,-2-1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08:26:18.8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24575,'0'19'0,"0"11"0,0 16 0,0 7 0,0-15 0,0 44 0,0-53 0,0 36 0,0-41 0,0 1 0,0-2 0,0 0 0,0 17 0,0-10 0,0 18 0,0-2 0,0 0 0,0 8 0,0 13 0,0-11 0,0 3 0,0-2 0,0-9 0,0-1 0,0-4 0,0-10 0,0-9 0,0-7 0,0-4 0,0-5 0,0-1 0,0-3 0,2 3 0,1-2 0,4 5 0,1-5 0,5 5 0,-3-4 0,3 2 0,0-3 0,-2 2 0,5-1 0,-2 2 0,2-3 0,-2 0 0,2 1 0,-3-1 0,4 1 0,-1-1 0,1 1 0,-1-3 0,1 2 0,0-5 0,-4 5 0,3-4 0,2 1 0,-3-2 0,2 0 0,-7 0 0,-2 0 0,1 0 0,-3 0 0,1 0 0,-3 0 0,1 0 0,-1 0 0,0 0 0,1 0 0,-1 0 0,0 0 0,0 0 0,0 0 0,1 0 0,-1 0 0,-2 0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08:26:20.53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128 0 24575,'0'7'0,"2"1"0,1 0 0,10 12 0,-4-4 0,5 8 0,-4-8 0,-1 1 0,2-1 0,-2 1 0,1-4 0,-4 3 0,3-5 0,-3 2 0,1-5 0,-2 1 0,0-4 0,-1 2 0,1 0 0,-2-2 0,1 2 0,-2-2 0,1-1 0,1 1 0,-4-1 0,5 1 0,-3-1 0,2-1 0,-3-1 0,-6-2 0,-1 0 0,-14 0 0,10 0 0,-9 0 0,8 0 0,1 0 0,0 0 0,-3 0 0,2 0 0,-5 2 0,3 1 0,-4 3 0,0-1 0,1 1 0,-1 2 0,1-2 0,2 2 0,1-3 0,3 0 0,2 0 0,1 0 0,2-1 0,1-1 0,1 1 0,1-2 0,2 2 0,0-2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E7AB14-8B65-7944-9A45-104083020F2F}" type="datetimeFigureOut">
              <a:rPr lang="en-US" smtClean="0"/>
              <a:t>3/11/24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4971D2-3395-7840-8DD8-27CC6D72A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58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971D2-3395-7840-8DD8-27CC6D72A2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30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Jokes aside, tree are some of the most important data structure in competitive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971D2-3395-7840-8DD8-27CC6D72A2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03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4587A-2EA0-5E22-E04E-AE330650DA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9505F-A535-1C26-A5DE-C23B5BBAED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4D2B2-75AF-B797-DFAB-BFCBFA097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D5D7-3339-464A-BB74-46863A4F553C}" type="datetimeFigureOut">
              <a:rPr lang="en-US" smtClean="0"/>
              <a:t>3/11/24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2FAC1-6216-CC53-856F-F669BA25E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3F4D4-3FE2-F209-546B-58D2CF6A1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F2A4-0146-BB44-A4FB-DC93115E8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127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4F586-A3F0-D47C-743D-A00DBDD56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7383A9-B46C-A51F-2ABE-A54B48DE6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438DB-039F-C52D-A8ED-5D35A9264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D5D7-3339-464A-BB74-46863A4F553C}" type="datetimeFigureOut">
              <a:rPr lang="en-US" smtClean="0"/>
              <a:t>3/11/24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1C982-1D45-91B7-9C8A-D18FD6F5B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56631-70E2-F886-48F6-EDA5FD910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F2A4-0146-BB44-A4FB-DC93115E8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299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BDB58E-1D36-73E5-1282-29BCC497E2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FF3767-6377-8C6E-8C4C-33B2B135C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D4B29-AEE2-D275-5DF9-AFBB23051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D5D7-3339-464A-BB74-46863A4F553C}" type="datetimeFigureOut">
              <a:rPr lang="en-US" smtClean="0"/>
              <a:t>3/11/24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498EF-6117-0636-EDFA-38A58AFDD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BE62-7FF3-3806-8F7C-9C97FA9BF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F2A4-0146-BB44-A4FB-DC93115E8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195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7981D-FF9F-E5E4-D8F6-E1F4976D2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29A64-817D-4705-D17D-C0FC828C6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1E5A4-FD1A-12AA-582C-4A174D6B6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D5D7-3339-464A-BB74-46863A4F553C}" type="datetimeFigureOut">
              <a:rPr lang="en-US" smtClean="0"/>
              <a:t>3/11/24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80252-CCEC-2F8B-E8AA-0CB8CB0E4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DD410-8FCA-7832-E57A-C52350F5A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F2A4-0146-BB44-A4FB-DC93115E8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83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08D53-1852-B0CF-98DF-DC42A7B63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27C7E-5412-DACF-C802-6D19C2496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BDFD1-EF65-26CD-E7A7-990BDD4A6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D5D7-3339-464A-BB74-46863A4F553C}" type="datetimeFigureOut">
              <a:rPr lang="en-US" smtClean="0"/>
              <a:t>3/11/24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962E2-3175-E7D2-6582-F644CA65B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B711C-B0F5-AF31-1589-3226C29FC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F2A4-0146-BB44-A4FB-DC93115E8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6DDB9-CBCA-7EFE-4BA3-3A14FAE02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97D69-1E11-DCE0-E4B4-5CDBF3AAC6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AE69F1-8137-FED1-0A3C-F4C8AC234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471B3-078C-0A62-4DA3-54370F754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D5D7-3339-464A-BB74-46863A4F553C}" type="datetimeFigureOut">
              <a:rPr lang="en-US" smtClean="0"/>
              <a:t>3/11/24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FFE8F-D0BC-D182-03EC-F85D10807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8C41FF-EABB-0A49-9D22-C99634983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F2A4-0146-BB44-A4FB-DC93115E8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90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2102E-7DCE-2461-6814-9092EA8BE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E45B6-1CA3-8108-B94F-DDF59366E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5BCC85-409A-8054-BB06-299EEA453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4578A0-4DE7-BE9A-C5E9-4022C46D10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C28980-1958-D6EE-2C9B-0DEFE6B576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E34110-1C76-0E88-B2C4-52C42BDBE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D5D7-3339-464A-BB74-46863A4F553C}" type="datetimeFigureOut">
              <a:rPr lang="en-US" smtClean="0"/>
              <a:t>3/11/24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EB0DB5-4858-A5A2-30F1-238C641E7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C97104-BD83-4B29-D730-DF20D5995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F2A4-0146-BB44-A4FB-DC93115E8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27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4EED9-4416-08DF-4ECE-B7FDEC32C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FA1FED-2177-8D4C-F03B-D705DD4A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D5D7-3339-464A-BB74-46863A4F553C}" type="datetimeFigureOut">
              <a:rPr lang="en-US" smtClean="0"/>
              <a:t>3/11/24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EE96B-4347-1DFA-5A69-F12ABFE66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FF08CE-B714-65A5-6BCE-B86D474D7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F2A4-0146-BB44-A4FB-DC93115E8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0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A09C42-962B-1661-1852-8030136DD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D5D7-3339-464A-BB74-46863A4F553C}" type="datetimeFigureOut">
              <a:rPr lang="en-US" smtClean="0"/>
              <a:t>3/11/24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3EF6B2-59B3-0494-E24F-5F45CBC68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ADBCDF-F7BC-9DBC-BC43-8C83A9264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F2A4-0146-BB44-A4FB-DC93115E8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19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2A3A0-C0B8-F411-7A70-C305A179D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37809-44F9-141F-B689-983D2E657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9C2D60-945E-4F06-4645-857779477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C9320-29C7-2085-52A8-53FD438C4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D5D7-3339-464A-BB74-46863A4F553C}" type="datetimeFigureOut">
              <a:rPr lang="en-US" smtClean="0"/>
              <a:t>3/11/24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5D593-ED41-40DA-6EAE-FA0928CF3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95ECD9-A524-7677-E638-EF8D5CC86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F2A4-0146-BB44-A4FB-DC93115E8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89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04EF5-A9C7-D89F-3A99-4126D7EDD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473648-33E8-8151-078A-5F663B5C36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E853F-239A-9241-BF5B-20ED7EF19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FAEE3-AB4E-2162-971B-D3DFC71BC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D5D7-3339-464A-BB74-46863A4F553C}" type="datetimeFigureOut">
              <a:rPr lang="en-US" smtClean="0"/>
              <a:t>3/11/24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7FB673-FFCC-5880-5D7D-58243D187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6C8889-B9A5-F4D6-096B-585A71BAB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F2A4-0146-BB44-A4FB-DC93115E8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728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50C0BF-0F47-6C33-D31C-F3F2D7E67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DA3D3-4034-79F1-A078-FD7EA6CF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863B4-D88B-7648-7218-D1B563FBA1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56D5D7-3339-464A-BB74-46863A4F553C}" type="datetimeFigureOut">
              <a:rPr lang="en-US" smtClean="0"/>
              <a:t>3/11/24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C5FBE-831F-5661-0F6B-002E40B092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A2088-B642-DAD8-4885-CEE5DEA0E4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7EF2A4-0146-BB44-A4FB-DC93115E8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7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11.png"/><Relationship Id="rId14" Type="http://schemas.openxmlformats.org/officeDocument/2006/relationships/customXml" Target="../ink/ink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9DD2F-35C3-F455-D5EF-75AF584031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437" y="2601119"/>
            <a:ext cx="11287125" cy="1655762"/>
          </a:xfrm>
        </p:spPr>
        <p:txBody>
          <a:bodyPr>
            <a:normAutofit/>
          </a:bodyPr>
          <a:lstStyle/>
          <a:p>
            <a:r>
              <a:rPr lang="en-AU" sz="4800" b="1" i="0" dirty="0">
                <a:solidFill>
                  <a:srgbClr val="FFFFFF"/>
                </a:solidFill>
                <a:effectLst/>
              </a:rPr>
              <a:t>UQCS Competitive Programming Group</a:t>
            </a:r>
            <a:br>
              <a:rPr lang="en-AU" sz="4800" dirty="0">
                <a:solidFill>
                  <a:srgbClr val="FFFFFF"/>
                </a:solidFill>
                <a:effectLst/>
              </a:rPr>
            </a:br>
            <a:r>
              <a:rPr lang="en-AU" sz="4800" b="1" i="0" dirty="0">
                <a:solidFill>
                  <a:srgbClr val="FFFFFF"/>
                </a:solidFill>
                <a:effectLst/>
              </a:rPr>
              <a:t>Week 4</a:t>
            </a:r>
            <a:endParaRPr lang="en-AU" sz="4800" dirty="0">
              <a:solidFill>
                <a:srgbClr val="FFFFFF"/>
              </a:solidFill>
              <a:effectLst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2030A64-2B64-054E-1F58-756B2DDC9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47" y="5374795"/>
            <a:ext cx="1423554" cy="1253744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D6404533-5D5C-6A73-0068-112859285C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76954" y="5732668"/>
            <a:ext cx="25146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233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A7ADE-33B0-901E-8D24-91AA2E322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568" y="301542"/>
            <a:ext cx="10515600" cy="119493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Today’s topic: Trees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D7E721-A20A-89E6-A023-3236ED896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896" y="1496476"/>
            <a:ext cx="8978889" cy="43391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289F5D-32E6-526A-468A-8547CB8667C8}"/>
              </a:ext>
            </a:extLst>
          </p:cNvPr>
          <p:cNvSpPr txBox="1"/>
          <p:nvPr/>
        </p:nvSpPr>
        <p:spPr>
          <a:xfrm>
            <a:off x="612568" y="6187126"/>
            <a:ext cx="431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https://codeforces.com/blog/entry/17679</a:t>
            </a:r>
          </a:p>
        </p:txBody>
      </p:sp>
      <p:pic>
        <p:nvPicPr>
          <p:cNvPr id="7" name="Picture 6" descr="A tree with green leaves&#10;&#10;Description automatically generated">
            <a:extLst>
              <a:ext uri="{FF2B5EF4-FFF2-40B4-BE49-F238E27FC236}">
                <a16:creationId xmlns:a16="http://schemas.microsoft.com/office/drawing/2014/main" id="{BFD1E106-5868-A958-E18A-FB2AEB066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5767" y="211874"/>
            <a:ext cx="2286000" cy="2286000"/>
          </a:xfrm>
          <a:prstGeom prst="rect">
            <a:avLst/>
          </a:prstGeom>
        </p:spPr>
      </p:pic>
      <p:pic>
        <p:nvPicPr>
          <p:cNvPr id="1028" name="Picture 4" descr="Explosion GIFs - Get the best gif on GIFER">
            <a:extLst>
              <a:ext uri="{FF2B5EF4-FFF2-40B4-BE49-F238E27FC236}">
                <a16:creationId xmlns:a16="http://schemas.microsoft.com/office/drawing/2014/main" id="{70CB25A6-6E6F-9EE5-8C02-0A85F8722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698" y="1847999"/>
            <a:ext cx="2199268" cy="310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573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repeatCount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mph" presetSubtype="0" repeatCount="2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0" presetClass="path" presetSubtype="0" repeatCount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995 -0.00578 C -0.11992 -0.00023 -0.05534 -0.00879 -0.1586 -0.00092 C -0.17982 0.0007 -0.17526 0.00348 -0.19701 0.0088 C -0.20378 0.01042 -0.21042 0.01111 -0.21719 0.01204 C -0.22357 0.01528 -0.22995 0.01875 -0.23633 0.02176 C -0.25091 0.02871 -0.26615 0.03195 -0.28034 0.04144 C -0.29102 0.04861 -0.29037 0.04769 -0.30404 0.05926 C -0.31302 0.06667 -0.32084 0.07338 -0.32878 0.08357 C -0.33229 0.0882 -0.33581 0.0926 -0.3388 0.09838 C -0.34128 0.10301 -0.34753 0.12107 -0.34974 0.12755 C -0.35039 0.13403 -0.35222 0.14051 -0.35157 0.14699 C -0.34974 0.16968 -0.34805 0.19306 -0.34245 0.21366 C -0.33972 0.22385 -0.33321 0.22917 -0.32787 0.23496 C -0.31693 0.24653 -0.3056 0.25695 -0.29401 0.26574 C -0.21602 0.32547 -0.24011 0.30371 -0.1806 0.35857 C -0.17722 0.36158 -0.17344 0.36389 -0.17058 0.36829 C -0.12331 0.43704 -0.18946 0.3426 -0.15222 0.39098 C -0.15013 0.39375 -0.1487 0.39769 -0.14675 0.4007 C -0.14466 0.40417 -0.14245 0.40718 -0.14037 0.41065 C -0.14063 0.41644 -0.14024 0.42269 -0.14128 0.42848 C -0.1418 0.43172 -0.14349 0.43426 -0.14492 0.43658 C -0.1517 0.44723 -0.15886 0.45741 -0.16602 0.46736 C -0.1793 0.48611 -0.20469 0.51574 -0.21628 0.52431 C -0.24037 0.54236 -0.26354 0.56436 -0.28854 0.57801 C -0.30039 0.58449 -0.31211 0.59167 -0.32422 0.59746 C -0.33021 0.60047 -0.33646 0.60162 -0.34245 0.60417 L -0.40742 0.63172 C -0.4125 0.6338 -0.41784 0.63473 -0.42292 0.63658 C -0.42787 0.63843 -0.43269 0.64121 -0.43763 0.64306 C -0.44571 0.64607 -0.45404 0.64861 -0.46224 0.65116 C -0.46758 0.65278 -0.46849 0.65232 -0.47318 0.6544 C -0.49545 0.66436 -0.48373 0.66065 -0.4961 0.66412 C -0.50886 0.64167 -0.49623 0.66551 -0.50065 0.57963 C -0.50104 0.5713 -0.50235 0.56343 -0.50339 0.55533 C -0.50664 0.53079 -0.50977 0.50625 -0.51354 0.48218 C -0.51719 0.45834 -0.52253 0.43496 -0.52448 0.41065 L -0.52813 0.36343 C -0.5293 0.33149 -0.53177 0.29954 -0.53177 0.26736 C -0.53177 0.21922 -0.5306 0.17084 -0.52813 0.12269 C -0.52748 0.11135 -0.52435 0.10116 -0.52266 0.09005 C -0.51537 0.04422 -0.52435 0.09236 -0.51628 0.05764 C -0.5142 0.04908 -0.51302 0.03982 -0.51068 0.03172 C -0.50782 0.0213 -0.50248 0.00949 -0.49792 0.0007 C -0.49649 -0.00208 -0.49505 -0.00509 -0.49336 -0.0074 C -0.49258 -0.00856 -0.49154 -0.00833 -0.49063 -0.00902 C -0.48959 -0.00995 -0.4888 -0.01134 -0.48789 -0.01226 C -0.48672 -0.01342 -0.48542 -0.01458 -0.48425 -0.01551 C -0.49597 -0.01898 -0.49545 -0.02014 -0.51354 -0.00902 C -0.54505 0.01019 -0.59128 0.06111 -0.61315 0.09167 C -0.64115 0.13102 -0.66563 0.17732 -0.6918 0.22037 C -0.7181 0.26343 -0.71771 0.26436 -0.74766 0.33079 C -0.75352 0.34399 -0.75925 0.35718 -0.76407 0.37153 C -0.77201 0.39514 -0.77644 0.4051 -0.78138 0.4301 C -0.78308 0.43797 -0.78386 0.4463 -0.78503 0.4544 C -0.78451 0.46899 -0.78542 0.48426 -0.78321 0.49838 C -0.78255 0.50348 -0.7793 0.50649 -0.77683 0.50973 C -0.7612 0.5301 -0.76003 0.5257 -0.73841 0.53403 C -0.71771 0.53149 -0.69675 0.53287 -0.6763 0.52593 C -0.65508 0.51899 -0.59766 0.47454 -0.58021 0.45926 C -0.53946 0.42385 -0.51485 0.40024 -0.47969 0.35857 C -0.4737 0.35139 -0.46849 0.34236 -0.46224 0.33565 C -0.45495 0.32778 -0.45742 0.33079 -0.44766 0.31783 C -0.43894 0.30625 -0.44649 0.31551 -0.44037 0.30811 C -0.43998 0.30973 -0.43959 0.31135 -0.43946 0.31297 C -0.43841 0.32061 -0.43867 0.32894 -0.43672 0.33565 C -0.43568 0.33889 -0.43308 0.33936 -0.43112 0.34051 C -0.42253 0.34676 -0.42318 0.34537 -0.4138 0.34723 C -0.39857 0.34537 -0.38308 0.34769 -0.3681 0.34213 C -0.36029 0.33936 -0.35378 0.3301 -0.34701 0.32269 C -0.34128 0.31644 -0.33594 0.3088 -0.3306 0.30162 C -0.30625 0.26852 -0.29714 0.25186 -0.27201 0.20556 C -0.26914 0.20024 -0.26693 0.19399 -0.26472 0.18774 C -0.25808 0.16899 -0.24558 0.13079 -0.24558 0.13079 C -0.2444 0.12153 -0.23907 0.09584 -0.24649 0.08681 C -0.25183 0.08033 -0.25912 0.08149 -0.26563 0.08033 C -0.28542 0.07709 -0.30521 0.07616 -0.32513 0.07385 C -0.40104 0.07824 -0.47696 0.0794 -0.55287 0.08681 C -0.56042 0.08774 -0.6017 0.10672 -0.61133 0.11297 C -0.63008 0.125 -0.66706 0.15186 -0.66706 0.15186 C -0.66927 0.1551 -0.67123 0.1588 -0.67357 0.16181 C -0.67839 0.16783 -0.69453 0.18334 -0.7 0.19422 C -0.70326 0.2007 -0.70547 0.20834 -0.70834 0.21528 C -0.70703 0.22686 -0.70782 0.23936 -0.70456 0.24954 C -0.70274 0.25533 -0.67722 0.27986 -0.6763 0.28033 C -0.66276 0.29074 -0.64896 0.29954 -0.63516 0.30811 C -0.62969 0.31135 -0.62435 0.31505 -0.61862 0.31621 C -0.52826 0.33403 -0.43763 0.34908 -0.34701 0.36505 C -0.34115 0.36598 -0.32058 0.36783 -0.31589 0.36829 C -0.31354 0.36991 -0.30951 0.36875 -0.3086 0.37315 C -0.30638 0.3838 -0.31563 0.39792 -0.31875 0.40232 C -0.33216 0.42223 -0.34844 0.44213 -0.36354 0.45764 C -0.37865 0.47338 -0.38933 0.48079 -0.40651 0.48866 C -0.42097 0.49537 -0.43542 0.50324 -0.45039 0.50649 C -0.47487 0.51181 -0.49974 0.51181 -0.52448 0.51459 C -0.58021 0.51343 -0.74258 0.55255 -0.6918 0.51135 C -0.54571 0.39306 -0.38242 0.35996 -0.22904 0.27547 C -0.20951 0.26482 -0.17422 0.22686 -0.17422 0.22686 C -0.17539 0.15625 -0.16511 0.17084 -0.20808 0.15695 L -0.49154 0.06899 C -0.56172 0.07477 -0.57019 0.05324 -0.62227 0.12755 C -0.62943 0.13774 -0.63203 0.15463 -0.63698 0.16829 C -0.63789 0.18727 -0.64675 0.21088 -0.63972 0.22524 C -0.59271 0.31922 -0.55313 0.29792 -0.49063 0.30162 C -0.26667 0.22986 -0.31719 0.27246 -0.13672 0.13241 C -0.10404 0.10718 -0.0724 0.07824 -0.04063 0.04954 C -0.02878 0.03866 -0.01706 0.02686 -0.00586 0.01366 L 0.03164 -0.03009 C 0.02669 -0.03171 0.02187 -0.03495 0.01692 -0.03495 C -0.00964 -0.03495 -0.07136 -0.01273 -0.08646 -0.00902 C -0.08867 -0.00856 -0.16875 0.01042 -0.19792 0.01366 C -0.24792 0.01922 -0.29792 0.01922 -0.34792 0.02014 C -0.34232 0.05 -0.34987 0.01343 -0.34336 0.03658 C -0.34232 0.04005 -0.3388 0.05649 -0.33789 0.0625 C -0.33711 0.06736 -0.33672 0.07223 -0.33607 0.07709 C -0.33633 0.08959 -0.33594 0.10209 -0.33698 0.11459 C -0.33724 0.1176 -0.3388 0.11991 -0.33972 0.12269 C -0.34571 0.14167 -0.33685 0.11598 -0.34427 0.13565 C -0.34532 0.13843 -0.3461 0.14121 -0.34701 0.14375 C -0.34792 0.14607 -0.34896 0.14792 -0.34974 0.15024 C -0.35052 0.15232 -0.35078 0.15486 -0.35157 0.15695 C -0.35235 0.1588 -0.35352 0.15996 -0.3543 0.16181 C -0.35534 0.16366 -0.35625 0.16598 -0.35703 0.16829 C -0.35808 0.17084 -0.35899 0.17361 -0.3599 0.17639 C -0.36094 0.18033 -0.36185 0.18519 -0.36263 0.18936 C -0.36224 0.19375 -0.36276 0.19838 -0.36172 0.20232 C -0.36081 0.20579 -0.35703 0.21042 -0.35703 0.21042 C -0.35508 0.22107 -0.3556 0.21343 -0.36446 0.22361 C -0.36602 0.22547 -0.36732 0.22824 -0.36901 0.2301 C -0.37683 0.23797 -0.3849 0.24514 -0.39271 0.25278 C -0.40417 0.26389 -0.38815 0.25047 -0.40834 0.26736 C -0.4138 0.27199 -0.41159 0.26899 -0.41654 0.27385 C -0.41745 0.275 -0.41836 0.27639 -0.41927 0.27709 C -0.42227 0.27986 -0.42201 0.27686 -0.42201 0.28033 " pathEditMode="relative" ptsTypes="AAAAAAAAAAAAAAAAAAAAAAAAAAAAAAAAAAAAAAAAAAAAAAAAAAAAAAAAAAAAAAAAAAAAAAAAAAAAAAAAAAAAAAAAAAAAAAAAAAAAAAAAAAAAAAAAAAAAAAAAAAAAAAAAAAAAA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1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6912275C-FB41-822C-3BBB-079B4EF417D3}"/>
              </a:ext>
            </a:extLst>
          </p:cNvPr>
          <p:cNvSpPr txBox="1"/>
          <p:nvPr/>
        </p:nvSpPr>
        <p:spPr>
          <a:xfrm>
            <a:off x="1314451" y="5100577"/>
            <a:ext cx="1128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Children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DDE1E8-4E9B-95AD-FA69-057C578A822A}"/>
              </a:ext>
            </a:extLst>
          </p:cNvPr>
          <p:cNvSpPr txBox="1"/>
          <p:nvPr/>
        </p:nvSpPr>
        <p:spPr>
          <a:xfrm>
            <a:off x="1571626" y="2351158"/>
            <a:ext cx="1128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Parent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3298764-0883-6B84-B07A-C56BCF1A0129}"/>
              </a:ext>
            </a:extLst>
          </p:cNvPr>
          <p:cNvGrpSpPr/>
          <p:nvPr/>
        </p:nvGrpSpPr>
        <p:grpSpPr>
          <a:xfrm>
            <a:off x="1475100" y="4765260"/>
            <a:ext cx="339120" cy="371160"/>
            <a:chOff x="1475100" y="4765260"/>
            <a:chExt cx="339120" cy="37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ADF4578-CC2A-087C-FEE8-91291433525F}"/>
                    </a:ext>
                  </a:extLst>
                </p14:cNvPr>
                <p14:cNvContentPartPr/>
                <p14:nvPr/>
              </p14:nvContentPartPr>
              <p14:xfrm>
                <a:off x="1518660" y="4780380"/>
                <a:ext cx="295560" cy="3560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ADF4578-CC2A-087C-FEE8-91291433525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10020" y="4771740"/>
                  <a:ext cx="31320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6027CA6-015F-9605-461A-6B7A64D613E2}"/>
                    </a:ext>
                  </a:extLst>
                </p14:cNvPr>
                <p14:cNvContentPartPr/>
                <p14:nvPr/>
              </p14:nvContentPartPr>
              <p14:xfrm>
                <a:off x="1475100" y="4772820"/>
                <a:ext cx="39600" cy="1134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6027CA6-015F-9605-461A-6B7A64D613E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66460" y="4763820"/>
                  <a:ext cx="572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EDAEFDE-62A2-360C-76E0-EA94B462B895}"/>
                    </a:ext>
                  </a:extLst>
                </p14:cNvPr>
                <p14:cNvContentPartPr/>
                <p14:nvPr/>
              </p14:nvContentPartPr>
              <p14:xfrm>
                <a:off x="1511460" y="4765260"/>
                <a:ext cx="122040" cy="730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EDAEFDE-62A2-360C-76E0-EA94B462B89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02820" y="4756260"/>
                  <a:ext cx="139680" cy="90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1CE67A6A-4C40-56C7-D217-3FF9D9BB7CCD}"/>
                  </a:ext>
                </a:extLst>
              </p14:cNvPr>
              <p14:cNvContentPartPr/>
              <p14:nvPr/>
            </p14:nvContentPartPr>
            <p14:xfrm>
              <a:off x="2093940" y="4822500"/>
              <a:ext cx="134280" cy="3096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1CE67A6A-4C40-56C7-D217-3FF9D9BB7CC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84940" y="4813500"/>
                <a:ext cx="15192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221EFEDF-EABC-AB47-B7CE-8BBF69729916}"/>
                  </a:ext>
                </a:extLst>
              </p14:cNvPr>
              <p14:cNvContentPartPr/>
              <p14:nvPr/>
            </p14:nvContentPartPr>
            <p14:xfrm>
              <a:off x="2165580" y="4812060"/>
              <a:ext cx="111960" cy="885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221EFEDF-EABC-AB47-B7CE-8BBF6972991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56580" y="4803060"/>
                <a:ext cx="129600" cy="10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556A709B-CEFE-1FD7-D3B7-6A6437B3C450}"/>
              </a:ext>
            </a:extLst>
          </p:cNvPr>
          <p:cNvGrpSpPr/>
          <p:nvPr/>
        </p:nvGrpSpPr>
        <p:grpSpPr>
          <a:xfrm>
            <a:off x="1810620" y="2683440"/>
            <a:ext cx="174960" cy="547560"/>
            <a:chOff x="1810620" y="2683440"/>
            <a:chExt cx="174960" cy="54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30C6EB0-4040-2A9B-DD05-A326501B244C}"/>
                    </a:ext>
                  </a:extLst>
                </p14:cNvPr>
                <p14:cNvContentPartPr/>
                <p14:nvPr/>
              </p14:nvContentPartPr>
              <p14:xfrm>
                <a:off x="1810620" y="2683440"/>
                <a:ext cx="158400" cy="4809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30C6EB0-4040-2A9B-DD05-A326501B244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01620" y="2674800"/>
                  <a:ext cx="17604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FDB1201-363F-999D-7337-830303B0E211}"/>
                    </a:ext>
                  </a:extLst>
                </p14:cNvPr>
                <p14:cNvContentPartPr/>
                <p14:nvPr/>
              </p14:nvContentPartPr>
              <p14:xfrm>
                <a:off x="1879740" y="3098520"/>
                <a:ext cx="105840" cy="1324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FDB1201-363F-999D-7337-830303B0E21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870740" y="3089520"/>
                  <a:ext cx="123480" cy="15012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B60987B-A3E1-64F9-28A0-8AED48A2E09A}"/>
              </a:ext>
            </a:extLst>
          </p:cNvPr>
          <p:cNvCxnSpPr>
            <a:cxnSpLocks/>
          </p:cNvCxnSpPr>
          <p:nvPr/>
        </p:nvCxnSpPr>
        <p:spPr>
          <a:xfrm>
            <a:off x="3378200" y="1596325"/>
            <a:ext cx="7563603" cy="0"/>
          </a:xfrm>
          <a:prstGeom prst="line">
            <a:avLst/>
          </a:prstGeom>
          <a:ln w="25400">
            <a:solidFill>
              <a:schemeClr val="bg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04C2FCB-E088-8D8D-EBB6-8C3A267221B1}"/>
              </a:ext>
            </a:extLst>
          </p:cNvPr>
          <p:cNvCxnSpPr>
            <a:cxnSpLocks/>
          </p:cNvCxnSpPr>
          <p:nvPr/>
        </p:nvCxnSpPr>
        <p:spPr>
          <a:xfrm>
            <a:off x="3378200" y="2351158"/>
            <a:ext cx="7563603" cy="4592"/>
          </a:xfrm>
          <a:prstGeom prst="line">
            <a:avLst/>
          </a:prstGeom>
          <a:ln w="25400">
            <a:solidFill>
              <a:schemeClr val="bg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D388BA6-479F-E90B-D11A-7F373E427029}"/>
              </a:ext>
            </a:extLst>
          </p:cNvPr>
          <p:cNvCxnSpPr>
            <a:cxnSpLocks/>
          </p:cNvCxnSpPr>
          <p:nvPr/>
        </p:nvCxnSpPr>
        <p:spPr>
          <a:xfrm>
            <a:off x="3378200" y="3320208"/>
            <a:ext cx="7563603" cy="0"/>
          </a:xfrm>
          <a:prstGeom prst="line">
            <a:avLst/>
          </a:prstGeom>
          <a:ln w="25400">
            <a:solidFill>
              <a:schemeClr val="bg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8BD84EB-2BF6-457B-FBA5-00AB4C662460}"/>
              </a:ext>
            </a:extLst>
          </p:cNvPr>
          <p:cNvCxnSpPr>
            <a:cxnSpLocks/>
          </p:cNvCxnSpPr>
          <p:nvPr/>
        </p:nvCxnSpPr>
        <p:spPr>
          <a:xfrm>
            <a:off x="3378200" y="4470037"/>
            <a:ext cx="7563603" cy="0"/>
          </a:xfrm>
          <a:prstGeom prst="line">
            <a:avLst/>
          </a:prstGeom>
          <a:ln w="25400">
            <a:solidFill>
              <a:schemeClr val="bg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diagram of a tree&#10;&#10;Description automatically generated">
            <a:extLst>
              <a:ext uri="{FF2B5EF4-FFF2-40B4-BE49-F238E27FC236}">
                <a16:creationId xmlns:a16="http://schemas.microsoft.com/office/drawing/2014/main" id="{97E2FC0A-07A9-E998-0515-66F476B51048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10355" t="10363" r="18137" b="11134"/>
          <a:stretch/>
        </p:blipFill>
        <p:spPr>
          <a:xfrm>
            <a:off x="971549" y="401959"/>
            <a:ext cx="7772401" cy="60540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C29C6BF-A1FA-780B-6911-6B21D2BF6A9F}"/>
              </a:ext>
            </a:extLst>
          </p:cNvPr>
          <p:cNvSpPr txBox="1"/>
          <p:nvPr/>
        </p:nvSpPr>
        <p:spPr>
          <a:xfrm>
            <a:off x="688293" y="5452297"/>
            <a:ext cx="2488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Left subtree of 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FA60B90-1292-5993-3966-9BA07CA9BA3E}"/>
              </a:ext>
            </a:extLst>
          </p:cNvPr>
          <p:cNvSpPr txBox="1"/>
          <p:nvPr/>
        </p:nvSpPr>
        <p:spPr>
          <a:xfrm>
            <a:off x="9815530" y="1201330"/>
            <a:ext cx="112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Level 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A26FD5D-9680-0337-1C12-31C9E333EAA8}"/>
              </a:ext>
            </a:extLst>
          </p:cNvPr>
          <p:cNvSpPr txBox="1"/>
          <p:nvPr/>
        </p:nvSpPr>
        <p:spPr>
          <a:xfrm>
            <a:off x="9815529" y="1956162"/>
            <a:ext cx="112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Level 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364443D-BF8D-1127-C3E8-EE729A8932CF}"/>
              </a:ext>
            </a:extLst>
          </p:cNvPr>
          <p:cNvSpPr txBox="1"/>
          <p:nvPr/>
        </p:nvSpPr>
        <p:spPr>
          <a:xfrm>
            <a:off x="9815529" y="2913854"/>
            <a:ext cx="112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Level 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CF60A29-BCB7-56C5-213E-7604FBDA82CB}"/>
              </a:ext>
            </a:extLst>
          </p:cNvPr>
          <p:cNvSpPr txBox="1"/>
          <p:nvPr/>
        </p:nvSpPr>
        <p:spPr>
          <a:xfrm>
            <a:off x="9815529" y="4063682"/>
            <a:ext cx="112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Level 3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1E52A71-04C7-2E13-8937-9C923C9CD789}"/>
              </a:ext>
            </a:extLst>
          </p:cNvPr>
          <p:cNvCxnSpPr/>
          <p:nvPr/>
        </p:nvCxnSpPr>
        <p:spPr>
          <a:xfrm>
            <a:off x="3378200" y="1956162"/>
            <a:ext cx="2197410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5CF482E6-8E12-22F2-69B8-5BA33A8AC6F8}"/>
              </a:ext>
            </a:extLst>
          </p:cNvPr>
          <p:cNvSpPr txBox="1"/>
          <p:nvPr/>
        </p:nvSpPr>
        <p:spPr>
          <a:xfrm>
            <a:off x="2640945" y="1786382"/>
            <a:ext cx="8041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Edges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366E570-EAEC-42F8-5F66-770853CECA98}"/>
              </a:ext>
            </a:extLst>
          </p:cNvPr>
          <p:cNvSpPr txBox="1"/>
          <p:nvPr/>
        </p:nvSpPr>
        <p:spPr>
          <a:xfrm>
            <a:off x="7472981" y="801220"/>
            <a:ext cx="80416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Keys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C1C0944-3E7A-492C-B3B2-B695124D87FE}"/>
              </a:ext>
            </a:extLst>
          </p:cNvPr>
          <p:cNvSpPr txBox="1"/>
          <p:nvPr/>
        </p:nvSpPr>
        <p:spPr>
          <a:xfrm>
            <a:off x="612325" y="458881"/>
            <a:ext cx="2963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Tree Terminology</a:t>
            </a:r>
          </a:p>
        </p:txBody>
      </p:sp>
      <p:cxnSp>
        <p:nvCxnSpPr>
          <p:cNvPr id="96" name="Curved Connector 95">
            <a:extLst>
              <a:ext uri="{FF2B5EF4-FFF2-40B4-BE49-F238E27FC236}">
                <a16:creationId xmlns:a16="http://schemas.microsoft.com/office/drawing/2014/main" id="{FAFE57B8-85AC-10A9-CA2F-07E0861BFED6}"/>
              </a:ext>
            </a:extLst>
          </p:cNvPr>
          <p:cNvCxnSpPr>
            <a:cxnSpLocks/>
            <a:stCxn id="92" idx="2"/>
          </p:cNvCxnSpPr>
          <p:nvPr/>
        </p:nvCxnSpPr>
        <p:spPr>
          <a:xfrm rot="5400000">
            <a:off x="6674640" y="1192352"/>
            <a:ext cx="1191444" cy="1209401"/>
          </a:xfrm>
          <a:prstGeom prst="curvedConnector2">
            <a:avLst/>
          </a:prstGeom>
          <a:ln w="34925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Arc 115">
            <a:extLst>
              <a:ext uri="{FF2B5EF4-FFF2-40B4-BE49-F238E27FC236}">
                <a16:creationId xmlns:a16="http://schemas.microsoft.com/office/drawing/2014/main" id="{5750822E-788C-9E2B-E43E-5CF3C3585CEB}"/>
              </a:ext>
            </a:extLst>
          </p:cNvPr>
          <p:cNvSpPr/>
          <p:nvPr/>
        </p:nvSpPr>
        <p:spPr>
          <a:xfrm rot="8848456">
            <a:off x="5778673" y="237076"/>
            <a:ext cx="2096566" cy="1366937"/>
          </a:xfrm>
          <a:prstGeom prst="arc">
            <a:avLst>
              <a:gd name="adj1" fmla="val 13802217"/>
              <a:gd name="adj2" fmla="val 20552848"/>
            </a:avLst>
          </a:prstGeom>
          <a:ln w="34925">
            <a:solidFill>
              <a:schemeClr val="accent4">
                <a:lumMod val="60000"/>
                <a:lumOff val="4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57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6219D-A021-CC8F-CD73-48AAAF88E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031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Binary Search Trees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F1316E-1EDC-A0DE-8EC2-3645C66AD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50017"/>
            <a:ext cx="6250776" cy="37579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BD5DBA-5CAB-1923-C26A-A79740B31D0A}"/>
              </a:ext>
            </a:extLst>
          </p:cNvPr>
          <p:cNvSpPr txBox="1"/>
          <p:nvPr/>
        </p:nvSpPr>
        <p:spPr>
          <a:xfrm>
            <a:off x="619152" y="5887843"/>
            <a:ext cx="6688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Image from: https://</a:t>
            </a:r>
            <a:r>
              <a:rPr lang="en-US" dirty="0" err="1">
                <a:solidFill>
                  <a:schemeClr val="bg1"/>
                </a:solidFill>
              </a:rPr>
              <a:t>www.programiz.com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dsa</a:t>
            </a:r>
            <a:r>
              <a:rPr lang="en-US" dirty="0">
                <a:solidFill>
                  <a:schemeClr val="bg1"/>
                </a:solidFill>
              </a:rPr>
              <a:t>/binary-search-tree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91A9DE-1D95-A5C7-C737-A70A7A60BECC}"/>
              </a:ext>
            </a:extLst>
          </p:cNvPr>
          <p:cNvSpPr txBox="1"/>
          <p:nvPr/>
        </p:nvSpPr>
        <p:spPr>
          <a:xfrm>
            <a:off x="7308025" y="1666978"/>
            <a:ext cx="4045774" cy="352404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Each node can have at most 2 children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All descendants from a node’s left edge must contain a value less than the node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All descendants from a node’s right edge must contain a value greater than the node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search space is reduced by half each step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Time complexity: O(log(n)) </a:t>
            </a:r>
          </a:p>
        </p:txBody>
      </p:sp>
    </p:spTree>
    <p:extLst>
      <p:ext uri="{BB962C8B-B14F-4D97-AF65-F5344CB8AC3E}">
        <p14:creationId xmlns:p14="http://schemas.microsoft.com/office/powerpoint/2010/main" val="3967904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0C0EC-1AEF-0169-6177-73DCCB484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0549"/>
            <a:ext cx="10515600" cy="476075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 special type of binary tree where all the levels of the tree are filled completely except the lowest level nodes which are filled from as left as possible.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516F81A-7660-3F2A-3910-B3110BFB0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031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Complete tree</a:t>
            </a:r>
          </a:p>
        </p:txBody>
      </p:sp>
      <p:pic>
        <p:nvPicPr>
          <p:cNvPr id="2050" name="Picture 2" descr="Lightbox">
            <a:extLst>
              <a:ext uri="{FF2B5EF4-FFF2-40B4-BE49-F238E27FC236}">
                <a16:creationId xmlns:a16="http://schemas.microsoft.com/office/drawing/2014/main" id="{458A39F7-1A40-F15F-E31A-EB301E88B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674" y="2661256"/>
            <a:ext cx="4660901" cy="307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C06D9E-A34B-251A-A317-01638F872662}"/>
              </a:ext>
            </a:extLst>
          </p:cNvPr>
          <p:cNvSpPr txBox="1"/>
          <p:nvPr/>
        </p:nvSpPr>
        <p:spPr>
          <a:xfrm>
            <a:off x="650081" y="6123543"/>
            <a:ext cx="8879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Image from: https://</a:t>
            </a:r>
            <a:r>
              <a:rPr lang="en-US" dirty="0" err="1">
                <a:solidFill>
                  <a:schemeClr val="bg1"/>
                </a:solidFill>
              </a:rPr>
              <a:t>www.geeksforgeeks.org</a:t>
            </a:r>
            <a:r>
              <a:rPr lang="en-US" dirty="0">
                <a:solidFill>
                  <a:schemeClr val="bg1"/>
                </a:solidFill>
              </a:rPr>
              <a:t>/complete-binary-tree/</a:t>
            </a:r>
          </a:p>
        </p:txBody>
      </p:sp>
    </p:spTree>
    <p:extLst>
      <p:ext uri="{BB962C8B-B14F-4D97-AF65-F5344CB8AC3E}">
        <p14:creationId xmlns:p14="http://schemas.microsoft.com/office/powerpoint/2010/main" val="2175223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83F81-1228-0385-EA46-A5819A0EA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91613" cy="103505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Array Representation of Binary Tree</a:t>
            </a:r>
          </a:p>
        </p:txBody>
      </p:sp>
    </p:spTree>
    <p:extLst>
      <p:ext uri="{BB962C8B-B14F-4D97-AF65-F5344CB8AC3E}">
        <p14:creationId xmlns:p14="http://schemas.microsoft.com/office/powerpoint/2010/main" val="1342127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2860</TotalTime>
  <Words>179</Words>
  <Application>Microsoft Macintosh PowerPoint</Application>
  <PresentationFormat>Widescreen</PresentationFormat>
  <Paragraphs>27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UQCS Competitive Programming Group Week 4</vt:lpstr>
      <vt:lpstr>Today’s topic: Trees</vt:lpstr>
      <vt:lpstr>PowerPoint Presentation</vt:lpstr>
      <vt:lpstr>Binary Search Trees</vt:lpstr>
      <vt:lpstr>Complete tree</vt:lpstr>
      <vt:lpstr>Array Representation of Binary Tree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UQCS Competitive Programming Group Week 4</dc:title>
  <dc:creator>Yixin Hu</dc:creator>
  <cp:lastModifiedBy>Yixin Hu</cp:lastModifiedBy>
  <cp:revision>1</cp:revision>
  <dcterms:created xsi:type="dcterms:W3CDTF">2024-03-11T06:38:59Z</dcterms:created>
  <dcterms:modified xsi:type="dcterms:W3CDTF">2024-03-13T06:19:46Z</dcterms:modified>
</cp:coreProperties>
</file>