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3" r:id="rId1"/>
  </p:sldMasterIdLst>
  <p:notesMasterIdLst>
    <p:notesMasterId r:id="rId13"/>
  </p:notesMasterIdLst>
  <p:sldIdLst>
    <p:sldId id="256" r:id="rId2"/>
    <p:sldId id="257" r:id="rId3"/>
    <p:sldId id="258" r:id="rId4"/>
    <p:sldId id="259" r:id="rId5"/>
    <p:sldId id="260" r:id="rId6"/>
    <p:sldId id="268" r:id="rId7"/>
    <p:sldId id="269" r:id="rId8"/>
    <p:sldId id="261" r:id="rId9"/>
    <p:sldId id="270" r:id="rId10"/>
    <p:sldId id="263" r:id="rId11"/>
    <p:sldId id="267" r:id="rId1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baid Qayyum" initials="UQ" lastIdx="1" clrIdx="0">
    <p:extLst>
      <p:ext uri="{19B8F6BF-5375-455C-9EA6-DF929625EA0E}">
        <p15:presenceInfo xmlns:p15="http://schemas.microsoft.com/office/powerpoint/2012/main" userId="30c1078e138ac4d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93A978-D71F-459F-9A58-4151AAF5534E}" v="22" dt="2023-06-16T11:16:44.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0" autoAdjust="0"/>
    <p:restoredTop sz="94660"/>
  </p:normalViewPr>
  <p:slideViewPr>
    <p:cSldViewPr snapToGrid="0">
      <p:cViewPr varScale="1">
        <p:scale>
          <a:sx n="76" d="100"/>
          <a:sy n="76" d="100"/>
        </p:scale>
        <p:origin x="104"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CFF84D1-426F-4BCD-BF7B-D72AC74D1524}" type="datetimeFigureOut">
              <a:rPr lang="en-US" smtClean="0"/>
              <a:t>23-Dec-24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CD5DA9C9-04E2-4163-9950-BB52C9CE87E5}" type="slidenum">
              <a:rPr lang="en-US" smtClean="0"/>
              <a:t>‹#›</a:t>
            </a:fld>
            <a:endParaRPr lang="en-US"/>
          </a:p>
        </p:txBody>
      </p:sp>
    </p:spTree>
    <p:extLst>
      <p:ext uri="{BB962C8B-B14F-4D97-AF65-F5344CB8AC3E}">
        <p14:creationId xmlns:p14="http://schemas.microsoft.com/office/powerpoint/2010/main" val="1504856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319820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305487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64C608-40B1-4030-A28D-5B74BC98ADCE}"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032252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6942317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5055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8664C608-40B1-4030-A28D-5B74BC98ADCE}"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5195169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06115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85923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760552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F822A4-8DA6-4447-9B1F-C5DB58435268}" type="datetimeFigureOut">
              <a:rPr lang="en-US" smtClean="0"/>
              <a:t>23-Dec-24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02855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896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23-Dec-24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26986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23-Dec-24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622976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23-Dec-24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54663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916394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smtClean="0"/>
              <a:t>23-Dec-24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6028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664C608-40B1-4030-A28D-5B74BC98ADCE}" type="datetimeFigureOut">
              <a:rPr lang="en-US" smtClean="0"/>
              <a:t>23-Dec-24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39703864"/>
      </p:ext>
    </p:extLst>
  </p:cSld>
  <p:clrMap bg1="lt1" tx1="dk1" bg2="lt2" tx2="dk2" accent1="accent1" accent2="accent2" accent3="accent3" accent4="accent4" accent5="accent5" accent6="accent6" hlink="hlink" folHlink="folHlink"/>
  <p:sldLayoutIdLst>
    <p:sldLayoutId id="2147483894" r:id="rId1"/>
    <p:sldLayoutId id="2147483895" r:id="rId2"/>
    <p:sldLayoutId id="2147483896" r:id="rId3"/>
    <p:sldLayoutId id="2147483897" r:id="rId4"/>
    <p:sldLayoutId id="2147483898" r:id="rId5"/>
    <p:sldLayoutId id="2147483899" r:id="rId6"/>
    <p:sldLayoutId id="2147483900" r:id="rId7"/>
    <p:sldLayoutId id="2147483901" r:id="rId8"/>
    <p:sldLayoutId id="2147483902" r:id="rId9"/>
    <p:sldLayoutId id="2147483903" r:id="rId10"/>
    <p:sldLayoutId id="2147483904" r:id="rId11"/>
    <p:sldLayoutId id="2147483905" r:id="rId12"/>
    <p:sldLayoutId id="2147483906" r:id="rId13"/>
    <p:sldLayoutId id="2147483907" r:id="rId14"/>
    <p:sldLayoutId id="2147483908" r:id="rId15"/>
    <p:sldLayoutId id="2147483909"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EDD1D-B4A1-4343-A14E-35F211B0F288}"/>
              </a:ext>
            </a:extLst>
          </p:cNvPr>
          <p:cNvSpPr>
            <a:spLocks noGrp="1"/>
          </p:cNvSpPr>
          <p:nvPr>
            <p:ph type="ctrTitle"/>
          </p:nvPr>
        </p:nvSpPr>
        <p:spPr/>
        <p:txBody>
          <a:bodyPr/>
          <a:lstStyle/>
          <a:p>
            <a:r>
              <a:rPr lang="en-US" dirty="0"/>
              <a:t>Rainfall Prediction System</a:t>
            </a:r>
          </a:p>
        </p:txBody>
      </p:sp>
      <p:sp>
        <p:nvSpPr>
          <p:cNvPr id="3" name="Subtitle 2">
            <a:extLst>
              <a:ext uri="{FF2B5EF4-FFF2-40B4-BE49-F238E27FC236}">
                <a16:creationId xmlns:a16="http://schemas.microsoft.com/office/drawing/2014/main" id="{6E35FDC1-C775-4A4C-BA7F-BFA02E833087}"/>
              </a:ext>
            </a:extLst>
          </p:cNvPr>
          <p:cNvSpPr>
            <a:spLocks noGrp="1"/>
          </p:cNvSpPr>
          <p:nvPr>
            <p:ph type="subTitle" idx="1"/>
          </p:nvPr>
        </p:nvSpPr>
        <p:spPr/>
        <p:txBody>
          <a:bodyPr/>
          <a:lstStyle/>
          <a:p>
            <a:r>
              <a:rPr lang="en-US" dirty="0"/>
              <a:t>Ubaid Qayyum 		FA22-BCE-015	</a:t>
            </a:r>
          </a:p>
          <a:p>
            <a:r>
              <a:rPr lang="en-US" dirty="0"/>
              <a:t>Muhammad Hamza	FA22-BCE-044</a:t>
            </a:r>
          </a:p>
        </p:txBody>
      </p:sp>
    </p:spTree>
    <p:extLst>
      <p:ext uri="{BB962C8B-B14F-4D97-AF65-F5344CB8AC3E}">
        <p14:creationId xmlns:p14="http://schemas.microsoft.com/office/powerpoint/2010/main" val="33164455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9FC5E-5322-4C5F-9D63-1E999E7C46E4}"/>
              </a:ext>
            </a:extLst>
          </p:cNvPr>
          <p:cNvSpPr>
            <a:spLocks noGrp="1"/>
          </p:cNvSpPr>
          <p:nvPr>
            <p:ph type="title"/>
          </p:nvPr>
        </p:nvSpPr>
        <p:spPr/>
        <p:txBody>
          <a:bodyPr/>
          <a:lstStyle/>
          <a:p>
            <a:r>
              <a:rPr lang="en-US" dirty="0"/>
              <a:t>Teamwork/Tasks Division</a:t>
            </a:r>
          </a:p>
        </p:txBody>
      </p:sp>
      <p:sp>
        <p:nvSpPr>
          <p:cNvPr id="3" name="Content Placeholder 2">
            <a:extLst>
              <a:ext uri="{FF2B5EF4-FFF2-40B4-BE49-F238E27FC236}">
                <a16:creationId xmlns:a16="http://schemas.microsoft.com/office/drawing/2014/main" id="{01AC9D2C-C863-45BB-8F1D-C2B020B7A938}"/>
              </a:ext>
            </a:extLst>
          </p:cNvPr>
          <p:cNvSpPr>
            <a:spLocks noGrp="1"/>
          </p:cNvSpPr>
          <p:nvPr>
            <p:ph idx="1"/>
          </p:nvPr>
        </p:nvSpPr>
        <p:spPr/>
        <p:txBody>
          <a:bodyPr>
            <a:normAutofit/>
          </a:bodyPr>
          <a:lstStyle/>
          <a:p>
            <a:pPr marL="0" indent="0">
              <a:buNone/>
            </a:pPr>
            <a:r>
              <a:rPr lang="en-US" b="1" dirty="0"/>
              <a:t>Data Preprocessing</a:t>
            </a:r>
            <a:r>
              <a:rPr lang="en-US" dirty="0"/>
              <a:t>: Muhammad Hamza(provided the dataset)</a:t>
            </a:r>
          </a:p>
          <a:p>
            <a:pPr marL="0" indent="0">
              <a:buNone/>
            </a:pPr>
            <a:r>
              <a:rPr lang="en-US" b="1" dirty="0"/>
              <a:t>Model Development</a:t>
            </a:r>
            <a:r>
              <a:rPr lang="en-US" dirty="0"/>
              <a:t>: Ubaid Qayyum</a:t>
            </a:r>
          </a:p>
          <a:p>
            <a:pPr marL="0" indent="0">
              <a:buNone/>
            </a:pPr>
            <a:r>
              <a:rPr lang="en-US" b="1" dirty="0"/>
              <a:t>Evaluation</a:t>
            </a:r>
            <a:r>
              <a:rPr lang="en-US" dirty="0"/>
              <a:t>: Ubaid Qayyum</a:t>
            </a:r>
          </a:p>
          <a:p>
            <a:pPr marL="0" indent="0">
              <a:buNone/>
            </a:pPr>
            <a:r>
              <a:rPr lang="en-US" b="1" dirty="0"/>
              <a:t>Interface Design</a:t>
            </a:r>
            <a:r>
              <a:rPr lang="en-US" dirty="0"/>
              <a:t>: Ubaid Qayyum</a:t>
            </a:r>
          </a:p>
          <a:p>
            <a:pPr marL="0" indent="0">
              <a:buNone/>
            </a:pPr>
            <a:r>
              <a:rPr lang="en-US" b="1" dirty="0"/>
              <a:t>Documentation</a:t>
            </a:r>
            <a:r>
              <a:rPr lang="en-US" dirty="0"/>
              <a:t>: Muhammad Hamza </a:t>
            </a:r>
          </a:p>
          <a:p>
            <a:pPr marL="0" indent="0">
              <a:buNone/>
            </a:pPr>
            <a:r>
              <a:rPr lang="en-US" sz="2000" dirty="0"/>
              <a:t>Regular coordination ensured project milestones were met.</a:t>
            </a:r>
          </a:p>
        </p:txBody>
      </p:sp>
      <p:sp>
        <p:nvSpPr>
          <p:cNvPr id="8" name="Rectangle 5">
            <a:extLst>
              <a:ext uri="{FF2B5EF4-FFF2-40B4-BE49-F238E27FC236}">
                <a16:creationId xmlns:a16="http://schemas.microsoft.com/office/drawing/2014/main" id="{84C57387-50F5-9DC6-DC92-FE301E541AC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Interface Design</a:t>
            </a:r>
            <a:r>
              <a:rPr kumimoji="0" lang="en-US" altLang="en-US" sz="1800" b="0" i="0" u="none" strike="noStrike" cap="none" normalizeH="0" baseline="0">
                <a:ln>
                  <a:noFill/>
                </a:ln>
                <a:solidFill>
                  <a:schemeClr val="tx1"/>
                </a:solidFill>
                <a:effectLst/>
                <a:latin typeface="Arial" panose="020B0604020202020204" pitchFamily="34" charset="0"/>
              </a:rPr>
              <a:t>: [Team Member 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86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9670-B5A0-4E3F-829E-D8449878C03E}"/>
              </a:ext>
            </a:extLst>
          </p:cNvPr>
          <p:cNvSpPr>
            <a:spLocks noGrp="1"/>
          </p:cNvSpPr>
          <p:nvPr>
            <p:ph type="title"/>
          </p:nvPr>
        </p:nvSpPr>
        <p:spPr/>
        <p:txBody>
          <a:bodyPr/>
          <a:lstStyle/>
          <a:p>
            <a:r>
              <a:rPr lang="en-US" dirty="0"/>
              <a:t>Conclusion</a:t>
            </a:r>
          </a:p>
        </p:txBody>
      </p:sp>
      <p:sp>
        <p:nvSpPr>
          <p:cNvPr id="7" name="Content Placeholder 6">
            <a:extLst>
              <a:ext uri="{FF2B5EF4-FFF2-40B4-BE49-F238E27FC236}">
                <a16:creationId xmlns:a16="http://schemas.microsoft.com/office/drawing/2014/main" id="{1C784EA8-3B3A-466E-99C4-32CBE04F9FAD}"/>
              </a:ext>
            </a:extLst>
          </p:cNvPr>
          <p:cNvSpPr>
            <a:spLocks noGrp="1"/>
          </p:cNvSpPr>
          <p:nvPr>
            <p:ph idx="1"/>
          </p:nvPr>
        </p:nvSpPr>
        <p:spPr/>
        <p:txBody>
          <a:bodyPr/>
          <a:lstStyle/>
          <a:p>
            <a:r>
              <a:rPr lang="en-US" sz="2000" dirty="0"/>
              <a:t>This system demonstrates the utility of AI in rainfall prediction with a focus on simplicity and accuracy. Future work could include advanced algorithms, broader weather predictions, and real-time updates, further enhancing its impact in meteorology.</a:t>
            </a:r>
          </a:p>
          <a:p>
            <a:endParaRPr lang="en-US" dirty="0"/>
          </a:p>
        </p:txBody>
      </p:sp>
    </p:spTree>
    <p:extLst>
      <p:ext uri="{BB962C8B-B14F-4D97-AF65-F5344CB8AC3E}">
        <p14:creationId xmlns:p14="http://schemas.microsoft.com/office/powerpoint/2010/main" val="344864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E10D-1702-455F-BED9-7D06FB9689E6}"/>
              </a:ext>
            </a:extLst>
          </p:cNvPr>
          <p:cNvSpPr>
            <a:spLocks noGrp="1"/>
          </p:cNvSpPr>
          <p:nvPr>
            <p:ph type="title"/>
          </p:nvPr>
        </p:nvSpPr>
        <p:spPr>
          <a:xfrm>
            <a:off x="2592925" y="624110"/>
            <a:ext cx="8911687" cy="730865"/>
          </a:xfrm>
        </p:spPr>
        <p:txBody>
          <a:bodyPr/>
          <a:lstStyle/>
          <a:p>
            <a:r>
              <a:rPr lang="en-US" dirty="0"/>
              <a:t>Outline</a:t>
            </a:r>
          </a:p>
        </p:txBody>
      </p:sp>
      <p:sp>
        <p:nvSpPr>
          <p:cNvPr id="3" name="Content Placeholder 2">
            <a:extLst>
              <a:ext uri="{FF2B5EF4-FFF2-40B4-BE49-F238E27FC236}">
                <a16:creationId xmlns:a16="http://schemas.microsoft.com/office/drawing/2014/main" id="{CD8D7C40-CA93-4EE8-A896-16CC9845CAA6}"/>
              </a:ext>
            </a:extLst>
          </p:cNvPr>
          <p:cNvSpPr>
            <a:spLocks noGrp="1"/>
          </p:cNvSpPr>
          <p:nvPr>
            <p:ph idx="1"/>
          </p:nvPr>
        </p:nvSpPr>
        <p:spPr>
          <a:xfrm>
            <a:off x="2592925" y="2166851"/>
            <a:ext cx="8915400" cy="3777622"/>
          </a:xfrm>
        </p:spPr>
        <p:txBody>
          <a:bodyPr>
            <a:normAutofit/>
          </a:bodyPr>
          <a:lstStyle/>
          <a:p>
            <a:r>
              <a:rPr lang="en-US" dirty="0"/>
              <a:t>Introduction</a:t>
            </a:r>
          </a:p>
          <a:p>
            <a:r>
              <a:rPr lang="en-US" dirty="0"/>
              <a:t>Literature Review</a:t>
            </a:r>
          </a:p>
          <a:p>
            <a:r>
              <a:rPr lang="en-US" dirty="0"/>
              <a:t>Proposed Solution</a:t>
            </a:r>
          </a:p>
          <a:p>
            <a:r>
              <a:rPr lang="en-US" dirty="0"/>
              <a:t>Results</a:t>
            </a:r>
          </a:p>
          <a:p>
            <a:r>
              <a:rPr lang="en-US" dirty="0"/>
              <a:t>Teamwork / Tasks Division</a:t>
            </a:r>
          </a:p>
          <a:p>
            <a:r>
              <a:rPr lang="en-US" dirty="0"/>
              <a:t>Conclusion</a:t>
            </a:r>
          </a:p>
          <a:p>
            <a:endParaRPr lang="en-US" dirty="0"/>
          </a:p>
          <a:p>
            <a:endParaRPr lang="en-US" dirty="0"/>
          </a:p>
        </p:txBody>
      </p:sp>
    </p:spTree>
    <p:extLst>
      <p:ext uri="{BB962C8B-B14F-4D97-AF65-F5344CB8AC3E}">
        <p14:creationId xmlns:p14="http://schemas.microsoft.com/office/powerpoint/2010/main" val="1584180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351D-DA67-4ABD-B85D-88B8662B1BA0}"/>
              </a:ext>
            </a:extLst>
          </p:cNvPr>
          <p:cNvSpPr>
            <a:spLocks noGrp="1"/>
          </p:cNvSpPr>
          <p:nvPr>
            <p:ph type="title"/>
          </p:nvPr>
        </p:nvSpPr>
        <p:spPr>
          <a:xfrm>
            <a:off x="2592925" y="624110"/>
            <a:ext cx="3026479" cy="747490"/>
          </a:xfrm>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F4202D1D-D282-4568-8954-C8454A6149F6}"/>
              </a:ext>
            </a:extLst>
          </p:cNvPr>
          <p:cNvSpPr>
            <a:spLocks noGrp="1"/>
          </p:cNvSpPr>
          <p:nvPr>
            <p:ph idx="1"/>
          </p:nvPr>
        </p:nvSpPr>
        <p:spPr>
          <a:xfrm>
            <a:off x="2592925" y="1371600"/>
            <a:ext cx="8911687" cy="4539622"/>
          </a:xfrm>
        </p:spPr>
        <p:txBody>
          <a:bodyPr>
            <a:normAutofit fontScale="92500" lnSpcReduction="10000"/>
          </a:bodyPr>
          <a:lstStyle/>
          <a:p>
            <a:pPr marL="0" indent="0">
              <a:buNone/>
            </a:pPr>
            <a:r>
              <a:rPr lang="en-US" dirty="0"/>
              <a:t>Rainfall prediction is essential for agriculture, water management, and disaster preparedness. Traditional methods rely on complex atmospheric models. This project, "Rainfall Prediction System," uses AI and Machine Learning to predict rainfall based on historical weather data, offering a simple yet effective tool for decision-making.</a:t>
            </a:r>
          </a:p>
          <a:p>
            <a:r>
              <a:rPr lang="en-US" b="1" dirty="0"/>
              <a:t>Aims and Objectives:</a:t>
            </a:r>
            <a:endParaRPr lang="en-US" dirty="0"/>
          </a:p>
          <a:p>
            <a:pPr>
              <a:buFont typeface="Arial" panose="020B0604020202020204" pitchFamily="34" charset="0"/>
              <a:buChar char="•"/>
            </a:pPr>
            <a:r>
              <a:rPr lang="en-US" dirty="0"/>
              <a:t>To develop a reliable rainfall prediction system using Machine Learning techniques.</a:t>
            </a:r>
          </a:p>
          <a:p>
            <a:pPr>
              <a:buFont typeface="Arial" panose="020B0604020202020204" pitchFamily="34" charset="0"/>
              <a:buChar char="•"/>
            </a:pPr>
            <a:r>
              <a:rPr lang="en-US" dirty="0"/>
              <a:t>To preprocess and utilize historical weather data effectively for model training.</a:t>
            </a:r>
          </a:p>
          <a:p>
            <a:pPr>
              <a:buFont typeface="Arial" panose="020B0604020202020204" pitchFamily="34" charset="0"/>
              <a:buChar char="•"/>
            </a:pPr>
            <a:r>
              <a:rPr lang="en-US" dirty="0"/>
              <a:t>To compare the performance of Logistic Regression and Random Forest Classifier models.</a:t>
            </a:r>
          </a:p>
          <a:p>
            <a:pPr>
              <a:buFont typeface="Arial" panose="020B0604020202020204" pitchFamily="34" charset="0"/>
              <a:buChar char="•"/>
            </a:pPr>
            <a:r>
              <a:rPr lang="en-US" dirty="0"/>
              <a:t>To provide an easy-to-use interface for users to predict rainfall based on input parameters.</a:t>
            </a:r>
          </a:p>
          <a:p>
            <a:pPr>
              <a:buFont typeface="Arial" panose="020B0604020202020204" pitchFamily="34" charset="0"/>
              <a:buChar char="•"/>
            </a:pPr>
            <a:r>
              <a:rPr lang="en-US" dirty="0"/>
              <a:t>To enhance accessibility by designing a lightweight system suitable for low-resource environments.</a:t>
            </a:r>
          </a:p>
        </p:txBody>
      </p:sp>
    </p:spTree>
    <p:extLst>
      <p:ext uri="{BB962C8B-B14F-4D97-AF65-F5344CB8AC3E}">
        <p14:creationId xmlns:p14="http://schemas.microsoft.com/office/powerpoint/2010/main" val="2509361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956C-FAA8-4145-A700-D731F94798B4}"/>
              </a:ext>
            </a:extLst>
          </p:cNvPr>
          <p:cNvSpPr>
            <a:spLocks noGrp="1"/>
          </p:cNvSpPr>
          <p:nvPr>
            <p:ph type="title"/>
          </p:nvPr>
        </p:nvSpPr>
        <p:spPr>
          <a:xfrm>
            <a:off x="2592925" y="624109"/>
            <a:ext cx="8911687" cy="1171439"/>
          </a:xfrm>
        </p:spPr>
        <p:txBody>
          <a:bodyPr>
            <a:normAutofit fontScale="90000"/>
          </a:bodyPr>
          <a:lstStyle/>
          <a:p>
            <a:r>
              <a:rPr lang="en-US" dirty="0"/>
              <a:t>Literature Review/ breakdown of the problem</a:t>
            </a:r>
          </a:p>
        </p:txBody>
      </p:sp>
      <p:sp>
        <p:nvSpPr>
          <p:cNvPr id="3" name="Content Placeholder 2">
            <a:extLst>
              <a:ext uri="{FF2B5EF4-FFF2-40B4-BE49-F238E27FC236}">
                <a16:creationId xmlns:a16="http://schemas.microsoft.com/office/drawing/2014/main" id="{2F3B5318-062D-45C5-9A8D-0FF2823D2D89}"/>
              </a:ext>
            </a:extLst>
          </p:cNvPr>
          <p:cNvSpPr>
            <a:spLocks noGrp="1"/>
          </p:cNvSpPr>
          <p:nvPr>
            <p:ph idx="1"/>
          </p:nvPr>
        </p:nvSpPr>
        <p:spPr>
          <a:xfrm>
            <a:off x="2589212" y="2044931"/>
            <a:ext cx="8915400" cy="3866291"/>
          </a:xfrm>
        </p:spPr>
        <p:txBody>
          <a:bodyPr>
            <a:normAutofit/>
          </a:bodyPr>
          <a:lstStyle/>
          <a:p>
            <a:r>
              <a:rPr lang="en-US" sz="1400" dirty="0"/>
              <a:t>Rainfall prediction has been approached using various methods, each with its own strengths and limitations:</a:t>
            </a:r>
          </a:p>
          <a:p>
            <a:pPr>
              <a:buFont typeface="+mj-lt"/>
              <a:buAutoNum type="arabicPeriod"/>
            </a:pPr>
            <a:r>
              <a:rPr lang="en-US" sz="1400" b="1" dirty="0"/>
              <a:t>Traditional Meteorological Models:</a:t>
            </a:r>
            <a:r>
              <a:rPr lang="en-US" sz="1400" dirty="0"/>
              <a:t> Utilize atmospheric physics and large-scale simulations but require substantial computational resources.</a:t>
            </a:r>
          </a:p>
          <a:p>
            <a:pPr>
              <a:buFont typeface="+mj-lt"/>
              <a:buAutoNum type="arabicPeriod"/>
            </a:pPr>
            <a:r>
              <a:rPr lang="en-US" sz="1400" b="1" dirty="0"/>
              <a:t>Time-Series Analysis:</a:t>
            </a:r>
            <a:r>
              <a:rPr lang="en-US" sz="1400" dirty="0"/>
              <a:t> Techniques like ARIMA (Auto-Regressive Integrated Moving Average) focus on historical data patterns but may lack robustness for multi-variable datasets.</a:t>
            </a:r>
          </a:p>
          <a:p>
            <a:pPr>
              <a:buFont typeface="+mj-lt"/>
              <a:buAutoNum type="arabicPeriod"/>
            </a:pPr>
            <a:r>
              <a:rPr lang="en-US" sz="1400" b="1" dirty="0"/>
              <a:t>Machine Learning Approaches:</a:t>
            </a:r>
            <a:endParaRPr lang="en-US" sz="1400" dirty="0"/>
          </a:p>
          <a:p>
            <a:pPr marL="742950" lvl="1" indent="-285750">
              <a:buFont typeface="+mj-lt"/>
              <a:buAutoNum type="arabicPeriod"/>
            </a:pPr>
            <a:r>
              <a:rPr lang="en-US" sz="1400" b="1" dirty="0"/>
              <a:t>Logistic Regression:</a:t>
            </a:r>
            <a:r>
              <a:rPr lang="en-US" sz="1400" dirty="0"/>
              <a:t> Offers a straightforward method to model relationships between variables but struggles with complex, non-linear interactions.</a:t>
            </a:r>
          </a:p>
          <a:p>
            <a:pPr marL="742950" lvl="1" indent="-285750">
              <a:buFont typeface="+mj-lt"/>
              <a:buAutoNum type="arabicPeriod"/>
            </a:pPr>
            <a:r>
              <a:rPr lang="en-US" sz="1400" b="1" dirty="0"/>
              <a:t>Random Forest Classifier:</a:t>
            </a:r>
            <a:r>
              <a:rPr lang="en-US" sz="1400" dirty="0"/>
              <a:t> Provides superior accuracy by combining multiple decision trees, making it well-suited for handling imbalanced and categorical data.</a:t>
            </a:r>
          </a:p>
          <a:p>
            <a:pPr>
              <a:buFont typeface="+mj-lt"/>
              <a:buAutoNum type="arabicPeriod"/>
            </a:pPr>
            <a:r>
              <a:rPr lang="en-US" sz="1400" b="1" dirty="0"/>
              <a:t>Deep Learning Models:</a:t>
            </a:r>
            <a:r>
              <a:rPr lang="en-US" sz="1400" dirty="0"/>
              <a:t> Advanced methods like RNNs (Recurrent Neural Networks) and LSTMs (Long Short-Term Memory networks) excel in capturing temporal dependencies but are computationally expensive and require large datasets.</a:t>
            </a:r>
          </a:p>
        </p:txBody>
      </p:sp>
    </p:spTree>
    <p:extLst>
      <p:ext uri="{BB962C8B-B14F-4D97-AF65-F5344CB8AC3E}">
        <p14:creationId xmlns:p14="http://schemas.microsoft.com/office/powerpoint/2010/main" val="3949761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D2AEA-1F6F-4F02-8012-70AE95E1A5F1}"/>
              </a:ext>
            </a:extLst>
          </p:cNvPr>
          <p:cNvSpPr>
            <a:spLocks noGrp="1"/>
          </p:cNvSpPr>
          <p:nvPr>
            <p:ph type="title"/>
          </p:nvPr>
        </p:nvSpPr>
        <p:spPr/>
        <p:txBody>
          <a:bodyPr/>
          <a:lstStyle/>
          <a:p>
            <a:r>
              <a:rPr lang="en-US" dirty="0"/>
              <a:t>Proposed Solution/Methodology</a:t>
            </a:r>
          </a:p>
        </p:txBody>
      </p:sp>
      <p:sp>
        <p:nvSpPr>
          <p:cNvPr id="3" name="Content Placeholder 2">
            <a:extLst>
              <a:ext uri="{FF2B5EF4-FFF2-40B4-BE49-F238E27FC236}">
                <a16:creationId xmlns:a16="http://schemas.microsoft.com/office/drawing/2014/main" id="{3742C892-11BE-4318-A47D-07C8B9F144F9}"/>
              </a:ext>
            </a:extLst>
          </p:cNvPr>
          <p:cNvSpPr>
            <a:spLocks noGrp="1"/>
          </p:cNvSpPr>
          <p:nvPr>
            <p:ph idx="1"/>
          </p:nvPr>
        </p:nvSpPr>
        <p:spPr/>
        <p:txBody>
          <a:bodyPr/>
          <a:lstStyle/>
          <a:p>
            <a:r>
              <a:rPr lang="en-US" dirty="0"/>
              <a:t>The system uses Logistic Regression and Random Forest Classifier for accurate rainfall prediction. Key steps include:</a:t>
            </a:r>
          </a:p>
          <a:p>
            <a:pPr>
              <a:buFont typeface="+mj-lt"/>
              <a:buAutoNum type="arabicPeriod"/>
            </a:pPr>
            <a:r>
              <a:rPr lang="en-US" b="1" dirty="0"/>
              <a:t>Data Preprocessing:</a:t>
            </a:r>
            <a:r>
              <a:rPr lang="en-US" dirty="0"/>
              <a:t> Handling missing values with imputation and encoding categorical variables.</a:t>
            </a:r>
          </a:p>
          <a:p>
            <a:pPr>
              <a:buFont typeface="+mj-lt"/>
              <a:buAutoNum type="arabicPeriod"/>
            </a:pPr>
            <a:r>
              <a:rPr lang="en-US" b="1" dirty="0"/>
              <a:t>Feature Scaling:</a:t>
            </a:r>
            <a:r>
              <a:rPr lang="en-US" dirty="0"/>
              <a:t> Standardizing variables for consistent model performance.</a:t>
            </a:r>
          </a:p>
          <a:p>
            <a:pPr>
              <a:buFont typeface="+mj-lt"/>
              <a:buAutoNum type="arabicPeriod"/>
            </a:pPr>
            <a:r>
              <a:rPr lang="en-US" b="1" dirty="0"/>
              <a:t>Model Training:</a:t>
            </a:r>
            <a:r>
              <a:rPr lang="en-US" dirty="0"/>
              <a:t> Employing Linear Regression as a baseline and Random Forest for improved accuracy and handling imbalanced data.</a:t>
            </a:r>
          </a:p>
          <a:p>
            <a:pPr>
              <a:buFont typeface="+mj-lt"/>
              <a:buAutoNum type="arabicPeriod"/>
            </a:pPr>
            <a:r>
              <a:rPr lang="en-US" b="1" dirty="0"/>
              <a:t>Prediction Interface:</a:t>
            </a:r>
            <a:r>
              <a:rPr lang="en-US" dirty="0"/>
              <a:t> Users input weather parameters to receive rainfall predictions.</a:t>
            </a:r>
          </a:p>
        </p:txBody>
      </p:sp>
    </p:spTree>
    <p:extLst>
      <p:ext uri="{BB962C8B-B14F-4D97-AF65-F5344CB8AC3E}">
        <p14:creationId xmlns:p14="http://schemas.microsoft.com/office/powerpoint/2010/main" val="553384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444F-9F00-BE7E-004B-221C743BA371}"/>
              </a:ext>
            </a:extLst>
          </p:cNvPr>
          <p:cNvSpPr>
            <a:spLocks noGrp="1"/>
          </p:cNvSpPr>
          <p:nvPr>
            <p:ph type="title"/>
          </p:nvPr>
        </p:nvSpPr>
        <p:spPr>
          <a:xfrm>
            <a:off x="2592925" y="624110"/>
            <a:ext cx="8911687" cy="639425"/>
          </a:xfrm>
        </p:spPr>
        <p:txBody>
          <a:bodyPr>
            <a:normAutofit fontScale="90000"/>
          </a:bodyPr>
          <a:lstStyle/>
          <a:p>
            <a:r>
              <a:rPr lang="en-US" dirty="0"/>
              <a:t>Code:</a:t>
            </a:r>
          </a:p>
        </p:txBody>
      </p:sp>
      <p:sp>
        <p:nvSpPr>
          <p:cNvPr id="3" name="Content Placeholder 2">
            <a:extLst>
              <a:ext uri="{FF2B5EF4-FFF2-40B4-BE49-F238E27FC236}">
                <a16:creationId xmlns:a16="http://schemas.microsoft.com/office/drawing/2014/main" id="{0864CB47-D928-1C31-557A-9E6C0601308A}"/>
              </a:ext>
            </a:extLst>
          </p:cNvPr>
          <p:cNvSpPr>
            <a:spLocks noGrp="1"/>
          </p:cNvSpPr>
          <p:nvPr>
            <p:ph idx="1"/>
          </p:nvPr>
        </p:nvSpPr>
        <p:spPr>
          <a:xfrm>
            <a:off x="2589212" y="1130531"/>
            <a:ext cx="8915400" cy="490451"/>
          </a:xfrm>
        </p:spPr>
        <p:txBody>
          <a:bodyPr/>
          <a:lstStyle/>
          <a:p>
            <a:r>
              <a:rPr lang="en-US" dirty="0"/>
              <a:t>Importing Dataset:</a:t>
            </a:r>
          </a:p>
        </p:txBody>
      </p:sp>
      <p:pic>
        <p:nvPicPr>
          <p:cNvPr id="9" name="Picture 8">
            <a:extLst>
              <a:ext uri="{FF2B5EF4-FFF2-40B4-BE49-F238E27FC236}">
                <a16:creationId xmlns:a16="http://schemas.microsoft.com/office/drawing/2014/main" id="{0F1A9FC5-6584-8CF4-028A-A4930AB08311}"/>
              </a:ext>
            </a:extLst>
          </p:cNvPr>
          <p:cNvPicPr>
            <a:picLocks noChangeAspect="1"/>
          </p:cNvPicPr>
          <p:nvPr/>
        </p:nvPicPr>
        <p:blipFill>
          <a:blip r:embed="rId2"/>
          <a:stretch>
            <a:fillRect/>
          </a:stretch>
        </p:blipFill>
        <p:spPr>
          <a:xfrm>
            <a:off x="2773633" y="1505451"/>
            <a:ext cx="6312224" cy="704886"/>
          </a:xfrm>
          <a:prstGeom prst="rect">
            <a:avLst/>
          </a:prstGeom>
        </p:spPr>
      </p:pic>
      <p:sp>
        <p:nvSpPr>
          <p:cNvPr id="10" name="TextBox 9">
            <a:extLst>
              <a:ext uri="{FF2B5EF4-FFF2-40B4-BE49-F238E27FC236}">
                <a16:creationId xmlns:a16="http://schemas.microsoft.com/office/drawing/2014/main" id="{FB44A435-C617-03FE-4C20-441BD588DC5B}"/>
              </a:ext>
            </a:extLst>
          </p:cNvPr>
          <p:cNvSpPr txBox="1"/>
          <p:nvPr/>
        </p:nvSpPr>
        <p:spPr>
          <a:xfrm flipH="1">
            <a:off x="2911716" y="2210337"/>
            <a:ext cx="3705213" cy="369332"/>
          </a:xfrm>
          <a:prstGeom prst="rect">
            <a:avLst/>
          </a:prstGeom>
          <a:noFill/>
        </p:spPr>
        <p:txBody>
          <a:bodyPr wrap="square" rtlCol="0">
            <a:spAutoFit/>
          </a:bodyPr>
          <a:lstStyle/>
          <a:p>
            <a:r>
              <a:rPr lang="en-US" dirty="0"/>
              <a:t>Dealing with Invalid Data:</a:t>
            </a:r>
          </a:p>
        </p:txBody>
      </p:sp>
      <p:pic>
        <p:nvPicPr>
          <p:cNvPr id="12" name="Picture 11">
            <a:extLst>
              <a:ext uri="{FF2B5EF4-FFF2-40B4-BE49-F238E27FC236}">
                <a16:creationId xmlns:a16="http://schemas.microsoft.com/office/drawing/2014/main" id="{E07020EF-05EC-94CC-7DA4-9405FDC85519}"/>
              </a:ext>
            </a:extLst>
          </p:cNvPr>
          <p:cNvPicPr>
            <a:picLocks noChangeAspect="1"/>
          </p:cNvPicPr>
          <p:nvPr/>
        </p:nvPicPr>
        <p:blipFill>
          <a:blip r:embed="rId3"/>
          <a:stretch>
            <a:fillRect/>
          </a:stretch>
        </p:blipFill>
        <p:spPr>
          <a:xfrm>
            <a:off x="2773633" y="2565356"/>
            <a:ext cx="5778797" cy="863644"/>
          </a:xfrm>
          <a:prstGeom prst="rect">
            <a:avLst/>
          </a:prstGeom>
        </p:spPr>
      </p:pic>
      <p:sp>
        <p:nvSpPr>
          <p:cNvPr id="14" name="TextBox 13">
            <a:extLst>
              <a:ext uri="{FF2B5EF4-FFF2-40B4-BE49-F238E27FC236}">
                <a16:creationId xmlns:a16="http://schemas.microsoft.com/office/drawing/2014/main" id="{582BB2CD-29AE-410F-9A51-9D297E53A1F1}"/>
              </a:ext>
            </a:extLst>
          </p:cNvPr>
          <p:cNvSpPr txBox="1"/>
          <p:nvPr/>
        </p:nvSpPr>
        <p:spPr>
          <a:xfrm>
            <a:off x="2975957" y="3429000"/>
            <a:ext cx="2262158" cy="369332"/>
          </a:xfrm>
          <a:prstGeom prst="rect">
            <a:avLst/>
          </a:prstGeom>
          <a:noFill/>
        </p:spPr>
        <p:txBody>
          <a:bodyPr wrap="none" rtlCol="0">
            <a:spAutoFit/>
          </a:bodyPr>
          <a:lstStyle/>
          <a:p>
            <a:r>
              <a:rPr lang="en-US" dirty="0"/>
              <a:t>Encoding Dataset:</a:t>
            </a:r>
          </a:p>
        </p:txBody>
      </p:sp>
      <p:pic>
        <p:nvPicPr>
          <p:cNvPr id="16" name="Picture 15">
            <a:extLst>
              <a:ext uri="{FF2B5EF4-FFF2-40B4-BE49-F238E27FC236}">
                <a16:creationId xmlns:a16="http://schemas.microsoft.com/office/drawing/2014/main" id="{CC6C0664-66E6-3704-91BC-DE397321F181}"/>
              </a:ext>
            </a:extLst>
          </p:cNvPr>
          <p:cNvPicPr>
            <a:picLocks noChangeAspect="1"/>
          </p:cNvPicPr>
          <p:nvPr/>
        </p:nvPicPr>
        <p:blipFill>
          <a:blip r:embed="rId4"/>
          <a:stretch>
            <a:fillRect/>
          </a:stretch>
        </p:blipFill>
        <p:spPr>
          <a:xfrm>
            <a:off x="2809654" y="3798332"/>
            <a:ext cx="4038808" cy="2743341"/>
          </a:xfrm>
          <a:prstGeom prst="rect">
            <a:avLst/>
          </a:prstGeom>
        </p:spPr>
      </p:pic>
    </p:spTree>
    <p:extLst>
      <p:ext uri="{BB962C8B-B14F-4D97-AF65-F5344CB8AC3E}">
        <p14:creationId xmlns:p14="http://schemas.microsoft.com/office/powerpoint/2010/main" val="470025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324C2C-54BB-C2BF-5F94-3E1EB3002F5F}"/>
              </a:ext>
            </a:extLst>
          </p:cNvPr>
          <p:cNvSpPr>
            <a:spLocks noGrp="1"/>
          </p:cNvSpPr>
          <p:nvPr>
            <p:ph idx="1"/>
          </p:nvPr>
        </p:nvSpPr>
        <p:spPr>
          <a:xfrm>
            <a:off x="1899255" y="881149"/>
            <a:ext cx="8915400" cy="466386"/>
          </a:xfrm>
        </p:spPr>
        <p:txBody>
          <a:bodyPr/>
          <a:lstStyle/>
          <a:p>
            <a:r>
              <a:rPr lang="en-US" dirty="0"/>
              <a:t>Feature Scaling:</a:t>
            </a:r>
          </a:p>
        </p:txBody>
      </p:sp>
      <p:pic>
        <p:nvPicPr>
          <p:cNvPr id="5" name="Picture 4">
            <a:extLst>
              <a:ext uri="{FF2B5EF4-FFF2-40B4-BE49-F238E27FC236}">
                <a16:creationId xmlns:a16="http://schemas.microsoft.com/office/drawing/2014/main" id="{FC614BA5-B2F7-007E-7A85-B445B435643D}"/>
              </a:ext>
            </a:extLst>
          </p:cNvPr>
          <p:cNvPicPr>
            <a:picLocks noChangeAspect="1"/>
          </p:cNvPicPr>
          <p:nvPr/>
        </p:nvPicPr>
        <p:blipFill>
          <a:blip r:embed="rId2"/>
          <a:stretch>
            <a:fillRect/>
          </a:stretch>
        </p:blipFill>
        <p:spPr>
          <a:xfrm>
            <a:off x="2269271" y="1301815"/>
            <a:ext cx="4114903" cy="768054"/>
          </a:xfrm>
          <a:prstGeom prst="rect">
            <a:avLst/>
          </a:prstGeom>
        </p:spPr>
      </p:pic>
      <p:sp>
        <p:nvSpPr>
          <p:cNvPr id="6" name="TextBox 5">
            <a:extLst>
              <a:ext uri="{FF2B5EF4-FFF2-40B4-BE49-F238E27FC236}">
                <a16:creationId xmlns:a16="http://schemas.microsoft.com/office/drawing/2014/main" id="{0687E02F-4F85-E51D-530A-4D4BB7E63298}"/>
              </a:ext>
            </a:extLst>
          </p:cNvPr>
          <p:cNvSpPr txBox="1"/>
          <p:nvPr/>
        </p:nvSpPr>
        <p:spPr>
          <a:xfrm>
            <a:off x="2202873" y="2230510"/>
            <a:ext cx="5190845" cy="369332"/>
          </a:xfrm>
          <a:prstGeom prst="rect">
            <a:avLst/>
          </a:prstGeom>
          <a:noFill/>
        </p:spPr>
        <p:txBody>
          <a:bodyPr wrap="none" rtlCol="0">
            <a:spAutoFit/>
          </a:bodyPr>
          <a:lstStyle/>
          <a:p>
            <a:r>
              <a:rPr lang="en-US" dirty="0"/>
              <a:t>Splitting Dataset into training and testing sets</a:t>
            </a:r>
          </a:p>
        </p:txBody>
      </p:sp>
      <p:pic>
        <p:nvPicPr>
          <p:cNvPr id="8" name="Picture 7">
            <a:extLst>
              <a:ext uri="{FF2B5EF4-FFF2-40B4-BE49-F238E27FC236}">
                <a16:creationId xmlns:a16="http://schemas.microsoft.com/office/drawing/2014/main" id="{B75C1038-653E-9A5B-D48B-CEF3EADE0A59}"/>
              </a:ext>
            </a:extLst>
          </p:cNvPr>
          <p:cNvPicPr>
            <a:picLocks noChangeAspect="1"/>
          </p:cNvPicPr>
          <p:nvPr/>
        </p:nvPicPr>
        <p:blipFill>
          <a:blip r:embed="rId3"/>
          <a:stretch>
            <a:fillRect/>
          </a:stretch>
        </p:blipFill>
        <p:spPr>
          <a:xfrm>
            <a:off x="2269271" y="2695656"/>
            <a:ext cx="7963309" cy="637748"/>
          </a:xfrm>
          <a:prstGeom prst="rect">
            <a:avLst/>
          </a:prstGeom>
        </p:spPr>
      </p:pic>
      <p:sp>
        <p:nvSpPr>
          <p:cNvPr id="9" name="TextBox 8">
            <a:extLst>
              <a:ext uri="{FF2B5EF4-FFF2-40B4-BE49-F238E27FC236}">
                <a16:creationId xmlns:a16="http://schemas.microsoft.com/office/drawing/2014/main" id="{CAAA81CB-C342-433A-F9F9-B8ACC315002E}"/>
              </a:ext>
            </a:extLst>
          </p:cNvPr>
          <p:cNvSpPr txBox="1"/>
          <p:nvPr/>
        </p:nvSpPr>
        <p:spPr>
          <a:xfrm>
            <a:off x="2198939" y="3482817"/>
            <a:ext cx="7946406" cy="369332"/>
          </a:xfrm>
          <a:prstGeom prst="rect">
            <a:avLst/>
          </a:prstGeom>
          <a:noFill/>
        </p:spPr>
        <p:txBody>
          <a:bodyPr wrap="none" rtlCol="0">
            <a:spAutoFit/>
          </a:bodyPr>
          <a:lstStyle/>
          <a:p>
            <a:r>
              <a:rPr lang="en-US" dirty="0"/>
              <a:t>Training MODEL using Logistic Regression and Random-forest Classifier</a:t>
            </a:r>
          </a:p>
        </p:txBody>
      </p:sp>
      <p:pic>
        <p:nvPicPr>
          <p:cNvPr id="11" name="Picture 10">
            <a:extLst>
              <a:ext uri="{FF2B5EF4-FFF2-40B4-BE49-F238E27FC236}">
                <a16:creationId xmlns:a16="http://schemas.microsoft.com/office/drawing/2014/main" id="{D01B9D5E-CEF6-1161-F095-38B20FA2335F}"/>
              </a:ext>
            </a:extLst>
          </p:cNvPr>
          <p:cNvPicPr>
            <a:picLocks noChangeAspect="1"/>
          </p:cNvPicPr>
          <p:nvPr/>
        </p:nvPicPr>
        <p:blipFill>
          <a:blip r:embed="rId4"/>
          <a:stretch>
            <a:fillRect/>
          </a:stretch>
        </p:blipFill>
        <p:spPr>
          <a:xfrm>
            <a:off x="2269271" y="3898862"/>
            <a:ext cx="4347660" cy="782663"/>
          </a:xfrm>
          <a:prstGeom prst="rect">
            <a:avLst/>
          </a:prstGeom>
        </p:spPr>
      </p:pic>
      <p:pic>
        <p:nvPicPr>
          <p:cNvPr id="13" name="Picture 12">
            <a:extLst>
              <a:ext uri="{FF2B5EF4-FFF2-40B4-BE49-F238E27FC236}">
                <a16:creationId xmlns:a16="http://schemas.microsoft.com/office/drawing/2014/main" id="{208A86CA-32BE-6272-D1DB-2E2A590EBED0}"/>
              </a:ext>
            </a:extLst>
          </p:cNvPr>
          <p:cNvPicPr>
            <a:picLocks noChangeAspect="1"/>
          </p:cNvPicPr>
          <p:nvPr/>
        </p:nvPicPr>
        <p:blipFill>
          <a:blip r:embed="rId5"/>
          <a:stretch>
            <a:fillRect/>
          </a:stretch>
        </p:blipFill>
        <p:spPr>
          <a:xfrm>
            <a:off x="2269271" y="4821047"/>
            <a:ext cx="7963309" cy="939673"/>
          </a:xfrm>
          <a:prstGeom prst="rect">
            <a:avLst/>
          </a:prstGeom>
        </p:spPr>
      </p:pic>
    </p:spTree>
    <p:extLst>
      <p:ext uri="{BB962C8B-B14F-4D97-AF65-F5344CB8AC3E}">
        <p14:creationId xmlns:p14="http://schemas.microsoft.com/office/powerpoint/2010/main" val="1950827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7AFCD-32D0-490F-94A0-8B30B8189DB2}"/>
              </a:ext>
            </a:extLst>
          </p:cNvPr>
          <p:cNvSpPr>
            <a:spLocks noGrp="1"/>
          </p:cNvSpPr>
          <p:nvPr>
            <p:ph type="title"/>
          </p:nvPr>
        </p:nvSpPr>
        <p:spPr>
          <a:xfrm>
            <a:off x="2592925" y="516045"/>
            <a:ext cx="8911687" cy="1146501"/>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EF8D8AB9-A388-44E2-8967-1E0C96ED96FC}"/>
              </a:ext>
            </a:extLst>
          </p:cNvPr>
          <p:cNvSpPr>
            <a:spLocks noGrp="1"/>
          </p:cNvSpPr>
          <p:nvPr>
            <p:ph idx="1"/>
          </p:nvPr>
        </p:nvSpPr>
        <p:spPr>
          <a:xfrm>
            <a:off x="2589212" y="1180407"/>
            <a:ext cx="8915400" cy="4730815"/>
          </a:xfrm>
        </p:spPr>
        <p:txBody>
          <a:bodyPr/>
          <a:lstStyle/>
          <a:p>
            <a:r>
              <a:rPr lang="en-US" dirty="0"/>
              <a:t>Data used </a:t>
            </a:r>
            <a:r>
              <a:rPr lang="en-US" b="1" dirty="0"/>
              <a:t>= weatherAUS.csv</a:t>
            </a:r>
            <a:r>
              <a:rPr lang="en-US" dirty="0"/>
              <a:t> and downloaded from Kaggle website.</a:t>
            </a:r>
            <a:endParaRPr lang="en-US" b="1" dirty="0"/>
          </a:p>
          <a:p>
            <a:r>
              <a:rPr lang="en-US" b="1" dirty="0"/>
              <a:t>Random Forest Accuracy:</a:t>
            </a:r>
            <a:r>
              <a:rPr lang="en-US" dirty="0"/>
              <a:t> Achieved over </a:t>
            </a:r>
            <a:r>
              <a:rPr lang="en-US" b="1" dirty="0"/>
              <a:t>96%</a:t>
            </a:r>
            <a:r>
              <a:rPr lang="en-US" dirty="0"/>
              <a:t> on training data and robust performance on test data.</a:t>
            </a:r>
          </a:p>
          <a:p>
            <a:r>
              <a:rPr lang="en-US" b="1" dirty="0"/>
              <a:t>Logistic Regression Accuracy: </a:t>
            </a:r>
            <a:r>
              <a:rPr lang="en-US" dirty="0"/>
              <a:t>Achieved </a:t>
            </a:r>
            <a:r>
              <a:rPr lang="en-US" b="1" dirty="0"/>
              <a:t>84.15%</a:t>
            </a:r>
            <a:r>
              <a:rPr lang="en-US" dirty="0"/>
              <a:t> on training data.</a:t>
            </a:r>
          </a:p>
          <a:p>
            <a:r>
              <a:rPr lang="en-US" b="1" dirty="0"/>
              <a:t>Simulation results: </a:t>
            </a:r>
          </a:p>
          <a:p>
            <a:pPr marL="0" indent="0">
              <a:buNone/>
            </a:pPr>
            <a:r>
              <a:rPr lang="en-US" b="1" dirty="0"/>
              <a:t>	</a:t>
            </a:r>
            <a:r>
              <a:rPr lang="en-US" dirty="0"/>
              <a:t>Training results:% of data is trained successfully</a:t>
            </a:r>
          </a:p>
          <a:p>
            <a:endParaRPr lang="en-US" dirty="0"/>
          </a:p>
          <a:p>
            <a:endParaRPr lang="en-US" dirty="0"/>
          </a:p>
          <a:p>
            <a:pPr marL="0" indent="0">
              <a:buNone/>
            </a:pPr>
            <a:r>
              <a:rPr lang="en-US" b="1" dirty="0"/>
              <a:t>	Accuracy score:(</a:t>
            </a:r>
            <a:r>
              <a:rPr lang="en-US" b="1"/>
              <a:t>Random forest</a:t>
            </a:r>
            <a:r>
              <a:rPr lang="en-US" b="1" dirty="0"/>
              <a:t> </a:t>
            </a:r>
            <a:r>
              <a:rPr lang="en-US" b="1"/>
              <a:t>classifier</a:t>
            </a:r>
            <a:r>
              <a:rPr lang="en-US" b="1" dirty="0"/>
              <a:t>)</a:t>
            </a:r>
          </a:p>
          <a:p>
            <a:pPr marL="0" indent="0">
              <a:buNone/>
            </a:pPr>
            <a:r>
              <a:rPr lang="en-US" b="1" dirty="0"/>
              <a:t>		</a:t>
            </a:r>
          </a:p>
        </p:txBody>
      </p:sp>
      <p:pic>
        <p:nvPicPr>
          <p:cNvPr id="5" name="Picture 4">
            <a:extLst>
              <a:ext uri="{FF2B5EF4-FFF2-40B4-BE49-F238E27FC236}">
                <a16:creationId xmlns:a16="http://schemas.microsoft.com/office/drawing/2014/main" id="{07702DC7-674A-6685-D77F-F712F30206B7}"/>
              </a:ext>
            </a:extLst>
          </p:cNvPr>
          <p:cNvPicPr>
            <a:picLocks noChangeAspect="1"/>
          </p:cNvPicPr>
          <p:nvPr/>
        </p:nvPicPr>
        <p:blipFill>
          <a:blip r:embed="rId2"/>
          <a:stretch>
            <a:fillRect/>
          </a:stretch>
        </p:blipFill>
        <p:spPr>
          <a:xfrm>
            <a:off x="3308851" y="3429000"/>
            <a:ext cx="3490960" cy="783987"/>
          </a:xfrm>
          <a:prstGeom prst="rect">
            <a:avLst/>
          </a:prstGeom>
        </p:spPr>
      </p:pic>
      <p:pic>
        <p:nvPicPr>
          <p:cNvPr id="9" name="Picture 8">
            <a:extLst>
              <a:ext uri="{FF2B5EF4-FFF2-40B4-BE49-F238E27FC236}">
                <a16:creationId xmlns:a16="http://schemas.microsoft.com/office/drawing/2014/main" id="{928B1F03-C8CC-C8B8-8613-0DB7D26ABE75}"/>
              </a:ext>
            </a:extLst>
          </p:cNvPr>
          <p:cNvPicPr>
            <a:picLocks noChangeAspect="1"/>
          </p:cNvPicPr>
          <p:nvPr/>
        </p:nvPicPr>
        <p:blipFill>
          <a:blip r:embed="rId3"/>
          <a:stretch>
            <a:fillRect/>
          </a:stretch>
        </p:blipFill>
        <p:spPr>
          <a:xfrm>
            <a:off x="7594669" y="3429001"/>
            <a:ext cx="3770971" cy="783986"/>
          </a:xfrm>
          <a:prstGeom prst="rect">
            <a:avLst/>
          </a:prstGeom>
        </p:spPr>
      </p:pic>
      <p:pic>
        <p:nvPicPr>
          <p:cNvPr id="11" name="Picture 10">
            <a:extLst>
              <a:ext uri="{FF2B5EF4-FFF2-40B4-BE49-F238E27FC236}">
                <a16:creationId xmlns:a16="http://schemas.microsoft.com/office/drawing/2014/main" id="{2C534857-AF64-C3F0-1C13-EA431D941597}"/>
              </a:ext>
            </a:extLst>
          </p:cNvPr>
          <p:cNvPicPr>
            <a:picLocks noChangeAspect="1"/>
          </p:cNvPicPr>
          <p:nvPr/>
        </p:nvPicPr>
        <p:blipFill>
          <a:blip r:embed="rId4"/>
          <a:stretch>
            <a:fillRect/>
          </a:stretch>
        </p:blipFill>
        <p:spPr>
          <a:xfrm>
            <a:off x="3308851" y="4814302"/>
            <a:ext cx="3906596" cy="863291"/>
          </a:xfrm>
          <a:prstGeom prst="rect">
            <a:avLst/>
          </a:prstGeom>
        </p:spPr>
      </p:pic>
    </p:spTree>
    <p:extLst>
      <p:ext uri="{BB962C8B-B14F-4D97-AF65-F5344CB8AC3E}">
        <p14:creationId xmlns:p14="http://schemas.microsoft.com/office/powerpoint/2010/main" val="421246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FD74-7C0A-4544-22ED-EE1BF3B8A9D8}"/>
              </a:ext>
            </a:extLst>
          </p:cNvPr>
          <p:cNvPicPr>
            <a:picLocks noGrp="1" noChangeAspect="1"/>
          </p:cNvPicPr>
          <p:nvPr>
            <p:ph idx="1"/>
          </p:nvPr>
        </p:nvPicPr>
        <p:blipFill>
          <a:blip r:embed="rId2"/>
          <a:stretch>
            <a:fillRect/>
          </a:stretch>
        </p:blipFill>
        <p:spPr>
          <a:xfrm>
            <a:off x="2828772" y="1786855"/>
            <a:ext cx="5789179" cy="4250716"/>
          </a:xfrm>
        </p:spPr>
      </p:pic>
      <p:sp>
        <p:nvSpPr>
          <p:cNvPr id="6" name="TextBox 5">
            <a:extLst>
              <a:ext uri="{FF2B5EF4-FFF2-40B4-BE49-F238E27FC236}">
                <a16:creationId xmlns:a16="http://schemas.microsoft.com/office/drawing/2014/main" id="{2BE78E58-56FA-F0A0-F36F-FACDE96D45D0}"/>
              </a:ext>
            </a:extLst>
          </p:cNvPr>
          <p:cNvSpPr txBox="1"/>
          <p:nvPr/>
        </p:nvSpPr>
        <p:spPr>
          <a:xfrm>
            <a:off x="2901114" y="1241571"/>
            <a:ext cx="5644494" cy="400110"/>
          </a:xfrm>
          <a:prstGeom prst="rect">
            <a:avLst/>
          </a:prstGeom>
          <a:noFill/>
        </p:spPr>
        <p:txBody>
          <a:bodyPr wrap="none" rtlCol="0">
            <a:spAutoFit/>
          </a:bodyPr>
          <a:lstStyle/>
          <a:p>
            <a:r>
              <a:rPr lang="en-US" sz="2000" b="1" dirty="0"/>
              <a:t>Comparison b/w Actual and Predicted data</a:t>
            </a:r>
          </a:p>
        </p:txBody>
      </p:sp>
    </p:spTree>
    <p:extLst>
      <p:ext uri="{BB962C8B-B14F-4D97-AF65-F5344CB8AC3E}">
        <p14:creationId xmlns:p14="http://schemas.microsoft.com/office/powerpoint/2010/main" val="464739399"/>
      </p:ext>
    </p:extLst>
  </p:cSld>
  <p:clrMapOvr>
    <a:masterClrMapping/>
  </p:clrMapOvr>
</p:sld>
</file>

<file path=ppt/theme/theme1.xml><?xml version="1.0" encoding="utf-8"?>
<a:theme xmlns:a="http://schemas.openxmlformats.org/drawingml/2006/main" name="Wisp">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896</TotalTime>
  <Words>564</Words>
  <Application>Microsoft Office PowerPoint</Application>
  <PresentationFormat>Widescreen</PresentationFormat>
  <Paragraphs>60</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Wisp</vt:lpstr>
      <vt:lpstr>Rainfall Prediction System</vt:lpstr>
      <vt:lpstr>Outline</vt:lpstr>
      <vt:lpstr>Introduction</vt:lpstr>
      <vt:lpstr>Literature Review/ breakdown of the problem</vt:lpstr>
      <vt:lpstr>Proposed Solution/Methodology</vt:lpstr>
      <vt:lpstr>Code:</vt:lpstr>
      <vt:lpstr>PowerPoint Presentation</vt:lpstr>
      <vt:lpstr>Results</vt:lpstr>
      <vt:lpstr>PowerPoint Presentation</vt:lpstr>
      <vt:lpstr>Teamwork/Tasks Division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CEP Presentation</dc:title>
  <dc:creator>Shoaib Azmat</dc:creator>
  <cp:lastModifiedBy>Ubaid Qayyum</cp:lastModifiedBy>
  <cp:revision>34</cp:revision>
  <cp:lastPrinted>2020-10-23T08:00:35Z</cp:lastPrinted>
  <dcterms:created xsi:type="dcterms:W3CDTF">2020-10-16T15:32:16Z</dcterms:created>
  <dcterms:modified xsi:type="dcterms:W3CDTF">2024-12-23T18:36:01Z</dcterms:modified>
</cp:coreProperties>
</file>