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59" r:id="rId5"/>
    <p:sldId id="261" r:id="rId6"/>
    <p:sldId id="262" r:id="rId7"/>
    <p:sldId id="257" r:id="rId8"/>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userDrawn="1">
          <p15:clr>
            <a:srgbClr val="A4A3A4"/>
          </p15:clr>
        </p15:guide>
        <p15:guide id="2" pos="38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en Hou" initials="Y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74"/>
        <p:guide pos="381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78.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FBDA59-BD8C-44BF-A41A-8C8919B73DE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FBDA59-BD8C-44BF-A41A-8C8919B73DE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374151"/>
                </a:solidFill>
                <a:effectLst/>
                <a:latin typeface="Söhne"/>
              </a:rPr>
              <a:t>Game Time Tracking</a:t>
            </a:r>
            <a:r>
              <a:rPr lang="en-US" altLang="zh-CN" b="0" i="0" dirty="0">
                <a:solidFill>
                  <a:srgbClr val="374151"/>
                </a:solidFill>
                <a:effectLst/>
                <a:latin typeface="Söhne"/>
              </a:rPr>
              <a:t>: The app can track the amount of time users spend on various games and generate easy-to-understand charts.</a:t>
            </a:r>
            <a:endParaRPr lang="en-US" altLang="zh-CN" b="0" i="0" dirty="0">
              <a:solidFill>
                <a:srgbClr val="374151"/>
              </a:solidFill>
              <a:effectLst/>
              <a:latin typeface="Söhne"/>
            </a:endParaRPr>
          </a:p>
          <a:p>
            <a:pPr algn="l"/>
            <a:r>
              <a:rPr lang="en-US" altLang="zh-CN" b="1" i="0" dirty="0">
                <a:effectLst/>
                <a:latin typeface="Söhne"/>
              </a:rPr>
              <a:t>Feedback and Alerts</a:t>
            </a:r>
            <a:endParaRPr lang="en-US" altLang="zh-CN" b="1" i="0" dirty="0">
              <a:effectLst/>
              <a:latin typeface="Söhne"/>
            </a:endParaRPr>
          </a:p>
          <a:p>
            <a:pPr algn="l">
              <a:buFont typeface="+mj-lt"/>
              <a:buAutoNum type="arabicPeriod"/>
            </a:pPr>
            <a:r>
              <a:rPr lang="en-US" altLang="zh-CN" b="1" i="0" dirty="0">
                <a:solidFill>
                  <a:srgbClr val="374151"/>
                </a:solidFill>
                <a:effectLst/>
                <a:latin typeface="Söhne"/>
              </a:rPr>
              <a:t>Real-Time Alerts</a:t>
            </a:r>
            <a:r>
              <a:rPr lang="en-US" altLang="zh-CN" b="0" i="0" dirty="0">
                <a:solidFill>
                  <a:srgbClr val="374151"/>
                </a:solidFill>
                <a:effectLst/>
                <a:latin typeface="Söhne"/>
              </a:rPr>
              <a:t>: When a user reaches a pre-set gaming time limit, the app can send out a notification.</a:t>
            </a:r>
            <a:endParaRPr lang="en-US" altLang="zh-CN" b="0" i="0" dirty="0">
              <a:solidFill>
                <a:srgbClr val="374151"/>
              </a:solidFill>
              <a:effectLst/>
              <a:latin typeface="Söhne"/>
            </a:endParaRPr>
          </a:p>
          <a:p>
            <a:pPr algn="l"/>
            <a:r>
              <a:rPr lang="en-US" altLang="zh-CN" b="1" i="0" dirty="0">
                <a:effectLst/>
                <a:latin typeface="Söhne"/>
              </a:rPr>
              <a:t>Parental Monitoring and Involvement</a:t>
            </a:r>
            <a:endParaRPr lang="en-US" altLang="zh-CN" b="1" i="0" dirty="0">
              <a:effectLst/>
              <a:latin typeface="Söhne"/>
            </a:endParaRPr>
          </a:p>
          <a:p>
            <a:pPr algn="l">
              <a:buFont typeface="+mj-lt"/>
              <a:buAutoNum type="arabicPeriod"/>
            </a:pPr>
            <a:r>
              <a:rPr lang="en-US" altLang="zh-CN" b="1" i="0" dirty="0">
                <a:solidFill>
                  <a:srgbClr val="374151"/>
                </a:solidFill>
                <a:effectLst/>
                <a:latin typeface="Söhne"/>
              </a:rPr>
              <a:t>Parental Control Dashboard</a:t>
            </a:r>
            <a:r>
              <a:rPr lang="en-US" altLang="zh-CN" b="0" i="0" dirty="0">
                <a:solidFill>
                  <a:srgbClr val="374151"/>
                </a:solidFill>
                <a:effectLst/>
                <a:latin typeface="Söhne"/>
              </a:rPr>
              <a:t>: Parents can view their child's activity tracking data and set gaming time limits.</a:t>
            </a:r>
            <a:endParaRPr lang="en-US" altLang="zh-CN" dirty="0"/>
          </a:p>
          <a:p>
            <a:r>
              <a:rPr lang="en-US" altLang="zh-CN" dirty="0"/>
              <a:t>2. Social Concept: Collaboration</a:t>
            </a:r>
            <a:endParaRPr lang="en-US" altLang="zh-CN" dirty="0"/>
          </a:p>
          <a:p>
            <a:r>
              <a:rPr lang="en-US" altLang="zh-CN" dirty="0"/>
              <a:t>Platform Partnerships: Collaborate with major gaming platforms to integrate time management tools directly into their systems. This would ensure a wider reach and more effective implementation.</a:t>
            </a:r>
            <a:endParaRPr lang="en-US" altLang="zh-CN" dirty="0"/>
          </a:p>
          <a:p>
            <a:endParaRPr lang="en-US" altLang="zh-CN" dirty="0"/>
          </a:p>
          <a:p>
            <a:r>
              <a:rPr lang="en-US" altLang="zh-CN" dirty="0"/>
              <a:t>Unified Playtime Tracker: Work with multiple game developers to create a unified system that tracks total playtime across different games and platforms. </a:t>
            </a:r>
            <a:endParaRPr lang="en-US" altLang="zh-CN" dirty="0"/>
          </a:p>
          <a:p>
            <a:endParaRPr lang="en-US" altLang="zh-CN" dirty="0"/>
          </a:p>
          <a:p>
            <a:endParaRPr lang="en-US" altLang="zh-CN" dirty="0"/>
          </a:p>
          <a:p>
            <a:pPr algn="l"/>
            <a:r>
              <a:rPr lang="en-US" altLang="zh-CN" b="1" i="0" dirty="0">
                <a:effectLst/>
                <a:latin typeface="Söhne"/>
              </a:rPr>
              <a:t>1. Geo-Fencing for Gaming Hotspots</a:t>
            </a:r>
            <a:endParaRPr lang="en-US" altLang="zh-CN" b="1" i="0" dirty="0">
              <a:effectLst/>
              <a:latin typeface="Söhne"/>
            </a:endParaRPr>
          </a:p>
          <a:p>
            <a:pPr algn="l"/>
            <a:r>
              <a:rPr lang="en-US" altLang="zh-CN" b="0" i="0" dirty="0">
                <a:solidFill>
                  <a:srgbClr val="374151"/>
                </a:solidFill>
                <a:effectLst/>
                <a:latin typeface="Söhne"/>
              </a:rPr>
              <a:t>The app could use geo-fencing technology to identify areas where gaming is commonly done, such as internet cafes or certain recreational areas. When a user enters these zones, the app could send a notification or even lock certain gaming apps to discourage gaming in those locations.</a:t>
            </a:r>
            <a:endParaRPr lang="en-US" altLang="zh-CN" b="0" i="0" dirty="0">
              <a:solidFill>
                <a:srgbClr val="374151"/>
              </a:solidFill>
              <a:effectLst/>
              <a:latin typeface="Söhne"/>
            </a:endParaRPr>
          </a:p>
          <a:p>
            <a:pPr algn="l"/>
            <a:r>
              <a:rPr lang="en-US" altLang="zh-CN" b="1" i="0" dirty="0">
                <a:effectLst/>
                <a:latin typeface="Söhne"/>
              </a:rPr>
              <a:t>2. Activity Suggestions Based on Location</a:t>
            </a:r>
            <a:endParaRPr lang="en-US" altLang="zh-CN" b="1" i="0" dirty="0">
              <a:effectLst/>
              <a:latin typeface="Söhne"/>
            </a:endParaRPr>
          </a:p>
          <a:p>
            <a:pPr algn="l"/>
            <a:r>
              <a:rPr lang="en-US" altLang="zh-CN" b="0" i="0" dirty="0">
                <a:solidFill>
                  <a:srgbClr val="374151"/>
                </a:solidFill>
                <a:effectLst/>
                <a:latin typeface="Söhne"/>
              </a:rPr>
              <a:t>The app could suggest alternative activities based on the user's current location. For example, if the user is near a park, the app could suggest going for a walk or playing a sport. This feature could help divert attention away from gaming and encourage more physical activity.</a:t>
            </a:r>
            <a:endParaRPr lang="en-US" altLang="zh-CN" b="0" i="0" dirty="0">
              <a:solidFill>
                <a:srgbClr val="374151"/>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fld id="{6881D7EE-1536-4C8F-88F3-4DE28BEED1E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374151"/>
                </a:solidFill>
                <a:effectLst/>
                <a:latin typeface="Söhne"/>
              </a:rPr>
              <a:t>Behavioral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Parental Monitoring</a:t>
            </a:r>
            <a:r>
              <a:rPr lang="en-US" altLang="zh-CN" b="0" i="0" dirty="0">
                <a:solidFill>
                  <a:srgbClr val="374151"/>
                </a:solidFill>
                <a:effectLst/>
                <a:latin typeface="Söhne"/>
              </a:rPr>
              <a:t>: Parents play a crucial role in monitoring their children's online game playing habits. This includes knowing where their children are after school, whom they are with, and even controlling their game playing time.</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Resource Restrictions</a:t>
            </a:r>
            <a:r>
              <a:rPr lang="en-US" altLang="zh-CN" b="0" i="0" dirty="0">
                <a:solidFill>
                  <a:srgbClr val="374151"/>
                </a:solidFill>
                <a:effectLst/>
                <a:latin typeface="Söhne"/>
              </a:rPr>
              <a:t>: Limiting resources such as pocket money, computer access, and network speed can deter excessive gaming.</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Dissuasion</a:t>
            </a:r>
            <a:r>
              <a:rPr lang="en-US" altLang="zh-CN" b="0" i="0" dirty="0">
                <a:solidFill>
                  <a:srgbClr val="374151"/>
                </a:solidFill>
                <a:effectLst/>
                <a:latin typeface="Söhne"/>
              </a:rPr>
              <a:t>: Teachers and parents can intervene early, constantly remind, dissuade, and warn against excessive online game playing.</a:t>
            </a:r>
            <a:endParaRPr lang="en-US" altLang="zh-CN" b="0" i="0" dirty="0">
              <a:solidFill>
                <a:srgbClr val="374151"/>
              </a:solidFill>
              <a:effectLst/>
              <a:latin typeface="Söhne"/>
            </a:endParaRPr>
          </a:p>
          <a:p>
            <a:pPr algn="l">
              <a:buFont typeface="+mj-lt"/>
              <a:buAutoNum type="arabicPeriod"/>
            </a:pPr>
            <a:r>
              <a:rPr lang="en-US" altLang="zh-CN" b="1" i="0" dirty="0">
                <a:solidFill>
                  <a:srgbClr val="374151"/>
                </a:solidFill>
                <a:effectLst/>
                <a:latin typeface="Söhne"/>
              </a:rPr>
              <a:t>Educational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Rationalization/Education</a:t>
            </a:r>
            <a:r>
              <a:rPr lang="en-US" altLang="zh-CN" b="0" i="0" dirty="0">
                <a:solidFill>
                  <a:srgbClr val="374151"/>
                </a:solidFill>
                <a:effectLst/>
                <a:latin typeface="Söhne"/>
              </a:rPr>
              <a:t>: Education by teachers and parents helps adolescents realize the consequences of excessively playing online games. This can be supplemented by educational movies, media reports on online game addiction, and learning from symptoms suffered by peers due to excessive gaming.</a:t>
            </a:r>
            <a:endParaRPr lang="en-US" altLang="zh-CN" b="0" i="0" dirty="0">
              <a:solidFill>
                <a:srgbClr val="374151"/>
              </a:solidFill>
              <a:effectLst/>
              <a:latin typeface="Söhne"/>
            </a:endParaRPr>
          </a:p>
          <a:p>
            <a:pPr algn="l">
              <a:buFont typeface="+mj-lt"/>
              <a:buAutoNum type="arabicPeriod"/>
            </a:pPr>
            <a:r>
              <a:rPr lang="en-US" altLang="zh-CN" b="1" i="0" dirty="0">
                <a:solidFill>
                  <a:srgbClr val="374151"/>
                </a:solidFill>
                <a:effectLst/>
                <a:latin typeface="Söhne"/>
              </a:rPr>
              <a:t>Economic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Perceived Cost</a:t>
            </a:r>
            <a:r>
              <a:rPr lang="en-US" altLang="zh-CN" b="0" i="0" dirty="0">
                <a:solidFill>
                  <a:srgbClr val="374151"/>
                </a:solidFill>
                <a:effectLst/>
                <a:latin typeface="Söhne"/>
              </a:rPr>
              <a:t>: The high costs associated with online gaming, such as equipment costs, per-hour playing costs, internet access fees, and associated costs like snacks, can act as deterrents. However, it's noted that some may perceive these fees as reasonable.</a:t>
            </a:r>
            <a:endParaRPr lang="en-US" altLang="zh-CN" b="0" i="0" dirty="0">
              <a:solidFill>
                <a:srgbClr val="374151"/>
              </a:solidFill>
              <a:effectLst/>
              <a:latin typeface="Söhne"/>
            </a:endParaRPr>
          </a:p>
          <a:p>
            <a:pPr algn="l">
              <a:buFont typeface="+mj-lt"/>
              <a:buAutoNum type="arabicPeriod"/>
            </a:pPr>
            <a:r>
              <a:rPr lang="en-US" altLang="zh-CN" b="1" i="0" dirty="0">
                <a:solidFill>
                  <a:srgbClr val="374151"/>
                </a:solidFill>
                <a:effectLst/>
                <a:latin typeface="Söhne"/>
              </a:rPr>
              <a:t>Psychological and Social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Studies have explored the role of impulsivity in actual and problematic use of online games.</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The role of internet addiction in online game loyalty has been investigated.</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The influence of parental warmth and control on adolescent behavior, including online gaming habits, has been studied.</a:t>
            </a:r>
            <a:endParaRPr lang="en-US" altLang="zh-CN" b="0" i="0" dirty="0">
              <a:solidFill>
                <a:srgbClr val="374151"/>
              </a:solidFill>
              <a:effectLst/>
              <a:latin typeface="Söhne"/>
            </a:endParaRPr>
          </a:p>
          <a:p>
            <a:pPr algn="l">
              <a:buFont typeface="+mj-lt"/>
              <a:buNone/>
            </a:pPr>
            <a:r>
              <a:rPr lang="en-US" altLang="zh-CN" b="1" i="0" dirty="0">
                <a:solidFill>
                  <a:srgbClr val="374151"/>
                </a:solidFill>
                <a:effectLst/>
                <a:latin typeface="Söhne"/>
              </a:rPr>
              <a:t>Technological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marR="0" lvl="1" indent="-285750" algn="l" defTabSz="914400" rtl="0" eaLnBrk="1" fontAlgn="auto" latinLnBrk="0" hangingPunct="1">
              <a:lnSpc>
                <a:spcPct val="100000"/>
              </a:lnSpc>
              <a:spcBef>
                <a:spcPts val="0"/>
              </a:spcBef>
              <a:spcAft>
                <a:spcPts val="0"/>
              </a:spcAft>
              <a:buClrTx/>
              <a:buSzTx/>
              <a:buFont typeface="+mj-lt"/>
              <a:buAutoNum type="arabicPeriod"/>
              <a:defRPr/>
            </a:pPr>
            <a:r>
              <a:rPr lang="en-AU" altLang="zh-CN" b="0" dirty="0">
                <a:solidFill>
                  <a:srgbClr val="374151"/>
                </a:solidFill>
                <a:latin typeface="Söhne"/>
              </a:rPr>
              <a:t>Brain activity &amp; gaming urge</a:t>
            </a:r>
            <a:endParaRPr lang="en-US" altLang="zh-CN" b="0" dirty="0">
              <a:solidFill>
                <a:srgbClr val="374151"/>
              </a:solidFill>
              <a:latin typeface="Söhne"/>
            </a:endParaRPr>
          </a:p>
          <a:p>
            <a:pPr marL="457200" lvl="1" indent="0" algn="l">
              <a:buFont typeface="+mj-lt"/>
              <a:buNone/>
            </a:pPr>
            <a:endParaRPr lang="en-US" altLang="zh-CN" b="0" i="0" dirty="0">
              <a:solidFill>
                <a:srgbClr val="374151"/>
              </a:solidFill>
              <a:effectLst/>
              <a:latin typeface="Söhne"/>
            </a:endParaRPr>
          </a:p>
          <a:p>
            <a:pPr marL="457200" lvl="1" indent="0" algn="l">
              <a:buFont typeface="+mj-lt"/>
              <a:buNone/>
            </a:pPr>
            <a:r>
              <a:rPr lang="en-US" altLang="zh-CN" b="0" i="0" dirty="0">
                <a:solidFill>
                  <a:srgbClr val="374151"/>
                </a:solidFill>
                <a:effectLst/>
                <a:latin typeface="Söhne"/>
              </a:rPr>
              <a:t>Concept</a:t>
            </a:r>
            <a:r>
              <a:rPr lang="zh-CN" altLang="en-US" b="0" i="0" dirty="0">
                <a:solidFill>
                  <a:srgbClr val="374151"/>
                </a:solidFill>
                <a:effectLst/>
                <a:latin typeface="Söhne"/>
              </a:rPr>
              <a:t>：</a:t>
            </a:r>
            <a:r>
              <a:rPr lang="en-US" altLang="zh-CN" b="0" i="0" dirty="0">
                <a:solidFill>
                  <a:srgbClr val="374151"/>
                </a:solidFill>
                <a:effectLst/>
                <a:latin typeface="Söhne"/>
              </a:rPr>
              <a:t>Qustodio is a parental monitoring app designed to help parents control their children's activities on the Internet. In addition to limiting and monitoring Internet time, Qustodio offers control options for games and apps. Parents can set timers to limit gaming time and can track their children's gaming and internet habits. In addition, Qustodio offers real-time reports and alerts to keep parents informed of their children's online activities and to intervene in a timely manner.</a:t>
            </a:r>
            <a:endParaRPr lang="en-US" altLang="zh-CN" b="0" i="0" dirty="0">
              <a:solidFill>
                <a:srgbClr val="374151"/>
              </a:solidFill>
              <a:effectLst/>
              <a:latin typeface="Söhne"/>
            </a:endParaRPr>
          </a:p>
          <a:p>
            <a:pPr marL="457200" lvl="1" indent="0" algn="l">
              <a:buFont typeface="+mj-lt"/>
              <a:buNone/>
            </a:pPr>
            <a:endParaRPr lang="en-US" altLang="zh-CN" b="0" i="0" dirty="0">
              <a:solidFill>
                <a:srgbClr val="374151"/>
              </a:solidFill>
              <a:effectLst/>
              <a:latin typeface="Söhne"/>
            </a:endParaRPr>
          </a:p>
          <a:p>
            <a:pPr marL="457200" lvl="1" indent="0" algn="l">
              <a:buFont typeface="+mj-lt"/>
              <a:buNone/>
            </a:pPr>
            <a:r>
              <a:rPr lang="en-US" altLang="zh-CN" b="0" i="0" dirty="0">
                <a:solidFill>
                  <a:srgbClr val="374151"/>
                </a:solidFill>
                <a:effectLst/>
                <a:latin typeface="Söhne"/>
              </a:rPr>
              <a:t>Forest is an app focused on time management and improving concentration that can be used to limit cell phone usage time, including game time. What makes this app unique is that it associates limiting cell phone usage time with the planting of a virtual tree. When you start focusing on work or study, you can plant a virtual tree and then let the tree grow for a set period of time. If you don't use your cell phone within the time limit, the tree will grow and flourish, and vice versa.</a:t>
            </a:r>
            <a:endParaRPr lang="en-US" altLang="zh-CN" b="0" i="0" dirty="0">
              <a:solidFill>
                <a:srgbClr val="374151"/>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fld id="{6881D7EE-1536-4C8F-88F3-4DE28BEED1E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FBDA59-BD8C-44BF-A41A-8C8919B73DE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tags" Target="../tags/tag64.xml"/><Relationship Id="rId3" Type="http://schemas.openxmlformats.org/officeDocument/2006/relationships/image" Target="../media/image2.png"/><Relationship Id="rId2" Type="http://schemas.openxmlformats.org/officeDocument/2006/relationships/tags" Target="../tags/tag63.xml"/><Relationship Id="rId19" Type="http://schemas.openxmlformats.org/officeDocument/2006/relationships/notesSlide" Target="../notesSlides/notesSlide1.xml"/><Relationship Id="rId18" Type="http://schemas.openxmlformats.org/officeDocument/2006/relationships/slideLayout" Target="../slideLayouts/slideLayout12.xml"/><Relationship Id="rId17" Type="http://schemas.openxmlformats.org/officeDocument/2006/relationships/tags" Target="../tags/tag73.xml"/><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2.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6.xml"/><Relationship Id="rId7" Type="http://schemas.openxmlformats.org/officeDocument/2006/relationships/image" Target="../media/image16.jpeg"/><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png"/><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1301115" y="701040"/>
            <a:ext cx="9236075" cy="666115"/>
          </a:xfrm>
          <a:prstGeom prst="rect">
            <a:avLst/>
          </a:prstGeom>
          <a:noFill/>
        </p:spPr>
        <p:txBody>
          <a:bodyPr wrap="square" rtlCol="0">
            <a:spAutoFit/>
          </a:bodyPr>
          <a:lstStyle/>
          <a:p>
            <a:pPr algn="ctr"/>
            <a:r>
              <a:rPr lang="en-US" altLang="zh-CN" sz="3735"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a鬼泣 (非商业使用)" panose="00020600040101010101" pitchFamily="18" charset="-122"/>
                <a:ea typeface="Aa鬼泣 (非商业使用)" panose="00020600040101010101" pitchFamily="18" charset="-122"/>
              </a:rPr>
              <a:t>Team: Study King</a:t>
            </a:r>
            <a:endParaRPr lang="en-US" altLang="zh-CN" sz="3735"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a鬼泣 (非商业使用)" panose="00020600040101010101" pitchFamily="18" charset="-122"/>
              <a:ea typeface="Aa鬼泣 (非商业使用)" panose="00020600040101010101" pitchFamily="18" charset="-122"/>
            </a:endParaRPr>
          </a:p>
        </p:txBody>
      </p:sp>
      <p:sp>
        <p:nvSpPr>
          <p:cNvPr id="7" name="PA-图片 5"/>
          <p:cNvSpPr/>
          <p:nvPr>
            <p:custDataLst>
              <p:tags r:id="rId2"/>
            </p:custDataLst>
          </p:nvPr>
        </p:nvSpPr>
        <p:spPr>
          <a:xfrm>
            <a:off x="6851111" y="5769797"/>
            <a:ext cx="5340560" cy="1089248"/>
          </a:xfrm>
          <a:custGeom>
            <a:avLst/>
            <a:gdLst/>
            <a:ahLst/>
            <a:cxnLst/>
            <a:rect l="0" t="0" r="0" b="0"/>
            <a:pathLst>
              <a:path w="4005420" h="816936">
                <a:moveTo>
                  <a:pt x="0" y="0"/>
                </a:moveTo>
                <a:lnTo>
                  <a:pt x="4005419" y="0"/>
                </a:lnTo>
                <a:lnTo>
                  <a:pt x="4005419" y="816935"/>
                </a:lnTo>
                <a:lnTo>
                  <a:pt x="0" y="816935"/>
                </a:lnTo>
                <a:close/>
              </a:path>
            </a:pathLst>
          </a:custGeom>
          <a:blipFill dpi="0" rotWithShape="1">
            <a:blip r:embed="rId3">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5" name="图形 4" descr="用户"/>
          <p:cNvPicPr>
            <a:picLocks noChangeAspect="1"/>
          </p:cNvPicPr>
          <p:nvPr>
            <p:custDataLst>
              <p:tags r:id="rId4"/>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11084" y="3135862"/>
            <a:ext cx="538635" cy="538635"/>
          </a:xfrm>
          <a:prstGeom prst="rect">
            <a:avLst/>
          </a:prstGeom>
        </p:spPr>
      </p:pic>
      <p:pic>
        <p:nvPicPr>
          <p:cNvPr id="6" name="图形 5" descr="用户"/>
          <p:cNvPicPr>
            <a:picLocks noChangeAspect="1"/>
          </p:cNvPicPr>
          <p:nvPr>
            <p:custDataLst>
              <p:tags r:id="rId7"/>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11084" y="2630092"/>
            <a:ext cx="538635" cy="538635"/>
          </a:xfrm>
          <a:prstGeom prst="rect">
            <a:avLst/>
          </a:prstGeom>
        </p:spPr>
      </p:pic>
      <p:pic>
        <p:nvPicPr>
          <p:cNvPr id="4" name="图形 6" descr="用户"/>
          <p:cNvPicPr>
            <a:picLocks noChangeAspect="1"/>
          </p:cNvPicPr>
          <p:nvPr>
            <p:custDataLst>
              <p:tags r:id="rId8"/>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11085" y="3641633"/>
            <a:ext cx="538635" cy="538635"/>
          </a:xfrm>
          <a:prstGeom prst="rect">
            <a:avLst/>
          </a:prstGeom>
        </p:spPr>
      </p:pic>
      <p:pic>
        <p:nvPicPr>
          <p:cNvPr id="8" name="图形 7" descr="用户"/>
          <p:cNvPicPr>
            <a:picLocks noChangeAspect="1"/>
          </p:cNvPicPr>
          <p:nvPr>
            <p:custDataLst>
              <p:tags r:id="rId9"/>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13989" y="4147404"/>
            <a:ext cx="538635" cy="538635"/>
          </a:xfrm>
          <a:prstGeom prst="rect">
            <a:avLst/>
          </a:prstGeom>
        </p:spPr>
      </p:pic>
      <p:sp>
        <p:nvSpPr>
          <p:cNvPr id="10" name="文本框 9"/>
          <p:cNvSpPr txBox="1"/>
          <p:nvPr>
            <p:custDataLst>
              <p:tags r:id="rId10"/>
            </p:custDataLst>
          </p:nvPr>
        </p:nvSpPr>
        <p:spPr>
          <a:xfrm>
            <a:off x="3249719" y="2766530"/>
            <a:ext cx="1807862" cy="369332"/>
          </a:xfrm>
          <a:prstGeom prst="rect">
            <a:avLst/>
          </a:prstGeom>
          <a:noFill/>
        </p:spPr>
        <p:txBody>
          <a:bodyPr wrap="square" rtlCol="0">
            <a:spAutoFit/>
          </a:bodyPr>
          <a:p>
            <a:r>
              <a:rPr lang="en-US" altLang="zh-CN" b="1" dirty="0"/>
              <a:t>Jing Zhang</a:t>
            </a:r>
            <a:endParaRPr lang="zh-CN" altLang="en-US" b="1" dirty="0"/>
          </a:p>
        </p:txBody>
      </p:sp>
      <p:sp>
        <p:nvSpPr>
          <p:cNvPr id="11" name="文本框 10"/>
          <p:cNvSpPr txBox="1"/>
          <p:nvPr>
            <p:custDataLst>
              <p:tags r:id="rId11"/>
            </p:custDataLst>
          </p:nvPr>
        </p:nvSpPr>
        <p:spPr>
          <a:xfrm>
            <a:off x="3252470" y="3240405"/>
            <a:ext cx="2424430" cy="368300"/>
          </a:xfrm>
          <a:prstGeom prst="rect">
            <a:avLst/>
          </a:prstGeom>
          <a:noFill/>
        </p:spPr>
        <p:txBody>
          <a:bodyPr wrap="square" rtlCol="0">
            <a:spAutoFit/>
          </a:bodyPr>
          <a:p>
            <a:r>
              <a:rPr lang="en-US" altLang="zh-CN" b="1" dirty="0"/>
              <a:t>JunChong Zhang</a:t>
            </a:r>
            <a:endParaRPr lang="zh-CN" altLang="en-US" b="1" dirty="0"/>
          </a:p>
        </p:txBody>
      </p:sp>
      <p:sp>
        <p:nvSpPr>
          <p:cNvPr id="9" name="文本框 8"/>
          <p:cNvSpPr txBox="1"/>
          <p:nvPr>
            <p:custDataLst>
              <p:tags r:id="rId12"/>
            </p:custDataLst>
          </p:nvPr>
        </p:nvSpPr>
        <p:spPr>
          <a:xfrm>
            <a:off x="3249718" y="3735747"/>
            <a:ext cx="1807862" cy="369332"/>
          </a:xfrm>
          <a:prstGeom prst="rect">
            <a:avLst/>
          </a:prstGeom>
          <a:noFill/>
        </p:spPr>
        <p:txBody>
          <a:bodyPr wrap="square" rtlCol="0">
            <a:spAutoFit/>
          </a:bodyPr>
          <a:p>
            <a:r>
              <a:rPr lang="en-US" altLang="zh-CN" b="1" dirty="0"/>
              <a:t>Kenny Huang</a:t>
            </a:r>
            <a:endParaRPr lang="zh-CN" altLang="en-US" b="1" dirty="0"/>
          </a:p>
        </p:txBody>
      </p:sp>
      <p:sp>
        <p:nvSpPr>
          <p:cNvPr id="19" name="文本框 18"/>
          <p:cNvSpPr txBox="1"/>
          <p:nvPr>
            <p:custDataLst>
              <p:tags r:id="rId13"/>
            </p:custDataLst>
          </p:nvPr>
        </p:nvSpPr>
        <p:spPr>
          <a:xfrm>
            <a:off x="3249719" y="4232055"/>
            <a:ext cx="1807862" cy="369332"/>
          </a:xfrm>
          <a:prstGeom prst="rect">
            <a:avLst/>
          </a:prstGeom>
          <a:noFill/>
        </p:spPr>
        <p:txBody>
          <a:bodyPr wrap="square" rtlCol="0">
            <a:spAutoFit/>
          </a:bodyPr>
          <a:p>
            <a:r>
              <a:rPr lang="en-US" altLang="zh-CN" b="1" dirty="0"/>
              <a:t>Yuchen Hou</a:t>
            </a:r>
            <a:endParaRPr lang="zh-CN" altLang="en-US" b="1" dirty="0"/>
          </a:p>
        </p:txBody>
      </p:sp>
      <p:sp>
        <p:nvSpPr>
          <p:cNvPr id="26" name="文本框 25"/>
          <p:cNvSpPr txBox="1"/>
          <p:nvPr>
            <p:custDataLst>
              <p:tags r:id="rId14"/>
            </p:custDataLst>
          </p:nvPr>
        </p:nvSpPr>
        <p:spPr>
          <a:xfrm>
            <a:off x="3113439" y="1499340"/>
            <a:ext cx="5611461" cy="368300"/>
          </a:xfrm>
          <a:prstGeom prst="rect">
            <a:avLst/>
          </a:prstGeom>
          <a:noFill/>
        </p:spPr>
        <p:txBody>
          <a:bodyPr wrap="square" rtlCol="0">
            <a:spAutoFit/>
          </a:bodyPr>
          <a:p>
            <a:pPr algn="ctr"/>
            <a:r>
              <a:rPr lang="en-US" altLang="zh-CN" b="1" dirty="0"/>
              <a:t>Topic: Combatting computer game addiction</a:t>
            </a:r>
            <a:endParaRPr lang="zh-CN" altLang="en-US" b="1" dirty="0"/>
          </a:p>
        </p:txBody>
      </p:sp>
      <p:pic>
        <p:nvPicPr>
          <p:cNvPr id="47" name="图片 46" descr="图片2"/>
          <p:cNvPicPr>
            <a:picLocks noChangeAspect="1"/>
          </p:cNvPicPr>
          <p:nvPr/>
        </p:nvPicPr>
        <p:blipFill>
          <a:blip r:embed="rId15"/>
          <a:stretch>
            <a:fillRect/>
          </a:stretch>
        </p:blipFill>
        <p:spPr>
          <a:xfrm rot="21360000">
            <a:off x="5795645" y="1270000"/>
            <a:ext cx="6972935" cy="5675630"/>
          </a:xfrm>
          <a:prstGeom prst="rect">
            <a:avLst/>
          </a:prstGeom>
        </p:spPr>
      </p:pic>
      <p:pic>
        <p:nvPicPr>
          <p:cNvPr id="49" name="图片 48" descr="图片3"/>
          <p:cNvPicPr>
            <a:picLocks noChangeAspect="1"/>
          </p:cNvPicPr>
          <p:nvPr/>
        </p:nvPicPr>
        <p:blipFill>
          <a:blip r:embed="rId16"/>
          <a:stretch>
            <a:fillRect/>
          </a:stretch>
        </p:blipFill>
        <p:spPr>
          <a:xfrm>
            <a:off x="5089525" y="4104640"/>
            <a:ext cx="8410575" cy="2753360"/>
          </a:xfrm>
          <a:prstGeom prst="rect">
            <a:avLst/>
          </a:prstGeom>
        </p:spPr>
      </p:pic>
      <p:sp>
        <p:nvSpPr>
          <p:cNvPr id="44" name="文本框 43"/>
          <p:cNvSpPr txBox="1"/>
          <p:nvPr>
            <p:custDataLst>
              <p:tags r:id="rId17"/>
            </p:custDataLst>
          </p:nvPr>
        </p:nvSpPr>
        <p:spPr>
          <a:xfrm>
            <a:off x="7165975" y="2207895"/>
            <a:ext cx="4956175" cy="3915410"/>
          </a:xfrm>
          <a:prstGeom prst="rect">
            <a:avLst/>
          </a:prstGeom>
          <a:noFill/>
        </p:spPr>
        <p:txBody>
          <a:bodyPr wrap="square">
            <a:noAutofit/>
          </a:bodyPr>
          <a:p>
            <a:r>
              <a:rPr lang="en-US" altLang="en-AU" sz="2800" b="1" i="1" dirty="0">
                <a:solidFill>
                  <a:srgbClr val="374151"/>
                </a:solidFill>
                <a:effectLst/>
                <a:latin typeface="Söhne"/>
                <a:sym typeface="+mn-ea"/>
              </a:rPr>
              <a:t>Strength</a:t>
            </a:r>
            <a:r>
              <a:rPr lang="zh-CN" altLang="en-US" sz="2800" b="1" i="1" dirty="0">
                <a:solidFill>
                  <a:srgbClr val="374151"/>
                </a:solidFill>
                <a:effectLst/>
                <a:latin typeface="Söhne"/>
                <a:sym typeface="+mn-ea"/>
              </a:rPr>
              <a:t>：</a:t>
            </a:r>
            <a:endParaRPr lang="en-US" altLang="zh-CN" sz="2800" b="1" i="1" dirty="0"/>
          </a:p>
          <a:p>
            <a:pPr marL="457200" indent="-457200">
              <a:buFont typeface="Arial" panose="020B0604020202020204" pitchFamily="34" charset="0"/>
              <a:buChar char="•"/>
            </a:pPr>
            <a:r>
              <a:rPr lang="en-AU" altLang="zh-CN" sz="2000" b="0" i="0" dirty="0">
                <a:solidFill>
                  <a:srgbClr val="374151"/>
                </a:solidFill>
                <a:effectLst/>
                <a:latin typeface="Söhne"/>
              </a:rPr>
              <a:t>Critical Thinking</a:t>
            </a:r>
            <a:endParaRPr lang="en-AU" altLang="zh-CN" sz="2000" b="0" i="0" dirty="0">
              <a:solidFill>
                <a:srgbClr val="374151"/>
              </a:solidFill>
              <a:effectLst/>
              <a:latin typeface="Söhne"/>
            </a:endParaRPr>
          </a:p>
          <a:p>
            <a:pPr marL="457200" indent="-457200">
              <a:buFont typeface="Arial" panose="020B0604020202020204" pitchFamily="34" charset="0"/>
              <a:buChar char="•"/>
            </a:pPr>
            <a:r>
              <a:rPr lang="en-AU" altLang="zh-CN" sz="2000" b="0" i="0" dirty="0">
                <a:solidFill>
                  <a:srgbClr val="374151"/>
                </a:solidFill>
                <a:effectLst/>
                <a:latin typeface="Söhne"/>
              </a:rPr>
              <a:t>Communication Skills</a:t>
            </a:r>
            <a:endParaRPr lang="en-AU" altLang="zh-CN" sz="2000" b="0" i="0" dirty="0">
              <a:solidFill>
                <a:srgbClr val="374151"/>
              </a:solidFill>
              <a:effectLst/>
              <a:latin typeface="Söhne"/>
            </a:endParaRPr>
          </a:p>
          <a:p>
            <a:pPr marL="457200" indent="-457200">
              <a:buFont typeface="Arial" panose="020B0604020202020204" pitchFamily="34" charset="0"/>
              <a:buChar char="•"/>
            </a:pPr>
            <a:r>
              <a:rPr lang="en-AU" altLang="zh-CN" sz="2000" b="0" i="0" dirty="0">
                <a:solidFill>
                  <a:srgbClr val="374151"/>
                </a:solidFill>
                <a:effectLst/>
                <a:latin typeface="Söhne"/>
              </a:rPr>
              <a:t>Design Thinking Skills</a:t>
            </a:r>
            <a:endParaRPr lang="en-AU" altLang="zh-CN" sz="2000" b="0" i="0" dirty="0">
              <a:solidFill>
                <a:srgbClr val="374151"/>
              </a:solidFill>
              <a:effectLst/>
              <a:latin typeface="Söhne"/>
            </a:endParaRPr>
          </a:p>
          <a:p>
            <a:pPr marL="457200" indent="-457200">
              <a:buFont typeface="Arial" panose="020B0604020202020204" pitchFamily="34" charset="0"/>
              <a:buChar char="•"/>
            </a:pPr>
            <a:r>
              <a:rPr lang="en-AU" altLang="zh-CN" sz="2000" b="0" i="0" dirty="0">
                <a:solidFill>
                  <a:srgbClr val="374151"/>
                </a:solidFill>
                <a:effectLst/>
                <a:latin typeface="Söhne"/>
              </a:rPr>
              <a:t>Innovative Thinking</a:t>
            </a:r>
            <a:endParaRPr lang="en-AU" altLang="zh-CN" sz="2000" b="0" i="0" dirty="0">
              <a:solidFill>
                <a:srgbClr val="374151"/>
              </a:solidFill>
              <a:effectLst/>
              <a:latin typeface="Söhne"/>
            </a:endParaRPr>
          </a:p>
          <a:p>
            <a:pPr marL="457200" indent="-457200">
              <a:buFont typeface="Arial" panose="020B0604020202020204" pitchFamily="34" charset="0"/>
              <a:buChar char="•"/>
            </a:pPr>
            <a:r>
              <a:rPr lang="en-AU" altLang="zh-CN" sz="2000" b="0" i="0" dirty="0">
                <a:solidFill>
                  <a:srgbClr val="374151"/>
                </a:solidFill>
                <a:effectLst/>
                <a:latin typeface="Söhne"/>
              </a:rPr>
              <a:t>Analytical and Evaluation Skills</a:t>
            </a:r>
            <a:endParaRPr lang="en-AU" altLang="zh-CN" sz="2000" dirty="0">
              <a:solidFill>
                <a:srgbClr val="374151"/>
              </a:solidFill>
              <a:latin typeface="Söhne"/>
            </a:endParaRPr>
          </a:p>
          <a:p>
            <a:pPr marL="457200" indent="-457200">
              <a:buFont typeface="Arial" panose="020B0604020202020204" pitchFamily="34" charset="0"/>
              <a:buChar char="•"/>
            </a:pPr>
            <a:endParaRPr lang="en-AU" altLang="zh-CN" sz="2000" b="0" i="0" dirty="0">
              <a:solidFill>
                <a:srgbClr val="374151"/>
              </a:solidFill>
              <a:effectLst/>
              <a:latin typeface="Söhne"/>
            </a:endParaRPr>
          </a:p>
          <a:p>
            <a:pPr marL="457200" indent="-457200">
              <a:buFont typeface="Arial" panose="020B0604020202020204" pitchFamily="34" charset="0"/>
              <a:buChar char="•"/>
            </a:pPr>
            <a:endParaRPr lang="en-AU" altLang="zh-CN" sz="2000" b="0" i="0" dirty="0">
              <a:solidFill>
                <a:srgbClr val="374151"/>
              </a:solidFill>
              <a:effectLst/>
              <a:latin typeface="Söhne"/>
            </a:endParaRPr>
          </a:p>
          <a:p>
            <a:pPr marL="457200" indent="-457200">
              <a:buFont typeface="Arial" panose="020B0604020202020204" pitchFamily="34" charset="0"/>
              <a:buChar char="•"/>
            </a:pPr>
            <a:r>
              <a:rPr lang="en-AU" altLang="zh-CN" sz="2000" b="0" i="0" dirty="0">
                <a:solidFill>
                  <a:srgbClr val="374151"/>
                </a:solidFill>
                <a:effectLst/>
                <a:latin typeface="Söhne"/>
              </a:rPr>
              <a:t>Technical Expertise</a:t>
            </a:r>
            <a:endParaRPr lang="en-AU" altLang="zh-CN" sz="2000" b="0" i="0" dirty="0">
              <a:solidFill>
                <a:srgbClr val="374151"/>
              </a:solidFill>
              <a:effectLst/>
              <a:latin typeface="Söhne"/>
            </a:endParaRPr>
          </a:p>
          <a:p>
            <a:pPr marL="1428750" lvl="2" indent="-514350">
              <a:buFont typeface="+mj-lt"/>
              <a:buAutoNum type="arabicPeriod"/>
            </a:pPr>
            <a:r>
              <a:rPr lang="en-AU" altLang="zh-CN" sz="1600" dirty="0">
                <a:solidFill>
                  <a:srgbClr val="374151"/>
                </a:solidFill>
                <a:latin typeface="Söhne"/>
              </a:rPr>
              <a:t>Python</a:t>
            </a:r>
            <a:endParaRPr lang="en-AU" altLang="zh-CN" sz="1600" dirty="0">
              <a:solidFill>
                <a:srgbClr val="374151"/>
              </a:solidFill>
              <a:latin typeface="Söhne"/>
            </a:endParaRPr>
          </a:p>
          <a:p>
            <a:pPr marL="1428750" lvl="2" indent="-514350">
              <a:buFont typeface="+mj-lt"/>
              <a:buAutoNum type="arabicPeriod"/>
            </a:pPr>
            <a:r>
              <a:rPr lang="en-AU" altLang="zh-CN" sz="1600" b="0" i="0" dirty="0">
                <a:solidFill>
                  <a:srgbClr val="374151"/>
                </a:solidFill>
                <a:effectLst/>
                <a:latin typeface="Söhne"/>
              </a:rPr>
              <a:t>J</a:t>
            </a:r>
            <a:r>
              <a:rPr lang="en-AU" altLang="zh-CN" sz="1600" dirty="0">
                <a:solidFill>
                  <a:srgbClr val="374151"/>
                </a:solidFill>
                <a:latin typeface="Söhne"/>
              </a:rPr>
              <a:t>ava</a:t>
            </a:r>
            <a:endParaRPr lang="en-AU" altLang="zh-CN" sz="1600" dirty="0">
              <a:solidFill>
                <a:srgbClr val="374151"/>
              </a:solidFill>
              <a:latin typeface="Söhne"/>
            </a:endParaRPr>
          </a:p>
          <a:p>
            <a:pPr marL="1428750" lvl="2" indent="-514350">
              <a:buFont typeface="+mj-lt"/>
              <a:buAutoNum type="arabicPeriod"/>
            </a:pPr>
            <a:r>
              <a:rPr lang="en-AU" altLang="zh-CN" sz="1600" b="0" i="0" dirty="0" err="1">
                <a:solidFill>
                  <a:srgbClr val="374151"/>
                </a:solidFill>
                <a:effectLst/>
                <a:latin typeface="Söhne"/>
              </a:rPr>
              <a:t>HTML,CSS,Java</a:t>
            </a:r>
            <a:r>
              <a:rPr lang="en-AU" altLang="zh-CN" sz="1600" b="0" i="0" dirty="0">
                <a:solidFill>
                  <a:srgbClr val="374151"/>
                </a:solidFill>
                <a:effectLst/>
                <a:latin typeface="Söhne"/>
              </a:rPr>
              <a:t> </a:t>
            </a:r>
            <a:r>
              <a:rPr lang="en-AU" altLang="zh-CN" sz="1600" dirty="0">
                <a:solidFill>
                  <a:srgbClr val="374151"/>
                </a:solidFill>
                <a:latin typeface="Söhne"/>
              </a:rPr>
              <a:t>Script</a:t>
            </a:r>
            <a:endParaRPr lang="en-AU" altLang="zh-CN" sz="1600" dirty="0">
              <a:solidFill>
                <a:srgbClr val="374151"/>
              </a:solidFill>
              <a:latin typeface="Söhne"/>
            </a:endParaRPr>
          </a:p>
          <a:p>
            <a:pPr marL="1428750" lvl="2" indent="-514350">
              <a:buFont typeface="+mj-lt"/>
              <a:buAutoNum type="arabicPeriod"/>
            </a:pPr>
            <a:r>
              <a:rPr lang="en-AU" altLang="zh-CN" sz="1600" b="0" i="0" dirty="0">
                <a:solidFill>
                  <a:srgbClr val="374151"/>
                </a:solidFill>
                <a:effectLst/>
                <a:latin typeface="Söhne"/>
              </a:rPr>
              <a:t>UI Des</a:t>
            </a:r>
            <a:r>
              <a:rPr lang="en-AU" altLang="zh-CN" sz="1600" dirty="0">
                <a:solidFill>
                  <a:srgbClr val="374151"/>
                </a:solidFill>
                <a:latin typeface="Söhne"/>
              </a:rPr>
              <a:t>ign </a:t>
            </a:r>
            <a:endParaRPr lang="en-AU" altLang="zh-CN" sz="1600" dirty="0">
              <a:solidFill>
                <a:srgbClr val="374151"/>
              </a:solidFill>
              <a:latin typeface="Söhne"/>
            </a:endParaRPr>
          </a:p>
          <a:p>
            <a:pPr marL="1428750" lvl="2" indent="-514350">
              <a:buFont typeface="+mj-lt"/>
              <a:buAutoNum type="arabicPeriod"/>
            </a:pPr>
            <a:endParaRPr lang="en-AU" altLang="zh-CN" sz="1600" dirty="0">
              <a:solidFill>
                <a:srgbClr val="374151"/>
              </a:solidFill>
              <a:latin typeface="Söhne"/>
            </a:endParaRPr>
          </a:p>
          <a:p>
            <a:pPr marL="1428750" lvl="2" indent="-514350">
              <a:buFont typeface="Arial" panose="020B0604020202020204" pitchFamily="34" charset="0"/>
              <a:buChar char="•"/>
            </a:pPr>
            <a:endParaRPr lang="en-AU" altLang="zh-CN" sz="2800" b="0" i="0" dirty="0">
              <a:solidFill>
                <a:srgbClr val="374151"/>
              </a:solidFill>
              <a:effectLst/>
              <a:latin typeface="Söhne"/>
            </a:endParaRPr>
          </a:p>
          <a:p>
            <a:pPr marL="514350" indent="-514350">
              <a:buFont typeface="+mj-lt"/>
              <a:buAutoNum type="arabicPeriod"/>
            </a:pP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 calcmode="lin" valueType="num">
                                      <p:cBhvr additive="base">
                                        <p:cTn id="61"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xEl>
                                              <p:pRg st="1" end="1"/>
                                            </p:txEl>
                                          </p:spTgt>
                                        </p:tgtEl>
                                        <p:attrNameLst>
                                          <p:attrName>style.visibility</p:attrName>
                                        </p:attrNameLst>
                                      </p:cBhvr>
                                      <p:to>
                                        <p:strVal val="visible"/>
                                      </p:to>
                                    </p:set>
                                    <p:anim calcmode="lin" valueType="num">
                                      <p:cBhvr additive="base">
                                        <p:cTn id="67" dur="500" fill="hold"/>
                                        <p:tgtEl>
                                          <p:spTgt spid="4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4">
                                            <p:txEl>
                                              <p:pRg st="2" end="2"/>
                                            </p:txEl>
                                          </p:spTgt>
                                        </p:tgtEl>
                                        <p:attrNameLst>
                                          <p:attrName>style.visibility</p:attrName>
                                        </p:attrNameLst>
                                      </p:cBhvr>
                                      <p:to>
                                        <p:strVal val="visible"/>
                                      </p:to>
                                    </p:set>
                                    <p:anim calcmode="lin" valueType="num">
                                      <p:cBhvr additive="base">
                                        <p:cTn id="73" dur="500" fill="hold"/>
                                        <p:tgtEl>
                                          <p:spTgt spid="44">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4">
                                            <p:txEl>
                                              <p:pRg st="3" end="3"/>
                                            </p:txEl>
                                          </p:spTgt>
                                        </p:tgtEl>
                                        <p:attrNameLst>
                                          <p:attrName>style.visibility</p:attrName>
                                        </p:attrNameLst>
                                      </p:cBhvr>
                                      <p:to>
                                        <p:strVal val="visible"/>
                                      </p:to>
                                    </p:set>
                                    <p:anim calcmode="lin" valueType="num">
                                      <p:cBhvr additive="base">
                                        <p:cTn id="79" dur="500" fill="hold"/>
                                        <p:tgtEl>
                                          <p:spTgt spid="44">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4">
                                            <p:txEl>
                                              <p:pRg st="4" end="4"/>
                                            </p:txEl>
                                          </p:spTgt>
                                        </p:tgtEl>
                                        <p:attrNameLst>
                                          <p:attrName>style.visibility</p:attrName>
                                        </p:attrNameLst>
                                      </p:cBhvr>
                                      <p:to>
                                        <p:strVal val="visible"/>
                                      </p:to>
                                    </p:set>
                                    <p:anim calcmode="lin" valueType="num">
                                      <p:cBhvr additive="base">
                                        <p:cTn id="85" dur="500" fill="hold"/>
                                        <p:tgtEl>
                                          <p:spTgt spid="44">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4">
                                            <p:txEl>
                                              <p:pRg st="5" end="5"/>
                                            </p:txEl>
                                          </p:spTgt>
                                        </p:tgtEl>
                                        <p:attrNameLst>
                                          <p:attrName>style.visibility</p:attrName>
                                        </p:attrNameLst>
                                      </p:cBhvr>
                                      <p:to>
                                        <p:strVal val="visible"/>
                                      </p:to>
                                    </p:set>
                                    <p:anim calcmode="lin" valueType="num">
                                      <p:cBhvr additive="base">
                                        <p:cTn id="91" dur="500" fill="hold"/>
                                        <p:tgtEl>
                                          <p:spTgt spid="44">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fill="hold"/>
                                        <p:tgtEl>
                                          <p:spTgt spid="49"/>
                                        </p:tgtEl>
                                        <p:attrNameLst>
                                          <p:attrName>ppt_x</p:attrName>
                                        </p:attrNameLst>
                                      </p:cBhvr>
                                      <p:tavLst>
                                        <p:tav tm="0">
                                          <p:val>
                                            <p:strVal val="#ppt_x"/>
                                          </p:val>
                                        </p:tav>
                                        <p:tav tm="100000">
                                          <p:val>
                                            <p:strVal val="#ppt_x"/>
                                          </p:val>
                                        </p:tav>
                                      </p:tavLst>
                                    </p:anim>
                                    <p:anim calcmode="lin" valueType="num">
                                      <p:cBhvr additive="base">
                                        <p:cTn id="9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44">
                                            <p:txEl>
                                              <p:pRg st="8" end="8"/>
                                            </p:txEl>
                                          </p:spTgt>
                                        </p:tgtEl>
                                        <p:attrNameLst>
                                          <p:attrName>style.visibility</p:attrName>
                                        </p:attrNameLst>
                                      </p:cBhvr>
                                      <p:to>
                                        <p:strVal val="visible"/>
                                      </p:to>
                                    </p:set>
                                    <p:animEffect transition="in" filter="fade">
                                      <p:cBhvr>
                                        <p:cTn id="103" dur="1000"/>
                                        <p:tgtEl>
                                          <p:spTgt spid="44">
                                            <p:txEl>
                                              <p:pRg st="8" end="8"/>
                                            </p:txEl>
                                          </p:spTgt>
                                        </p:tgtEl>
                                      </p:cBhvr>
                                    </p:animEffect>
                                    <p:anim calcmode="lin" valueType="num">
                                      <p:cBhvr>
                                        <p:cTn id="104" dur="1000" fill="hold"/>
                                        <p:tgtEl>
                                          <p:spTgt spid="44">
                                            <p:txEl>
                                              <p:pRg st="8" end="8"/>
                                            </p:txEl>
                                          </p:spTgt>
                                        </p:tgtEl>
                                        <p:attrNameLst>
                                          <p:attrName>ppt_x</p:attrName>
                                        </p:attrNameLst>
                                      </p:cBhvr>
                                      <p:tavLst>
                                        <p:tav tm="0">
                                          <p:val>
                                            <p:strVal val="#ppt_x"/>
                                          </p:val>
                                        </p:tav>
                                        <p:tav tm="100000">
                                          <p:val>
                                            <p:strVal val="#ppt_x"/>
                                          </p:val>
                                        </p:tav>
                                      </p:tavLst>
                                    </p:anim>
                                    <p:anim calcmode="lin" valueType="num">
                                      <p:cBhvr>
                                        <p:cTn id="105" dur="1000" fill="hold"/>
                                        <p:tgtEl>
                                          <p:spTgt spid="44">
                                            <p:txEl>
                                              <p:pRg st="8" end="8"/>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4">
                                            <p:txEl>
                                              <p:pRg st="9" end="9"/>
                                            </p:txEl>
                                          </p:spTgt>
                                        </p:tgtEl>
                                        <p:attrNameLst>
                                          <p:attrName>style.visibility</p:attrName>
                                        </p:attrNameLst>
                                      </p:cBhvr>
                                      <p:to>
                                        <p:strVal val="visible"/>
                                      </p:to>
                                    </p:set>
                                    <p:animEffect transition="in" filter="fade">
                                      <p:cBhvr>
                                        <p:cTn id="108" dur="1000"/>
                                        <p:tgtEl>
                                          <p:spTgt spid="44">
                                            <p:txEl>
                                              <p:pRg st="9" end="9"/>
                                            </p:txEl>
                                          </p:spTgt>
                                        </p:tgtEl>
                                      </p:cBhvr>
                                    </p:animEffect>
                                    <p:anim calcmode="lin" valueType="num">
                                      <p:cBhvr>
                                        <p:cTn id="109" dur="1000" fill="hold"/>
                                        <p:tgtEl>
                                          <p:spTgt spid="44">
                                            <p:txEl>
                                              <p:pRg st="9" end="9"/>
                                            </p:txEl>
                                          </p:spTgt>
                                        </p:tgtEl>
                                        <p:attrNameLst>
                                          <p:attrName>ppt_x</p:attrName>
                                        </p:attrNameLst>
                                      </p:cBhvr>
                                      <p:tavLst>
                                        <p:tav tm="0">
                                          <p:val>
                                            <p:strVal val="#ppt_x"/>
                                          </p:val>
                                        </p:tav>
                                        <p:tav tm="100000">
                                          <p:val>
                                            <p:strVal val="#ppt_x"/>
                                          </p:val>
                                        </p:tav>
                                      </p:tavLst>
                                    </p:anim>
                                    <p:anim calcmode="lin" valueType="num">
                                      <p:cBhvr>
                                        <p:cTn id="110" dur="1000" fill="hold"/>
                                        <p:tgtEl>
                                          <p:spTgt spid="44">
                                            <p:txEl>
                                              <p:pRg st="9" end="9"/>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4">
                                            <p:txEl>
                                              <p:pRg st="10" end="10"/>
                                            </p:txEl>
                                          </p:spTgt>
                                        </p:tgtEl>
                                        <p:attrNameLst>
                                          <p:attrName>style.visibility</p:attrName>
                                        </p:attrNameLst>
                                      </p:cBhvr>
                                      <p:to>
                                        <p:strVal val="visible"/>
                                      </p:to>
                                    </p:set>
                                    <p:animEffect transition="in" filter="fade">
                                      <p:cBhvr>
                                        <p:cTn id="113" dur="1000"/>
                                        <p:tgtEl>
                                          <p:spTgt spid="44">
                                            <p:txEl>
                                              <p:pRg st="10" end="10"/>
                                            </p:txEl>
                                          </p:spTgt>
                                        </p:tgtEl>
                                      </p:cBhvr>
                                    </p:animEffect>
                                    <p:anim calcmode="lin" valueType="num">
                                      <p:cBhvr>
                                        <p:cTn id="114" dur="1000" fill="hold"/>
                                        <p:tgtEl>
                                          <p:spTgt spid="44">
                                            <p:txEl>
                                              <p:pRg st="10" end="10"/>
                                            </p:txEl>
                                          </p:spTgt>
                                        </p:tgtEl>
                                        <p:attrNameLst>
                                          <p:attrName>ppt_x</p:attrName>
                                        </p:attrNameLst>
                                      </p:cBhvr>
                                      <p:tavLst>
                                        <p:tav tm="0">
                                          <p:val>
                                            <p:strVal val="#ppt_x"/>
                                          </p:val>
                                        </p:tav>
                                        <p:tav tm="100000">
                                          <p:val>
                                            <p:strVal val="#ppt_x"/>
                                          </p:val>
                                        </p:tav>
                                      </p:tavLst>
                                    </p:anim>
                                    <p:anim calcmode="lin" valueType="num">
                                      <p:cBhvr>
                                        <p:cTn id="115" dur="1000" fill="hold"/>
                                        <p:tgtEl>
                                          <p:spTgt spid="44">
                                            <p:txEl>
                                              <p:pRg st="10" end="10"/>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4">
                                            <p:txEl>
                                              <p:pRg st="11" end="11"/>
                                            </p:txEl>
                                          </p:spTgt>
                                        </p:tgtEl>
                                        <p:attrNameLst>
                                          <p:attrName>style.visibility</p:attrName>
                                        </p:attrNameLst>
                                      </p:cBhvr>
                                      <p:to>
                                        <p:strVal val="visible"/>
                                      </p:to>
                                    </p:set>
                                    <p:animEffect transition="in" filter="fade">
                                      <p:cBhvr>
                                        <p:cTn id="118" dur="1000"/>
                                        <p:tgtEl>
                                          <p:spTgt spid="44">
                                            <p:txEl>
                                              <p:pRg st="11" end="11"/>
                                            </p:txEl>
                                          </p:spTgt>
                                        </p:tgtEl>
                                      </p:cBhvr>
                                    </p:animEffect>
                                    <p:anim calcmode="lin" valueType="num">
                                      <p:cBhvr>
                                        <p:cTn id="119" dur="1000" fill="hold"/>
                                        <p:tgtEl>
                                          <p:spTgt spid="44">
                                            <p:txEl>
                                              <p:pRg st="11" end="11"/>
                                            </p:txEl>
                                          </p:spTgt>
                                        </p:tgtEl>
                                        <p:attrNameLst>
                                          <p:attrName>ppt_x</p:attrName>
                                        </p:attrNameLst>
                                      </p:cBhvr>
                                      <p:tavLst>
                                        <p:tav tm="0">
                                          <p:val>
                                            <p:strVal val="#ppt_x"/>
                                          </p:val>
                                        </p:tav>
                                        <p:tav tm="100000">
                                          <p:val>
                                            <p:strVal val="#ppt_x"/>
                                          </p:val>
                                        </p:tav>
                                      </p:tavLst>
                                    </p:anim>
                                    <p:anim calcmode="lin" valueType="num">
                                      <p:cBhvr>
                                        <p:cTn id="120" dur="1000" fill="hold"/>
                                        <p:tgtEl>
                                          <p:spTgt spid="44">
                                            <p:txEl>
                                              <p:pRg st="11" end="11"/>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44">
                                            <p:txEl>
                                              <p:pRg st="12" end="12"/>
                                            </p:txEl>
                                          </p:spTgt>
                                        </p:tgtEl>
                                        <p:attrNameLst>
                                          <p:attrName>style.visibility</p:attrName>
                                        </p:attrNameLst>
                                      </p:cBhvr>
                                      <p:to>
                                        <p:strVal val="visible"/>
                                      </p:to>
                                    </p:set>
                                    <p:animEffect transition="in" filter="fade">
                                      <p:cBhvr>
                                        <p:cTn id="123" dur="1000"/>
                                        <p:tgtEl>
                                          <p:spTgt spid="44">
                                            <p:txEl>
                                              <p:pRg st="12" end="12"/>
                                            </p:txEl>
                                          </p:spTgt>
                                        </p:tgtEl>
                                      </p:cBhvr>
                                    </p:animEffect>
                                    <p:anim calcmode="lin" valueType="num">
                                      <p:cBhvr>
                                        <p:cTn id="124" dur="1000" fill="hold"/>
                                        <p:tgtEl>
                                          <p:spTgt spid="44">
                                            <p:txEl>
                                              <p:pRg st="12" end="12"/>
                                            </p:txEl>
                                          </p:spTgt>
                                        </p:tgtEl>
                                        <p:attrNameLst>
                                          <p:attrName>ppt_x</p:attrName>
                                        </p:attrNameLst>
                                      </p:cBhvr>
                                      <p:tavLst>
                                        <p:tav tm="0">
                                          <p:val>
                                            <p:strVal val="#ppt_x"/>
                                          </p:val>
                                        </p:tav>
                                        <p:tav tm="100000">
                                          <p:val>
                                            <p:strVal val="#ppt_x"/>
                                          </p:val>
                                        </p:tav>
                                      </p:tavLst>
                                    </p:anim>
                                    <p:anim calcmode="lin" valueType="num">
                                      <p:cBhvr>
                                        <p:cTn id="125" dur="1000" fill="hold"/>
                                        <p:tgtEl>
                                          <p:spTgt spid="4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1" grpId="0"/>
      <p:bldP spid="9" grpId="0"/>
      <p:bldP spid="19"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12" name="组合 11"/>
          <p:cNvGrpSpPr/>
          <p:nvPr/>
        </p:nvGrpSpPr>
        <p:grpSpPr>
          <a:xfrm>
            <a:off x="500168" y="811291"/>
            <a:ext cx="8168005" cy="709692"/>
            <a:chOff x="841375" y="108882"/>
            <a:chExt cx="6126004" cy="532269"/>
          </a:xfrm>
        </p:grpSpPr>
        <p:sp>
          <p:nvSpPr>
            <p:cNvPr id="13" name="文本框 12"/>
            <p:cNvSpPr txBox="1"/>
            <p:nvPr/>
          </p:nvSpPr>
          <p:spPr>
            <a:xfrm>
              <a:off x="841375" y="108882"/>
              <a:ext cx="6126004" cy="499586"/>
            </a:xfrm>
            <a:prstGeom prst="rect">
              <a:avLst/>
            </a:prstGeom>
            <a:noFill/>
          </p:spPr>
          <p:txBody>
            <a:bodyPr wrap="square" rtlCol="0">
              <a:spAutoFit/>
            </a:bodyPr>
            <a:lstStyle/>
            <a:p>
              <a:pPr algn="l"/>
              <a:r>
                <a:rPr lang="zh-CN" altLang="en-US" sz="3735" dirty="0">
                  <a:solidFill>
                    <a:schemeClr val="tx1"/>
                  </a:solidFill>
                  <a:effectLst>
                    <a:outerShdw blurRad="38100" dist="38100" dir="2700000" algn="tl">
                      <a:srgbClr val="000000">
                        <a:alpha val="43137"/>
                      </a:srgbClr>
                    </a:outerShdw>
                  </a:effectLst>
                  <a:latin typeface="Aa鬼泣 (非商业使用)" panose="00020600040101010101" pitchFamily="18" charset="-122"/>
                  <a:ea typeface="Aa鬼泣 (非商业使用)" panose="00020600040101010101" pitchFamily="18" charset="-122"/>
                </a:rPr>
                <a:t>Domain &amp; Problem Space</a:t>
              </a:r>
              <a:endParaRPr lang="zh-CN" altLang="en-US" sz="3735" dirty="0">
                <a:solidFill>
                  <a:schemeClr val="tx1"/>
                </a:solidFill>
                <a:effectLst>
                  <a:outerShdw blurRad="38100" dist="38100" dir="2700000" algn="tl">
                    <a:srgbClr val="000000">
                      <a:alpha val="43137"/>
                    </a:srgbClr>
                  </a:outerShdw>
                </a:effectLst>
                <a:latin typeface="Aa鬼泣 (非商业使用)" panose="00020600040101010101" pitchFamily="18" charset="-122"/>
                <a:ea typeface="Aa鬼泣 (非商业使用)" panose="00020600040101010101" pitchFamily="18" charset="-122"/>
              </a:endParaRPr>
            </a:p>
          </p:txBody>
        </p:sp>
        <p:cxnSp>
          <p:nvCxnSpPr>
            <p:cNvPr id="14" name="直接连接符 13"/>
            <p:cNvCxnSpPr/>
            <p:nvPr/>
          </p:nvCxnSpPr>
          <p:spPr>
            <a:xfrm flipV="1">
              <a:off x="930837" y="632102"/>
              <a:ext cx="5980748" cy="9049"/>
            </a:xfrm>
            <a:prstGeom prst="line">
              <a:avLst/>
            </a:prstGeom>
            <a:noFill/>
            <a:ln w="28575" cap="sq" cmpd="sng">
              <a:solidFill>
                <a:schemeClr val="tx1"/>
              </a:solidFill>
              <a:prstDash val="solid"/>
              <a:miter lim="800000"/>
            </a:ln>
          </p:spPr>
        </p:cxnSp>
      </p:grpSp>
      <p:sp>
        <p:nvSpPr>
          <p:cNvPr id="18" name="矩形 17"/>
          <p:cNvSpPr/>
          <p:nvPr/>
        </p:nvSpPr>
        <p:spPr>
          <a:xfrm>
            <a:off x="10707357" y="6381512"/>
            <a:ext cx="1496695" cy="420370"/>
          </a:xfrm>
          <a:prstGeom prst="rect">
            <a:avLst/>
          </a:prstGeom>
        </p:spPr>
        <p:txBody>
          <a:bodyPr wrap="none">
            <a:spAutoFit/>
          </a:bodyPr>
          <a:lstStyle/>
          <a:p>
            <a:r>
              <a:rPr lang="en-US" sz="2135" i="1" dirty="0">
                <a:gradFill>
                  <a:gsLst>
                    <a:gs pos="20304">
                      <a:srgbClr val="A09BC0"/>
                    </a:gs>
                    <a:gs pos="56000">
                      <a:srgbClr val="DE6B97"/>
                    </a:gs>
                    <a:gs pos="0">
                      <a:srgbClr val="50DAF5"/>
                    </a:gs>
                    <a:gs pos="100000">
                      <a:srgbClr val="F3C339"/>
                    </a:gs>
                  </a:gsLst>
                  <a:lin ang="0" scaled="1"/>
                </a:gradFill>
              </a:rPr>
              <a:t>Study King</a:t>
            </a:r>
            <a:endParaRPr lang="en-US" sz="2135" i="1" dirty="0">
              <a:gradFill>
                <a:gsLst>
                  <a:gs pos="20304">
                    <a:srgbClr val="A09BC0"/>
                  </a:gs>
                  <a:gs pos="56000">
                    <a:srgbClr val="DE6B97"/>
                  </a:gs>
                  <a:gs pos="0">
                    <a:srgbClr val="50DAF5"/>
                  </a:gs>
                  <a:gs pos="100000">
                    <a:srgbClr val="F3C339"/>
                  </a:gs>
                </a:gsLst>
                <a:lin ang="0" scaled="1"/>
              </a:gradFill>
            </a:endParaRPr>
          </a:p>
        </p:txBody>
      </p:sp>
      <p:grpSp>
        <p:nvGrpSpPr>
          <p:cNvPr id="3" name="组合 2"/>
          <p:cNvGrpSpPr/>
          <p:nvPr/>
        </p:nvGrpSpPr>
        <p:grpSpPr>
          <a:xfrm>
            <a:off x="0" y="2213527"/>
            <a:ext cx="12192000" cy="3170624"/>
            <a:chOff x="0" y="1660145"/>
            <a:chExt cx="9144000" cy="2377968"/>
          </a:xfrm>
          <a:blipFill>
            <a:blip r:embed="rId2">
              <a:alphaModFix amt="39000"/>
            </a:blip>
            <a:stretch>
              <a:fillRect/>
            </a:stretch>
          </a:blipFill>
        </p:grpSpPr>
        <p:sp>
          <p:nvSpPr>
            <p:cNvPr id="19" name="矩形 18"/>
            <p:cNvSpPr/>
            <p:nvPr/>
          </p:nvSpPr>
          <p:spPr>
            <a:xfrm flipH="1">
              <a:off x="0" y="1660145"/>
              <a:ext cx="7188200" cy="2377968"/>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字魂59号-创粗黑" panose="00000500000000000000" charset="-122"/>
              </a:endParaRPr>
            </a:p>
          </p:txBody>
        </p:sp>
        <p:sp>
          <p:nvSpPr>
            <p:cNvPr id="10" name="矩形 9"/>
            <p:cNvSpPr/>
            <p:nvPr/>
          </p:nvSpPr>
          <p:spPr>
            <a:xfrm flipH="1">
              <a:off x="2207969" y="1660145"/>
              <a:ext cx="6936031" cy="2377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字魂59号-创粗黑" panose="00000500000000000000" charset="-122"/>
              </a:endParaRPr>
            </a:p>
          </p:txBody>
        </p:sp>
      </p:grpSp>
      <p:sp>
        <p:nvSpPr>
          <p:cNvPr id="20" name="矩形 19"/>
          <p:cNvSpPr/>
          <p:nvPr/>
        </p:nvSpPr>
        <p:spPr>
          <a:xfrm flipH="1">
            <a:off x="3330575" y="1658620"/>
            <a:ext cx="8861425" cy="4305300"/>
          </a:xfrm>
          <a:prstGeom prst="rect">
            <a:avLst/>
          </a:prstGeom>
          <a:gradFill>
            <a:gsLst>
              <a:gs pos="0">
                <a:srgbClr val="1C1877">
                  <a:alpha val="51000"/>
                </a:srgbClr>
              </a:gs>
              <a:gs pos="61600">
                <a:srgbClr val="171463"/>
              </a:gs>
              <a:gs pos="100000">
                <a:srgbClr val="14115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字魂59号-创粗黑" panose="00000500000000000000" charset="-122"/>
            </a:endParaRPr>
          </a:p>
        </p:txBody>
      </p:sp>
      <p:pic>
        <p:nvPicPr>
          <p:cNvPr id="11" name="图片 10" descr="SHOUJI"/>
          <p:cNvPicPr>
            <a:picLocks noChangeAspect="1"/>
          </p:cNvPicPr>
          <p:nvPr/>
        </p:nvPicPr>
        <p:blipFill>
          <a:blip r:embed="rId4"/>
          <a:srcRect/>
          <a:stretch>
            <a:fillRect/>
          </a:stretch>
        </p:blipFill>
        <p:spPr>
          <a:xfrm flipH="1">
            <a:off x="1331982" y="1658885"/>
            <a:ext cx="2700080" cy="4042368"/>
          </a:xfrm>
          <a:prstGeom prst="rect">
            <a:avLst/>
          </a:prstGeom>
          <a:effectLst>
            <a:reflection blurRad="6350" stA="13000" endA="300" endPos="23000" dir="5400000" sy="-100000" algn="bl" rotWithShape="0"/>
          </a:effectLst>
        </p:spPr>
      </p:pic>
      <p:sp>
        <p:nvSpPr>
          <p:cNvPr id="4" name="箭头: V 形 3"/>
          <p:cNvSpPr/>
          <p:nvPr/>
        </p:nvSpPr>
        <p:spPr>
          <a:xfrm>
            <a:off x="8879730" y="2674491"/>
            <a:ext cx="271841" cy="271841"/>
          </a:xfrm>
          <a:prstGeom prst="chevron">
            <a:avLst/>
          </a:prstGeom>
          <a:gradFill flip="none" rotWithShape="1">
            <a:gsLst>
              <a:gs pos="0">
                <a:srgbClr val="DE6B97"/>
              </a:gs>
              <a:gs pos="100000">
                <a:srgbClr val="50DA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43" name="TextBox 13"/>
          <p:cNvSpPr txBox="1"/>
          <p:nvPr/>
        </p:nvSpPr>
        <p:spPr>
          <a:xfrm>
            <a:off x="9151620" y="2527300"/>
            <a:ext cx="2821940" cy="637540"/>
          </a:xfrm>
          <a:prstGeom prst="rect">
            <a:avLst/>
          </a:prstGeom>
          <a:noFill/>
        </p:spPr>
        <p:txBody>
          <a:bodyPr wrap="square" lIns="0" tIns="0" rIns="0" bIns="0">
            <a:noAutofit/>
          </a:bodyPr>
          <a:lstStyle/>
          <a:p>
            <a:pPr algn="ctr" defTabSz="912495">
              <a:spcBef>
                <a:spcPct val="20000"/>
              </a:spcBef>
              <a:defRPr/>
            </a:pPr>
            <a:r>
              <a:rPr lang="zh-CN" altLang="en-US" sz="1865" dirty="0">
                <a:solidFill>
                  <a:srgbClr val="50DAF5"/>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rPr>
              <a:t>Definition of Computer Game Addiction</a:t>
            </a:r>
            <a:endParaRPr lang="zh-CN" altLang="en-US" sz="1865" dirty="0">
              <a:solidFill>
                <a:srgbClr val="50DAF5"/>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endParaRPr>
          </a:p>
        </p:txBody>
      </p:sp>
      <p:sp>
        <p:nvSpPr>
          <p:cNvPr id="44" name="TextBox 13"/>
          <p:cNvSpPr txBox="1"/>
          <p:nvPr/>
        </p:nvSpPr>
        <p:spPr>
          <a:xfrm>
            <a:off x="4032885" y="2486660"/>
            <a:ext cx="4635500" cy="718820"/>
          </a:xfrm>
          <a:prstGeom prst="rect">
            <a:avLst/>
          </a:prstGeom>
          <a:noFill/>
        </p:spPr>
        <p:txBody>
          <a:bodyPr wrap="square" lIns="0" tIns="0" rIns="0" bIns="0">
            <a:spAutoFit/>
          </a:bodyPr>
          <a:lstStyle/>
          <a:p>
            <a:pPr algn="ctr" defTabSz="912495">
              <a:lnSpc>
                <a:spcPct val="130000"/>
              </a:lnSpc>
              <a:defRPr/>
            </a:pPr>
            <a:r>
              <a:rPr lang="zh-CN" altLang="en-US" sz="1200" dirty="0">
                <a:solidFill>
                  <a:schemeClr val="bg1"/>
                </a:solidFill>
                <a:latin typeface="+mn-ea"/>
                <a:cs typeface="宋体" panose="02010600030101010101" pitchFamily="2" charset="-122"/>
                <a:sym typeface="+mn-ea"/>
              </a:rPr>
              <a:t>Computer game addiction refers to the excessive and compulsive use of computer games, negatively impacting an individual's daily life. </a:t>
            </a:r>
            <a:r>
              <a:rPr lang="en-US" altLang="zh-CN" sz="1200" dirty="0">
                <a:solidFill>
                  <a:schemeClr val="bg1"/>
                </a:solidFill>
                <a:latin typeface="+mn-ea"/>
                <a:cs typeface="宋体" panose="02010600030101010101" pitchFamily="2" charset="-122"/>
                <a:sym typeface="+mn-ea"/>
              </a:rPr>
              <a:t>(</a:t>
            </a:r>
            <a:r>
              <a:rPr lang="zh-CN" altLang="en-US" sz="1200" dirty="0">
                <a:solidFill>
                  <a:schemeClr val="bg1"/>
                </a:solidFill>
                <a:latin typeface="+mn-ea"/>
                <a:cs typeface="宋体" panose="02010600030101010101" pitchFamily="2" charset="-122"/>
                <a:sym typeface="+mn-ea"/>
              </a:rPr>
              <a:t>Xu, Turel, &amp; Yuan, 2012)</a:t>
            </a:r>
            <a:endParaRPr lang="zh-CN" altLang="en-US" sz="1200" dirty="0">
              <a:solidFill>
                <a:schemeClr val="bg1"/>
              </a:solidFill>
              <a:latin typeface="+mn-ea"/>
              <a:cs typeface="宋体" panose="02010600030101010101" pitchFamily="2" charset="-122"/>
              <a:sym typeface="+mn-ea"/>
            </a:endParaRPr>
          </a:p>
        </p:txBody>
      </p:sp>
      <p:sp>
        <p:nvSpPr>
          <p:cNvPr id="64" name="箭头: V 形 63"/>
          <p:cNvSpPr/>
          <p:nvPr/>
        </p:nvSpPr>
        <p:spPr>
          <a:xfrm>
            <a:off x="8879730" y="3662408"/>
            <a:ext cx="271841" cy="271841"/>
          </a:xfrm>
          <a:prstGeom prst="chevron">
            <a:avLst/>
          </a:prstGeom>
          <a:gradFill flip="none" rotWithShape="1">
            <a:gsLst>
              <a:gs pos="0">
                <a:srgbClr val="DE6B97"/>
              </a:gs>
              <a:gs pos="100000">
                <a:srgbClr val="50DA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5" name="TextBox 13"/>
          <p:cNvSpPr txBox="1"/>
          <p:nvPr/>
        </p:nvSpPr>
        <p:spPr>
          <a:xfrm>
            <a:off x="9476105" y="3647440"/>
            <a:ext cx="2383790" cy="287020"/>
          </a:xfrm>
          <a:prstGeom prst="rect">
            <a:avLst/>
          </a:prstGeom>
          <a:noFill/>
        </p:spPr>
        <p:txBody>
          <a:bodyPr wrap="square" lIns="0" tIns="0" rIns="0" bIns="0">
            <a:spAutoFit/>
          </a:bodyPr>
          <a:lstStyle/>
          <a:p>
            <a:pPr algn="r" defTabSz="912495">
              <a:spcBef>
                <a:spcPct val="20000"/>
              </a:spcBef>
              <a:defRPr/>
            </a:pPr>
            <a:r>
              <a:rPr lang="zh-CN" altLang="en-US" sz="1865" dirty="0">
                <a:solidFill>
                  <a:srgbClr val="50DAF5"/>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rPr>
              <a:t>Causes of Addiction</a:t>
            </a:r>
            <a:endParaRPr lang="zh-CN" altLang="en-US" sz="1865" dirty="0">
              <a:solidFill>
                <a:srgbClr val="50DAF5"/>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endParaRPr>
          </a:p>
        </p:txBody>
      </p:sp>
      <p:sp>
        <p:nvSpPr>
          <p:cNvPr id="66" name="TextBox 13"/>
          <p:cNvSpPr txBox="1"/>
          <p:nvPr/>
        </p:nvSpPr>
        <p:spPr>
          <a:xfrm>
            <a:off x="4032250" y="3451860"/>
            <a:ext cx="4636135" cy="718820"/>
          </a:xfrm>
          <a:prstGeom prst="rect">
            <a:avLst/>
          </a:prstGeom>
          <a:noFill/>
        </p:spPr>
        <p:txBody>
          <a:bodyPr wrap="square" lIns="0" tIns="0" rIns="0" bIns="0">
            <a:spAutoFit/>
          </a:bodyPr>
          <a:lstStyle/>
          <a:p>
            <a:pPr algn="ctr" defTabSz="912495">
              <a:lnSpc>
                <a:spcPct val="130000"/>
              </a:lnSpc>
              <a:defRPr/>
            </a:pPr>
            <a:r>
              <a:rPr lang="zh-CN" altLang="en-US" sz="1200" dirty="0">
                <a:solidFill>
                  <a:schemeClr val="bg1"/>
                </a:solidFill>
                <a:latin typeface="+mn-ea"/>
                <a:cs typeface="宋体" panose="02010600030101010101" pitchFamily="2" charset="-122"/>
                <a:sym typeface="+mn-ea"/>
              </a:rPr>
              <a:t>Game Design Elements</a:t>
            </a:r>
            <a:endParaRPr lang="zh-CN" altLang="en-US" sz="1200" dirty="0">
              <a:solidFill>
                <a:schemeClr val="bg1"/>
              </a:solidFill>
              <a:latin typeface="+mn-ea"/>
              <a:cs typeface="宋体" panose="02010600030101010101" pitchFamily="2" charset="-122"/>
              <a:sym typeface="+mn-ea"/>
            </a:endParaRPr>
          </a:p>
          <a:p>
            <a:pPr algn="ctr" defTabSz="912495">
              <a:lnSpc>
                <a:spcPct val="130000"/>
              </a:lnSpc>
              <a:defRPr/>
            </a:pPr>
            <a:r>
              <a:rPr lang="zh-CN" altLang="en-US" sz="1200" dirty="0">
                <a:solidFill>
                  <a:schemeClr val="bg1"/>
                </a:solidFill>
                <a:latin typeface="+mn-ea"/>
                <a:cs typeface="宋体" panose="02010600030101010101" pitchFamily="2" charset="-122"/>
                <a:sym typeface="+mn-ea"/>
              </a:rPr>
              <a:t>Personal Factors</a:t>
            </a:r>
            <a:endParaRPr lang="zh-CN" altLang="en-US" sz="1200" dirty="0">
              <a:solidFill>
                <a:schemeClr val="bg1"/>
              </a:solidFill>
              <a:latin typeface="+mn-ea"/>
              <a:cs typeface="宋体" panose="02010600030101010101" pitchFamily="2" charset="-122"/>
              <a:sym typeface="+mn-ea"/>
            </a:endParaRPr>
          </a:p>
          <a:p>
            <a:pPr algn="ctr" defTabSz="912495">
              <a:lnSpc>
                <a:spcPct val="130000"/>
              </a:lnSpc>
              <a:defRPr/>
            </a:pPr>
            <a:r>
              <a:rPr lang="zh-CN" altLang="en-US" sz="1200" dirty="0">
                <a:solidFill>
                  <a:schemeClr val="bg1"/>
                </a:solidFill>
                <a:latin typeface="+mn-ea"/>
                <a:cs typeface="宋体" panose="02010600030101010101" pitchFamily="2" charset="-122"/>
                <a:sym typeface="+mn-ea"/>
              </a:rPr>
              <a:t>Competitive Nature</a:t>
            </a:r>
            <a:endParaRPr lang="en-US" sz="1200" dirty="0">
              <a:solidFill>
                <a:schemeClr val="bg1"/>
              </a:solidFill>
              <a:latin typeface="+mn-ea"/>
              <a:cs typeface="宋体" panose="02010600030101010101" pitchFamily="2" charset="-122"/>
              <a:sym typeface="+mn-ea"/>
            </a:endParaRPr>
          </a:p>
        </p:txBody>
      </p:sp>
      <p:sp>
        <p:nvSpPr>
          <p:cNvPr id="67" name="箭头: V 形 66"/>
          <p:cNvSpPr/>
          <p:nvPr/>
        </p:nvSpPr>
        <p:spPr>
          <a:xfrm>
            <a:off x="8879730" y="4860237"/>
            <a:ext cx="271841" cy="271841"/>
          </a:xfrm>
          <a:prstGeom prst="chevron">
            <a:avLst/>
          </a:prstGeom>
          <a:gradFill flip="none" rotWithShape="1">
            <a:gsLst>
              <a:gs pos="0">
                <a:srgbClr val="DE6B97"/>
              </a:gs>
              <a:gs pos="100000">
                <a:srgbClr val="50DAF5"/>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8" name="TextBox 13"/>
          <p:cNvSpPr txBox="1"/>
          <p:nvPr/>
        </p:nvSpPr>
        <p:spPr>
          <a:xfrm>
            <a:off x="9476105" y="4845050"/>
            <a:ext cx="2389505" cy="287020"/>
          </a:xfrm>
          <a:prstGeom prst="rect">
            <a:avLst/>
          </a:prstGeom>
          <a:noFill/>
        </p:spPr>
        <p:txBody>
          <a:bodyPr wrap="square" lIns="0" tIns="0" rIns="0" bIns="0">
            <a:spAutoFit/>
          </a:bodyPr>
          <a:lstStyle/>
          <a:p>
            <a:pPr algn="r" defTabSz="912495">
              <a:spcBef>
                <a:spcPct val="20000"/>
              </a:spcBef>
              <a:defRPr/>
            </a:pPr>
            <a:r>
              <a:rPr lang="zh-CN" altLang="en-US" sz="1865" dirty="0">
                <a:solidFill>
                  <a:srgbClr val="50DAF5"/>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rPr>
              <a:t>Impacts of Addiction</a:t>
            </a:r>
            <a:endParaRPr lang="zh-CN" altLang="en-US" sz="1865" dirty="0">
              <a:solidFill>
                <a:srgbClr val="50DAF5"/>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endParaRPr>
          </a:p>
        </p:txBody>
      </p:sp>
      <p:sp>
        <p:nvSpPr>
          <p:cNvPr id="69" name="TextBox 13"/>
          <p:cNvSpPr txBox="1"/>
          <p:nvPr/>
        </p:nvSpPr>
        <p:spPr>
          <a:xfrm>
            <a:off x="4032885" y="4629150"/>
            <a:ext cx="4636135" cy="718820"/>
          </a:xfrm>
          <a:prstGeom prst="rect">
            <a:avLst/>
          </a:prstGeom>
          <a:noFill/>
        </p:spPr>
        <p:txBody>
          <a:bodyPr wrap="square" lIns="0" tIns="0" rIns="0" bIns="0">
            <a:spAutoFit/>
          </a:bodyPr>
          <a:lstStyle/>
          <a:p>
            <a:pPr algn="ctr" defTabSz="912495">
              <a:lnSpc>
                <a:spcPct val="130000"/>
              </a:lnSpc>
              <a:defRPr/>
            </a:pPr>
            <a:r>
              <a:rPr lang="zh-CN" altLang="en-US" sz="1200" dirty="0">
                <a:solidFill>
                  <a:schemeClr val="bg1"/>
                </a:solidFill>
                <a:latin typeface="+mn-ea"/>
                <a:cs typeface="宋体" panose="02010600030101010101" pitchFamily="2" charset="-122"/>
                <a:sym typeface="+mn-ea"/>
              </a:rPr>
              <a:t>Physical Health</a:t>
            </a:r>
            <a:endParaRPr lang="zh-CN" altLang="en-US" sz="1200" dirty="0">
              <a:solidFill>
                <a:schemeClr val="bg1"/>
              </a:solidFill>
              <a:latin typeface="+mn-ea"/>
              <a:cs typeface="宋体" panose="02010600030101010101" pitchFamily="2" charset="-122"/>
              <a:sym typeface="+mn-ea"/>
            </a:endParaRPr>
          </a:p>
          <a:p>
            <a:pPr algn="ctr" defTabSz="912495">
              <a:lnSpc>
                <a:spcPct val="130000"/>
              </a:lnSpc>
              <a:defRPr/>
            </a:pPr>
            <a:r>
              <a:rPr lang="zh-CN" altLang="en-US" sz="1200" dirty="0">
                <a:solidFill>
                  <a:schemeClr val="bg1"/>
                </a:solidFill>
                <a:latin typeface="+mn-ea"/>
                <a:cs typeface="宋体" panose="02010600030101010101" pitchFamily="2" charset="-122"/>
                <a:sym typeface="+mn-ea"/>
              </a:rPr>
              <a:t>Mental Health</a:t>
            </a:r>
            <a:endParaRPr lang="zh-CN" altLang="en-US" sz="1200" dirty="0">
              <a:solidFill>
                <a:schemeClr val="bg1"/>
              </a:solidFill>
              <a:latin typeface="+mn-ea"/>
              <a:cs typeface="宋体" panose="02010600030101010101" pitchFamily="2" charset="-122"/>
              <a:sym typeface="+mn-ea"/>
            </a:endParaRPr>
          </a:p>
          <a:p>
            <a:pPr algn="ctr" defTabSz="912495">
              <a:lnSpc>
                <a:spcPct val="130000"/>
              </a:lnSpc>
              <a:defRPr/>
            </a:pPr>
            <a:r>
              <a:rPr lang="zh-CN" altLang="en-US" sz="1200" dirty="0">
                <a:solidFill>
                  <a:schemeClr val="bg1"/>
                </a:solidFill>
                <a:latin typeface="+mn-ea"/>
                <a:cs typeface="宋体" panose="02010600030101010101" pitchFamily="2" charset="-122"/>
                <a:sym typeface="+mn-ea"/>
              </a:rPr>
              <a:t>Social Consequences</a:t>
            </a:r>
            <a:endParaRPr lang="zh-CN" altLang="en-US" sz="1200" dirty="0">
              <a:solidFill>
                <a:schemeClr val="bg1"/>
              </a:solidFill>
              <a:latin typeface="+mn-ea"/>
              <a:cs typeface="宋体" panose="02010600030101010101" pitchFamily="2" charset="-122"/>
              <a:sym typeface="+mn-ea"/>
            </a:endParaRPr>
          </a:p>
        </p:txBody>
      </p:sp>
      <p:sp>
        <p:nvSpPr>
          <p:cNvPr id="5" name="矩形 4"/>
          <p:cNvSpPr/>
          <p:nvPr/>
        </p:nvSpPr>
        <p:spPr>
          <a:xfrm>
            <a:off x="1849120" y="2300605"/>
            <a:ext cx="1626235" cy="290766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5"/>
          <a:stretch>
            <a:fillRect/>
          </a:stretch>
        </p:blipFill>
        <p:spPr>
          <a:xfrm>
            <a:off x="1849120" y="2674620"/>
            <a:ext cx="1626870" cy="2069465"/>
          </a:xfrm>
          <a:prstGeom prst="rect">
            <a:avLst/>
          </a:prstGeom>
        </p:spPr>
      </p:pic>
      <p:sp>
        <p:nvSpPr>
          <p:cNvPr id="6" name="矩形 5"/>
          <p:cNvSpPr/>
          <p:nvPr>
            <p:custDataLst>
              <p:tags r:id="rId6"/>
            </p:custDataLst>
          </p:nvPr>
        </p:nvSpPr>
        <p:spPr>
          <a:xfrm>
            <a:off x="1843405" y="2214245"/>
            <a:ext cx="1706245" cy="303212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custDataLst>
              <p:tags r:id="rId7"/>
            </p:custDataLst>
          </p:nvPr>
        </p:nvSpPr>
        <p:spPr>
          <a:xfrm>
            <a:off x="1492250" y="2437765"/>
            <a:ext cx="2263140" cy="2770505"/>
          </a:xfrm>
          <a:prstGeom prst="rect">
            <a:avLst/>
          </a:prstGeom>
          <a:noFill/>
        </p:spPr>
        <p:txBody>
          <a:bodyPr wrap="square">
            <a:noAutofit/>
          </a:bodyPr>
          <a:p>
            <a:pPr lvl="1" algn="l"/>
            <a:r>
              <a:rPr lang="en-US" altLang="zh-CN" sz="1400" b="1" i="0" dirty="0">
                <a:solidFill>
                  <a:srgbClr val="374151"/>
                </a:solidFill>
                <a:effectLst/>
                <a:latin typeface="Söhne"/>
              </a:rPr>
              <a:t>Problem Space</a:t>
            </a:r>
            <a:r>
              <a:rPr lang="en-US" altLang="zh-CN" sz="1400" b="0" i="0" dirty="0">
                <a:solidFill>
                  <a:srgbClr val="374151"/>
                </a:solidFill>
                <a:effectLst/>
                <a:latin typeface="Söhne"/>
              </a:rPr>
              <a:t>:</a:t>
            </a:r>
            <a:endParaRPr lang="en-US" altLang="zh-CN" sz="1400" b="0" i="0" dirty="0">
              <a:solidFill>
                <a:srgbClr val="374151"/>
              </a:solidFill>
              <a:effectLst/>
              <a:latin typeface="Söhne"/>
            </a:endParaRPr>
          </a:p>
          <a:p>
            <a:pPr lvl="1" algn="l">
              <a:buFont typeface="Arial" panose="020B0604020202020204" pitchFamily="34" charset="0"/>
              <a:buChar char="•"/>
            </a:pPr>
            <a:r>
              <a:rPr lang="en-US" altLang="zh-CN" sz="1400" b="0" i="0" dirty="0">
                <a:solidFill>
                  <a:srgbClr val="374151"/>
                </a:solidFill>
                <a:effectLst/>
                <a:latin typeface="Söhne"/>
              </a:rPr>
              <a:t>Over-gaming</a:t>
            </a:r>
            <a:endParaRPr lang="en-US" altLang="zh-CN" sz="1400" b="0" i="0" dirty="0">
              <a:solidFill>
                <a:srgbClr val="374151"/>
              </a:solidFill>
              <a:effectLst/>
              <a:latin typeface="Söhne"/>
            </a:endParaRPr>
          </a:p>
          <a:p>
            <a:pPr lvl="1" algn="l">
              <a:buFont typeface="Arial" panose="020B0604020202020204" pitchFamily="34" charset="0"/>
              <a:buChar char="•"/>
            </a:pPr>
            <a:r>
              <a:rPr lang="en-US" altLang="zh-CN" sz="1400" b="0" i="0" dirty="0">
                <a:solidFill>
                  <a:srgbClr val="374151"/>
                </a:solidFill>
                <a:effectLst/>
                <a:latin typeface="Söhne"/>
              </a:rPr>
              <a:t>Routine Disruption</a:t>
            </a:r>
            <a:endParaRPr lang="en-US" altLang="zh-CN" sz="1400" b="0" i="0" dirty="0">
              <a:solidFill>
                <a:srgbClr val="374151"/>
              </a:solidFill>
              <a:effectLst/>
              <a:latin typeface="Söhne"/>
            </a:endParaRPr>
          </a:p>
          <a:p>
            <a:pPr lvl="1" algn="l">
              <a:buFont typeface="Arial" panose="020B0604020202020204" pitchFamily="34" charset="0"/>
              <a:buChar char="•"/>
            </a:pPr>
            <a:r>
              <a:rPr lang="en-US" altLang="zh-CN" sz="1400" b="0" i="0" dirty="0">
                <a:solidFill>
                  <a:srgbClr val="374151"/>
                </a:solidFill>
                <a:effectLst/>
                <a:latin typeface="Söhne"/>
              </a:rPr>
              <a:t>Health Neglect</a:t>
            </a:r>
            <a:endParaRPr lang="en-US" altLang="zh-CN" sz="1400" b="0" i="0" dirty="0">
              <a:solidFill>
                <a:srgbClr val="374151"/>
              </a:solidFill>
              <a:effectLst/>
              <a:latin typeface="Söhne"/>
            </a:endParaRPr>
          </a:p>
          <a:p>
            <a:pPr lvl="1" algn="l"/>
            <a:r>
              <a:rPr lang="en-US" altLang="zh-CN" sz="1400" b="1" dirty="0">
                <a:solidFill>
                  <a:srgbClr val="374151"/>
                </a:solidFill>
                <a:effectLst/>
                <a:latin typeface="Söhne"/>
                <a:sym typeface="+mn-ea"/>
              </a:rPr>
              <a:t>Challenge</a:t>
            </a:r>
            <a:r>
              <a:rPr lang="en-US" altLang="zh-CN" sz="1400" dirty="0">
                <a:solidFill>
                  <a:srgbClr val="374151"/>
                </a:solidFill>
                <a:effectLst/>
                <a:latin typeface="Söhne"/>
                <a:sym typeface="+mn-ea"/>
              </a:rPr>
              <a:t>:</a:t>
            </a:r>
            <a:endParaRPr lang="en-US" altLang="zh-CN" sz="1400" b="0" i="0" dirty="0">
              <a:solidFill>
                <a:srgbClr val="374151"/>
              </a:solidFill>
              <a:effectLst/>
              <a:latin typeface="Söhne"/>
            </a:endParaRPr>
          </a:p>
          <a:p>
            <a:pPr lvl="1" algn="l">
              <a:buFont typeface="Arial" panose="020B0604020202020204" pitchFamily="34" charset="0"/>
              <a:buChar char="•"/>
            </a:pPr>
            <a:r>
              <a:rPr lang="en-US" altLang="zh-CN" sz="1400" dirty="0">
                <a:solidFill>
                  <a:srgbClr val="374151"/>
                </a:solidFill>
                <a:effectLst/>
                <a:latin typeface="Söhne"/>
                <a:sym typeface="+mn-ea"/>
              </a:rPr>
              <a:t>Time Management</a:t>
            </a:r>
            <a:endParaRPr lang="en-US" altLang="zh-CN" sz="1400" dirty="0">
              <a:solidFill>
                <a:srgbClr val="374151"/>
              </a:solidFill>
              <a:effectLst/>
              <a:latin typeface="Söhne"/>
              <a:sym typeface="+mn-ea"/>
            </a:endParaRPr>
          </a:p>
          <a:p>
            <a:pPr lvl="1" algn="l">
              <a:buFont typeface="Arial" panose="020B0604020202020204" pitchFamily="34" charset="0"/>
              <a:buChar char="•"/>
            </a:pPr>
            <a:r>
              <a:rPr lang="en-US" altLang="zh-CN" sz="1400" b="0" i="0" dirty="0">
                <a:solidFill>
                  <a:srgbClr val="374151"/>
                </a:solidFill>
                <a:effectLst/>
                <a:latin typeface="Söhne"/>
              </a:rPr>
              <a:t>Risk Education</a:t>
            </a:r>
            <a:endParaRPr lang="en-US" altLang="zh-CN" sz="1400" b="0" i="0" dirty="0">
              <a:solidFill>
                <a:srgbClr val="374151"/>
              </a:solidFill>
              <a:effectLst/>
              <a:latin typeface="Söhne"/>
            </a:endParaRPr>
          </a:p>
          <a:p>
            <a:pPr lvl="1" algn="l">
              <a:buFont typeface="Arial" panose="020B0604020202020204" pitchFamily="34" charset="0"/>
              <a:buChar char="•"/>
            </a:pPr>
            <a:r>
              <a:rPr lang="en-US" altLang="zh-CN" sz="1400" b="0" i="0" dirty="0">
                <a:solidFill>
                  <a:srgbClr val="374151"/>
                </a:solidFill>
                <a:effectLst/>
                <a:latin typeface="Söhne"/>
              </a:rPr>
              <a:t>Balanced Lifestyle</a:t>
            </a:r>
            <a:endParaRPr lang="en-US" altLang="zh-CN" sz="1400" b="0" i="0" dirty="0">
              <a:solidFill>
                <a:srgbClr val="374151"/>
              </a:solidFill>
              <a:effectLst/>
              <a:latin typeface="Söhne"/>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2" presetClass="entr" presetSubtype="8" decel="4900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2" presetClass="entr" presetSubtype="2"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1000"/>
                                        <p:tgtEl>
                                          <p:spTgt spid="20"/>
                                        </p:tgtEl>
                                      </p:cBhvr>
                                    </p:animEffect>
                                  </p:childTnLst>
                                </p:cTn>
                              </p:par>
                            </p:childTnLst>
                          </p:cTn>
                        </p:par>
                        <p:par>
                          <p:cTn id="16" fill="hold">
                            <p:stCondLst>
                              <p:cond delay="2000"/>
                            </p:stCondLst>
                            <p:childTnLst>
                              <p:par>
                                <p:cTn id="17" presetID="2" presetClass="entr" presetSubtype="2"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1000" fill="hold"/>
                                        <p:tgtEl>
                                          <p:spTgt spid="43"/>
                                        </p:tgtEl>
                                        <p:attrNameLst>
                                          <p:attrName>ppt_x</p:attrName>
                                        </p:attrNameLst>
                                      </p:cBhvr>
                                      <p:tavLst>
                                        <p:tav tm="0">
                                          <p:val>
                                            <p:strVal val="1+#ppt_w/2"/>
                                          </p:val>
                                        </p:tav>
                                        <p:tav tm="100000">
                                          <p:val>
                                            <p:strVal val="#ppt_x"/>
                                          </p:val>
                                        </p:tav>
                                      </p:tavLst>
                                    </p:anim>
                                    <p:anim calcmode="lin" valueType="num">
                                      <p:cBhvr additive="base">
                                        <p:cTn id="20" dur="1000" fill="hold"/>
                                        <p:tgtEl>
                                          <p:spTgt spid="43"/>
                                        </p:tgtEl>
                                        <p:attrNameLst>
                                          <p:attrName>ppt_y</p:attrName>
                                        </p:attrNameLst>
                                      </p:cBhvr>
                                      <p:tavLst>
                                        <p:tav tm="0">
                                          <p:val>
                                            <p:strVal val="#ppt_y"/>
                                          </p:val>
                                        </p:tav>
                                        <p:tav tm="100000">
                                          <p:val>
                                            <p:strVal val="#ppt_y"/>
                                          </p:val>
                                        </p:tav>
                                      </p:tavLst>
                                    </p:anim>
                                  </p:childTnLst>
                                </p:cTn>
                              </p:par>
                              <p:par>
                                <p:cTn id="21" presetID="22" presetClass="entr" presetSubtype="2"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500"/>
                                        <p:tgtEl>
                                          <p:spTgt spid="4"/>
                                        </p:tgtEl>
                                      </p:cBhvr>
                                    </p:animEffect>
                                  </p:childTnLst>
                                </p:cTn>
                              </p:par>
                              <p:par>
                                <p:cTn id="24" presetID="2" presetClass="entr" presetSubtype="4" fill="hold" grpId="0" nodeType="withEffect">
                                  <p:stCondLst>
                                    <p:cond delay="50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ppt_x"/>
                                          </p:val>
                                        </p:tav>
                                        <p:tav tm="100000">
                                          <p:val>
                                            <p:strVal val="#ppt_x"/>
                                          </p:val>
                                        </p:tav>
                                      </p:tavLst>
                                    </p:anim>
                                    <p:anim calcmode="lin" valueType="num">
                                      <p:cBhvr additive="base">
                                        <p:cTn id="27" dur="500" fill="hold"/>
                                        <p:tgtEl>
                                          <p:spTgt spid="44"/>
                                        </p:tgtEl>
                                        <p:attrNameLst>
                                          <p:attrName>ppt_y</p:attrName>
                                        </p:attrNameLst>
                                      </p:cBhvr>
                                      <p:tavLst>
                                        <p:tav tm="0">
                                          <p:val>
                                            <p:strVal val="1+#ppt_h/2"/>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1000" fill="hold"/>
                                        <p:tgtEl>
                                          <p:spTgt spid="65"/>
                                        </p:tgtEl>
                                        <p:attrNameLst>
                                          <p:attrName>ppt_x</p:attrName>
                                        </p:attrNameLst>
                                      </p:cBhvr>
                                      <p:tavLst>
                                        <p:tav tm="0">
                                          <p:val>
                                            <p:strVal val="1+#ppt_w/2"/>
                                          </p:val>
                                        </p:tav>
                                        <p:tav tm="100000">
                                          <p:val>
                                            <p:strVal val="#ppt_x"/>
                                          </p:val>
                                        </p:tav>
                                      </p:tavLst>
                                    </p:anim>
                                    <p:anim calcmode="lin" valueType="num">
                                      <p:cBhvr additive="base">
                                        <p:cTn id="31" dur="1000" fill="hold"/>
                                        <p:tgtEl>
                                          <p:spTgt spid="65"/>
                                        </p:tgtEl>
                                        <p:attrNameLst>
                                          <p:attrName>ppt_y</p:attrName>
                                        </p:attrNameLst>
                                      </p:cBhvr>
                                      <p:tavLst>
                                        <p:tav tm="0">
                                          <p:val>
                                            <p:strVal val="#ppt_y"/>
                                          </p:val>
                                        </p:tav>
                                        <p:tav tm="100000">
                                          <p:val>
                                            <p:strVal val="#ppt_y"/>
                                          </p:val>
                                        </p:tav>
                                      </p:tavLst>
                                    </p:anim>
                                  </p:childTnLst>
                                </p:cTn>
                              </p:par>
                              <p:par>
                                <p:cTn id="32" presetID="22" presetClass="entr" presetSubtype="2" fill="hold" grpId="0" nodeType="withEffect">
                                  <p:stCondLst>
                                    <p:cond delay="1250"/>
                                  </p:stCondLst>
                                  <p:childTnLst>
                                    <p:set>
                                      <p:cBhvr>
                                        <p:cTn id="33" dur="1" fill="hold">
                                          <p:stCondLst>
                                            <p:cond delay="0"/>
                                          </p:stCondLst>
                                        </p:cTn>
                                        <p:tgtEl>
                                          <p:spTgt spid="64"/>
                                        </p:tgtEl>
                                        <p:attrNameLst>
                                          <p:attrName>style.visibility</p:attrName>
                                        </p:attrNameLst>
                                      </p:cBhvr>
                                      <p:to>
                                        <p:strVal val="visible"/>
                                      </p:to>
                                    </p:set>
                                    <p:animEffect transition="in" filter="wipe(right)">
                                      <p:cBhvr>
                                        <p:cTn id="34" dur="500"/>
                                        <p:tgtEl>
                                          <p:spTgt spid="64"/>
                                        </p:tgtEl>
                                      </p:cBhvr>
                                    </p:animEffect>
                                  </p:childTnLst>
                                </p:cTn>
                              </p:par>
                              <p:par>
                                <p:cTn id="35" presetID="2" presetClass="entr" presetSubtype="4" fill="hold" grpId="0" nodeType="withEffect">
                                  <p:stCondLst>
                                    <p:cond delay="125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par>
                                <p:cTn id="39" presetID="2" presetClass="entr" presetSubtype="2" fill="hold" grpId="0" nodeType="withEffect">
                                  <p:stCondLst>
                                    <p:cond delay="150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1000" fill="hold"/>
                                        <p:tgtEl>
                                          <p:spTgt spid="68"/>
                                        </p:tgtEl>
                                        <p:attrNameLst>
                                          <p:attrName>ppt_x</p:attrName>
                                        </p:attrNameLst>
                                      </p:cBhvr>
                                      <p:tavLst>
                                        <p:tav tm="0">
                                          <p:val>
                                            <p:strVal val="1+#ppt_w/2"/>
                                          </p:val>
                                        </p:tav>
                                        <p:tav tm="100000">
                                          <p:val>
                                            <p:strVal val="#ppt_x"/>
                                          </p:val>
                                        </p:tav>
                                      </p:tavLst>
                                    </p:anim>
                                    <p:anim calcmode="lin" valueType="num">
                                      <p:cBhvr additive="base">
                                        <p:cTn id="42" dur="1000" fill="hold"/>
                                        <p:tgtEl>
                                          <p:spTgt spid="68"/>
                                        </p:tgtEl>
                                        <p:attrNameLst>
                                          <p:attrName>ppt_y</p:attrName>
                                        </p:attrNameLst>
                                      </p:cBhvr>
                                      <p:tavLst>
                                        <p:tav tm="0">
                                          <p:val>
                                            <p:strVal val="#ppt_y"/>
                                          </p:val>
                                        </p:tav>
                                        <p:tav tm="100000">
                                          <p:val>
                                            <p:strVal val="#ppt_y"/>
                                          </p:val>
                                        </p:tav>
                                      </p:tavLst>
                                    </p:anim>
                                  </p:childTnLst>
                                </p:cTn>
                              </p:par>
                              <p:par>
                                <p:cTn id="43" presetID="2" presetClass="entr" presetSubtype="4" fill="hold" grpId="0" nodeType="withEffect">
                                  <p:stCondLst>
                                    <p:cond delay="2000"/>
                                  </p:stCondLst>
                                  <p:childTnLst>
                                    <p:set>
                                      <p:cBhvr>
                                        <p:cTn id="44" dur="1" fill="hold">
                                          <p:stCondLst>
                                            <p:cond delay="0"/>
                                          </p:stCondLst>
                                        </p:cTn>
                                        <p:tgtEl>
                                          <p:spTgt spid="69"/>
                                        </p:tgtEl>
                                        <p:attrNameLst>
                                          <p:attrName>style.visibility</p:attrName>
                                        </p:attrNameLst>
                                      </p:cBhvr>
                                      <p:to>
                                        <p:strVal val="visible"/>
                                      </p:to>
                                    </p:set>
                                    <p:anim calcmode="lin" valueType="num">
                                      <p:cBhvr additive="base">
                                        <p:cTn id="45" dur="500" fill="hold"/>
                                        <p:tgtEl>
                                          <p:spTgt spid="69"/>
                                        </p:tgtEl>
                                        <p:attrNameLst>
                                          <p:attrName>ppt_x</p:attrName>
                                        </p:attrNameLst>
                                      </p:cBhvr>
                                      <p:tavLst>
                                        <p:tav tm="0">
                                          <p:val>
                                            <p:strVal val="#ppt_x"/>
                                          </p:val>
                                        </p:tav>
                                        <p:tav tm="100000">
                                          <p:val>
                                            <p:strVal val="#ppt_x"/>
                                          </p:val>
                                        </p:tav>
                                      </p:tavLst>
                                    </p:anim>
                                    <p:anim calcmode="lin" valueType="num">
                                      <p:cBhvr additive="base">
                                        <p:cTn id="46" dur="500" fill="hold"/>
                                        <p:tgtEl>
                                          <p:spTgt spid="69"/>
                                        </p:tgtEl>
                                        <p:attrNameLst>
                                          <p:attrName>ppt_y</p:attrName>
                                        </p:attrNameLst>
                                      </p:cBhvr>
                                      <p:tavLst>
                                        <p:tav tm="0">
                                          <p:val>
                                            <p:strVal val="1+#ppt_h/2"/>
                                          </p:val>
                                        </p:tav>
                                        <p:tav tm="100000">
                                          <p:val>
                                            <p:strVal val="#ppt_y"/>
                                          </p:val>
                                        </p:tav>
                                      </p:tavLst>
                                    </p:anim>
                                  </p:childTnLst>
                                </p:cTn>
                              </p:par>
                              <p:par>
                                <p:cTn id="47" presetID="22" presetClass="entr" presetSubtype="2" fill="hold" grpId="0" nodeType="withEffect">
                                  <p:stCondLst>
                                    <p:cond delay="2000"/>
                                  </p:stCondLst>
                                  <p:childTnLst>
                                    <p:set>
                                      <p:cBhvr>
                                        <p:cTn id="48" dur="1" fill="hold">
                                          <p:stCondLst>
                                            <p:cond delay="0"/>
                                          </p:stCondLst>
                                        </p:cTn>
                                        <p:tgtEl>
                                          <p:spTgt spid="67"/>
                                        </p:tgtEl>
                                        <p:attrNameLst>
                                          <p:attrName>style.visibility</p:attrName>
                                        </p:attrNameLst>
                                      </p:cBhvr>
                                      <p:to>
                                        <p:strVal val="visible"/>
                                      </p:to>
                                    </p:set>
                                    <p:animEffect transition="in" filter="wipe(right)">
                                      <p:cBhvr>
                                        <p:cTn id="49" dur="500"/>
                                        <p:tgtEl>
                                          <p:spTgt spid="67"/>
                                        </p:tgtEl>
                                      </p:cBhvr>
                                    </p:animEffect>
                                  </p:childTnLst>
                                </p:cTn>
                              </p:par>
                            </p:childTnLst>
                          </p:cTn>
                        </p:par>
                        <p:par>
                          <p:cTn id="50" fill="hold">
                            <p:stCondLst>
                              <p:cond delay="3000"/>
                            </p:stCondLst>
                            <p:childTnLst>
                              <p:par>
                                <p:cTn id="51" presetID="2" presetClass="entr" presetSubtype="8" decel="49000"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0-#ppt_w/2"/>
                                          </p:val>
                                        </p:tav>
                                        <p:tav tm="100000">
                                          <p:val>
                                            <p:strVal val="#ppt_x"/>
                                          </p:val>
                                        </p:tav>
                                      </p:tavLst>
                                    </p:anim>
                                    <p:anim calcmode="lin" valueType="num">
                                      <p:cBhvr additive="base">
                                        <p:cTn id="5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down)">
                                      <p:cBhvr>
                                        <p:cTn id="59" dur="500"/>
                                        <p:tgtEl>
                                          <p:spTgt spid="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down)">
                                      <p:cBhvr>
                                        <p:cTn id="63" dur="500"/>
                                        <p:tgtEl>
                                          <p:spTgt spid="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down)">
                                      <p:cBhvr>
                                        <p:cTn id="68" dur="500"/>
                                        <p:tgtEl>
                                          <p:spTgt spid="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4" grpId="0" bldLvl="0" animBg="1"/>
      <p:bldP spid="43" grpId="0"/>
      <p:bldP spid="44" grpId="0"/>
      <p:bldP spid="64" grpId="0" bldLvl="0" animBg="1"/>
      <p:bldP spid="65" grpId="0"/>
      <p:bldP spid="66" grpId="0"/>
      <p:bldP spid="67" grpId="0" bldLvl="0" animBg="1"/>
      <p:bldP spid="68" grpId="0"/>
      <p:bldP spid="69" grpId="0"/>
      <p:bldP spid="5" grpId="0" animBg="1"/>
      <p:bldP spid="5" grpId="1" animBg="1"/>
      <p:bldP spid="9" grpId="0"/>
      <p:bldP spid="6" grpId="0" bldLvl="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4" name="文本框 13"/>
          <p:cNvSpPr txBox="1"/>
          <p:nvPr/>
        </p:nvSpPr>
        <p:spPr>
          <a:xfrm>
            <a:off x="630137" y="892139"/>
            <a:ext cx="8013845" cy="769441"/>
          </a:xfrm>
          <a:prstGeom prst="rect">
            <a:avLst/>
          </a:prstGeom>
          <a:noFill/>
        </p:spPr>
        <p:txBody>
          <a:bodyPr wrap="square">
            <a:spAutoFit/>
          </a:bodyPr>
          <a:lstStyle/>
          <a:p>
            <a:r>
              <a:rPr lang="en-AU" altLang="zh-CN" sz="4400" b="1" dirty="0">
                <a:latin typeface="+mj-lt"/>
                <a:ea typeface="+mj-ea"/>
                <a:cs typeface="+mj-cs"/>
              </a:rPr>
              <a:t>Design Opportunity, Audience</a:t>
            </a:r>
            <a:endParaRPr lang="zh-CN" altLang="en-US" sz="4400" b="1" dirty="0">
              <a:latin typeface="+mj-lt"/>
              <a:ea typeface="+mj-ea"/>
              <a:cs typeface="+mj-cs"/>
            </a:endParaRPr>
          </a:p>
        </p:txBody>
      </p:sp>
      <p:sp>
        <p:nvSpPr>
          <p:cNvPr id="19" name="文本框 18"/>
          <p:cNvSpPr txBox="1"/>
          <p:nvPr/>
        </p:nvSpPr>
        <p:spPr>
          <a:xfrm>
            <a:off x="629888" y="2532152"/>
            <a:ext cx="3672840" cy="1754326"/>
          </a:xfrm>
          <a:prstGeom prst="rect">
            <a:avLst/>
          </a:prstGeom>
          <a:noFill/>
        </p:spPr>
        <p:txBody>
          <a:bodyPr wrap="square" rtlCol="0">
            <a:spAutoFit/>
          </a:bodyPr>
          <a:lstStyle/>
          <a:p>
            <a:r>
              <a:rPr lang="en-US" altLang="zh-CN" dirty="0"/>
              <a:t>Social Concept: Activity Traces</a:t>
            </a:r>
            <a:endParaRPr lang="en-US" altLang="zh-CN" dirty="0"/>
          </a:p>
          <a:p>
            <a:pPr lvl="2" indent="-342900">
              <a:buFont typeface="+mj-lt"/>
              <a:buAutoNum type="arabicPeriod"/>
            </a:pPr>
            <a:r>
              <a:rPr lang="en-US" altLang="zh-CN" sz="1200" dirty="0"/>
              <a:t>Data Collection and Analysis</a:t>
            </a:r>
            <a:endParaRPr lang="en-US" altLang="zh-CN" sz="1200" dirty="0"/>
          </a:p>
          <a:p>
            <a:pPr lvl="2" indent="-342900">
              <a:buFont typeface="+mj-lt"/>
              <a:buAutoNum type="arabicPeriod"/>
            </a:pPr>
            <a:r>
              <a:rPr lang="en-US" altLang="zh-CN" sz="1200" dirty="0"/>
              <a:t>Feedback and Alerts</a:t>
            </a:r>
            <a:endParaRPr lang="en-US" altLang="zh-CN" sz="1200" dirty="0"/>
          </a:p>
          <a:p>
            <a:pPr lvl="2" indent="-342900">
              <a:buFont typeface="+mj-lt"/>
              <a:buAutoNum type="arabicPeriod"/>
            </a:pPr>
            <a:r>
              <a:rPr lang="en-US" altLang="zh-CN" sz="1200" dirty="0"/>
              <a:t>Parental Monitoring</a:t>
            </a:r>
            <a:endParaRPr lang="en-US" altLang="zh-CN" sz="1200" dirty="0"/>
          </a:p>
          <a:p>
            <a:endParaRPr lang="en-US" altLang="zh-CN" dirty="0"/>
          </a:p>
          <a:p>
            <a:endParaRPr lang="en-US" altLang="zh-CN" dirty="0"/>
          </a:p>
          <a:p>
            <a:endParaRPr lang="en-US" altLang="zh-CN" dirty="0"/>
          </a:p>
        </p:txBody>
      </p:sp>
      <p:sp>
        <p:nvSpPr>
          <p:cNvPr id="4" name="文本框 3"/>
          <p:cNvSpPr txBox="1"/>
          <p:nvPr/>
        </p:nvSpPr>
        <p:spPr>
          <a:xfrm>
            <a:off x="1140428" y="3598277"/>
            <a:ext cx="6097836" cy="707886"/>
          </a:xfrm>
          <a:prstGeom prst="rect">
            <a:avLst/>
          </a:prstGeom>
          <a:noFill/>
        </p:spPr>
        <p:txBody>
          <a:bodyPr wrap="square">
            <a:spAutoFit/>
          </a:bodyPr>
          <a:lstStyle/>
          <a:p>
            <a:r>
              <a:rPr lang="en-US" altLang="zh-CN" dirty="0"/>
              <a:t>Social Concept: Collaboration</a:t>
            </a:r>
            <a:endParaRPr lang="en-US" altLang="zh-CN" dirty="0"/>
          </a:p>
          <a:p>
            <a:pPr marL="800100" lvl="1" indent="-342900">
              <a:buFont typeface="+mj-lt"/>
              <a:buAutoNum type="arabicPeriod"/>
            </a:pPr>
            <a:r>
              <a:rPr lang="en-US" altLang="zh-CN" sz="1100" dirty="0"/>
              <a:t>Platform Partnerships</a:t>
            </a:r>
            <a:endParaRPr lang="en-US" altLang="zh-CN" sz="1100" dirty="0"/>
          </a:p>
          <a:p>
            <a:pPr marL="800100" lvl="1" indent="-342900">
              <a:buFont typeface="+mj-lt"/>
              <a:buAutoNum type="arabicPeriod"/>
            </a:pPr>
            <a:r>
              <a:rPr lang="en-US" altLang="zh-CN" sz="1100" dirty="0"/>
              <a:t>Unified Playtime Tracker</a:t>
            </a:r>
            <a:endParaRPr lang="en-US" altLang="zh-CN" sz="1100" dirty="0"/>
          </a:p>
        </p:txBody>
      </p:sp>
      <p:sp>
        <p:nvSpPr>
          <p:cNvPr id="6" name="文本框 5"/>
          <p:cNvSpPr txBox="1"/>
          <p:nvPr/>
        </p:nvSpPr>
        <p:spPr>
          <a:xfrm>
            <a:off x="1140428" y="4113160"/>
            <a:ext cx="6097836" cy="1261884"/>
          </a:xfrm>
          <a:prstGeom prst="rect">
            <a:avLst/>
          </a:prstGeom>
          <a:noFill/>
        </p:spPr>
        <p:txBody>
          <a:bodyPr wrap="square">
            <a:spAutoFit/>
          </a:bodyPr>
          <a:lstStyle/>
          <a:p>
            <a:endParaRPr lang="en-US" altLang="zh-CN" dirty="0"/>
          </a:p>
          <a:p>
            <a:r>
              <a:rPr lang="en-US" altLang="zh-CN" dirty="0"/>
              <a:t>Mobile Concept: Location-aware</a:t>
            </a:r>
            <a:endParaRPr lang="en-US" altLang="zh-CN" dirty="0"/>
          </a:p>
          <a:p>
            <a:pPr marL="685800" lvl="1" indent="-228600">
              <a:buFont typeface="+mj-lt"/>
              <a:buAutoNum type="arabicPeriod"/>
            </a:pPr>
            <a:r>
              <a:rPr lang="en-US" altLang="zh-CN" sz="1100" dirty="0"/>
              <a:t>Geo-Fencing for Gaming Hotspots</a:t>
            </a:r>
            <a:endParaRPr lang="en-US" altLang="zh-CN" sz="1100" dirty="0"/>
          </a:p>
          <a:p>
            <a:pPr marL="685800" lvl="1" indent="-228600">
              <a:buFont typeface="+mj-lt"/>
              <a:buAutoNum type="arabicPeriod"/>
            </a:pPr>
            <a:r>
              <a:rPr lang="en-US" altLang="zh-CN" sz="1100" dirty="0"/>
              <a:t>Activity Suggestions Based on Location</a:t>
            </a:r>
            <a:endParaRPr lang="en-US" altLang="zh-CN" sz="1100" dirty="0"/>
          </a:p>
          <a:p>
            <a:endParaRPr lang="en-US" altLang="zh-CN" dirty="0"/>
          </a:p>
        </p:txBody>
      </p:sp>
      <p:pic>
        <p:nvPicPr>
          <p:cNvPr id="2050" name="Picture 2" descr="Tracking Yourself Online: The Power of Google Alerts - Keyword Conn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172" y="2581402"/>
            <a:ext cx="1661847" cy="8698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n-Technical Solutions for Team Collaboration - Accucom Blog | New South  Wales | Accu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880" y="3536720"/>
            <a:ext cx="1420429" cy="9082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cation Aware Technology - Spatial Vi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290" y="4530845"/>
            <a:ext cx="1541139" cy="1027426"/>
          </a:xfrm>
          <a:prstGeom prst="rect">
            <a:avLst/>
          </a:prstGeom>
          <a:noFill/>
          <a:extLst>
            <a:ext uri="{909E8E84-426E-40DD-AFC4-6F175D3DCCD1}">
              <a14:hiddenFill xmlns:a14="http://schemas.microsoft.com/office/drawing/2010/main">
                <a:solidFill>
                  <a:srgbClr val="FFFFFF"/>
                </a:solidFill>
              </a14:hiddenFill>
            </a:ext>
          </a:extLst>
        </p:spPr>
      </p:pic>
      <p:sp>
        <p:nvSpPr>
          <p:cNvPr id="7" name="椭圆 6"/>
          <p:cNvSpPr/>
          <p:nvPr/>
        </p:nvSpPr>
        <p:spPr>
          <a:xfrm>
            <a:off x="6973999" y="1116834"/>
            <a:ext cx="1091151" cy="1057143"/>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743531" y="2581143"/>
            <a:ext cx="1091151" cy="1057143"/>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974207" y="4286513"/>
            <a:ext cx="1091151" cy="1057143"/>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8371314" y="1460418"/>
            <a:ext cx="2699082" cy="369332"/>
          </a:xfrm>
          <a:prstGeom prst="rect">
            <a:avLst/>
          </a:prstGeom>
          <a:noFill/>
        </p:spPr>
        <p:txBody>
          <a:bodyPr wrap="square">
            <a:spAutoFit/>
          </a:bodyPr>
          <a:lstStyle/>
          <a:p>
            <a:pPr algn="l"/>
            <a:r>
              <a:rPr lang="en-US" altLang="zh-CN" b="1" i="0" dirty="0">
                <a:effectLst/>
                <a:latin typeface="Söhne"/>
              </a:rPr>
              <a:t>Teenage Gamers</a:t>
            </a:r>
            <a:endParaRPr lang="en-US" altLang="zh-CN" b="1" i="0" dirty="0">
              <a:effectLst/>
              <a:latin typeface="Söhne"/>
            </a:endParaRPr>
          </a:p>
        </p:txBody>
      </p:sp>
      <p:sp>
        <p:nvSpPr>
          <p:cNvPr id="13" name="文本框 12"/>
          <p:cNvSpPr txBox="1"/>
          <p:nvPr/>
        </p:nvSpPr>
        <p:spPr>
          <a:xfrm>
            <a:off x="6383484" y="2924506"/>
            <a:ext cx="6097836" cy="369332"/>
          </a:xfrm>
          <a:prstGeom prst="rect">
            <a:avLst/>
          </a:prstGeom>
          <a:noFill/>
        </p:spPr>
        <p:txBody>
          <a:bodyPr wrap="square">
            <a:spAutoFit/>
          </a:bodyPr>
          <a:lstStyle/>
          <a:p>
            <a:pPr algn="l"/>
            <a:r>
              <a:rPr lang="en-US" altLang="zh-CN" b="1" i="0" dirty="0">
                <a:effectLst/>
                <a:latin typeface="Söhne"/>
              </a:rPr>
              <a:t>Parents and Guardians</a:t>
            </a:r>
            <a:endParaRPr lang="en-US" altLang="zh-CN" b="1" i="0" dirty="0">
              <a:effectLst/>
              <a:latin typeface="Söhne"/>
            </a:endParaRPr>
          </a:p>
        </p:txBody>
      </p:sp>
      <p:sp>
        <p:nvSpPr>
          <p:cNvPr id="18" name="文本框 17"/>
          <p:cNvSpPr txBox="1"/>
          <p:nvPr/>
        </p:nvSpPr>
        <p:spPr>
          <a:xfrm>
            <a:off x="8503920" y="4631055"/>
            <a:ext cx="3048635" cy="368300"/>
          </a:xfrm>
          <a:prstGeom prst="rect">
            <a:avLst/>
          </a:prstGeom>
          <a:noFill/>
        </p:spPr>
        <p:txBody>
          <a:bodyPr wrap="square">
            <a:spAutoFit/>
          </a:bodyPr>
          <a:lstStyle/>
          <a:p>
            <a:pPr algn="l"/>
            <a:r>
              <a:rPr lang="en-US" altLang="zh-CN" b="1" i="0" dirty="0">
                <a:effectLst/>
                <a:latin typeface="Söhne"/>
              </a:rPr>
              <a:t>Educational Professional</a:t>
            </a:r>
            <a:endParaRPr lang="en-US" altLang="zh-CN" b="1" i="0" dirty="0">
              <a:effectLst/>
              <a:latin typeface="Söhne"/>
            </a:endParaRPr>
          </a:p>
        </p:txBody>
      </p:sp>
      <p:sp>
        <p:nvSpPr>
          <p:cNvPr id="2" name="矩形 1"/>
          <p:cNvSpPr/>
          <p:nvPr>
            <p:custDataLst>
              <p:tags r:id="rId8"/>
            </p:custDataLst>
          </p:nvPr>
        </p:nvSpPr>
        <p:spPr>
          <a:xfrm>
            <a:off x="10648937" y="6368812"/>
            <a:ext cx="1496695" cy="420370"/>
          </a:xfrm>
          <a:prstGeom prst="rect">
            <a:avLst/>
          </a:prstGeom>
        </p:spPr>
        <p:txBody>
          <a:bodyPr wrap="none">
            <a:spAutoFit/>
          </a:bodyPr>
          <a:lstStyle/>
          <a:p>
            <a:r>
              <a:rPr lang="en-US" altLang="zh-CN" sz="2135" i="1" dirty="0">
                <a:gradFill>
                  <a:gsLst>
                    <a:gs pos="20304">
                      <a:srgbClr val="A09BC0"/>
                    </a:gs>
                    <a:gs pos="56000">
                      <a:srgbClr val="DE6B97"/>
                    </a:gs>
                    <a:gs pos="0">
                      <a:srgbClr val="50DAF5"/>
                    </a:gs>
                    <a:gs pos="100000">
                      <a:srgbClr val="F3C339"/>
                    </a:gs>
                  </a:gsLst>
                  <a:lin ang="0" scaled="1"/>
                </a:gradFill>
              </a:rPr>
              <a:t>Study King</a:t>
            </a:r>
            <a:endParaRPr lang="en-US" altLang="zh-CN" sz="2135" i="1" dirty="0">
              <a:gradFill>
                <a:gsLst>
                  <a:gs pos="20304">
                    <a:srgbClr val="A09BC0"/>
                  </a:gs>
                  <a:gs pos="56000">
                    <a:srgbClr val="DE6B97"/>
                  </a:gs>
                  <a:gs pos="0">
                    <a:srgbClr val="50DAF5"/>
                  </a:gs>
                  <a:gs pos="100000">
                    <a:srgbClr val="F3C339"/>
                  </a:gs>
                </a:gsLst>
                <a:lin ang="0" scaled="1"/>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500" fill="hold"/>
                                        <p:tgtEl>
                                          <p:spTgt spid="2052"/>
                                        </p:tgtEl>
                                        <p:attrNameLst>
                                          <p:attrName>ppt_x</p:attrName>
                                        </p:attrNameLst>
                                      </p:cBhvr>
                                      <p:tavLst>
                                        <p:tav tm="0">
                                          <p:val>
                                            <p:strVal val="#ppt_x"/>
                                          </p:val>
                                        </p:tav>
                                        <p:tav tm="100000">
                                          <p:val>
                                            <p:strVal val="#ppt_x"/>
                                          </p:val>
                                        </p:tav>
                                      </p:tavLst>
                                    </p:anim>
                                    <p:anim calcmode="lin" valueType="num">
                                      <p:cBhvr additive="base">
                                        <p:cTn id="18" dur="500" fill="hold"/>
                                        <p:tgtEl>
                                          <p:spTgt spid="20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54"/>
                                        </p:tgtEl>
                                        <p:attrNameLst>
                                          <p:attrName>style.visibility</p:attrName>
                                        </p:attrNameLst>
                                      </p:cBhvr>
                                      <p:to>
                                        <p:strVal val="visible"/>
                                      </p:to>
                                    </p:set>
                                    <p:anim calcmode="lin" valueType="num">
                                      <p:cBhvr additive="base">
                                        <p:cTn id="31" dur="500" fill="hold"/>
                                        <p:tgtEl>
                                          <p:spTgt spid="2054"/>
                                        </p:tgtEl>
                                        <p:attrNameLst>
                                          <p:attrName>ppt_x</p:attrName>
                                        </p:attrNameLst>
                                      </p:cBhvr>
                                      <p:tavLst>
                                        <p:tav tm="0">
                                          <p:val>
                                            <p:strVal val="#ppt_x"/>
                                          </p:val>
                                        </p:tav>
                                        <p:tav tm="100000">
                                          <p:val>
                                            <p:strVal val="#ppt_x"/>
                                          </p:val>
                                        </p:tav>
                                      </p:tavLst>
                                    </p:anim>
                                    <p:anim calcmode="lin" valueType="num">
                                      <p:cBhvr additive="base">
                                        <p:cTn id="32"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p:bldP spid="6" grpId="0"/>
      <p:bldP spid="7" grpId="0" bldLvl="0" animBg="1"/>
      <p:bldP spid="8" grpId="0" bldLvl="0" animBg="1"/>
      <p:bldP spid="9" grpId="0" bldLvl="0" animBg="1"/>
      <p:bldP spid="11" grpId="0"/>
      <p:bldP spid="13"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614095" y="1628548"/>
            <a:ext cx="6094638" cy="3970318"/>
          </a:xfrm>
          <a:prstGeom prst="rect">
            <a:avLst/>
          </a:prstGeom>
          <a:noFill/>
        </p:spPr>
        <p:txBody>
          <a:bodyPr wrap="square">
            <a:spAutoFit/>
          </a:bodyPr>
          <a:lstStyle/>
          <a:p>
            <a:pPr algn="l">
              <a:buFont typeface="+mj-lt"/>
              <a:buAutoNum type="arabicPeriod"/>
            </a:pPr>
            <a:r>
              <a:rPr lang="en-US" altLang="zh-CN" b="1" i="0" dirty="0">
                <a:solidFill>
                  <a:srgbClr val="374151"/>
                </a:solidFill>
                <a:effectLst/>
                <a:latin typeface="Söhne"/>
              </a:rPr>
              <a:t>Behavioral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Parental Monitoring</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Resource Restrictions</a:t>
            </a:r>
            <a:endParaRPr lang="en-US" altLang="zh-CN" b="1"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Dissuasion</a:t>
            </a:r>
            <a:endParaRPr lang="en-US" altLang="zh-CN" b="1" i="0" dirty="0">
              <a:solidFill>
                <a:srgbClr val="374151"/>
              </a:solidFill>
              <a:effectLst/>
              <a:latin typeface="Söhne"/>
            </a:endParaRPr>
          </a:p>
          <a:p>
            <a:pPr marL="285750" indent="-285750">
              <a:buFont typeface="+mj-lt"/>
              <a:buAutoNum type="arabicPeriod"/>
            </a:pPr>
            <a:r>
              <a:rPr lang="en-US" altLang="zh-CN" b="1" i="0" dirty="0">
                <a:solidFill>
                  <a:srgbClr val="374151"/>
                </a:solidFill>
                <a:effectLst/>
                <a:latin typeface="Söhne"/>
              </a:rPr>
              <a:t>Educational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Arial" panose="020B0604020202020204" pitchFamily="34" charset="0"/>
              <a:buChar char="•"/>
            </a:pPr>
            <a:r>
              <a:rPr lang="en-US" altLang="zh-CN" b="1" i="0" dirty="0">
                <a:solidFill>
                  <a:srgbClr val="374151"/>
                </a:solidFill>
                <a:effectLst/>
                <a:latin typeface="Söhne"/>
              </a:rPr>
              <a:t>Rationalization/Education</a:t>
            </a:r>
            <a:endParaRPr lang="en-US" altLang="zh-CN" b="0" i="0" dirty="0">
              <a:solidFill>
                <a:srgbClr val="374151"/>
              </a:solidFill>
              <a:effectLst/>
              <a:latin typeface="Söhne"/>
            </a:endParaRPr>
          </a:p>
          <a:p>
            <a:pPr marL="285750" indent="-285750">
              <a:buFont typeface="+mj-lt"/>
              <a:buAutoNum type="arabicPeriod"/>
            </a:pPr>
            <a:r>
              <a:rPr lang="en-US" altLang="zh-CN" b="1" i="0" dirty="0">
                <a:solidFill>
                  <a:srgbClr val="374151"/>
                </a:solidFill>
                <a:effectLst/>
                <a:latin typeface="Söhne"/>
              </a:rPr>
              <a:t>Economic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Arial" panose="020B0604020202020204" pitchFamily="34" charset="0"/>
              <a:buChar char="•"/>
            </a:pPr>
            <a:r>
              <a:rPr lang="en-US" altLang="zh-CN" b="1" i="0" dirty="0">
                <a:solidFill>
                  <a:srgbClr val="374151"/>
                </a:solidFill>
                <a:effectLst/>
                <a:latin typeface="Söhne"/>
              </a:rPr>
              <a:t>Perceived Cost</a:t>
            </a:r>
            <a:endParaRPr lang="en-US" altLang="zh-CN" b="1" i="0" dirty="0">
              <a:solidFill>
                <a:srgbClr val="374151"/>
              </a:solidFill>
              <a:effectLst/>
              <a:latin typeface="Söhne"/>
            </a:endParaRPr>
          </a:p>
          <a:p>
            <a:pPr marL="285750" indent="-285750">
              <a:buFont typeface="+mj-lt"/>
              <a:buAutoNum type="arabicPeriod"/>
            </a:pPr>
            <a:r>
              <a:rPr lang="en-US" altLang="zh-CN" b="1" i="0" dirty="0">
                <a:solidFill>
                  <a:srgbClr val="374151"/>
                </a:solidFill>
                <a:effectLst/>
                <a:latin typeface="Söhne"/>
              </a:rPr>
              <a:t>Psychological and Social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lvl="1">
              <a:buFont typeface="+mj-lt"/>
              <a:buAutoNum type="arabicPeriod"/>
            </a:pPr>
            <a:r>
              <a:rPr lang="en-US" altLang="zh-CN" b="1" i="0" dirty="0">
                <a:solidFill>
                  <a:srgbClr val="374151"/>
                </a:solidFill>
                <a:effectLst/>
                <a:latin typeface="Söhne"/>
              </a:rPr>
              <a:t>Impulsivity in game use</a:t>
            </a:r>
            <a:endParaRPr lang="en-US" altLang="zh-CN" b="0" i="0" dirty="0">
              <a:solidFill>
                <a:srgbClr val="374151"/>
              </a:solidFill>
              <a:effectLst/>
              <a:latin typeface="Söhne"/>
            </a:endParaRPr>
          </a:p>
          <a:p>
            <a:pPr lvl="1">
              <a:buFont typeface="+mj-lt"/>
              <a:buAutoNum type="arabicPeriod"/>
            </a:pPr>
            <a:r>
              <a:rPr lang="en-US" altLang="zh-CN" b="1" i="0" dirty="0">
                <a:solidFill>
                  <a:srgbClr val="374151"/>
                </a:solidFill>
                <a:effectLst/>
                <a:latin typeface="Söhne"/>
              </a:rPr>
              <a:t>Internet addiction &amp; game loyalty</a:t>
            </a:r>
            <a:endParaRPr lang="en-US" altLang="zh-CN" b="0" i="0" dirty="0">
              <a:solidFill>
                <a:srgbClr val="374151"/>
              </a:solidFill>
              <a:effectLst/>
              <a:latin typeface="Söhne"/>
            </a:endParaRPr>
          </a:p>
          <a:p>
            <a:pPr lvl="1">
              <a:buFont typeface="+mj-lt"/>
              <a:buAutoNum type="arabicPeriod"/>
            </a:pPr>
            <a:r>
              <a:rPr lang="en-US" altLang="zh-CN" b="1" i="0" dirty="0">
                <a:solidFill>
                  <a:srgbClr val="374151"/>
                </a:solidFill>
                <a:effectLst/>
                <a:latin typeface="Söhne"/>
              </a:rPr>
              <a:t>Parental warmth &amp; gaming habits</a:t>
            </a:r>
            <a:r>
              <a:rPr lang="en-US" altLang="zh-CN" b="0" i="0" dirty="0">
                <a:solidFill>
                  <a:srgbClr val="374151"/>
                </a:solidFill>
                <a:effectLst/>
                <a:latin typeface="Söhne"/>
              </a:rPr>
              <a:t>.</a:t>
            </a:r>
            <a:endParaRPr lang="en-US" altLang="zh-CN" b="0" i="0" dirty="0">
              <a:solidFill>
                <a:srgbClr val="374151"/>
              </a:solidFill>
              <a:effectLst/>
              <a:latin typeface="Söhne"/>
            </a:endParaRPr>
          </a:p>
          <a:p>
            <a:pPr algn="l">
              <a:buFont typeface="+mj-lt"/>
              <a:buAutoNum type="arabicPeriod"/>
            </a:pPr>
            <a:r>
              <a:rPr lang="en-US" altLang="zh-CN" b="1" i="0" dirty="0">
                <a:solidFill>
                  <a:srgbClr val="374151"/>
                </a:solidFill>
                <a:effectLst/>
                <a:latin typeface="Söhne"/>
              </a:rPr>
              <a:t>Technological Interventions</a:t>
            </a:r>
            <a:r>
              <a:rPr lang="en-US" altLang="zh-CN" b="0" i="0" dirty="0">
                <a:solidFill>
                  <a:srgbClr val="374151"/>
                </a:solidFill>
                <a:effectLst/>
                <a:latin typeface="Söhne"/>
              </a:rPr>
              <a:t>:</a:t>
            </a:r>
            <a:endParaRPr lang="en-US" altLang="zh-CN" b="0" i="0" dirty="0">
              <a:solidFill>
                <a:srgbClr val="374151"/>
              </a:solidFill>
              <a:effectLst/>
              <a:latin typeface="Söhne"/>
            </a:endParaRPr>
          </a:p>
          <a:p>
            <a:pPr marL="742950" lvl="1" indent="-285750" algn="l">
              <a:buFont typeface="Arial" panose="020B0604020202020204" pitchFamily="34" charset="0"/>
              <a:buChar char="•"/>
            </a:pPr>
            <a:r>
              <a:rPr lang="en-AU" altLang="zh-CN" b="1" dirty="0">
                <a:solidFill>
                  <a:srgbClr val="374151"/>
                </a:solidFill>
                <a:latin typeface="Söhne"/>
              </a:rPr>
              <a:t>Brain activity &amp; gaming urge</a:t>
            </a:r>
            <a:endParaRPr lang="en-US" altLang="zh-CN" b="1" dirty="0">
              <a:solidFill>
                <a:srgbClr val="374151"/>
              </a:solidFill>
              <a:latin typeface="Söhne"/>
            </a:endParaRPr>
          </a:p>
        </p:txBody>
      </p:sp>
      <p:pic>
        <p:nvPicPr>
          <p:cNvPr id="6" name="图片 5"/>
          <p:cNvPicPr>
            <a:picLocks noChangeAspect="1"/>
          </p:cNvPicPr>
          <p:nvPr/>
        </p:nvPicPr>
        <p:blipFill>
          <a:blip r:embed="rId2"/>
          <a:stretch>
            <a:fillRect/>
          </a:stretch>
        </p:blipFill>
        <p:spPr>
          <a:xfrm>
            <a:off x="187665" y="1715367"/>
            <a:ext cx="1481520" cy="1896346"/>
          </a:xfrm>
          <a:prstGeom prst="rect">
            <a:avLst/>
          </a:prstGeom>
        </p:spPr>
      </p:pic>
      <p:sp>
        <p:nvSpPr>
          <p:cNvPr id="8" name="文本框 7"/>
          <p:cNvSpPr txBox="1"/>
          <p:nvPr/>
        </p:nvSpPr>
        <p:spPr>
          <a:xfrm>
            <a:off x="442912" y="525984"/>
            <a:ext cx="8864374" cy="1046440"/>
          </a:xfrm>
          <a:prstGeom prst="rect">
            <a:avLst/>
          </a:prstGeom>
          <a:noFill/>
        </p:spPr>
        <p:txBody>
          <a:bodyPr wrap="square">
            <a:spAutoFit/>
          </a:bodyPr>
          <a:lstStyle/>
          <a:p>
            <a:br>
              <a:rPr lang="en-AU" altLang="zh-CN" dirty="0"/>
            </a:br>
            <a:r>
              <a:rPr lang="en-AU" altLang="zh-CN" sz="4400" b="1" dirty="0">
                <a:latin typeface="+mj-lt"/>
                <a:ea typeface="+mj-ea"/>
                <a:cs typeface="+mj-cs"/>
              </a:rPr>
              <a:t>Concepts &amp; Previous attempts </a:t>
            </a:r>
            <a:endParaRPr lang="zh-CN" altLang="en-US" sz="4400" b="1" dirty="0">
              <a:latin typeface="+mj-lt"/>
              <a:ea typeface="+mj-ea"/>
              <a:cs typeface="+mj-cs"/>
            </a:endParaRPr>
          </a:p>
        </p:txBody>
      </p:sp>
      <p:sp>
        <p:nvSpPr>
          <p:cNvPr id="10" name="文本框 9"/>
          <p:cNvSpPr txBox="1"/>
          <p:nvPr/>
        </p:nvSpPr>
        <p:spPr>
          <a:xfrm>
            <a:off x="1362" y="6519446"/>
            <a:ext cx="6094638" cy="338554"/>
          </a:xfrm>
          <a:prstGeom prst="rect">
            <a:avLst/>
          </a:prstGeom>
          <a:noFill/>
        </p:spPr>
        <p:txBody>
          <a:bodyPr wrap="square">
            <a:spAutoFit/>
          </a:bodyPr>
          <a:lstStyle/>
          <a:p>
            <a:r>
              <a:rPr lang="en-US" altLang="zh-CN" sz="800" b="0" i="0" dirty="0">
                <a:solidFill>
                  <a:srgbClr val="222222"/>
                </a:solidFill>
                <a:effectLst/>
                <a:latin typeface="Arial" panose="020B0604020202020204" pitchFamily="34" charset="0"/>
              </a:rPr>
              <a:t>Xu, Z., </a:t>
            </a:r>
            <a:r>
              <a:rPr lang="en-US" altLang="zh-CN" sz="800" b="0" i="0" dirty="0" err="1">
                <a:solidFill>
                  <a:srgbClr val="222222"/>
                </a:solidFill>
                <a:effectLst/>
                <a:latin typeface="Arial" panose="020B0604020202020204" pitchFamily="34" charset="0"/>
              </a:rPr>
              <a:t>Turel</a:t>
            </a:r>
            <a:r>
              <a:rPr lang="en-US" altLang="zh-CN" sz="800" b="0" i="0" dirty="0">
                <a:solidFill>
                  <a:srgbClr val="222222"/>
                </a:solidFill>
                <a:effectLst/>
                <a:latin typeface="Arial" panose="020B0604020202020204" pitchFamily="34" charset="0"/>
              </a:rPr>
              <a:t>, O., &amp; Yuan, Y. (2012). Online game addiction among adolescents: motivation and prevention factors. </a:t>
            </a:r>
            <a:r>
              <a:rPr lang="en-US" altLang="zh-CN" sz="800" b="0" i="1" dirty="0">
                <a:solidFill>
                  <a:srgbClr val="222222"/>
                </a:solidFill>
                <a:effectLst/>
                <a:latin typeface="Arial" panose="020B0604020202020204" pitchFamily="34" charset="0"/>
              </a:rPr>
              <a:t>European journal of information systems</a:t>
            </a:r>
            <a:r>
              <a:rPr lang="en-US" altLang="zh-CN" sz="800" b="0" i="0" dirty="0">
                <a:solidFill>
                  <a:srgbClr val="222222"/>
                </a:solidFill>
                <a:effectLst/>
                <a:latin typeface="Arial" panose="020B0604020202020204" pitchFamily="34" charset="0"/>
              </a:rPr>
              <a:t>, </a:t>
            </a:r>
            <a:r>
              <a:rPr lang="en-US" altLang="zh-CN" sz="800" b="0" i="1" dirty="0">
                <a:solidFill>
                  <a:srgbClr val="222222"/>
                </a:solidFill>
                <a:effectLst/>
                <a:latin typeface="Arial" panose="020B0604020202020204" pitchFamily="34" charset="0"/>
              </a:rPr>
              <a:t>21</a:t>
            </a:r>
            <a:r>
              <a:rPr lang="en-US" altLang="zh-CN" sz="800" b="0" i="0" dirty="0">
                <a:solidFill>
                  <a:srgbClr val="222222"/>
                </a:solidFill>
                <a:effectLst/>
                <a:latin typeface="Arial" panose="020B0604020202020204" pitchFamily="34" charset="0"/>
              </a:rPr>
              <a:t>(3), 321-340</a:t>
            </a:r>
            <a:endParaRPr lang="zh-CN" altLang="en-US" sz="800" dirty="0"/>
          </a:p>
        </p:txBody>
      </p:sp>
      <p:sp>
        <p:nvSpPr>
          <p:cNvPr id="14" name="文本框 13"/>
          <p:cNvSpPr txBox="1"/>
          <p:nvPr/>
        </p:nvSpPr>
        <p:spPr>
          <a:xfrm>
            <a:off x="187665" y="3611713"/>
            <a:ext cx="6094638" cy="215444"/>
          </a:xfrm>
          <a:prstGeom prst="rect">
            <a:avLst/>
          </a:prstGeom>
          <a:noFill/>
        </p:spPr>
        <p:txBody>
          <a:bodyPr wrap="square">
            <a:spAutoFit/>
          </a:bodyPr>
          <a:lstStyle/>
          <a:p>
            <a:r>
              <a:rPr lang="zh-CN" altLang="en-US" sz="800" dirty="0"/>
              <a:t>(Xu, Turel, &amp; Yuan, 2012)</a:t>
            </a:r>
            <a:endParaRPr lang="zh-CN" altLang="en-US" sz="800" dirty="0"/>
          </a:p>
        </p:txBody>
      </p:sp>
      <p:sp>
        <p:nvSpPr>
          <p:cNvPr id="2" name="AutoShape 2" descr="Qustodio Review: Is Its Premium Features Worth the Pri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Qustodio Review: Is Its Premium Features Worth the Pri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99" y="1742744"/>
            <a:ext cx="1326959" cy="132695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6153" y="1742744"/>
            <a:ext cx="2165244" cy="1321702"/>
          </a:xfrm>
          <a:prstGeom prst="rect">
            <a:avLst/>
          </a:prstGeom>
        </p:spPr>
      </p:pic>
      <p:sp>
        <p:nvSpPr>
          <p:cNvPr id="11" name="文本框 10"/>
          <p:cNvSpPr txBox="1"/>
          <p:nvPr/>
        </p:nvSpPr>
        <p:spPr>
          <a:xfrm>
            <a:off x="7023699" y="3240024"/>
            <a:ext cx="4567173" cy="1477328"/>
          </a:xfrm>
          <a:prstGeom prst="rect">
            <a:avLst/>
          </a:prstGeom>
          <a:noFill/>
        </p:spPr>
        <p:txBody>
          <a:bodyPr wrap="square" rtlCol="0">
            <a:spAutoFit/>
          </a:bodyPr>
          <a:lstStyle/>
          <a:p>
            <a:r>
              <a:rPr lang="en-US" altLang="zh-CN" b="1" dirty="0"/>
              <a:t>Qustodio</a:t>
            </a:r>
            <a:r>
              <a:rPr lang="en-US" altLang="zh-CN" dirty="0"/>
              <a:t> is a parental monitoring app that helps parents control their children's internet activity. It not only limits the time spent online, but also controls the use of games and apps.</a:t>
            </a:r>
            <a:endParaRPr lang="zh-CN" altLang="en-US" dirty="0"/>
          </a:p>
        </p:txBody>
      </p:sp>
      <p:sp>
        <p:nvSpPr>
          <p:cNvPr id="12" name="文本框 11"/>
          <p:cNvSpPr txBox="1"/>
          <p:nvPr/>
        </p:nvSpPr>
        <p:spPr>
          <a:xfrm>
            <a:off x="7023699" y="4933508"/>
            <a:ext cx="4497572" cy="923330"/>
          </a:xfrm>
          <a:prstGeom prst="rect">
            <a:avLst/>
          </a:prstGeom>
          <a:noFill/>
        </p:spPr>
        <p:txBody>
          <a:bodyPr wrap="square" rtlCol="0">
            <a:spAutoFit/>
          </a:bodyPr>
          <a:lstStyle/>
          <a:p>
            <a:r>
              <a:rPr lang="en-US" altLang="zh-CN" b="1" dirty="0"/>
              <a:t>Forest</a:t>
            </a:r>
            <a:r>
              <a:rPr lang="en-US" altLang="zh-CN" dirty="0"/>
              <a:t> is a time management app that helps you focus on work and study by planting virtual trees. </a:t>
            </a:r>
            <a:endParaRPr lang="zh-CN" altLang="en-US" dirty="0"/>
          </a:p>
        </p:txBody>
      </p:sp>
      <p:sp>
        <p:nvSpPr>
          <p:cNvPr id="18" name="矩形 17"/>
          <p:cNvSpPr/>
          <p:nvPr>
            <p:custDataLst>
              <p:tags r:id="rId5"/>
            </p:custDataLst>
          </p:nvPr>
        </p:nvSpPr>
        <p:spPr>
          <a:xfrm>
            <a:off x="10648937" y="6368812"/>
            <a:ext cx="1496695" cy="420370"/>
          </a:xfrm>
          <a:prstGeom prst="rect">
            <a:avLst/>
          </a:prstGeom>
        </p:spPr>
        <p:txBody>
          <a:bodyPr wrap="none">
            <a:spAutoFit/>
          </a:bodyPr>
          <a:p>
            <a:r>
              <a:rPr lang="en-US" altLang="zh-CN" sz="2135" i="1" dirty="0">
                <a:gradFill>
                  <a:gsLst>
                    <a:gs pos="20304">
                      <a:srgbClr val="A09BC0"/>
                    </a:gs>
                    <a:gs pos="56000">
                      <a:srgbClr val="DE6B97"/>
                    </a:gs>
                    <a:gs pos="0">
                      <a:srgbClr val="50DAF5"/>
                    </a:gs>
                    <a:gs pos="100000">
                      <a:srgbClr val="F3C339"/>
                    </a:gs>
                  </a:gsLst>
                  <a:lin ang="0" scaled="1"/>
                </a:gradFill>
              </a:rPr>
              <a:t>Study King</a:t>
            </a:r>
            <a:endParaRPr lang="en-US" altLang="zh-CN" sz="2135" i="1" dirty="0">
              <a:gradFill>
                <a:gsLst>
                  <a:gs pos="20304">
                    <a:srgbClr val="A09BC0"/>
                  </a:gs>
                  <a:gs pos="56000">
                    <a:srgbClr val="DE6B97"/>
                  </a:gs>
                  <a:gs pos="0">
                    <a:srgbClr val="50DAF5"/>
                  </a:gs>
                  <a:gs pos="100000">
                    <a:srgbClr val="F3C339"/>
                  </a:gs>
                </a:gsLst>
                <a:lin ang="0" scaled="1"/>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1000"/>
                                        <p:tgtEl>
                                          <p:spTgt spid="5">
                                            <p:txEl>
                                              <p:pRg st="4" end="4"/>
                                            </p:txEl>
                                          </p:spTgt>
                                        </p:tgtEl>
                                      </p:cBhvr>
                                    </p:animEffect>
                                    <p:anim calcmode="lin" valueType="num">
                                      <p:cBhvr>
                                        <p:cTn id="2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1000"/>
                                        <p:tgtEl>
                                          <p:spTgt spid="5">
                                            <p:txEl>
                                              <p:pRg st="5" end="5"/>
                                            </p:txEl>
                                          </p:spTgt>
                                        </p:tgtEl>
                                      </p:cBhvr>
                                    </p:animEffect>
                                    <p:anim calcmode="lin" valueType="num">
                                      <p:cBhvr>
                                        <p:cTn id="3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 calcmode="lin" valueType="num">
                                      <p:cBhvr additive="base">
                                        <p:cTn id="6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
                                            <p:txEl>
                                              <p:pRg st="13" end="13"/>
                                            </p:txEl>
                                          </p:spTgt>
                                        </p:tgtEl>
                                        <p:attrNameLst>
                                          <p:attrName>style.visibility</p:attrName>
                                        </p:attrNameLst>
                                      </p:cBhvr>
                                      <p:to>
                                        <p:strVal val="visible"/>
                                      </p:to>
                                    </p:set>
                                    <p:anim calcmode="lin" valueType="num">
                                      <p:cBhvr additive="base">
                                        <p:cTn id="6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ppt_x"/>
                                          </p:val>
                                        </p:tav>
                                        <p:tav tm="100000">
                                          <p:val>
                                            <p:strVal val="#ppt_x"/>
                                          </p:val>
                                        </p:tav>
                                      </p:tavLst>
                                    </p:anim>
                                    <p:anim calcmode="lin" valueType="num">
                                      <p:cBhvr additive="base">
                                        <p:cTn id="7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1000"/>
                                        <p:tgtEl>
                                          <p:spTgt spid="11">
                                            <p:txEl>
                                              <p:pRg st="0" end="0"/>
                                            </p:txEl>
                                          </p:spTgt>
                                        </p:tgtEl>
                                      </p:cBhvr>
                                    </p:animEffect>
                                    <p:anim calcmode="lin" valueType="num">
                                      <p:cBhvr>
                                        <p:cTn id="8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8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2">
                                            <p:txEl>
                                              <p:pRg st="0" end="0"/>
                                            </p:txEl>
                                          </p:spTgt>
                                        </p:tgtEl>
                                        <p:attrNameLst>
                                          <p:attrName>style.visibility</p:attrName>
                                        </p:attrNameLst>
                                      </p:cBhvr>
                                      <p:to>
                                        <p:strVal val="visible"/>
                                      </p:to>
                                    </p:set>
                                    <p:animEffect transition="in" filter="fade">
                                      <p:cBhvr>
                                        <p:cTn id="95" dur="1000"/>
                                        <p:tgtEl>
                                          <p:spTgt spid="12">
                                            <p:txEl>
                                              <p:pRg st="0" end="0"/>
                                            </p:txEl>
                                          </p:spTgt>
                                        </p:tgtEl>
                                      </p:cBhvr>
                                    </p:animEffect>
                                    <p:anim calcmode="lin" valueType="num">
                                      <p:cBhvr>
                                        <p:cTn id="9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7"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8" name="矩形 17"/>
          <p:cNvSpPr/>
          <p:nvPr/>
        </p:nvSpPr>
        <p:spPr>
          <a:xfrm>
            <a:off x="10648937" y="6368812"/>
            <a:ext cx="1496695" cy="420370"/>
          </a:xfrm>
          <a:prstGeom prst="rect">
            <a:avLst/>
          </a:prstGeom>
        </p:spPr>
        <p:txBody>
          <a:bodyPr wrap="none">
            <a:spAutoFit/>
          </a:bodyPr>
          <a:lstStyle/>
          <a:p>
            <a:r>
              <a:rPr lang="en-US" altLang="zh-CN" sz="2135" i="1" dirty="0">
                <a:gradFill>
                  <a:gsLst>
                    <a:gs pos="20304">
                      <a:srgbClr val="A09BC0"/>
                    </a:gs>
                    <a:gs pos="56000">
                      <a:srgbClr val="DE6B97"/>
                    </a:gs>
                    <a:gs pos="0">
                      <a:srgbClr val="50DAF5"/>
                    </a:gs>
                    <a:gs pos="100000">
                      <a:srgbClr val="F3C339"/>
                    </a:gs>
                  </a:gsLst>
                  <a:lin ang="0" scaled="1"/>
                </a:gradFill>
              </a:rPr>
              <a:t>Study King</a:t>
            </a:r>
            <a:endParaRPr lang="en-US" altLang="zh-CN" sz="2135" i="1" dirty="0">
              <a:gradFill>
                <a:gsLst>
                  <a:gs pos="20304">
                    <a:srgbClr val="A09BC0"/>
                  </a:gs>
                  <a:gs pos="56000">
                    <a:srgbClr val="DE6B97"/>
                  </a:gs>
                  <a:gs pos="0">
                    <a:srgbClr val="50DAF5"/>
                  </a:gs>
                  <a:gs pos="100000">
                    <a:srgbClr val="F3C339"/>
                  </a:gs>
                </a:gsLst>
                <a:lin ang="0" scaled="1"/>
              </a:gradFill>
            </a:endParaRPr>
          </a:p>
        </p:txBody>
      </p:sp>
      <p:cxnSp>
        <p:nvCxnSpPr>
          <p:cNvPr id="9" name="09"/>
          <p:cNvCxnSpPr>
            <a:stCxn id="48" idx="6"/>
            <a:endCxn id="24" idx="2"/>
          </p:cNvCxnSpPr>
          <p:nvPr/>
        </p:nvCxnSpPr>
        <p:spPr>
          <a:xfrm flipV="1">
            <a:off x="2372021" y="2159653"/>
            <a:ext cx="3389630" cy="11430"/>
          </a:xfrm>
          <a:prstGeom prst="line">
            <a:avLst/>
          </a:prstGeom>
          <a:noFill/>
          <a:ln w="19050">
            <a:solidFill>
              <a:srgbClr val="50DAF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9" name="06"/>
          <p:cNvCxnSpPr>
            <a:stCxn id="24" idx="6"/>
            <a:endCxn id="37" idx="2"/>
          </p:cNvCxnSpPr>
          <p:nvPr/>
        </p:nvCxnSpPr>
        <p:spPr>
          <a:xfrm flipV="1">
            <a:off x="6540034" y="2144336"/>
            <a:ext cx="3374390" cy="15240"/>
          </a:xfrm>
          <a:prstGeom prst="line">
            <a:avLst/>
          </a:prstGeom>
          <a:noFill/>
          <a:ln w="19050">
            <a:solidFill>
              <a:srgbClr val="50DAF5"/>
            </a:solidFill>
            <a:prstDash val="sysDot"/>
          </a:ln>
        </p:spPr>
        <p:style>
          <a:lnRef idx="2">
            <a:schemeClr val="accent1">
              <a:shade val="50000"/>
            </a:schemeClr>
          </a:lnRef>
          <a:fillRef idx="1">
            <a:schemeClr val="accent1"/>
          </a:fillRef>
          <a:effectRef idx="0">
            <a:schemeClr val="accent1"/>
          </a:effectRef>
          <a:fontRef idx="minor">
            <a:schemeClr val="lt1"/>
          </a:fontRef>
        </p:style>
      </p:cxnSp>
      <p:grpSp>
        <p:nvGrpSpPr>
          <p:cNvPr id="4" name="组合 3"/>
          <p:cNvGrpSpPr/>
          <p:nvPr/>
        </p:nvGrpSpPr>
        <p:grpSpPr>
          <a:xfrm>
            <a:off x="5761149" y="1770378"/>
            <a:ext cx="778371" cy="778371"/>
            <a:chOff x="2693992" y="2784156"/>
            <a:chExt cx="583778" cy="583778"/>
          </a:xfrm>
        </p:grpSpPr>
        <p:sp>
          <p:nvSpPr>
            <p:cNvPr id="24" name="0505"/>
            <p:cNvSpPr/>
            <p:nvPr/>
          </p:nvSpPr>
          <p:spPr>
            <a:xfrm>
              <a:off x="2693992" y="2784156"/>
              <a:ext cx="583778" cy="583778"/>
            </a:xfrm>
            <a:prstGeom prst="ellipse">
              <a:avLst/>
            </a:prstGeom>
            <a:gradFill flip="none" rotWithShape="1">
              <a:gsLst>
                <a:gs pos="5000">
                  <a:srgbClr val="113785"/>
                </a:gs>
                <a:gs pos="100000">
                  <a:srgbClr val="50DAF5"/>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1400"/>
            </a:p>
          </p:txBody>
        </p:sp>
        <p:sp>
          <p:nvSpPr>
            <p:cNvPr id="81" name="05"/>
            <p:cNvSpPr>
              <a:spLocks noChangeAspect="1"/>
            </p:cNvSpPr>
            <p:nvPr/>
          </p:nvSpPr>
          <p:spPr bwMode="auto">
            <a:xfrm>
              <a:off x="2829281" y="2921178"/>
              <a:ext cx="300500" cy="322433"/>
            </a:xfrm>
            <a:custGeom>
              <a:avLst/>
              <a:gdLst>
                <a:gd name="connsiteX0" fmla="*/ 278980 w 560198"/>
                <a:gd name="connsiteY0" fmla="*/ 131394 h 601084"/>
                <a:gd name="connsiteX1" fmla="*/ 290602 w 560198"/>
                <a:gd name="connsiteY1" fmla="*/ 143017 h 601084"/>
                <a:gd name="connsiteX2" fmla="*/ 290602 w 560198"/>
                <a:gd name="connsiteY2" fmla="*/ 272166 h 601084"/>
                <a:gd name="connsiteX3" fmla="*/ 431353 w 560198"/>
                <a:gd name="connsiteY3" fmla="*/ 272166 h 601084"/>
                <a:gd name="connsiteX4" fmla="*/ 442974 w 560198"/>
                <a:gd name="connsiteY4" fmla="*/ 283790 h 601084"/>
                <a:gd name="connsiteX5" fmla="*/ 431353 w 560198"/>
                <a:gd name="connsiteY5" fmla="*/ 295413 h 601084"/>
                <a:gd name="connsiteX6" fmla="*/ 278980 w 560198"/>
                <a:gd name="connsiteY6" fmla="*/ 295413 h 601084"/>
                <a:gd name="connsiteX7" fmla="*/ 276397 w 560198"/>
                <a:gd name="connsiteY7" fmla="*/ 295413 h 601084"/>
                <a:gd name="connsiteX8" fmla="*/ 267358 w 560198"/>
                <a:gd name="connsiteY8" fmla="*/ 283790 h 601084"/>
                <a:gd name="connsiteX9" fmla="*/ 267358 w 560198"/>
                <a:gd name="connsiteY9" fmla="*/ 143017 h 601084"/>
                <a:gd name="connsiteX10" fmla="*/ 278980 w 560198"/>
                <a:gd name="connsiteY10" fmla="*/ 131394 h 601084"/>
                <a:gd name="connsiteX11" fmla="*/ 267395 w 560198"/>
                <a:gd name="connsiteY11" fmla="*/ 51464 h 601084"/>
                <a:gd name="connsiteX12" fmla="*/ 46503 w 560198"/>
                <a:gd name="connsiteY12" fmla="*/ 272086 h 601084"/>
                <a:gd name="connsiteX13" fmla="*/ 85256 w 560198"/>
                <a:gd name="connsiteY13" fmla="*/ 272086 h 601084"/>
                <a:gd name="connsiteX14" fmla="*/ 98174 w 560198"/>
                <a:gd name="connsiteY14" fmla="*/ 283698 h 601084"/>
                <a:gd name="connsiteX15" fmla="*/ 85256 w 560198"/>
                <a:gd name="connsiteY15" fmla="*/ 295309 h 601084"/>
                <a:gd name="connsiteX16" fmla="*/ 46503 w 560198"/>
                <a:gd name="connsiteY16" fmla="*/ 295309 h 601084"/>
                <a:gd name="connsiteX17" fmla="*/ 267395 w 560198"/>
                <a:gd name="connsiteY17" fmla="*/ 517222 h 601084"/>
                <a:gd name="connsiteX18" fmla="*/ 267395 w 560198"/>
                <a:gd name="connsiteY18" fmla="*/ 474646 h 601084"/>
                <a:gd name="connsiteX19" fmla="*/ 279020 w 560198"/>
                <a:gd name="connsiteY19" fmla="*/ 463034 h 601084"/>
                <a:gd name="connsiteX20" fmla="*/ 290646 w 560198"/>
                <a:gd name="connsiteY20" fmla="*/ 474646 h 601084"/>
                <a:gd name="connsiteX21" fmla="*/ 290646 w 560198"/>
                <a:gd name="connsiteY21" fmla="*/ 517222 h 601084"/>
                <a:gd name="connsiteX22" fmla="*/ 511537 w 560198"/>
                <a:gd name="connsiteY22" fmla="*/ 295309 h 601084"/>
                <a:gd name="connsiteX23" fmla="*/ 471493 w 560198"/>
                <a:gd name="connsiteY23" fmla="*/ 295309 h 601084"/>
                <a:gd name="connsiteX24" fmla="*/ 459867 w 560198"/>
                <a:gd name="connsiteY24" fmla="*/ 283698 h 601084"/>
                <a:gd name="connsiteX25" fmla="*/ 471493 w 560198"/>
                <a:gd name="connsiteY25" fmla="*/ 272086 h 601084"/>
                <a:gd name="connsiteX26" fmla="*/ 511537 w 560198"/>
                <a:gd name="connsiteY26" fmla="*/ 272086 h 601084"/>
                <a:gd name="connsiteX27" fmla="*/ 290646 w 560198"/>
                <a:gd name="connsiteY27" fmla="*/ 51464 h 601084"/>
                <a:gd name="connsiteX28" fmla="*/ 290646 w 560198"/>
                <a:gd name="connsiteY28" fmla="*/ 95330 h 601084"/>
                <a:gd name="connsiteX29" fmla="*/ 279020 w 560198"/>
                <a:gd name="connsiteY29" fmla="*/ 106942 h 601084"/>
                <a:gd name="connsiteX30" fmla="*/ 267395 w 560198"/>
                <a:gd name="connsiteY30" fmla="*/ 95330 h 601084"/>
                <a:gd name="connsiteX31" fmla="*/ 130286 w 560198"/>
                <a:gd name="connsiteY31" fmla="*/ 623 h 601084"/>
                <a:gd name="connsiteX32" fmla="*/ 149844 w 560198"/>
                <a:gd name="connsiteY32" fmla="*/ 10178 h 601084"/>
                <a:gd name="connsiteX33" fmla="*/ 158886 w 560198"/>
                <a:gd name="connsiteY33" fmla="*/ 32111 h 601084"/>
                <a:gd name="connsiteX34" fmla="*/ 279020 w 560198"/>
                <a:gd name="connsiteY34" fmla="*/ 5017 h 601084"/>
                <a:gd name="connsiteX35" fmla="*/ 413363 w 560198"/>
                <a:gd name="connsiteY35" fmla="*/ 38562 h 601084"/>
                <a:gd name="connsiteX36" fmla="*/ 422406 w 560198"/>
                <a:gd name="connsiteY36" fmla="*/ 10178 h 601084"/>
                <a:gd name="connsiteX37" fmla="*/ 523163 w 560198"/>
                <a:gd name="connsiteY37" fmla="*/ 37272 h 601084"/>
                <a:gd name="connsiteX38" fmla="*/ 550290 w 560198"/>
                <a:gd name="connsiteY38" fmla="*/ 136616 h 601084"/>
                <a:gd name="connsiteX39" fmla="*/ 521871 w 560198"/>
                <a:gd name="connsiteY39" fmla="*/ 146938 h 601084"/>
                <a:gd name="connsiteX40" fmla="*/ 558041 w 560198"/>
                <a:gd name="connsiteY40" fmla="*/ 283698 h 601084"/>
                <a:gd name="connsiteX41" fmla="*/ 445657 w 560198"/>
                <a:gd name="connsiteY41" fmla="*/ 508190 h 601084"/>
                <a:gd name="connsiteX42" fmla="*/ 505078 w 560198"/>
                <a:gd name="connsiteY42" fmla="*/ 566249 h 601084"/>
                <a:gd name="connsiteX43" fmla="*/ 470201 w 560198"/>
                <a:gd name="connsiteY43" fmla="*/ 601084 h 601084"/>
                <a:gd name="connsiteX44" fmla="*/ 403029 w 560198"/>
                <a:gd name="connsiteY44" fmla="*/ 533994 h 601084"/>
                <a:gd name="connsiteX45" fmla="*/ 279020 w 560198"/>
                <a:gd name="connsiteY45" fmla="*/ 562378 h 601084"/>
                <a:gd name="connsiteX46" fmla="*/ 155011 w 560198"/>
                <a:gd name="connsiteY46" fmla="*/ 533994 h 601084"/>
                <a:gd name="connsiteX47" fmla="*/ 87839 w 560198"/>
                <a:gd name="connsiteY47" fmla="*/ 601084 h 601084"/>
                <a:gd name="connsiteX48" fmla="*/ 52962 w 560198"/>
                <a:gd name="connsiteY48" fmla="*/ 566249 h 601084"/>
                <a:gd name="connsiteX49" fmla="*/ 112383 w 560198"/>
                <a:gd name="connsiteY49" fmla="*/ 506900 h 601084"/>
                <a:gd name="connsiteX50" fmla="*/ 0 w 560198"/>
                <a:gd name="connsiteY50" fmla="*/ 283698 h 601084"/>
                <a:gd name="connsiteX51" fmla="*/ 37461 w 560198"/>
                <a:gd name="connsiteY51" fmla="*/ 145648 h 601084"/>
                <a:gd name="connsiteX52" fmla="*/ 21960 w 560198"/>
                <a:gd name="connsiteY52" fmla="*/ 136616 h 601084"/>
                <a:gd name="connsiteX53" fmla="*/ 49087 w 560198"/>
                <a:gd name="connsiteY53" fmla="*/ 37272 h 601084"/>
                <a:gd name="connsiteX54" fmla="*/ 130286 w 560198"/>
                <a:gd name="connsiteY54" fmla="*/ 623 h 60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0198" h="601084">
                  <a:moveTo>
                    <a:pt x="278980" y="131394"/>
                  </a:moveTo>
                  <a:cubicBezTo>
                    <a:pt x="285436" y="131394"/>
                    <a:pt x="290602" y="136560"/>
                    <a:pt x="290602" y="143017"/>
                  </a:cubicBezTo>
                  <a:lnTo>
                    <a:pt x="290602" y="272166"/>
                  </a:lnTo>
                  <a:lnTo>
                    <a:pt x="431353" y="272166"/>
                  </a:lnTo>
                  <a:cubicBezTo>
                    <a:pt x="437809" y="272166"/>
                    <a:pt x="442974" y="277332"/>
                    <a:pt x="442974" y="283790"/>
                  </a:cubicBezTo>
                  <a:cubicBezTo>
                    <a:pt x="442974" y="290247"/>
                    <a:pt x="437809" y="295413"/>
                    <a:pt x="431353" y="295413"/>
                  </a:cubicBezTo>
                  <a:lnTo>
                    <a:pt x="278980" y="295413"/>
                  </a:lnTo>
                  <a:cubicBezTo>
                    <a:pt x="277689" y="295413"/>
                    <a:pt x="277689" y="295413"/>
                    <a:pt x="276397" y="295413"/>
                  </a:cubicBezTo>
                  <a:cubicBezTo>
                    <a:pt x="271232" y="294122"/>
                    <a:pt x="267358" y="290247"/>
                    <a:pt x="267358" y="283790"/>
                  </a:cubicBezTo>
                  <a:lnTo>
                    <a:pt x="267358" y="143017"/>
                  </a:lnTo>
                  <a:cubicBezTo>
                    <a:pt x="267358" y="136560"/>
                    <a:pt x="272523" y="131394"/>
                    <a:pt x="278980" y="131394"/>
                  </a:cubicBezTo>
                  <a:close/>
                  <a:moveTo>
                    <a:pt x="267395" y="51464"/>
                  </a:moveTo>
                  <a:cubicBezTo>
                    <a:pt x="147260" y="56625"/>
                    <a:pt x="51670" y="152099"/>
                    <a:pt x="46503" y="272086"/>
                  </a:cubicBezTo>
                  <a:lnTo>
                    <a:pt x="85256" y="272086"/>
                  </a:lnTo>
                  <a:cubicBezTo>
                    <a:pt x="93006" y="272086"/>
                    <a:pt x="98174" y="277247"/>
                    <a:pt x="98174" y="283698"/>
                  </a:cubicBezTo>
                  <a:cubicBezTo>
                    <a:pt x="98174" y="290149"/>
                    <a:pt x="93006" y="295309"/>
                    <a:pt x="85256" y="295309"/>
                  </a:cubicBezTo>
                  <a:lnTo>
                    <a:pt x="46503" y="295309"/>
                  </a:lnTo>
                  <a:cubicBezTo>
                    <a:pt x="51670" y="415297"/>
                    <a:pt x="147260" y="510771"/>
                    <a:pt x="267395" y="517222"/>
                  </a:cubicBezTo>
                  <a:lnTo>
                    <a:pt x="267395" y="474646"/>
                  </a:lnTo>
                  <a:cubicBezTo>
                    <a:pt x="267395" y="468195"/>
                    <a:pt x="272562" y="463034"/>
                    <a:pt x="279020" y="463034"/>
                  </a:cubicBezTo>
                  <a:cubicBezTo>
                    <a:pt x="285479" y="463034"/>
                    <a:pt x="290646" y="468195"/>
                    <a:pt x="290646" y="474646"/>
                  </a:cubicBezTo>
                  <a:lnTo>
                    <a:pt x="290646" y="517222"/>
                  </a:lnTo>
                  <a:cubicBezTo>
                    <a:pt x="410780" y="510771"/>
                    <a:pt x="506370" y="415297"/>
                    <a:pt x="511537" y="295309"/>
                  </a:cubicBezTo>
                  <a:lnTo>
                    <a:pt x="471493" y="295309"/>
                  </a:lnTo>
                  <a:cubicBezTo>
                    <a:pt x="465034" y="295309"/>
                    <a:pt x="459867" y="290149"/>
                    <a:pt x="459867" y="283698"/>
                  </a:cubicBezTo>
                  <a:cubicBezTo>
                    <a:pt x="459867" y="277247"/>
                    <a:pt x="465034" y="272086"/>
                    <a:pt x="471493" y="272086"/>
                  </a:cubicBezTo>
                  <a:lnTo>
                    <a:pt x="511537" y="272086"/>
                  </a:lnTo>
                  <a:cubicBezTo>
                    <a:pt x="506370" y="152099"/>
                    <a:pt x="410780" y="56625"/>
                    <a:pt x="290646" y="51464"/>
                  </a:cubicBezTo>
                  <a:lnTo>
                    <a:pt x="290646" y="95330"/>
                  </a:lnTo>
                  <a:cubicBezTo>
                    <a:pt x="290646" y="101781"/>
                    <a:pt x="285479" y="106942"/>
                    <a:pt x="279020" y="106942"/>
                  </a:cubicBezTo>
                  <a:cubicBezTo>
                    <a:pt x="272562" y="106942"/>
                    <a:pt x="267395" y="101781"/>
                    <a:pt x="267395" y="95330"/>
                  </a:cubicBezTo>
                  <a:close/>
                  <a:moveTo>
                    <a:pt x="130286" y="623"/>
                  </a:moveTo>
                  <a:cubicBezTo>
                    <a:pt x="137976" y="1872"/>
                    <a:pt x="144677" y="5017"/>
                    <a:pt x="149844" y="10178"/>
                  </a:cubicBezTo>
                  <a:cubicBezTo>
                    <a:pt x="155011" y="15339"/>
                    <a:pt x="158886" y="23080"/>
                    <a:pt x="158886" y="32111"/>
                  </a:cubicBezTo>
                  <a:cubicBezTo>
                    <a:pt x="195056" y="15339"/>
                    <a:pt x="236392" y="5017"/>
                    <a:pt x="279020" y="5017"/>
                  </a:cubicBezTo>
                  <a:cubicBezTo>
                    <a:pt x="328107" y="5017"/>
                    <a:pt x="373319" y="17919"/>
                    <a:pt x="413363" y="38562"/>
                  </a:cubicBezTo>
                  <a:cubicBezTo>
                    <a:pt x="412072" y="26950"/>
                    <a:pt x="415947" y="16629"/>
                    <a:pt x="422406" y="10178"/>
                  </a:cubicBezTo>
                  <a:cubicBezTo>
                    <a:pt x="443074" y="-10465"/>
                    <a:pt x="488286" y="1147"/>
                    <a:pt x="523163" y="37272"/>
                  </a:cubicBezTo>
                  <a:cubicBezTo>
                    <a:pt x="558041" y="72107"/>
                    <a:pt x="570958" y="117264"/>
                    <a:pt x="550290" y="136616"/>
                  </a:cubicBezTo>
                  <a:cubicBezTo>
                    <a:pt x="543831" y="144358"/>
                    <a:pt x="533497" y="146938"/>
                    <a:pt x="521871" y="146938"/>
                  </a:cubicBezTo>
                  <a:cubicBezTo>
                    <a:pt x="545123" y="186934"/>
                    <a:pt x="558041" y="233380"/>
                    <a:pt x="558041" y="283698"/>
                  </a:cubicBezTo>
                  <a:cubicBezTo>
                    <a:pt x="558041" y="375301"/>
                    <a:pt x="514121" y="456583"/>
                    <a:pt x="445657" y="508190"/>
                  </a:cubicBezTo>
                  <a:lnTo>
                    <a:pt x="505078" y="566249"/>
                  </a:lnTo>
                  <a:lnTo>
                    <a:pt x="470201" y="601084"/>
                  </a:lnTo>
                  <a:lnTo>
                    <a:pt x="403029" y="533994"/>
                  </a:lnTo>
                  <a:cubicBezTo>
                    <a:pt x="365568" y="552057"/>
                    <a:pt x="324232" y="562378"/>
                    <a:pt x="279020" y="562378"/>
                  </a:cubicBezTo>
                  <a:cubicBezTo>
                    <a:pt x="233808" y="562378"/>
                    <a:pt x="192472" y="552057"/>
                    <a:pt x="155011" y="533994"/>
                  </a:cubicBezTo>
                  <a:lnTo>
                    <a:pt x="87839" y="601084"/>
                  </a:lnTo>
                  <a:lnTo>
                    <a:pt x="52962" y="566249"/>
                  </a:lnTo>
                  <a:lnTo>
                    <a:pt x="112383" y="506900"/>
                  </a:lnTo>
                  <a:cubicBezTo>
                    <a:pt x="43920" y="456583"/>
                    <a:pt x="0" y="375301"/>
                    <a:pt x="0" y="283698"/>
                  </a:cubicBezTo>
                  <a:cubicBezTo>
                    <a:pt x="0" y="233380"/>
                    <a:pt x="12917" y="185644"/>
                    <a:pt x="37461" y="145648"/>
                  </a:cubicBezTo>
                  <a:cubicBezTo>
                    <a:pt x="31002" y="143067"/>
                    <a:pt x="25835" y="141777"/>
                    <a:pt x="21960" y="136616"/>
                  </a:cubicBezTo>
                  <a:cubicBezTo>
                    <a:pt x="1292" y="117264"/>
                    <a:pt x="14209" y="72107"/>
                    <a:pt x="49087" y="37272"/>
                  </a:cubicBezTo>
                  <a:cubicBezTo>
                    <a:pt x="75245" y="10178"/>
                    <a:pt x="107216" y="-3127"/>
                    <a:pt x="130286" y="623"/>
                  </a:cubicBezTo>
                  <a:close/>
                </a:path>
              </a:pathLst>
            </a:custGeom>
            <a:solidFill>
              <a:schemeClr val="bg1"/>
            </a:solidFill>
            <a:ln>
              <a:noFill/>
            </a:ln>
          </p:spPr>
        </p:sp>
      </p:grpSp>
      <p:grpSp>
        <p:nvGrpSpPr>
          <p:cNvPr id="6" name="组合 5"/>
          <p:cNvGrpSpPr/>
          <p:nvPr/>
        </p:nvGrpSpPr>
        <p:grpSpPr>
          <a:xfrm>
            <a:off x="1593029" y="1781739"/>
            <a:ext cx="778371" cy="778371"/>
            <a:chOff x="4712354" y="3207014"/>
            <a:chExt cx="583778" cy="583778"/>
          </a:xfrm>
        </p:grpSpPr>
        <p:sp>
          <p:nvSpPr>
            <p:cNvPr id="48" name="0303"/>
            <p:cNvSpPr/>
            <p:nvPr/>
          </p:nvSpPr>
          <p:spPr>
            <a:xfrm>
              <a:off x="4712354" y="3207014"/>
              <a:ext cx="583778" cy="583778"/>
            </a:xfrm>
            <a:prstGeom prst="ellipse">
              <a:avLst/>
            </a:prstGeom>
            <a:gradFill flip="none" rotWithShape="1">
              <a:gsLst>
                <a:gs pos="5000">
                  <a:srgbClr val="113785"/>
                </a:gs>
                <a:gs pos="100000">
                  <a:srgbClr val="50DAF5"/>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1400"/>
            </a:p>
          </p:txBody>
        </p:sp>
        <p:sp>
          <p:nvSpPr>
            <p:cNvPr id="83" name="03"/>
            <p:cNvSpPr>
              <a:spLocks noChangeAspect="1"/>
            </p:cNvSpPr>
            <p:nvPr/>
          </p:nvSpPr>
          <p:spPr bwMode="auto">
            <a:xfrm>
              <a:off x="4837881" y="3309951"/>
              <a:ext cx="342008" cy="377611"/>
            </a:xfrm>
            <a:custGeom>
              <a:avLst/>
              <a:gdLst>
                <a:gd name="connsiteX0" fmla="*/ 261051 w 522989"/>
                <a:gd name="connsiteY0" fmla="*/ 362763 h 577432"/>
                <a:gd name="connsiteX1" fmla="*/ 288791 w 522989"/>
                <a:gd name="connsiteY1" fmla="*/ 390429 h 577432"/>
                <a:gd name="connsiteX2" fmla="*/ 261051 w 522989"/>
                <a:gd name="connsiteY2" fmla="*/ 418095 h 577432"/>
                <a:gd name="connsiteX3" fmla="*/ 233311 w 522989"/>
                <a:gd name="connsiteY3" fmla="*/ 390429 h 577432"/>
                <a:gd name="connsiteX4" fmla="*/ 261051 w 522989"/>
                <a:gd name="connsiteY4" fmla="*/ 362763 h 577432"/>
                <a:gd name="connsiteX5" fmla="*/ 446328 w 522989"/>
                <a:gd name="connsiteY5" fmla="*/ 358474 h 577432"/>
                <a:gd name="connsiteX6" fmla="*/ 454749 w 522989"/>
                <a:gd name="connsiteY6" fmla="*/ 360086 h 577432"/>
                <a:gd name="connsiteX7" fmla="*/ 483355 w 522989"/>
                <a:gd name="connsiteY7" fmla="*/ 376670 h 577432"/>
                <a:gd name="connsiteX8" fmla="*/ 487969 w 522989"/>
                <a:gd name="connsiteY8" fmla="*/ 391410 h 577432"/>
                <a:gd name="connsiteX9" fmla="*/ 477818 w 522989"/>
                <a:gd name="connsiteY9" fmla="*/ 396938 h 577432"/>
                <a:gd name="connsiteX10" fmla="*/ 472281 w 522989"/>
                <a:gd name="connsiteY10" fmla="*/ 395096 h 577432"/>
                <a:gd name="connsiteX11" fmla="*/ 443675 w 522989"/>
                <a:gd name="connsiteY11" fmla="*/ 378512 h 577432"/>
                <a:gd name="connsiteX12" fmla="*/ 439984 w 522989"/>
                <a:gd name="connsiteY12" fmla="*/ 363772 h 577432"/>
                <a:gd name="connsiteX13" fmla="*/ 446328 w 522989"/>
                <a:gd name="connsiteY13" fmla="*/ 358474 h 577432"/>
                <a:gd name="connsiteX14" fmla="*/ 76344 w 522989"/>
                <a:gd name="connsiteY14" fmla="*/ 358474 h 577432"/>
                <a:gd name="connsiteX15" fmla="*/ 83038 w 522989"/>
                <a:gd name="connsiteY15" fmla="*/ 363772 h 577432"/>
                <a:gd name="connsiteX16" fmla="*/ 79344 w 522989"/>
                <a:gd name="connsiteY16" fmla="*/ 378512 h 577432"/>
                <a:gd name="connsiteX17" fmla="*/ 49796 w 522989"/>
                <a:gd name="connsiteY17" fmla="*/ 395096 h 577432"/>
                <a:gd name="connsiteX18" fmla="*/ 44256 w 522989"/>
                <a:gd name="connsiteY18" fmla="*/ 396938 h 577432"/>
                <a:gd name="connsiteX19" fmla="*/ 35022 w 522989"/>
                <a:gd name="connsiteY19" fmla="*/ 391410 h 577432"/>
                <a:gd name="connsiteX20" fmla="*/ 38716 w 522989"/>
                <a:gd name="connsiteY20" fmla="*/ 376670 h 577432"/>
                <a:gd name="connsiteX21" fmla="*/ 68264 w 522989"/>
                <a:gd name="connsiteY21" fmla="*/ 360086 h 577432"/>
                <a:gd name="connsiteX22" fmla="*/ 76344 w 522989"/>
                <a:gd name="connsiteY22" fmla="*/ 358474 h 577432"/>
                <a:gd name="connsiteX23" fmla="*/ 478723 w 522989"/>
                <a:gd name="connsiteY23" fmla="*/ 249584 h 577432"/>
                <a:gd name="connsiteX24" fmla="*/ 511923 w 522989"/>
                <a:gd name="connsiteY24" fmla="*/ 249584 h 577432"/>
                <a:gd name="connsiteX25" fmla="*/ 522989 w 522989"/>
                <a:gd name="connsiteY25" fmla="*/ 260606 h 577432"/>
                <a:gd name="connsiteX26" fmla="*/ 511923 w 522989"/>
                <a:gd name="connsiteY26" fmla="*/ 271628 h 577432"/>
                <a:gd name="connsiteX27" fmla="*/ 478723 w 522989"/>
                <a:gd name="connsiteY27" fmla="*/ 271628 h 577432"/>
                <a:gd name="connsiteX28" fmla="*/ 467657 w 522989"/>
                <a:gd name="connsiteY28" fmla="*/ 260606 h 577432"/>
                <a:gd name="connsiteX29" fmla="*/ 478723 w 522989"/>
                <a:gd name="connsiteY29" fmla="*/ 249584 h 577432"/>
                <a:gd name="connsiteX30" fmla="*/ 11066 w 522989"/>
                <a:gd name="connsiteY30" fmla="*/ 249584 h 577432"/>
                <a:gd name="connsiteX31" fmla="*/ 44266 w 522989"/>
                <a:gd name="connsiteY31" fmla="*/ 249584 h 577432"/>
                <a:gd name="connsiteX32" fmla="*/ 55332 w 522989"/>
                <a:gd name="connsiteY32" fmla="*/ 260606 h 577432"/>
                <a:gd name="connsiteX33" fmla="*/ 44266 w 522989"/>
                <a:gd name="connsiteY33" fmla="*/ 271628 h 577432"/>
                <a:gd name="connsiteX34" fmla="*/ 11066 w 522989"/>
                <a:gd name="connsiteY34" fmla="*/ 271628 h 577432"/>
                <a:gd name="connsiteX35" fmla="*/ 0 w 522989"/>
                <a:gd name="connsiteY35" fmla="*/ 260606 h 577432"/>
                <a:gd name="connsiteX36" fmla="*/ 11066 w 522989"/>
                <a:gd name="connsiteY36" fmla="*/ 249584 h 577432"/>
                <a:gd name="connsiteX37" fmla="*/ 261050 w 522989"/>
                <a:gd name="connsiteY37" fmla="*/ 167622 h 577432"/>
                <a:gd name="connsiteX38" fmla="*/ 287754 w 522989"/>
                <a:gd name="connsiteY38" fmla="*/ 193402 h 577432"/>
                <a:gd name="connsiteX39" fmla="*/ 287754 w 522989"/>
                <a:gd name="connsiteY39" fmla="*/ 232993 h 577432"/>
                <a:gd name="connsiteX40" fmla="*/ 286833 w 522989"/>
                <a:gd name="connsiteY40" fmla="*/ 248645 h 577432"/>
                <a:gd name="connsiteX41" fmla="*/ 276704 w 522989"/>
                <a:gd name="connsiteY41" fmla="*/ 327828 h 577432"/>
                <a:gd name="connsiteX42" fmla="*/ 261050 w 522989"/>
                <a:gd name="connsiteY42" fmla="*/ 340718 h 577432"/>
                <a:gd name="connsiteX43" fmla="*/ 246317 w 522989"/>
                <a:gd name="connsiteY43" fmla="*/ 327828 h 577432"/>
                <a:gd name="connsiteX44" fmla="*/ 236188 w 522989"/>
                <a:gd name="connsiteY44" fmla="*/ 248645 h 577432"/>
                <a:gd name="connsiteX45" fmla="*/ 234346 w 522989"/>
                <a:gd name="connsiteY45" fmla="*/ 232993 h 577432"/>
                <a:gd name="connsiteX46" fmla="*/ 234346 w 522989"/>
                <a:gd name="connsiteY46" fmla="*/ 193402 h 577432"/>
                <a:gd name="connsiteX47" fmla="*/ 261050 w 522989"/>
                <a:gd name="connsiteY47" fmla="*/ 167622 h 577432"/>
                <a:gd name="connsiteX48" fmla="*/ 261034 w 522989"/>
                <a:gd name="connsiteY48" fmla="*/ 133592 h 577432"/>
                <a:gd name="connsiteX49" fmla="*/ 130076 w 522989"/>
                <a:gd name="connsiteY49" fmla="*/ 258825 h 577432"/>
                <a:gd name="connsiteX50" fmla="*/ 165121 w 522989"/>
                <a:gd name="connsiteY50" fmla="*/ 356433 h 577432"/>
                <a:gd name="connsiteX51" fmla="*/ 190022 w 522989"/>
                <a:gd name="connsiteY51" fmla="*/ 418129 h 577432"/>
                <a:gd name="connsiteX52" fmla="*/ 206622 w 522989"/>
                <a:gd name="connsiteY52" fmla="*/ 442070 h 577432"/>
                <a:gd name="connsiteX53" fmla="*/ 315446 w 522989"/>
                <a:gd name="connsiteY53" fmla="*/ 442070 h 577432"/>
                <a:gd name="connsiteX54" fmla="*/ 332046 w 522989"/>
                <a:gd name="connsiteY54" fmla="*/ 418129 h 577432"/>
                <a:gd name="connsiteX55" fmla="*/ 357869 w 522989"/>
                <a:gd name="connsiteY55" fmla="*/ 357354 h 577432"/>
                <a:gd name="connsiteX56" fmla="*/ 392914 w 522989"/>
                <a:gd name="connsiteY56" fmla="*/ 258825 h 577432"/>
                <a:gd name="connsiteX57" fmla="*/ 261034 w 522989"/>
                <a:gd name="connsiteY57" fmla="*/ 133592 h 577432"/>
                <a:gd name="connsiteX58" fmla="*/ 472281 w 522989"/>
                <a:gd name="connsiteY58" fmla="*/ 126151 h 577432"/>
                <a:gd name="connsiteX59" fmla="*/ 487969 w 522989"/>
                <a:gd name="connsiteY59" fmla="*/ 130757 h 577432"/>
                <a:gd name="connsiteX60" fmla="*/ 483355 w 522989"/>
                <a:gd name="connsiteY60" fmla="*/ 145498 h 577432"/>
                <a:gd name="connsiteX61" fmla="*/ 454749 w 522989"/>
                <a:gd name="connsiteY61" fmla="*/ 162081 h 577432"/>
                <a:gd name="connsiteX62" fmla="*/ 449212 w 522989"/>
                <a:gd name="connsiteY62" fmla="*/ 163924 h 577432"/>
                <a:gd name="connsiteX63" fmla="*/ 439984 w 522989"/>
                <a:gd name="connsiteY63" fmla="*/ 158396 h 577432"/>
                <a:gd name="connsiteX64" fmla="*/ 443675 w 522989"/>
                <a:gd name="connsiteY64" fmla="*/ 142734 h 577432"/>
                <a:gd name="connsiteX65" fmla="*/ 49796 w 522989"/>
                <a:gd name="connsiteY65" fmla="*/ 126151 h 577432"/>
                <a:gd name="connsiteX66" fmla="*/ 79344 w 522989"/>
                <a:gd name="connsiteY66" fmla="*/ 142734 h 577432"/>
                <a:gd name="connsiteX67" fmla="*/ 83038 w 522989"/>
                <a:gd name="connsiteY67" fmla="*/ 158396 h 577432"/>
                <a:gd name="connsiteX68" fmla="*/ 73804 w 522989"/>
                <a:gd name="connsiteY68" fmla="*/ 163924 h 577432"/>
                <a:gd name="connsiteX69" fmla="*/ 68264 w 522989"/>
                <a:gd name="connsiteY69" fmla="*/ 162081 h 577432"/>
                <a:gd name="connsiteX70" fmla="*/ 38716 w 522989"/>
                <a:gd name="connsiteY70" fmla="*/ 145498 h 577432"/>
                <a:gd name="connsiteX71" fmla="*/ 35022 w 522989"/>
                <a:gd name="connsiteY71" fmla="*/ 130757 h 577432"/>
                <a:gd name="connsiteX72" fmla="*/ 49796 w 522989"/>
                <a:gd name="connsiteY72" fmla="*/ 126151 h 577432"/>
                <a:gd name="connsiteX73" fmla="*/ 261034 w 522989"/>
                <a:gd name="connsiteY73" fmla="*/ 88472 h 577432"/>
                <a:gd name="connsiteX74" fmla="*/ 437181 w 522989"/>
                <a:gd name="connsiteY74" fmla="*/ 258825 h 577432"/>
                <a:gd name="connsiteX75" fmla="*/ 394758 w 522989"/>
                <a:gd name="connsiteY75" fmla="*/ 382217 h 577432"/>
                <a:gd name="connsiteX76" fmla="*/ 377236 w 522989"/>
                <a:gd name="connsiteY76" fmla="*/ 418129 h 577432"/>
                <a:gd name="connsiteX77" fmla="*/ 344035 w 522989"/>
                <a:gd name="connsiteY77" fmla="*/ 476141 h 577432"/>
                <a:gd name="connsiteX78" fmla="*/ 341268 w 522989"/>
                <a:gd name="connsiteY78" fmla="*/ 521262 h 577432"/>
                <a:gd name="connsiteX79" fmla="*/ 305301 w 522989"/>
                <a:gd name="connsiteY79" fmla="*/ 559016 h 577432"/>
                <a:gd name="connsiteX80" fmla="*/ 290545 w 522989"/>
                <a:gd name="connsiteY80" fmla="*/ 573749 h 577432"/>
                <a:gd name="connsiteX81" fmla="*/ 278556 w 522989"/>
                <a:gd name="connsiteY81" fmla="*/ 577432 h 577432"/>
                <a:gd name="connsiteX82" fmla="*/ 244434 w 522989"/>
                <a:gd name="connsiteY82" fmla="*/ 577432 h 577432"/>
                <a:gd name="connsiteX83" fmla="*/ 231522 w 522989"/>
                <a:gd name="connsiteY83" fmla="*/ 573749 h 577432"/>
                <a:gd name="connsiteX84" fmla="*/ 217689 w 522989"/>
                <a:gd name="connsiteY84" fmla="*/ 559016 h 577432"/>
                <a:gd name="connsiteX85" fmla="*/ 180799 w 522989"/>
                <a:gd name="connsiteY85" fmla="*/ 521262 h 577432"/>
                <a:gd name="connsiteX86" fmla="*/ 178955 w 522989"/>
                <a:gd name="connsiteY86" fmla="*/ 476141 h 577432"/>
                <a:gd name="connsiteX87" fmla="*/ 145754 w 522989"/>
                <a:gd name="connsiteY87" fmla="*/ 418129 h 577432"/>
                <a:gd name="connsiteX88" fmla="*/ 128232 w 522989"/>
                <a:gd name="connsiteY88" fmla="*/ 382217 h 577432"/>
                <a:gd name="connsiteX89" fmla="*/ 85809 w 522989"/>
                <a:gd name="connsiteY89" fmla="*/ 258825 h 577432"/>
                <a:gd name="connsiteX90" fmla="*/ 261034 w 522989"/>
                <a:gd name="connsiteY90" fmla="*/ 88472 h 577432"/>
                <a:gd name="connsiteX91" fmla="*/ 392070 w 522989"/>
                <a:gd name="connsiteY91" fmla="*/ 35016 h 577432"/>
                <a:gd name="connsiteX92" fmla="*/ 395762 w 522989"/>
                <a:gd name="connsiteY92" fmla="*/ 49759 h 577432"/>
                <a:gd name="connsiteX93" fmla="*/ 379147 w 522989"/>
                <a:gd name="connsiteY93" fmla="*/ 79244 h 577432"/>
                <a:gd name="connsiteX94" fmla="*/ 369917 w 522989"/>
                <a:gd name="connsiteY94" fmla="*/ 84773 h 577432"/>
                <a:gd name="connsiteX95" fmla="*/ 364378 w 522989"/>
                <a:gd name="connsiteY95" fmla="*/ 82930 h 577432"/>
                <a:gd name="connsiteX96" fmla="*/ 360686 w 522989"/>
                <a:gd name="connsiteY96" fmla="*/ 68187 h 577432"/>
                <a:gd name="connsiteX97" fmla="*/ 377301 w 522989"/>
                <a:gd name="connsiteY97" fmla="*/ 38702 h 577432"/>
                <a:gd name="connsiteX98" fmla="*/ 392070 w 522989"/>
                <a:gd name="connsiteY98" fmla="*/ 35016 h 577432"/>
                <a:gd name="connsiteX99" fmla="*/ 131042 w 522989"/>
                <a:gd name="connsiteY99" fmla="*/ 35016 h 577432"/>
                <a:gd name="connsiteX100" fmla="*/ 145759 w 522989"/>
                <a:gd name="connsiteY100" fmla="*/ 38702 h 577432"/>
                <a:gd name="connsiteX101" fmla="*/ 162317 w 522989"/>
                <a:gd name="connsiteY101" fmla="*/ 68187 h 577432"/>
                <a:gd name="connsiteX102" fmla="*/ 158637 w 522989"/>
                <a:gd name="connsiteY102" fmla="*/ 82930 h 577432"/>
                <a:gd name="connsiteX103" fmla="*/ 153118 w 522989"/>
                <a:gd name="connsiteY103" fmla="*/ 84773 h 577432"/>
                <a:gd name="connsiteX104" fmla="*/ 143000 w 522989"/>
                <a:gd name="connsiteY104" fmla="*/ 79244 h 577432"/>
                <a:gd name="connsiteX105" fmla="*/ 126443 w 522989"/>
                <a:gd name="connsiteY105" fmla="*/ 49759 h 577432"/>
                <a:gd name="connsiteX106" fmla="*/ 131042 w 522989"/>
                <a:gd name="connsiteY106" fmla="*/ 35016 h 577432"/>
                <a:gd name="connsiteX107" fmla="*/ 261051 w 522989"/>
                <a:gd name="connsiteY107" fmla="*/ 0 h 577432"/>
                <a:gd name="connsiteX108" fmla="*/ 272073 w 522989"/>
                <a:gd name="connsiteY108" fmla="*/ 11037 h 577432"/>
                <a:gd name="connsiteX109" fmla="*/ 272073 w 522989"/>
                <a:gd name="connsiteY109" fmla="*/ 44147 h 577432"/>
                <a:gd name="connsiteX110" fmla="*/ 261051 w 522989"/>
                <a:gd name="connsiteY110" fmla="*/ 55184 h 577432"/>
                <a:gd name="connsiteX111" fmla="*/ 250029 w 522989"/>
                <a:gd name="connsiteY111" fmla="*/ 44147 h 577432"/>
                <a:gd name="connsiteX112" fmla="*/ 250029 w 522989"/>
                <a:gd name="connsiteY112" fmla="*/ 11037 h 577432"/>
                <a:gd name="connsiteX113" fmla="*/ 261051 w 522989"/>
                <a:gd name="connsiteY113"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22989" h="577432">
                  <a:moveTo>
                    <a:pt x="261051" y="362763"/>
                  </a:moveTo>
                  <a:cubicBezTo>
                    <a:pt x="276371" y="362763"/>
                    <a:pt x="288791" y="375149"/>
                    <a:pt x="288791" y="390429"/>
                  </a:cubicBezTo>
                  <a:cubicBezTo>
                    <a:pt x="288791" y="405709"/>
                    <a:pt x="276371" y="418095"/>
                    <a:pt x="261051" y="418095"/>
                  </a:cubicBezTo>
                  <a:cubicBezTo>
                    <a:pt x="245731" y="418095"/>
                    <a:pt x="233311" y="405709"/>
                    <a:pt x="233311" y="390429"/>
                  </a:cubicBezTo>
                  <a:cubicBezTo>
                    <a:pt x="233311" y="375149"/>
                    <a:pt x="245731" y="362763"/>
                    <a:pt x="261051" y="362763"/>
                  </a:cubicBezTo>
                  <a:close/>
                  <a:moveTo>
                    <a:pt x="446328" y="358474"/>
                  </a:moveTo>
                  <a:cubicBezTo>
                    <a:pt x="448981" y="357783"/>
                    <a:pt x="451980" y="358243"/>
                    <a:pt x="454749" y="360086"/>
                  </a:cubicBezTo>
                  <a:lnTo>
                    <a:pt x="483355" y="376670"/>
                  </a:lnTo>
                  <a:cubicBezTo>
                    <a:pt x="488891" y="379434"/>
                    <a:pt x="490737" y="385883"/>
                    <a:pt x="487969" y="391410"/>
                  </a:cubicBezTo>
                  <a:cubicBezTo>
                    <a:pt x="486123" y="395096"/>
                    <a:pt x="481509" y="396938"/>
                    <a:pt x="477818" y="396938"/>
                  </a:cubicBezTo>
                  <a:cubicBezTo>
                    <a:pt x="475973" y="396938"/>
                    <a:pt x="474127" y="396938"/>
                    <a:pt x="472281" y="395096"/>
                  </a:cubicBezTo>
                  <a:lnTo>
                    <a:pt x="443675" y="378512"/>
                  </a:lnTo>
                  <a:cubicBezTo>
                    <a:pt x="438139" y="375748"/>
                    <a:pt x="436293" y="369299"/>
                    <a:pt x="439984" y="363772"/>
                  </a:cubicBezTo>
                  <a:cubicBezTo>
                    <a:pt x="441368" y="361007"/>
                    <a:pt x="443675" y="359165"/>
                    <a:pt x="446328" y="358474"/>
                  </a:cubicBezTo>
                  <a:close/>
                  <a:moveTo>
                    <a:pt x="76344" y="358474"/>
                  </a:moveTo>
                  <a:cubicBezTo>
                    <a:pt x="79114" y="359165"/>
                    <a:pt x="81653" y="361007"/>
                    <a:pt x="83038" y="363772"/>
                  </a:cubicBezTo>
                  <a:cubicBezTo>
                    <a:pt x="85808" y="369299"/>
                    <a:pt x="83961" y="375748"/>
                    <a:pt x="79344" y="378512"/>
                  </a:cubicBezTo>
                  <a:lnTo>
                    <a:pt x="49796" y="395096"/>
                  </a:lnTo>
                  <a:cubicBezTo>
                    <a:pt x="47949" y="396938"/>
                    <a:pt x="46103" y="396938"/>
                    <a:pt x="44256" y="396938"/>
                  </a:cubicBezTo>
                  <a:cubicBezTo>
                    <a:pt x="40562" y="396938"/>
                    <a:pt x="36869" y="395096"/>
                    <a:pt x="35022" y="391410"/>
                  </a:cubicBezTo>
                  <a:cubicBezTo>
                    <a:pt x="32252" y="385883"/>
                    <a:pt x="34099" y="379434"/>
                    <a:pt x="38716" y="376670"/>
                  </a:cubicBezTo>
                  <a:lnTo>
                    <a:pt x="68264" y="360086"/>
                  </a:lnTo>
                  <a:cubicBezTo>
                    <a:pt x="70573" y="358243"/>
                    <a:pt x="73574" y="357783"/>
                    <a:pt x="76344" y="358474"/>
                  </a:cubicBezTo>
                  <a:close/>
                  <a:moveTo>
                    <a:pt x="478723" y="249584"/>
                  </a:moveTo>
                  <a:lnTo>
                    <a:pt x="511923" y="249584"/>
                  </a:lnTo>
                  <a:cubicBezTo>
                    <a:pt x="517456" y="249584"/>
                    <a:pt x="522989" y="255095"/>
                    <a:pt x="522989" y="260606"/>
                  </a:cubicBezTo>
                  <a:cubicBezTo>
                    <a:pt x="522989" y="267035"/>
                    <a:pt x="517456" y="271628"/>
                    <a:pt x="511923" y="271628"/>
                  </a:cubicBezTo>
                  <a:lnTo>
                    <a:pt x="478723" y="271628"/>
                  </a:lnTo>
                  <a:cubicBezTo>
                    <a:pt x="472268" y="271628"/>
                    <a:pt x="467657" y="267035"/>
                    <a:pt x="467657" y="260606"/>
                  </a:cubicBezTo>
                  <a:cubicBezTo>
                    <a:pt x="467657" y="255095"/>
                    <a:pt x="472268" y="249584"/>
                    <a:pt x="478723" y="249584"/>
                  </a:cubicBezTo>
                  <a:close/>
                  <a:moveTo>
                    <a:pt x="11066" y="249584"/>
                  </a:moveTo>
                  <a:lnTo>
                    <a:pt x="44266" y="249584"/>
                  </a:lnTo>
                  <a:cubicBezTo>
                    <a:pt x="50721" y="249584"/>
                    <a:pt x="55332" y="255095"/>
                    <a:pt x="55332" y="260606"/>
                  </a:cubicBezTo>
                  <a:cubicBezTo>
                    <a:pt x="55332" y="267035"/>
                    <a:pt x="50721" y="271628"/>
                    <a:pt x="44266" y="271628"/>
                  </a:cubicBezTo>
                  <a:lnTo>
                    <a:pt x="11066" y="271628"/>
                  </a:lnTo>
                  <a:cubicBezTo>
                    <a:pt x="4611" y="271628"/>
                    <a:pt x="0" y="267035"/>
                    <a:pt x="0" y="260606"/>
                  </a:cubicBezTo>
                  <a:cubicBezTo>
                    <a:pt x="0" y="255095"/>
                    <a:pt x="4611" y="249584"/>
                    <a:pt x="11066" y="249584"/>
                  </a:cubicBezTo>
                  <a:close/>
                  <a:moveTo>
                    <a:pt x="261050" y="167622"/>
                  </a:moveTo>
                  <a:cubicBezTo>
                    <a:pt x="278546" y="167622"/>
                    <a:pt x="287754" y="176829"/>
                    <a:pt x="287754" y="193402"/>
                  </a:cubicBezTo>
                  <a:lnTo>
                    <a:pt x="287754" y="232993"/>
                  </a:lnTo>
                  <a:cubicBezTo>
                    <a:pt x="287754" y="237597"/>
                    <a:pt x="287754" y="243121"/>
                    <a:pt x="286833" y="248645"/>
                  </a:cubicBezTo>
                  <a:lnTo>
                    <a:pt x="276704" y="327828"/>
                  </a:lnTo>
                  <a:cubicBezTo>
                    <a:pt x="274862" y="337956"/>
                    <a:pt x="270258" y="340718"/>
                    <a:pt x="261050" y="340718"/>
                  </a:cubicBezTo>
                  <a:cubicBezTo>
                    <a:pt x="252763" y="340718"/>
                    <a:pt x="248158" y="337956"/>
                    <a:pt x="246317" y="327828"/>
                  </a:cubicBezTo>
                  <a:lnTo>
                    <a:pt x="236188" y="248645"/>
                  </a:lnTo>
                  <a:cubicBezTo>
                    <a:pt x="235267" y="243121"/>
                    <a:pt x="234346" y="237597"/>
                    <a:pt x="234346" y="232993"/>
                  </a:cubicBezTo>
                  <a:lnTo>
                    <a:pt x="234346" y="193402"/>
                  </a:lnTo>
                  <a:cubicBezTo>
                    <a:pt x="234346" y="176829"/>
                    <a:pt x="244475" y="167622"/>
                    <a:pt x="261050" y="167622"/>
                  </a:cubicBezTo>
                  <a:close/>
                  <a:moveTo>
                    <a:pt x="261034" y="133592"/>
                  </a:moveTo>
                  <a:cubicBezTo>
                    <a:pt x="189099" y="133592"/>
                    <a:pt x="130076" y="189763"/>
                    <a:pt x="130076" y="258825"/>
                  </a:cubicBezTo>
                  <a:cubicBezTo>
                    <a:pt x="130076" y="305787"/>
                    <a:pt x="148521" y="332491"/>
                    <a:pt x="165121" y="356433"/>
                  </a:cubicBezTo>
                  <a:cubicBezTo>
                    <a:pt x="178033" y="375771"/>
                    <a:pt x="190022" y="394187"/>
                    <a:pt x="190022" y="418129"/>
                  </a:cubicBezTo>
                  <a:cubicBezTo>
                    <a:pt x="190022" y="428258"/>
                    <a:pt x="200166" y="437466"/>
                    <a:pt x="206622" y="442070"/>
                  </a:cubicBezTo>
                  <a:lnTo>
                    <a:pt x="315446" y="442070"/>
                  </a:lnTo>
                  <a:cubicBezTo>
                    <a:pt x="322824" y="436545"/>
                    <a:pt x="332046" y="428258"/>
                    <a:pt x="332046" y="418129"/>
                  </a:cubicBezTo>
                  <a:cubicBezTo>
                    <a:pt x="332046" y="394187"/>
                    <a:pt x="344957" y="375771"/>
                    <a:pt x="357869" y="357354"/>
                  </a:cubicBezTo>
                  <a:cubicBezTo>
                    <a:pt x="374469" y="332491"/>
                    <a:pt x="392914" y="305787"/>
                    <a:pt x="392914" y="258825"/>
                  </a:cubicBezTo>
                  <a:cubicBezTo>
                    <a:pt x="392914" y="189763"/>
                    <a:pt x="333891" y="133592"/>
                    <a:pt x="261034" y="133592"/>
                  </a:cubicBezTo>
                  <a:close/>
                  <a:moveTo>
                    <a:pt x="472281" y="126151"/>
                  </a:moveTo>
                  <a:cubicBezTo>
                    <a:pt x="477818" y="123387"/>
                    <a:pt x="484278" y="125229"/>
                    <a:pt x="487969" y="130757"/>
                  </a:cubicBezTo>
                  <a:cubicBezTo>
                    <a:pt x="490737" y="135364"/>
                    <a:pt x="488891" y="142734"/>
                    <a:pt x="483355" y="145498"/>
                  </a:cubicBezTo>
                  <a:lnTo>
                    <a:pt x="454749" y="162081"/>
                  </a:lnTo>
                  <a:cubicBezTo>
                    <a:pt x="452903" y="163002"/>
                    <a:pt x="451057" y="163924"/>
                    <a:pt x="449212" y="163924"/>
                  </a:cubicBezTo>
                  <a:cubicBezTo>
                    <a:pt x="445521" y="163924"/>
                    <a:pt x="441830" y="162081"/>
                    <a:pt x="439984" y="158396"/>
                  </a:cubicBezTo>
                  <a:cubicBezTo>
                    <a:pt x="436293" y="152868"/>
                    <a:pt x="438139" y="146419"/>
                    <a:pt x="443675" y="142734"/>
                  </a:cubicBezTo>
                  <a:close/>
                  <a:moveTo>
                    <a:pt x="49796" y="126151"/>
                  </a:moveTo>
                  <a:lnTo>
                    <a:pt x="79344" y="142734"/>
                  </a:lnTo>
                  <a:cubicBezTo>
                    <a:pt x="83961" y="146419"/>
                    <a:pt x="85808" y="152868"/>
                    <a:pt x="83038" y="158396"/>
                  </a:cubicBezTo>
                  <a:cubicBezTo>
                    <a:pt x="81191" y="162081"/>
                    <a:pt x="77498" y="163924"/>
                    <a:pt x="73804" y="163924"/>
                  </a:cubicBezTo>
                  <a:cubicBezTo>
                    <a:pt x="71957" y="163924"/>
                    <a:pt x="70111" y="163002"/>
                    <a:pt x="68264" y="162081"/>
                  </a:cubicBezTo>
                  <a:lnTo>
                    <a:pt x="38716" y="145498"/>
                  </a:lnTo>
                  <a:cubicBezTo>
                    <a:pt x="34099" y="142734"/>
                    <a:pt x="32252" y="135364"/>
                    <a:pt x="35022" y="130757"/>
                  </a:cubicBezTo>
                  <a:cubicBezTo>
                    <a:pt x="37792" y="125229"/>
                    <a:pt x="45179" y="123387"/>
                    <a:pt x="49796" y="126151"/>
                  </a:cubicBezTo>
                  <a:close/>
                  <a:moveTo>
                    <a:pt x="261034" y="88472"/>
                  </a:moveTo>
                  <a:cubicBezTo>
                    <a:pt x="357869" y="88472"/>
                    <a:pt x="437181" y="164901"/>
                    <a:pt x="437181" y="258825"/>
                  </a:cubicBezTo>
                  <a:cubicBezTo>
                    <a:pt x="437181" y="319600"/>
                    <a:pt x="412281" y="355512"/>
                    <a:pt x="394758" y="382217"/>
                  </a:cubicBezTo>
                  <a:cubicBezTo>
                    <a:pt x="382769" y="398791"/>
                    <a:pt x="377236" y="408000"/>
                    <a:pt x="377236" y="418129"/>
                  </a:cubicBezTo>
                  <a:cubicBezTo>
                    <a:pt x="377236" y="440229"/>
                    <a:pt x="365247" y="460487"/>
                    <a:pt x="344035" y="476141"/>
                  </a:cubicBezTo>
                  <a:cubicBezTo>
                    <a:pt x="343113" y="489033"/>
                    <a:pt x="341268" y="521262"/>
                    <a:pt x="341268" y="521262"/>
                  </a:cubicBezTo>
                  <a:cubicBezTo>
                    <a:pt x="341268" y="529549"/>
                    <a:pt x="336657" y="548887"/>
                    <a:pt x="305301" y="559016"/>
                  </a:cubicBezTo>
                  <a:cubicBezTo>
                    <a:pt x="301612" y="564541"/>
                    <a:pt x="297001" y="569145"/>
                    <a:pt x="290545" y="573749"/>
                  </a:cubicBezTo>
                  <a:cubicBezTo>
                    <a:pt x="286856" y="575591"/>
                    <a:pt x="283168" y="577432"/>
                    <a:pt x="278556" y="577432"/>
                  </a:cubicBezTo>
                  <a:lnTo>
                    <a:pt x="244434" y="577432"/>
                  </a:lnTo>
                  <a:cubicBezTo>
                    <a:pt x="239822" y="577432"/>
                    <a:pt x="235211" y="575591"/>
                    <a:pt x="231522" y="573749"/>
                  </a:cubicBezTo>
                  <a:cubicBezTo>
                    <a:pt x="225989" y="569145"/>
                    <a:pt x="221378" y="564541"/>
                    <a:pt x="217689" y="559016"/>
                  </a:cubicBezTo>
                  <a:cubicBezTo>
                    <a:pt x="186333" y="548887"/>
                    <a:pt x="181722" y="530470"/>
                    <a:pt x="180799" y="521262"/>
                  </a:cubicBezTo>
                  <a:cubicBezTo>
                    <a:pt x="180799" y="521262"/>
                    <a:pt x="178955" y="489033"/>
                    <a:pt x="178955" y="476141"/>
                  </a:cubicBezTo>
                  <a:cubicBezTo>
                    <a:pt x="157743" y="460487"/>
                    <a:pt x="145754" y="440229"/>
                    <a:pt x="145754" y="418129"/>
                  </a:cubicBezTo>
                  <a:cubicBezTo>
                    <a:pt x="145754" y="408000"/>
                    <a:pt x="139299" y="398791"/>
                    <a:pt x="128232" y="382217"/>
                  </a:cubicBezTo>
                  <a:cubicBezTo>
                    <a:pt x="109787" y="355512"/>
                    <a:pt x="85809" y="319600"/>
                    <a:pt x="85809" y="258825"/>
                  </a:cubicBezTo>
                  <a:cubicBezTo>
                    <a:pt x="85809" y="164901"/>
                    <a:pt x="164199" y="88472"/>
                    <a:pt x="261034" y="88472"/>
                  </a:cubicBezTo>
                  <a:close/>
                  <a:moveTo>
                    <a:pt x="392070" y="35016"/>
                  </a:moveTo>
                  <a:cubicBezTo>
                    <a:pt x="397608" y="37780"/>
                    <a:pt x="399454" y="45152"/>
                    <a:pt x="395762" y="49759"/>
                  </a:cubicBezTo>
                  <a:lnTo>
                    <a:pt x="379147" y="79244"/>
                  </a:lnTo>
                  <a:cubicBezTo>
                    <a:pt x="377301" y="82930"/>
                    <a:pt x="373609" y="84773"/>
                    <a:pt x="369917" y="84773"/>
                  </a:cubicBezTo>
                  <a:cubicBezTo>
                    <a:pt x="368071" y="84773"/>
                    <a:pt x="366224" y="83851"/>
                    <a:pt x="364378" y="82930"/>
                  </a:cubicBezTo>
                  <a:cubicBezTo>
                    <a:pt x="358840" y="80166"/>
                    <a:pt x="356994" y="72794"/>
                    <a:pt x="360686" y="68187"/>
                  </a:cubicBezTo>
                  <a:lnTo>
                    <a:pt x="377301" y="38702"/>
                  </a:lnTo>
                  <a:cubicBezTo>
                    <a:pt x="380070" y="34095"/>
                    <a:pt x="386531" y="32252"/>
                    <a:pt x="392070" y="35016"/>
                  </a:cubicBezTo>
                  <a:close/>
                  <a:moveTo>
                    <a:pt x="131042" y="35016"/>
                  </a:moveTo>
                  <a:cubicBezTo>
                    <a:pt x="135641" y="32252"/>
                    <a:pt x="143000" y="34095"/>
                    <a:pt x="145759" y="38702"/>
                  </a:cubicBezTo>
                  <a:lnTo>
                    <a:pt x="162317" y="68187"/>
                  </a:lnTo>
                  <a:cubicBezTo>
                    <a:pt x="165996" y="72794"/>
                    <a:pt x="164156" y="80166"/>
                    <a:pt x="158637" y="82930"/>
                  </a:cubicBezTo>
                  <a:cubicBezTo>
                    <a:pt x="156798" y="83851"/>
                    <a:pt x="154958" y="84773"/>
                    <a:pt x="153118" y="84773"/>
                  </a:cubicBezTo>
                  <a:cubicBezTo>
                    <a:pt x="149439" y="84773"/>
                    <a:pt x="145759" y="82930"/>
                    <a:pt x="143000" y="79244"/>
                  </a:cubicBezTo>
                  <a:lnTo>
                    <a:pt x="126443" y="49759"/>
                  </a:lnTo>
                  <a:cubicBezTo>
                    <a:pt x="123683" y="45152"/>
                    <a:pt x="125523" y="37780"/>
                    <a:pt x="131042" y="35016"/>
                  </a:cubicBezTo>
                  <a:close/>
                  <a:moveTo>
                    <a:pt x="261051" y="0"/>
                  </a:moveTo>
                  <a:cubicBezTo>
                    <a:pt x="267480" y="0"/>
                    <a:pt x="272073" y="4598"/>
                    <a:pt x="272073" y="11037"/>
                  </a:cubicBezTo>
                  <a:lnTo>
                    <a:pt x="272073" y="44147"/>
                  </a:lnTo>
                  <a:cubicBezTo>
                    <a:pt x="272073" y="50585"/>
                    <a:pt x="267480" y="55184"/>
                    <a:pt x="261051" y="55184"/>
                  </a:cubicBezTo>
                  <a:cubicBezTo>
                    <a:pt x="255540" y="55184"/>
                    <a:pt x="250029" y="50585"/>
                    <a:pt x="250029" y="44147"/>
                  </a:cubicBezTo>
                  <a:lnTo>
                    <a:pt x="250029" y="11037"/>
                  </a:lnTo>
                  <a:cubicBezTo>
                    <a:pt x="250029" y="4598"/>
                    <a:pt x="255540" y="0"/>
                    <a:pt x="261051" y="0"/>
                  </a:cubicBezTo>
                  <a:close/>
                </a:path>
              </a:pathLst>
            </a:custGeom>
            <a:solidFill>
              <a:schemeClr val="bg1"/>
            </a:solidFill>
            <a:ln>
              <a:noFill/>
            </a:ln>
          </p:spPr>
        </p:sp>
      </p:grpSp>
      <p:grpSp>
        <p:nvGrpSpPr>
          <p:cNvPr id="8" name="组合 7"/>
          <p:cNvGrpSpPr/>
          <p:nvPr/>
        </p:nvGrpSpPr>
        <p:grpSpPr>
          <a:xfrm>
            <a:off x="9914253" y="1755219"/>
            <a:ext cx="778371" cy="778371"/>
            <a:chOff x="6399113" y="1232648"/>
            <a:chExt cx="583778" cy="583778"/>
          </a:xfrm>
        </p:grpSpPr>
        <p:sp>
          <p:nvSpPr>
            <p:cNvPr id="37" name="0202"/>
            <p:cNvSpPr/>
            <p:nvPr/>
          </p:nvSpPr>
          <p:spPr>
            <a:xfrm>
              <a:off x="6399113" y="1232648"/>
              <a:ext cx="583778" cy="583778"/>
            </a:xfrm>
            <a:prstGeom prst="ellipse">
              <a:avLst/>
            </a:prstGeom>
            <a:gradFill flip="none" rotWithShape="1">
              <a:gsLst>
                <a:gs pos="0">
                  <a:srgbClr val="113785"/>
                </a:gs>
                <a:gs pos="100000">
                  <a:srgbClr val="50DAF5"/>
                </a:gs>
              </a:gsLst>
              <a:lin ang="2700000" scaled="1"/>
              <a:tileRect/>
            </a:gradFill>
            <a:ln w="25400">
              <a:gradFill flip="none" rotWithShape="1">
                <a:gsLst>
                  <a:gs pos="0">
                    <a:srgbClr val="50DAF5"/>
                  </a:gs>
                  <a:gs pos="100000">
                    <a:srgbClr val="DE6B97"/>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1400"/>
            </a:p>
          </p:txBody>
        </p:sp>
        <p:sp>
          <p:nvSpPr>
            <p:cNvPr id="84" name="02"/>
            <p:cNvSpPr>
              <a:spLocks noChangeAspect="1"/>
            </p:cNvSpPr>
            <p:nvPr/>
          </p:nvSpPr>
          <p:spPr bwMode="auto">
            <a:xfrm>
              <a:off x="6498123" y="1354942"/>
              <a:ext cx="385814" cy="370416"/>
            </a:xfrm>
            <a:custGeom>
              <a:avLst/>
              <a:gdLst>
                <a:gd name="connsiteX0" fmla="*/ 332088 w 578320"/>
                <a:gd name="connsiteY0" fmla="*/ 387618 h 555241"/>
                <a:gd name="connsiteX1" fmla="*/ 346836 w 578320"/>
                <a:gd name="connsiteY1" fmla="*/ 451168 h 555241"/>
                <a:gd name="connsiteX2" fmla="*/ 397530 w 578320"/>
                <a:gd name="connsiteY2" fmla="*/ 502744 h 555241"/>
                <a:gd name="connsiteX3" fmla="*/ 344992 w 578320"/>
                <a:gd name="connsiteY3" fmla="*/ 555241 h 555241"/>
                <a:gd name="connsiteX4" fmla="*/ 293376 w 578320"/>
                <a:gd name="connsiteY4" fmla="*/ 502744 h 555241"/>
                <a:gd name="connsiteX5" fmla="*/ 321028 w 578320"/>
                <a:gd name="connsiteY5" fmla="*/ 456694 h 555241"/>
                <a:gd name="connsiteX6" fmla="*/ 306280 w 578320"/>
                <a:gd name="connsiteY6" fmla="*/ 393144 h 555241"/>
                <a:gd name="connsiteX7" fmla="*/ 332088 w 578320"/>
                <a:gd name="connsiteY7" fmla="*/ 387618 h 555241"/>
                <a:gd name="connsiteX8" fmla="*/ 176153 w 578320"/>
                <a:gd name="connsiteY8" fmla="*/ 300182 h 555241"/>
                <a:gd name="connsiteX9" fmla="*/ 185376 w 578320"/>
                <a:gd name="connsiteY9" fmla="*/ 325037 h 555241"/>
                <a:gd name="connsiteX10" fmla="*/ 104216 w 578320"/>
                <a:gd name="connsiteY10" fmla="*/ 352654 h 555241"/>
                <a:gd name="connsiteX11" fmla="*/ 104216 w 578320"/>
                <a:gd name="connsiteY11" fmla="*/ 355415 h 555241"/>
                <a:gd name="connsiteX12" fmla="*/ 52569 w 578320"/>
                <a:gd name="connsiteY12" fmla="*/ 407887 h 555241"/>
                <a:gd name="connsiteX13" fmla="*/ 0 w 578320"/>
                <a:gd name="connsiteY13" fmla="*/ 355415 h 555241"/>
                <a:gd name="connsiteX14" fmla="*/ 52569 w 578320"/>
                <a:gd name="connsiteY14" fmla="*/ 303864 h 555241"/>
                <a:gd name="connsiteX15" fmla="*/ 95916 w 578320"/>
                <a:gd name="connsiteY15" fmla="*/ 327799 h 555241"/>
                <a:gd name="connsiteX16" fmla="*/ 525741 w 578320"/>
                <a:gd name="connsiteY16" fmla="*/ 245886 h 555241"/>
                <a:gd name="connsiteX17" fmla="*/ 578320 w 578320"/>
                <a:gd name="connsiteY17" fmla="*/ 298349 h 555241"/>
                <a:gd name="connsiteX18" fmla="*/ 525741 w 578320"/>
                <a:gd name="connsiteY18" fmla="*/ 349892 h 555241"/>
                <a:gd name="connsiteX19" fmla="*/ 474085 w 578320"/>
                <a:gd name="connsiteY19" fmla="*/ 306633 h 555241"/>
                <a:gd name="connsiteX20" fmla="*/ 409514 w 578320"/>
                <a:gd name="connsiteY20" fmla="*/ 300190 h 555241"/>
                <a:gd name="connsiteX21" fmla="*/ 412281 w 578320"/>
                <a:gd name="connsiteY21" fmla="*/ 275339 h 555241"/>
                <a:gd name="connsiteX22" fmla="*/ 412281 w 578320"/>
                <a:gd name="connsiteY22" fmla="*/ 273498 h 555241"/>
                <a:gd name="connsiteX23" fmla="*/ 476852 w 578320"/>
                <a:gd name="connsiteY23" fmla="*/ 279941 h 555241"/>
                <a:gd name="connsiteX24" fmla="*/ 525741 w 578320"/>
                <a:gd name="connsiteY24" fmla="*/ 245886 h 555241"/>
                <a:gd name="connsiteX25" fmla="*/ 293302 w 578320"/>
                <a:gd name="connsiteY25" fmla="*/ 185968 h 555241"/>
                <a:gd name="connsiteX26" fmla="*/ 382735 w 578320"/>
                <a:gd name="connsiteY26" fmla="*/ 275328 h 555241"/>
                <a:gd name="connsiteX27" fmla="*/ 293302 w 578320"/>
                <a:gd name="connsiteY27" fmla="*/ 364688 h 555241"/>
                <a:gd name="connsiteX28" fmla="*/ 203869 w 578320"/>
                <a:gd name="connsiteY28" fmla="*/ 275328 h 555241"/>
                <a:gd name="connsiteX29" fmla="*/ 293302 w 578320"/>
                <a:gd name="connsiteY29" fmla="*/ 185968 h 555241"/>
                <a:gd name="connsiteX30" fmla="*/ 135586 w 578320"/>
                <a:gd name="connsiteY30" fmla="*/ 74565 h 555241"/>
                <a:gd name="connsiteX31" fmla="*/ 187252 w 578320"/>
                <a:gd name="connsiteY31" fmla="*/ 126109 h 555241"/>
                <a:gd name="connsiteX32" fmla="*/ 180794 w 578320"/>
                <a:gd name="connsiteY32" fmla="*/ 150961 h 555241"/>
                <a:gd name="connsiteX33" fmla="*/ 215853 w 578320"/>
                <a:gd name="connsiteY33" fmla="*/ 185017 h 555241"/>
                <a:gd name="connsiteX34" fmla="*/ 198323 w 578320"/>
                <a:gd name="connsiteY34" fmla="*/ 203426 h 555241"/>
                <a:gd name="connsiteX35" fmla="*/ 163264 w 578320"/>
                <a:gd name="connsiteY35" fmla="*/ 170290 h 555241"/>
                <a:gd name="connsiteX36" fmla="*/ 135586 w 578320"/>
                <a:gd name="connsiteY36" fmla="*/ 178574 h 555241"/>
                <a:gd name="connsiteX37" fmla="*/ 82998 w 578320"/>
                <a:gd name="connsiteY37" fmla="*/ 126109 h 555241"/>
                <a:gd name="connsiteX38" fmla="*/ 135586 w 578320"/>
                <a:gd name="connsiteY38" fmla="*/ 74565 h 555241"/>
                <a:gd name="connsiteX39" fmla="*/ 426183 w 578320"/>
                <a:gd name="connsiteY39" fmla="*/ 0 h 555241"/>
                <a:gd name="connsiteX40" fmla="*/ 477865 w 578320"/>
                <a:gd name="connsiteY40" fmla="*/ 52490 h 555241"/>
                <a:gd name="connsiteX41" fmla="*/ 426183 w 578320"/>
                <a:gd name="connsiteY41" fmla="*/ 104060 h 555241"/>
                <a:gd name="connsiteX42" fmla="*/ 411416 w 578320"/>
                <a:gd name="connsiteY42" fmla="*/ 102218 h 555241"/>
                <a:gd name="connsiteX43" fmla="*/ 364349 w 578320"/>
                <a:gd name="connsiteY43" fmla="*/ 180494 h 555241"/>
                <a:gd name="connsiteX44" fmla="*/ 342199 w 578320"/>
                <a:gd name="connsiteY44" fmla="*/ 166681 h 555241"/>
                <a:gd name="connsiteX45" fmla="*/ 389267 w 578320"/>
                <a:gd name="connsiteY45" fmla="*/ 88405 h 555241"/>
                <a:gd name="connsiteX46" fmla="*/ 373578 w 578320"/>
                <a:gd name="connsiteY46" fmla="*/ 52490 h 555241"/>
                <a:gd name="connsiteX47" fmla="*/ 426183 w 578320"/>
                <a:gd name="connsiteY47" fmla="*/ 0 h 55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78320" h="555241">
                  <a:moveTo>
                    <a:pt x="332088" y="387618"/>
                  </a:moveTo>
                  <a:lnTo>
                    <a:pt x="346836" y="451168"/>
                  </a:lnTo>
                  <a:cubicBezTo>
                    <a:pt x="374487" y="452089"/>
                    <a:pt x="397530" y="474193"/>
                    <a:pt x="397530" y="502744"/>
                  </a:cubicBezTo>
                  <a:cubicBezTo>
                    <a:pt x="397530" y="531295"/>
                    <a:pt x="373565" y="555241"/>
                    <a:pt x="344992" y="555241"/>
                  </a:cubicBezTo>
                  <a:cubicBezTo>
                    <a:pt x="316419" y="555241"/>
                    <a:pt x="293376" y="531295"/>
                    <a:pt x="293376" y="502744"/>
                  </a:cubicBezTo>
                  <a:cubicBezTo>
                    <a:pt x="293376" y="482482"/>
                    <a:pt x="304437" y="465904"/>
                    <a:pt x="321028" y="456694"/>
                  </a:cubicBezTo>
                  <a:lnTo>
                    <a:pt x="306280" y="393144"/>
                  </a:lnTo>
                  <a:cubicBezTo>
                    <a:pt x="315497" y="392223"/>
                    <a:pt x="323793" y="390381"/>
                    <a:pt x="332088" y="387618"/>
                  </a:cubicBezTo>
                  <a:close/>
                  <a:moveTo>
                    <a:pt x="176153" y="300182"/>
                  </a:moveTo>
                  <a:cubicBezTo>
                    <a:pt x="177998" y="309388"/>
                    <a:pt x="181687" y="317673"/>
                    <a:pt x="185376" y="325037"/>
                  </a:cubicBezTo>
                  <a:lnTo>
                    <a:pt x="104216" y="352654"/>
                  </a:lnTo>
                  <a:cubicBezTo>
                    <a:pt x="104216" y="353574"/>
                    <a:pt x="104216" y="354495"/>
                    <a:pt x="104216" y="355415"/>
                  </a:cubicBezTo>
                  <a:cubicBezTo>
                    <a:pt x="104216" y="384873"/>
                    <a:pt x="81160" y="407887"/>
                    <a:pt x="52569" y="407887"/>
                  </a:cubicBezTo>
                  <a:cubicBezTo>
                    <a:pt x="23057" y="407887"/>
                    <a:pt x="0" y="384873"/>
                    <a:pt x="0" y="355415"/>
                  </a:cubicBezTo>
                  <a:cubicBezTo>
                    <a:pt x="0" y="326878"/>
                    <a:pt x="23057" y="303864"/>
                    <a:pt x="52569" y="303864"/>
                  </a:cubicBezTo>
                  <a:cubicBezTo>
                    <a:pt x="70092" y="303864"/>
                    <a:pt x="86693" y="313070"/>
                    <a:pt x="95916" y="327799"/>
                  </a:cubicBezTo>
                  <a:close/>
                  <a:moveTo>
                    <a:pt x="525741" y="245886"/>
                  </a:moveTo>
                  <a:cubicBezTo>
                    <a:pt x="554337" y="245886"/>
                    <a:pt x="578320" y="269817"/>
                    <a:pt x="578320" y="298349"/>
                  </a:cubicBezTo>
                  <a:cubicBezTo>
                    <a:pt x="578320" y="326882"/>
                    <a:pt x="554337" y="349892"/>
                    <a:pt x="525741" y="349892"/>
                  </a:cubicBezTo>
                  <a:cubicBezTo>
                    <a:pt x="499913" y="349892"/>
                    <a:pt x="478697" y="331484"/>
                    <a:pt x="474085" y="306633"/>
                  </a:cubicBezTo>
                  <a:lnTo>
                    <a:pt x="409514" y="300190"/>
                  </a:lnTo>
                  <a:cubicBezTo>
                    <a:pt x="411359" y="291906"/>
                    <a:pt x="412281" y="283623"/>
                    <a:pt x="412281" y="275339"/>
                  </a:cubicBezTo>
                  <a:cubicBezTo>
                    <a:pt x="412281" y="274419"/>
                    <a:pt x="412281" y="274419"/>
                    <a:pt x="412281" y="273498"/>
                  </a:cubicBezTo>
                  <a:lnTo>
                    <a:pt x="476852" y="279941"/>
                  </a:lnTo>
                  <a:cubicBezTo>
                    <a:pt x="484232" y="260613"/>
                    <a:pt x="503603" y="245886"/>
                    <a:pt x="525741" y="245886"/>
                  </a:cubicBezTo>
                  <a:close/>
                  <a:moveTo>
                    <a:pt x="293302" y="185968"/>
                  </a:moveTo>
                  <a:cubicBezTo>
                    <a:pt x="342694" y="185968"/>
                    <a:pt x="382735" y="225976"/>
                    <a:pt x="382735" y="275328"/>
                  </a:cubicBezTo>
                  <a:cubicBezTo>
                    <a:pt x="382735" y="324680"/>
                    <a:pt x="342694" y="364688"/>
                    <a:pt x="293302" y="364688"/>
                  </a:cubicBezTo>
                  <a:cubicBezTo>
                    <a:pt x="243910" y="364688"/>
                    <a:pt x="203869" y="324680"/>
                    <a:pt x="203869" y="275328"/>
                  </a:cubicBezTo>
                  <a:cubicBezTo>
                    <a:pt x="203869" y="225976"/>
                    <a:pt x="243910" y="185968"/>
                    <a:pt x="293302" y="185968"/>
                  </a:cubicBezTo>
                  <a:close/>
                  <a:moveTo>
                    <a:pt x="135586" y="74565"/>
                  </a:moveTo>
                  <a:cubicBezTo>
                    <a:pt x="164187" y="74565"/>
                    <a:pt x="187252" y="97576"/>
                    <a:pt x="187252" y="126109"/>
                  </a:cubicBezTo>
                  <a:cubicBezTo>
                    <a:pt x="187252" y="135314"/>
                    <a:pt x="185407" y="143598"/>
                    <a:pt x="180794" y="150961"/>
                  </a:cubicBezTo>
                  <a:lnTo>
                    <a:pt x="215853" y="185017"/>
                  </a:lnTo>
                  <a:cubicBezTo>
                    <a:pt x="209395" y="190540"/>
                    <a:pt x="202936" y="196983"/>
                    <a:pt x="198323" y="203426"/>
                  </a:cubicBezTo>
                  <a:lnTo>
                    <a:pt x="163264" y="170290"/>
                  </a:lnTo>
                  <a:cubicBezTo>
                    <a:pt x="154961" y="175813"/>
                    <a:pt x="145735" y="178574"/>
                    <a:pt x="135586" y="178574"/>
                  </a:cubicBezTo>
                  <a:cubicBezTo>
                    <a:pt x="106986" y="178574"/>
                    <a:pt x="82998" y="155563"/>
                    <a:pt x="82998" y="126109"/>
                  </a:cubicBezTo>
                  <a:cubicBezTo>
                    <a:pt x="82998" y="97576"/>
                    <a:pt x="106986" y="74565"/>
                    <a:pt x="135586" y="74565"/>
                  </a:cubicBezTo>
                  <a:close/>
                  <a:moveTo>
                    <a:pt x="426183" y="0"/>
                  </a:moveTo>
                  <a:cubicBezTo>
                    <a:pt x="454793" y="0"/>
                    <a:pt x="477865" y="23022"/>
                    <a:pt x="477865" y="52490"/>
                  </a:cubicBezTo>
                  <a:cubicBezTo>
                    <a:pt x="477865" y="81038"/>
                    <a:pt x="454793" y="104060"/>
                    <a:pt x="426183" y="104060"/>
                  </a:cubicBezTo>
                  <a:cubicBezTo>
                    <a:pt x="420645" y="104060"/>
                    <a:pt x="416031" y="103139"/>
                    <a:pt x="411416" y="102218"/>
                  </a:cubicBezTo>
                  <a:lnTo>
                    <a:pt x="364349" y="180494"/>
                  </a:lnTo>
                  <a:cubicBezTo>
                    <a:pt x="357888" y="174969"/>
                    <a:pt x="350505" y="170364"/>
                    <a:pt x="342199" y="166681"/>
                  </a:cubicBezTo>
                  <a:lnTo>
                    <a:pt x="389267" y="88405"/>
                  </a:lnTo>
                  <a:cubicBezTo>
                    <a:pt x="379115" y="79196"/>
                    <a:pt x="373578" y="66304"/>
                    <a:pt x="373578" y="52490"/>
                  </a:cubicBezTo>
                  <a:cubicBezTo>
                    <a:pt x="373578" y="23022"/>
                    <a:pt x="396650" y="0"/>
                    <a:pt x="426183" y="0"/>
                  </a:cubicBezTo>
                  <a:close/>
                </a:path>
              </a:pathLst>
            </a:custGeom>
            <a:solidFill>
              <a:schemeClr val="bg1"/>
            </a:solidFill>
            <a:ln>
              <a:noFill/>
            </a:ln>
          </p:spPr>
        </p:sp>
      </p:grpSp>
      <p:grpSp>
        <p:nvGrpSpPr>
          <p:cNvPr id="115" name="组合 114"/>
          <p:cNvGrpSpPr/>
          <p:nvPr/>
        </p:nvGrpSpPr>
        <p:grpSpPr>
          <a:xfrm>
            <a:off x="8875110" y="2785714"/>
            <a:ext cx="2856865" cy="4067811"/>
            <a:chOff x="6616804" y="2012609"/>
            <a:chExt cx="2142649" cy="3050858"/>
          </a:xfrm>
        </p:grpSpPr>
        <p:sp>
          <p:nvSpPr>
            <p:cNvPr id="86" name="TextBox 13"/>
            <p:cNvSpPr txBox="1"/>
            <p:nvPr/>
          </p:nvSpPr>
          <p:spPr>
            <a:xfrm>
              <a:off x="6616804" y="2012609"/>
              <a:ext cx="2142649" cy="309562"/>
            </a:xfrm>
            <a:prstGeom prst="rect">
              <a:avLst/>
            </a:prstGeom>
            <a:noFill/>
          </p:spPr>
          <p:txBody>
            <a:bodyPr wrap="square" lIns="0" tIns="0" rIns="0" bIns="0">
              <a:noAutofit/>
            </a:bodyPr>
            <a:lstStyle/>
            <a:p>
              <a:pPr algn="ctr" defTabSz="912495">
                <a:spcBef>
                  <a:spcPct val="20000"/>
                </a:spcBef>
                <a:defRPr/>
              </a:pPr>
              <a:r>
                <a:rPr lang="en-US" altLang="zh-CN" sz="2400" b="1" dirty="0">
                  <a:solidFill>
                    <a:schemeClr val="accent1"/>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rPr>
                <a:t>Users evaluat</a:t>
              </a:r>
              <a:r>
                <a:rPr lang="en-US" altLang="zh-CN" sz="2400" b="1" dirty="0">
                  <a:solidFill>
                    <a:schemeClr val="accent1"/>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rPr>
                <a:t>ion</a:t>
              </a:r>
              <a:endParaRPr lang="en-US" altLang="zh-CN" sz="2400" b="1" dirty="0">
                <a:solidFill>
                  <a:schemeClr val="accent1"/>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endParaRPr>
            </a:p>
          </p:txBody>
        </p:sp>
        <p:sp>
          <p:nvSpPr>
            <p:cNvPr id="87" name="TextBox 13"/>
            <p:cNvSpPr txBox="1"/>
            <p:nvPr/>
          </p:nvSpPr>
          <p:spPr>
            <a:xfrm>
              <a:off x="6616804" y="2322648"/>
              <a:ext cx="2142649" cy="2740819"/>
            </a:xfrm>
            <a:prstGeom prst="rect">
              <a:avLst/>
            </a:prstGeom>
            <a:noFill/>
          </p:spPr>
          <p:txBody>
            <a:bodyPr wrap="square" lIns="0" tIns="0" rIns="0" bIns="0">
              <a:noAutofit/>
            </a:bodyPr>
            <a:lstStyle/>
            <a:p>
              <a:pPr algn="ctr" defTabSz="912495">
                <a:lnSpc>
                  <a:spcPct val="130000"/>
                </a:lnSpc>
                <a:defRPr/>
              </a:pPr>
              <a:r>
                <a:rPr lang="zh-CN" altLang="en-US" sz="1200" dirty="0">
                  <a:solidFill>
                    <a:schemeClr val="tx1"/>
                  </a:solidFill>
                  <a:latin typeface="+mn-ea"/>
                  <a:cs typeface="宋体" panose="02010600030101010101" pitchFamily="2" charset="-122"/>
                  <a:sym typeface="+mn-ea"/>
                </a:rPr>
                <a:t>We will then conduct a formal user </a:t>
              </a:r>
              <a:r>
                <a:rPr lang="en-US" altLang="zh-CN" sz="1200" dirty="0">
                  <a:solidFill>
                    <a:schemeClr val="tx1"/>
                  </a:solidFill>
                  <a:latin typeface="+mn-ea"/>
                  <a:cs typeface="宋体" panose="02010600030101010101" pitchFamily="2" charset="-122"/>
                  <a:sym typeface="+mn-ea"/>
                </a:rPr>
                <a:t>evaluation</a:t>
              </a:r>
              <a:r>
                <a:rPr lang="zh-CN" altLang="en-US" sz="1200" dirty="0">
                  <a:solidFill>
                    <a:schemeClr val="tx1"/>
                  </a:solidFill>
                  <a:latin typeface="+mn-ea"/>
                  <a:cs typeface="宋体" panose="02010600030101010101" pitchFamily="2" charset="-122"/>
                  <a:sym typeface="+mn-ea"/>
                </a:rPr>
                <a:t> and feedback gathering. Providing the high-</a:t>
              </a:r>
              <a:r>
                <a:rPr lang="en-US" altLang="zh-CN" sz="1200" dirty="0">
                  <a:solidFill>
                    <a:schemeClr val="tx1"/>
                  </a:solidFill>
                  <a:latin typeface="+mn-ea"/>
                  <a:cs typeface="宋体" panose="02010600030101010101" pitchFamily="2" charset="-122"/>
                  <a:sym typeface="+mn-ea"/>
                </a:rPr>
                <a:t>fidelity</a:t>
              </a:r>
              <a:r>
                <a:rPr lang="zh-CN" altLang="en-US" sz="1200" dirty="0">
                  <a:solidFill>
                    <a:schemeClr val="tx1"/>
                  </a:solidFill>
                  <a:latin typeface="+mn-ea"/>
                  <a:cs typeface="宋体" panose="02010600030101010101" pitchFamily="2" charset="-122"/>
                  <a:sym typeface="+mn-ea"/>
                </a:rPr>
                <a:t> prototype to users for testing and evaluation helps us further understand the user experience and the usability of the interface. We will collect users' comments, suggestions and opinions so that we can make improvements based on their expectation</a:t>
              </a:r>
              <a:endParaRPr lang="zh-CN" altLang="en-US" sz="1200" dirty="0">
                <a:solidFill>
                  <a:schemeClr val="tx1"/>
                </a:solidFill>
                <a:latin typeface="+mn-ea"/>
                <a:cs typeface="宋体" panose="02010600030101010101" pitchFamily="2" charset="-122"/>
                <a:sym typeface="+mn-ea"/>
              </a:endParaRPr>
            </a:p>
          </p:txBody>
        </p:sp>
      </p:grpSp>
      <p:grpSp>
        <p:nvGrpSpPr>
          <p:cNvPr id="114" name="组合 113"/>
          <p:cNvGrpSpPr/>
          <p:nvPr/>
        </p:nvGrpSpPr>
        <p:grpSpPr>
          <a:xfrm>
            <a:off x="4721860" y="2786380"/>
            <a:ext cx="2870835" cy="4067175"/>
            <a:chOff x="4538981" y="3737043"/>
            <a:chExt cx="2153127" cy="592184"/>
          </a:xfrm>
        </p:grpSpPr>
        <p:sp>
          <p:nvSpPr>
            <p:cNvPr id="88" name="TextBox 13"/>
            <p:cNvSpPr txBox="1"/>
            <p:nvPr/>
          </p:nvSpPr>
          <p:spPr>
            <a:xfrm>
              <a:off x="4549935" y="3737043"/>
              <a:ext cx="2142173" cy="59912"/>
            </a:xfrm>
            <a:prstGeom prst="rect">
              <a:avLst/>
            </a:prstGeom>
            <a:noFill/>
          </p:spPr>
          <p:txBody>
            <a:bodyPr wrap="square" lIns="0" tIns="0" rIns="0" bIns="0">
              <a:noAutofit/>
            </a:bodyPr>
            <a:lstStyle/>
            <a:p>
              <a:pPr algn="ctr" defTabSz="912495">
                <a:spcBef>
                  <a:spcPct val="20000"/>
                </a:spcBef>
                <a:defRPr/>
              </a:pPr>
              <a:r>
                <a:rPr lang="en-US" altLang="zh-CN" sz="2400" b="1" dirty="0">
                  <a:solidFill>
                    <a:schemeClr val="accent1"/>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rPr>
                <a:t>Prototype</a:t>
              </a:r>
              <a:endParaRPr lang="en-US" altLang="zh-CN" sz="2400" b="1" dirty="0">
                <a:solidFill>
                  <a:schemeClr val="accent1"/>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endParaRPr>
            </a:p>
          </p:txBody>
        </p:sp>
        <p:sp>
          <p:nvSpPr>
            <p:cNvPr id="89" name="TextBox 13"/>
            <p:cNvSpPr txBox="1"/>
            <p:nvPr/>
          </p:nvSpPr>
          <p:spPr>
            <a:xfrm>
              <a:off x="4538981" y="3797047"/>
              <a:ext cx="2142649" cy="532180"/>
            </a:xfrm>
            <a:prstGeom prst="rect">
              <a:avLst/>
            </a:prstGeom>
            <a:noFill/>
          </p:spPr>
          <p:txBody>
            <a:bodyPr wrap="square" lIns="0" tIns="0" rIns="0" bIns="0">
              <a:noAutofit/>
            </a:bodyPr>
            <a:lstStyle/>
            <a:p>
              <a:pPr algn="ctr" defTabSz="912495">
                <a:lnSpc>
                  <a:spcPct val="130000"/>
                </a:lnSpc>
                <a:defRPr/>
              </a:pPr>
              <a:r>
                <a:rPr lang="zh-CN" altLang="en-US" sz="1200" dirty="0">
                  <a:solidFill>
                    <a:schemeClr val="tx1"/>
                  </a:solidFill>
                  <a:latin typeface="+mn-ea"/>
                  <a:cs typeface="宋体" panose="02010600030101010101" pitchFamily="2" charset="-122"/>
                  <a:sym typeface="+mn-ea"/>
                </a:rPr>
                <a:t>In the process of the transformation of low-fidelity prototype to high-fidelity, we will conduct user observation and </a:t>
              </a:r>
              <a:r>
                <a:rPr lang="en-US" altLang="zh-CN" sz="1200" dirty="0">
                  <a:solidFill>
                    <a:schemeClr val="tx1"/>
                  </a:solidFill>
                  <a:latin typeface="+mn-ea"/>
                  <a:cs typeface="宋体" panose="02010600030101010101" pitchFamily="2" charset="-122"/>
                  <a:sym typeface="+mn-ea"/>
                </a:rPr>
                <a:t>simple </a:t>
              </a:r>
              <a:r>
                <a:rPr lang="zh-CN" altLang="en-US" sz="1200" dirty="0">
                  <a:solidFill>
                    <a:schemeClr val="tx1"/>
                  </a:solidFill>
                  <a:latin typeface="+mn-ea"/>
                  <a:cs typeface="宋体" panose="02010600030101010101" pitchFamily="2" charset="-122"/>
                  <a:sym typeface="+mn-ea"/>
                </a:rPr>
                <a:t>testing. This will help us understand how users behave and react when using the interface</a:t>
              </a:r>
              <a:endParaRPr lang="zh-CN" altLang="en-US" sz="1200" dirty="0">
                <a:solidFill>
                  <a:schemeClr val="tx1"/>
                </a:solidFill>
                <a:latin typeface="+mn-ea"/>
                <a:cs typeface="宋体" panose="02010600030101010101" pitchFamily="2" charset="-122"/>
                <a:sym typeface="+mn-ea"/>
              </a:endParaRPr>
            </a:p>
          </p:txBody>
        </p:sp>
      </p:grpSp>
      <p:grpSp>
        <p:nvGrpSpPr>
          <p:cNvPr id="111" name="组合 110"/>
          <p:cNvGrpSpPr/>
          <p:nvPr/>
        </p:nvGrpSpPr>
        <p:grpSpPr>
          <a:xfrm>
            <a:off x="523165" y="2785571"/>
            <a:ext cx="2930525" cy="4072255"/>
            <a:chOff x="402375" y="2690206"/>
            <a:chExt cx="2197894" cy="3054191"/>
          </a:xfrm>
        </p:grpSpPr>
        <p:sp>
          <p:nvSpPr>
            <p:cNvPr id="90" name="TextBox 13"/>
            <p:cNvSpPr txBox="1"/>
            <p:nvPr/>
          </p:nvSpPr>
          <p:spPr>
            <a:xfrm>
              <a:off x="402375" y="2690206"/>
              <a:ext cx="2197894" cy="304324"/>
            </a:xfrm>
            <a:prstGeom prst="rect">
              <a:avLst/>
            </a:prstGeom>
            <a:noFill/>
          </p:spPr>
          <p:txBody>
            <a:bodyPr wrap="square" lIns="0" tIns="0" rIns="0" bIns="0">
              <a:noAutofit/>
            </a:bodyPr>
            <a:lstStyle/>
            <a:p>
              <a:pPr algn="ctr" defTabSz="912495">
                <a:spcBef>
                  <a:spcPct val="20000"/>
                </a:spcBef>
                <a:defRPr/>
              </a:pPr>
              <a:r>
                <a:rPr lang="zh-CN" altLang="en-US" sz="2400" b="1" dirty="0">
                  <a:solidFill>
                    <a:schemeClr val="accent1"/>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rPr>
                <a:t>Interview&amp;Research</a:t>
              </a:r>
              <a:endParaRPr lang="zh-CN" altLang="en-US" sz="2400" b="1" dirty="0">
                <a:solidFill>
                  <a:schemeClr val="accent1"/>
                </a:solidFill>
                <a:latin typeface="Aa鬼泣 (非商业使用)" panose="00020600040101010101" pitchFamily="18" charset="-122"/>
                <a:ea typeface="Aa鬼泣 (非商业使用)" panose="00020600040101010101" pitchFamily="18" charset="-122"/>
                <a:cs typeface="+mn-ea"/>
                <a:sym typeface="Arial" panose="020B0604020202020204" pitchFamily="34" charset="0"/>
              </a:endParaRPr>
            </a:p>
          </p:txBody>
        </p:sp>
        <p:sp>
          <p:nvSpPr>
            <p:cNvPr id="91" name="TextBox 13"/>
            <p:cNvSpPr txBox="1"/>
            <p:nvPr/>
          </p:nvSpPr>
          <p:spPr>
            <a:xfrm>
              <a:off x="457620" y="2995006"/>
              <a:ext cx="2142649" cy="2749391"/>
            </a:xfrm>
            <a:prstGeom prst="rect">
              <a:avLst/>
            </a:prstGeom>
            <a:noFill/>
          </p:spPr>
          <p:txBody>
            <a:bodyPr wrap="square" lIns="0" tIns="0" rIns="0" bIns="0">
              <a:noAutofit/>
            </a:bodyPr>
            <a:lstStyle/>
            <a:p>
              <a:pPr algn="ctr" defTabSz="912495">
                <a:lnSpc>
                  <a:spcPct val="130000"/>
                </a:lnSpc>
                <a:defRPr/>
              </a:pPr>
              <a:r>
                <a:rPr lang="zh-CN" altLang="en-US" sz="1200" dirty="0">
                  <a:solidFill>
                    <a:schemeClr val="tx1"/>
                  </a:solidFill>
                  <a:latin typeface="+mn-ea"/>
                  <a:cs typeface="宋体" panose="02010600030101010101" pitchFamily="2" charset="-122"/>
                  <a:sym typeface="+mn-ea"/>
                </a:rPr>
                <a:t>Do user interviews，</a:t>
              </a:r>
              <a:r>
                <a:rPr lang="en-US" altLang="zh-CN" sz="1200" dirty="0">
                  <a:solidFill>
                    <a:schemeClr val="tx1"/>
                  </a:solidFill>
                  <a:latin typeface="+mn-ea"/>
                  <a:cs typeface="宋体" panose="02010600030101010101" pitchFamily="2" charset="-122"/>
                  <a:sym typeface="+mn-ea"/>
                </a:rPr>
                <a:t>r</a:t>
              </a:r>
              <a:r>
                <a:rPr lang="zh-CN" altLang="en-US" sz="1200" dirty="0">
                  <a:solidFill>
                    <a:schemeClr val="tx1"/>
                  </a:solidFill>
                  <a:latin typeface="+mn-ea"/>
                  <a:cs typeface="宋体" panose="02010600030101010101" pitchFamily="2" charset="-122"/>
                  <a:sym typeface="+mn-ea"/>
                </a:rPr>
                <a:t>esearch papers and other materials related </a:t>
              </a:r>
              <a:r>
                <a:rPr lang="en-US" altLang="zh-CN" sz="1200" dirty="0">
                  <a:solidFill>
                    <a:schemeClr val="tx1"/>
                  </a:solidFill>
                  <a:latin typeface="+mn-ea"/>
                  <a:cs typeface="宋体" panose="02010600030101010101" pitchFamily="2" charset="-122"/>
                  <a:sym typeface="+mn-ea"/>
                </a:rPr>
                <a:t>.</a:t>
              </a:r>
              <a:r>
                <a:rPr lang="zh-CN" altLang="en-US" sz="1200" dirty="0">
                  <a:solidFill>
                    <a:schemeClr val="tx1"/>
                  </a:solidFill>
                  <a:latin typeface="+mn-ea"/>
                  <a:cs typeface="宋体" panose="02010600030101010101" pitchFamily="2" charset="-122"/>
                  <a:sym typeface="+mn-ea"/>
                </a:rPr>
                <a:t> </a:t>
              </a:r>
              <a:endParaRPr lang="zh-CN" altLang="en-US" sz="1200" dirty="0">
                <a:solidFill>
                  <a:schemeClr val="tx1"/>
                </a:solidFill>
                <a:latin typeface="+mn-ea"/>
                <a:cs typeface="宋体" panose="02010600030101010101" pitchFamily="2" charset="-122"/>
                <a:sym typeface="+mn-ea"/>
              </a:endParaRPr>
            </a:p>
            <a:p>
              <a:pPr algn="ctr" defTabSz="912495">
                <a:lnSpc>
                  <a:spcPct val="130000"/>
                </a:lnSpc>
                <a:defRPr/>
              </a:pPr>
              <a:r>
                <a:rPr lang="zh-CN" altLang="en-US" sz="1200" dirty="0">
                  <a:latin typeface="+mn-ea"/>
                  <a:cs typeface="宋体" panose="02010600030101010101" pitchFamily="2" charset="-122"/>
                  <a:sym typeface="+mn-ea"/>
                </a:rPr>
                <a:t>Do user interviews</a:t>
              </a:r>
              <a:r>
                <a:rPr lang="zh-CN" altLang="en-US" sz="1200" dirty="0">
                  <a:solidFill>
                    <a:schemeClr val="tx1"/>
                  </a:solidFill>
                  <a:latin typeface="+mn-ea"/>
                  <a:cs typeface="宋体" panose="02010600030101010101" pitchFamily="2" charset="-122"/>
                  <a:sym typeface="+mn-ea"/>
                </a:rPr>
                <a:t> to understand the</a:t>
              </a:r>
              <a:endParaRPr lang="en-US" altLang="zh-CN" sz="1200" dirty="0">
                <a:solidFill>
                  <a:schemeClr val="tx1"/>
                </a:solidFill>
                <a:latin typeface="+mn-ea"/>
                <a:cs typeface="宋体" panose="02010600030101010101" pitchFamily="2" charset="-122"/>
                <a:sym typeface="+mn-ea"/>
              </a:endParaRPr>
            </a:p>
            <a:p>
              <a:pPr algn="ctr" defTabSz="912495">
                <a:lnSpc>
                  <a:spcPct val="130000"/>
                </a:lnSpc>
                <a:defRPr/>
              </a:pPr>
              <a:r>
                <a:rPr lang="zh-CN" altLang="en-US" sz="1200" dirty="0">
                  <a:solidFill>
                    <a:schemeClr val="tx1"/>
                  </a:solidFill>
                  <a:latin typeface="+mn-ea"/>
                  <a:cs typeface="宋体" panose="02010600030101010101" pitchFamily="2" charset="-122"/>
                  <a:sym typeface="+mn-ea"/>
                </a:rPr>
                <a:t> needs, behavior patterns, and preferences of target users. By combining these , we can integrate our ideas and form a  design direction.</a:t>
              </a:r>
              <a:endParaRPr lang="zh-CN" altLang="en-US" sz="1200" dirty="0">
                <a:solidFill>
                  <a:schemeClr val="tx1"/>
                </a:solidFill>
                <a:latin typeface="+mn-ea"/>
                <a:cs typeface="宋体" panose="02010600030101010101" pitchFamily="2" charset="-122"/>
                <a:sym typeface="+mn-ea"/>
              </a:endParaRPr>
            </a:p>
          </p:txBody>
        </p:sp>
      </p:grpSp>
      <p:sp>
        <p:nvSpPr>
          <p:cNvPr id="96" name="矩形 95"/>
          <p:cNvSpPr/>
          <p:nvPr/>
        </p:nvSpPr>
        <p:spPr>
          <a:xfrm>
            <a:off x="664210" y="1417955"/>
            <a:ext cx="5440045"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矩形 100"/>
          <p:cNvSpPr/>
          <p:nvPr/>
        </p:nvSpPr>
        <p:spPr>
          <a:xfrm>
            <a:off x="616264" y="921442"/>
            <a:ext cx="3277870" cy="420370"/>
          </a:xfrm>
          <a:prstGeom prst="rect">
            <a:avLst/>
          </a:prstGeom>
        </p:spPr>
        <p:txBody>
          <a:bodyPr wrap="none">
            <a:spAutoFit/>
          </a:bodyPr>
          <a:lstStyle/>
          <a:p>
            <a:pPr algn="l"/>
            <a:r>
              <a:rPr lang="en-AU" altLang="zh-CN" sz="2135" b="1" dirty="0">
                <a:latin typeface="+mj-lt"/>
                <a:ea typeface="+mj-ea"/>
                <a:cs typeface="+mj-cs"/>
                <a:sym typeface="+mn-ea"/>
              </a:rPr>
              <a:t>Plan of work &amp; methods</a:t>
            </a:r>
            <a:endParaRPr lang="zh-CN" altLang="en-US" sz="2135" dirty="0">
              <a:solidFill>
                <a:srgbClr val="50DAF5"/>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anim calcmode="lin" valueType="num">
                                      <p:cBhvr>
                                        <p:cTn id="8" dur="1000" fill="hold"/>
                                        <p:tgtEl>
                                          <p:spTgt spid="96"/>
                                        </p:tgtEl>
                                        <p:attrNameLst>
                                          <p:attrName>ppt_x</p:attrName>
                                        </p:attrNameLst>
                                      </p:cBhvr>
                                      <p:tavLst>
                                        <p:tav tm="0">
                                          <p:val>
                                            <p:strVal val="#ppt_x"/>
                                          </p:val>
                                        </p:tav>
                                        <p:tav tm="100000">
                                          <p:val>
                                            <p:strVal val="#ppt_x"/>
                                          </p:val>
                                        </p:tav>
                                      </p:tavLst>
                                    </p:anim>
                                    <p:anim calcmode="lin" valueType="num">
                                      <p:cBhvr>
                                        <p:cTn id="9" dur="1000" fill="hold"/>
                                        <p:tgtEl>
                                          <p:spTgt spid="9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anim calcmode="lin" valueType="num">
                                      <p:cBhvr>
                                        <p:cTn id="13" dur="1000" fill="hold"/>
                                        <p:tgtEl>
                                          <p:spTgt spid="101"/>
                                        </p:tgtEl>
                                        <p:attrNameLst>
                                          <p:attrName>ppt_x</p:attrName>
                                        </p:attrNameLst>
                                      </p:cBhvr>
                                      <p:tavLst>
                                        <p:tav tm="0">
                                          <p:val>
                                            <p:strVal val="#ppt_x"/>
                                          </p:val>
                                        </p:tav>
                                        <p:tav tm="100000">
                                          <p:val>
                                            <p:strVal val="#ppt_x"/>
                                          </p:val>
                                        </p:tav>
                                      </p:tavLst>
                                    </p:anim>
                                    <p:anim calcmode="lin" valueType="num">
                                      <p:cBhvr>
                                        <p:cTn id="14" dur="1000" fill="hold"/>
                                        <p:tgtEl>
                                          <p:spTgt spid="10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111"/>
                                        </p:tgtEl>
                                        <p:attrNameLst>
                                          <p:attrName>style.visibility</p:attrName>
                                        </p:attrNameLst>
                                      </p:cBhvr>
                                      <p:to>
                                        <p:strVal val="visible"/>
                                      </p:to>
                                    </p:set>
                                    <p:animEffect transition="in" filter="wipe(right)">
                                      <p:cBhvr>
                                        <p:cTn id="24" dur="500"/>
                                        <p:tgtEl>
                                          <p:spTgt spid="111"/>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250"/>
                                        <p:tgtEl>
                                          <p:spTgt spid="9"/>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wipe(up)">
                                      <p:cBhvr>
                                        <p:cTn id="38" dur="500"/>
                                        <p:tgtEl>
                                          <p:spTgt spid="114"/>
                                        </p:tgtEl>
                                      </p:cBhvr>
                                    </p:animEffect>
                                  </p:childTnLst>
                                </p:cTn>
                              </p:par>
                            </p:childTnLst>
                          </p:cTn>
                        </p:par>
                        <p:par>
                          <p:cTn id="39" fill="hold">
                            <p:stCondLst>
                              <p:cond delay="35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250"/>
                                        <p:tgtEl>
                                          <p:spTgt spid="1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115"/>
                                        </p:tgtEl>
                                        <p:attrNameLst>
                                          <p:attrName>style.visibility</p:attrName>
                                        </p:attrNameLst>
                                      </p:cBhvr>
                                      <p:to>
                                        <p:strVal val="visible"/>
                                      </p:to>
                                    </p:set>
                                    <p:animEffect transition="in" filter="wipe(left)">
                                      <p:cBhvr>
                                        <p:cTn id="5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ldLvl="0" animBg="1"/>
      <p:bldP spid="101"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PA" val="v5.2.7"/>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COMMONDATA" val="eyJoZGlkIjoiNjlkMmVjNTU4ZmZhNGEyMDM0NTQ4ZDdlZmZkMGUzMD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2869</Words>
  <Application>WPS 演示</Application>
  <PresentationFormat>宽屏</PresentationFormat>
  <Paragraphs>130</Paragraphs>
  <Slides>5</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vt:i4>
      </vt:variant>
    </vt:vector>
  </HeadingPairs>
  <TitlesOfParts>
    <vt:vector size="25" baseType="lpstr">
      <vt:lpstr>Arial</vt:lpstr>
      <vt:lpstr>宋体</vt:lpstr>
      <vt:lpstr>Wingdings</vt:lpstr>
      <vt:lpstr>Wingdings</vt:lpstr>
      <vt:lpstr>微软雅黑</vt:lpstr>
      <vt:lpstr>Arial Unicode MS</vt:lpstr>
      <vt:lpstr>Calibri</vt:lpstr>
      <vt:lpstr>Aa鬼泣 (非商业使用)</vt:lpstr>
      <vt:lpstr>字魂59号-创粗黑</vt:lpstr>
      <vt:lpstr>黑体</vt:lpstr>
      <vt:lpstr>仿宋</vt:lpstr>
      <vt:lpstr>华文宋体</vt:lpstr>
      <vt:lpstr>华文彩云</vt:lpstr>
      <vt:lpstr>楷体</vt:lpstr>
      <vt:lpstr>等线 Light</vt:lpstr>
      <vt:lpstr>新宋体</vt:lpstr>
      <vt:lpstr>幼圆</vt:lpstr>
      <vt:lpstr>Söhne</vt:lpstr>
      <vt:lpstr>Segoe Print</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葬我以风</cp:lastModifiedBy>
  <cp:revision>158</cp:revision>
  <dcterms:created xsi:type="dcterms:W3CDTF">2019-06-19T02:08:00Z</dcterms:created>
  <dcterms:modified xsi:type="dcterms:W3CDTF">2023-08-30T19:28:17Z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BE53DC0E7B5740868CA60665DC4C93B6_13</vt:lpwstr>
  </property>
</Properties>
</file>