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>
        <a:uFillTx/>
      </a:defRPr>
    </a:defPPr>
    <a:lvl1pPr marL="0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56" autoAdjust="0"/>
    <p:restoredTop sz="94343" autoAdjust="0"/>
  </p:normalViewPr>
  <p:slideViewPr>
    <p:cSldViewPr snapToGrid="0">
      <p:cViewPr>
        <p:scale>
          <a:sx n="24" d="100"/>
          <a:sy n="24" d="100"/>
        </p:scale>
        <p:origin x="18" y="-12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c:style val="2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r>
              <a:rPr lang="es-ES" sz="2110" b="1" baseline="0" dirty="0">
                <a:solidFill>
                  <a:schemeClr val="tx1"/>
                </a:solidFill>
                <a:highlight>
                  <a:srgbClr val="FFFF00"/>
                </a:highlight>
                <a:uFillTx/>
              </a:rPr>
              <a:t>CONSUMO DE ALCOHOL</a:t>
            </a:r>
          </a:p>
        </c:rich>
      </c:tx>
      <c:layout>
        <c:manualLayout>
          <c:xMode val="edge"/>
          <c:yMode val="edge"/>
          <c:x val="0.32143536186133964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3671996357598199E-2"/>
          <c:y val="1.8192857327664302E-2"/>
          <c:w val="0.947986252753797"/>
          <c:h val="0.86439291296244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ANTES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TP</c:v>
                </c:pt>
                <c:pt idx="1">
                  <c:v>GAP+TG</c:v>
                </c:pt>
                <c:pt idx="2">
                  <c:v>TP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40</c:v>
                </c:pt>
                <c:pt idx="1">
                  <c:v>42</c:v>
                </c:pt>
                <c:pt idx="2">
                  <c:v>41.2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E-4214-9C7A-8E82B289F92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DESPUÉS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TP</c:v>
                </c:pt>
                <c:pt idx="1">
                  <c:v>GAP+TG</c:v>
                </c:pt>
                <c:pt idx="2">
                  <c:v>TP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20</c:v>
                </c:pt>
                <c:pt idx="1">
                  <c:v>19</c:v>
                </c:pt>
                <c:pt idx="2">
                  <c:v>11.8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E-4214-9C7A-8E82B289F92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TP</c:v>
                </c:pt>
                <c:pt idx="1">
                  <c:v>GAP+TG</c:v>
                </c:pt>
                <c:pt idx="2">
                  <c:v>TP</c:v>
                </c:pt>
              </c:strCache>
            </c:strRef>
          </c:cat>
          <c:val>
            <c:numRef>
              <c:f>Hoja1!$D$2:$D$4</c:f>
            </c:numRef>
          </c:val>
          <c:extLst>
            <c:ext xmlns:c16="http://schemas.microsoft.com/office/drawing/2014/chart" uri="{C3380CC4-5D6E-409C-BE32-E72D297353CC}">
              <c16:uniqueId val="{00000002-48DE-4214-9C7A-8E82B289F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40" b="0" i="0" u="none" strike="noStrike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10" b="0" i="0" u="none" strike="noStrike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10" b="0" i="0" u="none" strike="noStrike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0.77937294048561401"/>
          <c:y val="1.51814860418381E-2"/>
          <c:w val="0.19840203991820299"/>
          <c:h val="5.5001079984441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uFillTx/>
        </a:defRPr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c:style val="2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B-4751-9707-477E5A98D1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B-4751-9707-477E5A98D1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B-4751-9707-477E5A98D1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7B-4751-9707-477E5A98D1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77B-4751-9707-477E5A98D1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77B-4751-9707-477E5A98D19A}"/>
              </c:ext>
            </c:extLst>
          </c:dPt>
          <c:dLbls>
            <c:dLbl>
              <c:idx val="0"/>
              <c:layout>
                <c:manualLayout>
                  <c:x val="-2.9925641911706598E-2"/>
                  <c:y val="0.113433051150958"/>
                </c:manualLayout>
              </c:layout>
              <c:tx>
                <c:rich>
                  <a:bodyPr/>
                  <a:lstStyle/>
                  <a:p>
                    <a:r>
                      <a:rPr lang="en-US" sz="3200" dirty="0">
                        <a:uFillTx/>
                      </a:rPr>
                      <a:t>9,8</a:t>
                    </a:r>
                    <a:endParaRPr lang="en-US" dirty="0">
                      <a:uFillTx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7B-4751-9707-477E5A98D19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3600" dirty="0">
                        <a:uFillTx/>
                      </a:rPr>
                      <a:t>11</a:t>
                    </a:r>
                    <a:endParaRPr lang="en-US" dirty="0">
                      <a:uFillTx/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7B-4751-9707-477E5A98D19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3200" dirty="0">
                        <a:uFillTx/>
                      </a:rPr>
                      <a:t>29,3</a:t>
                    </a:r>
                    <a:endParaRPr lang="en-US" sz="1050" dirty="0">
                      <a:uFillTx/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7B-4751-9707-477E5A98D19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3600" dirty="0">
                        <a:uFillTx/>
                      </a:rPr>
                      <a:t>24,4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77B-4751-9707-477E5A98D19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3600" dirty="0">
                        <a:uFillTx/>
                      </a:rPr>
                      <a:t>68,3</a:t>
                    </a:r>
                    <a:endParaRPr lang="en-US" dirty="0">
                      <a:uFillTx/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77B-4751-9707-477E5A98D19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3200" dirty="0">
                        <a:uFillTx/>
                      </a:rPr>
                      <a:t>15,9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77B-4751-9707-477E5A98D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uFillTx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opiáceos</c:v>
                </c:pt>
                <c:pt idx="1">
                  <c:v>cocaína</c:v>
                </c:pt>
                <c:pt idx="2">
                  <c:v>alcohol</c:v>
                </c:pt>
                <c:pt idx="3">
                  <c:v>cannabis</c:v>
                </c:pt>
                <c:pt idx="4">
                  <c:v>tabaco</c:v>
                </c:pt>
                <c:pt idx="5">
                  <c:v>cafeína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9.8000000000000007</c:v>
                </c:pt>
                <c:pt idx="1">
                  <c:v>11</c:v>
                </c:pt>
                <c:pt idx="2">
                  <c:v>29.3</c:v>
                </c:pt>
                <c:pt idx="3">
                  <c:v>24.4</c:v>
                </c:pt>
                <c:pt idx="4">
                  <c:v>68.3</c:v>
                </c:pt>
                <c:pt idx="5">
                  <c:v>15.9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77B-4751-9707-477E5A98D19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7.21784752041363E-3"/>
          <c:y val="0.14096805667978701"/>
          <c:w val="0.23495083220001201"/>
          <c:h val="0.83152522887959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uFillTx/>
        </a:defRPr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c:style val="2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r>
              <a:rPr lang="es-ES" sz="2000" b="1" baseline="0" dirty="0">
                <a:solidFill>
                  <a:schemeClr val="tx1"/>
                </a:solidFill>
                <a:uFillTx/>
              </a:rPr>
              <a:t>CONSUMO DE DROGAS</a:t>
            </a:r>
          </a:p>
        </c:rich>
      </c:tx>
      <c:overlay val="0"/>
      <c:spPr>
        <a:solidFill>
          <a:srgbClr val="FFFF00"/>
        </a:solidFill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9269217706328502E-2"/>
          <c:y val="5.6222599913218797E-2"/>
          <c:w val="0.91322873670876603"/>
          <c:h val="0.8550485919874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TF</c:v>
                </c:pt>
                <c:pt idx="1">
                  <c:v>GAP+TG</c:v>
                </c:pt>
                <c:pt idx="2">
                  <c:v>TP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38.5</c:v>
                </c:pt>
                <c:pt idx="1">
                  <c:v>30</c:v>
                </c:pt>
                <c:pt idx="2">
                  <c:v>35.299999999999997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4-4413-BC96-7F98559B95D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DESPUÉS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TF</c:v>
                </c:pt>
                <c:pt idx="1">
                  <c:v>GAP+TG</c:v>
                </c:pt>
                <c:pt idx="2">
                  <c:v>TP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30.8</c:v>
                </c:pt>
                <c:pt idx="1">
                  <c:v>10</c:v>
                </c:pt>
                <c:pt idx="2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E4-4413-BC96-7F98559B9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"/>
        <c:axId val="4"/>
      </c:barChart>
      <c:catAx>
        <c:axId val="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90" b="0" i="0" u="none" strike="noStrike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  <c:crossAx val="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163040036069498"/>
          <c:y val="8.0900665994168397E-2"/>
          <c:w val="0.33173007016585099"/>
          <c:h val="3.602334002953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10" b="0" i="0" u="none" strike="noStrike" kern="1200" baseline="0">
              <a:solidFill>
                <a:schemeClr val="tx1"/>
              </a:solidFill>
              <a:uFillTx/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uFillTx/>
        </a:defRPr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1442322853835"/>
          <c:y val="0.16469065310401301"/>
          <c:w val="0.85581624741515705"/>
          <c:h val="0.675855344318136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Estudios primarios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NO DROGAS</c:v>
                </c:pt>
                <c:pt idx="1">
                  <c:v>DROGAS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F-4793-97A3-BE6412788EE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EGB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NO DROGAS</c:v>
                </c:pt>
                <c:pt idx="1">
                  <c:v>DROGAS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53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F-4793-97A3-BE6412788EE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BUP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NO DROGAS</c:v>
                </c:pt>
                <c:pt idx="1">
                  <c:v>DROGAS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12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F-4793-97A3-BE6412788EEA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Universitario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NO DROGAS</c:v>
                </c:pt>
                <c:pt idx="1">
                  <c:v>DROGAS</c:v>
                </c:pt>
              </c:strCache>
            </c:strRef>
          </c:cat>
          <c:val>
            <c:numRef>
              <c:f>Hoja1!$E$2:$E$3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8F-4793-97A3-BE6412788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"/>
        <c:axId val="6"/>
      </c:barChart>
      <c:catAx>
        <c:axId val="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  <c:crossAx val="6"/>
        <c:crosses val="autoZero"/>
        <c:auto val="1"/>
        <c:lblAlgn val="ctr"/>
        <c:lblOffset val="100"/>
        <c:noMultiLvlLbl val="0"/>
      </c:catAx>
      <c:valAx>
        <c:axId val="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s-ES"/>
          </a:p>
        </c:txPr>
        <c:crossAx val="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6436287376027701E-2"/>
          <c:y val="0.85194612437633399"/>
          <c:w val="0.89504773119040304"/>
          <c:h val="0.13073035894576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uFillTx/>
        </a:defRPr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>
                <a:uFillTx/>
              </a:defRPr>
            </a:lvl1pPr>
          </a:lstStyle>
          <a:p>
            <a:fld id="{F1C0B079-A316-4C9B-B165-DF9EA8325D2C}" type="datetimeFigureOut">
              <a:rPr lang="es-ES" smtClean="0">
                <a:uFillTx/>
              </a:rPr>
              <a:t>10/01/2019</a:t>
            </a:fld>
            <a:endParaRPr lang="es-ES">
              <a:uFillTx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>
                <a:uFillTx/>
              </a:defRPr>
            </a:lvl1pPr>
          </a:lstStyle>
          <a:p>
            <a:fld id="{6BA0EAE6-B4B6-49B7-9049-B371250BE0F4}" type="slidenum">
              <a:rPr lang="es-ES" smtClean="0">
                <a:uFillTx/>
              </a:rPr>
              <a:t>‹Nº›</a:t>
            </a:fld>
            <a:endParaRPr lang="es-E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>
                <a:uFillTx/>
              </a:defRPr>
            </a:lvl1pPr>
          </a:lstStyle>
          <a:p>
            <a:fld id="{38F28AB8-57D1-494F-9851-055AD867E790}" type="datetimeFigureOut">
              <a:t>10/01/2019</a:t>
            </a:fld>
            <a:endParaRPr lang="es-ES">
              <a:uFillTx/>
            </a:endParaRPr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s-ES">
              <a:uFillTx/>
            </a:endParaRPr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>
                <a:uFillTx/>
              </a:rPr>
              <a:t>Haga clic para modificar los estilos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>
                <a:uFillTx/>
              </a:defRPr>
            </a:lvl1pPr>
          </a:lstStyle>
          <a:p>
            <a:fld id="{37C7F044-5458-4B2E-BFA0-52AAA1C529D4}" type="slidenum">
              <a:t>‹Nº›</a:t>
            </a:fld>
            <a:endParaRPr lang="es-E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s-ES" dirty="0">
                <a:solidFill>
                  <a:srgbClr val="FFFFFF">
                    <a:lumMod val="50000"/>
                  </a:srgbClr>
                </a:solidFill>
                <a:uFillTx/>
                <a:cs typeface="Calibri" panose="020F0502020204030204" pitchFamily="34" charset="0"/>
              </a:rPr>
              <a:t>Para cambiar este póster, sustituya el </a:t>
            </a:r>
            <a:r>
              <a:rPr lang="es-ES" baseline="0" dirty="0">
                <a:solidFill>
                  <a:srgbClr val="FFFFFF">
                    <a:lumMod val="50000"/>
                  </a:srgbClr>
                </a:solidFill>
                <a:uFillTx/>
                <a:cs typeface="Calibri" panose="020F0502020204030204" pitchFamily="34" charset="0"/>
              </a:rPr>
              <a:t>contenido de muestra por el suyo</a:t>
            </a:r>
            <a:r>
              <a:rPr lang="es-ES" dirty="0">
                <a:solidFill>
                  <a:srgbClr val="FFFFFF">
                    <a:lumMod val="50000"/>
                  </a:srgbClr>
                </a:solidFill>
                <a:uFillTx/>
                <a:cs typeface="Calibri" panose="020F0502020204030204" pitchFamily="34" charset="0"/>
              </a:rPr>
              <a:t>. Si prefiere empezar</a:t>
            </a:r>
            <a:r>
              <a:rPr lang="es-ES" baseline="0" dirty="0">
                <a:solidFill>
                  <a:srgbClr val="FFFFFF">
                    <a:lumMod val="50000"/>
                  </a:srgbClr>
                </a:solidFill>
                <a:uFillTx/>
                <a:cs typeface="Calibri" panose="020F0502020204030204" pitchFamily="34" charset="0"/>
              </a:rPr>
              <a:t> de cero, use el botón Nueva diapositiva de la pestaña Inicio para insertar una página nueva y luego escriba el texto y el contenido en los marcadores de posición vacíos.</a:t>
            </a:r>
            <a:r>
              <a:rPr lang="es-ES" dirty="0">
                <a:solidFill>
                  <a:srgbClr val="FFFFFF">
                    <a:lumMod val="50000"/>
                  </a:srgbClr>
                </a:solidFill>
                <a:uFillTx/>
                <a:cs typeface="Calibri" panose="020F0502020204030204" pitchFamily="34" charset="0"/>
              </a:rPr>
              <a:t> Si necesita más marcadores para títulos, subtítulos o texto del cuerpo, copie cualquiera de los marcadores actuales y arrastre el nuevo hasta esa posición. </a:t>
            </a:r>
            <a:endParaRPr lang="es-ES" sz="1200" dirty="0">
              <a:solidFill>
                <a:srgbClr val="FFFFFF">
                  <a:lumMod val="50000"/>
                </a:srgbClr>
              </a:solidFill>
              <a:uFillTx/>
              <a:cs typeface="Calibri" panose="020F0502020204030204" pitchFamily="34" charset="0"/>
            </a:endParaRPr>
          </a:p>
          <a:p>
            <a:endParaRPr lang="es-ES" dirty="0">
              <a:uFillTx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s-ES" smtClean="0">
                <a:uFillTx/>
              </a:rPr>
              <a:t>1</a:t>
            </a:fld>
            <a:endParaRPr lang="es-E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ó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</a:p>
        </p:txBody>
      </p:sp>
      <p:sp>
        <p:nvSpPr>
          <p:cNvPr id="31" name="Marcador de posición de texto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1pPr>
            <a:lvl2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2pPr>
            <a:lvl3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3pPr>
            <a:lvl4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4pPr>
            <a:lvl5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5pPr>
            <a:lvl6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6pPr>
            <a:lvl7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7pPr>
            <a:lvl8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8pPr>
            <a:lvl9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t>10/01/2019</a:t>
            </a:fld>
            <a:endParaRPr lang="es-ES">
              <a:uFillTx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uFillTx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t>‹Nº›</a:t>
            </a:fld>
            <a:endParaRPr lang="es-ES">
              <a:uFillTx/>
            </a:endParaRP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>
                <a:uFillTx/>
              </a:rPr>
              <a:t>Encabezado</a:t>
            </a:r>
          </a:p>
        </p:txBody>
      </p:sp>
      <p:sp>
        <p:nvSpPr>
          <p:cNvPr id="19" name="Marcador de posición de contenido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>
                <a:uFillTx/>
              </a:rPr>
              <a:t>Use este marcador de posición para agregar texto u otro contenido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</a:p>
          <a:p>
            <a:pPr lvl="5"/>
            <a:r>
              <a:rPr lang="es-ES">
                <a:uFillTx/>
              </a:rPr>
              <a:t>Seis</a:t>
            </a:r>
          </a:p>
          <a:p>
            <a:pPr lvl="6"/>
            <a:r>
              <a:rPr lang="es-ES">
                <a:uFillTx/>
              </a:rPr>
              <a:t>Siete</a:t>
            </a:r>
          </a:p>
          <a:p>
            <a:pPr lvl="7"/>
            <a:r>
              <a:rPr lang="es-ES">
                <a:uFillTx/>
              </a:rPr>
              <a:t>Ocho</a:t>
            </a:r>
          </a:p>
          <a:p>
            <a:pPr lvl="8"/>
            <a:r>
              <a:rPr lang="es-ES">
                <a:uFillTx/>
              </a:rPr>
              <a:t>Nueve</a:t>
            </a:r>
          </a:p>
        </p:txBody>
      </p:sp>
      <p:sp>
        <p:nvSpPr>
          <p:cNvPr id="11" name="Marcador de posición de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>
                <a:uFillTx/>
              </a:rPr>
              <a:t>Encabezado</a:t>
            </a:r>
          </a:p>
        </p:txBody>
      </p:sp>
      <p:sp>
        <p:nvSpPr>
          <p:cNvPr id="20" name="Marcador de posición de contenido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 dirty="0">
                <a:uFillTx/>
              </a:rPr>
              <a:t>Use este marcador de posición para agregar texto u otro contenido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</a:p>
          <a:p>
            <a:pPr lvl="5"/>
            <a:r>
              <a:rPr lang="es-ES" dirty="0">
                <a:uFillTx/>
              </a:rPr>
              <a:t>Seis</a:t>
            </a:r>
          </a:p>
          <a:p>
            <a:pPr lvl="6"/>
            <a:r>
              <a:rPr lang="es-ES" dirty="0">
                <a:uFillTx/>
              </a:rPr>
              <a:t>Siete</a:t>
            </a:r>
          </a:p>
          <a:p>
            <a:pPr lvl="7"/>
            <a:r>
              <a:rPr lang="es-ES" dirty="0">
                <a:uFillTx/>
              </a:rPr>
              <a:t>Ocho</a:t>
            </a:r>
          </a:p>
          <a:p>
            <a:pPr lvl="8"/>
            <a:r>
              <a:rPr lang="es-ES" dirty="0">
                <a:uFillTx/>
              </a:rPr>
              <a:t>Nueve</a:t>
            </a:r>
          </a:p>
        </p:txBody>
      </p:sp>
      <p:sp>
        <p:nvSpPr>
          <p:cNvPr id="13" name="Marcador de posición de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 dirty="0">
                <a:uFillTx/>
              </a:rPr>
              <a:t>Encabezado</a:t>
            </a:r>
          </a:p>
        </p:txBody>
      </p:sp>
      <p:sp>
        <p:nvSpPr>
          <p:cNvPr id="21" name="Marcador de posición de contenido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>
                <a:uFillTx/>
              </a:rPr>
              <a:t>Use este marcador de posición para agregar texto u otro contenido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</a:p>
          <a:p>
            <a:pPr lvl="5"/>
            <a:r>
              <a:rPr lang="es-ES">
                <a:uFillTx/>
              </a:rPr>
              <a:t>Seis</a:t>
            </a:r>
          </a:p>
          <a:p>
            <a:pPr lvl="6"/>
            <a:r>
              <a:rPr lang="es-ES">
                <a:uFillTx/>
              </a:rPr>
              <a:t>Siete</a:t>
            </a:r>
          </a:p>
          <a:p>
            <a:pPr lvl="7"/>
            <a:r>
              <a:rPr lang="es-ES">
                <a:uFillTx/>
              </a:rPr>
              <a:t>Ocho</a:t>
            </a:r>
          </a:p>
          <a:p>
            <a:pPr lvl="8"/>
            <a:r>
              <a:rPr lang="es-ES">
                <a:uFillTx/>
              </a:rPr>
              <a:t>Nueve</a:t>
            </a:r>
          </a:p>
        </p:txBody>
      </p:sp>
      <p:sp>
        <p:nvSpPr>
          <p:cNvPr id="15" name="Marcador de posición de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>
                <a:uFillTx/>
              </a:rPr>
              <a:t>Encabezado</a:t>
            </a:r>
          </a:p>
        </p:txBody>
      </p:sp>
      <p:sp>
        <p:nvSpPr>
          <p:cNvPr id="22" name="Marcador de posición de contenido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 dirty="0">
                <a:uFillTx/>
              </a:rPr>
              <a:t>Use este marcador de posición para agregar texto u otro contenido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</a:p>
          <a:p>
            <a:pPr lvl="5"/>
            <a:r>
              <a:rPr lang="es-ES" dirty="0">
                <a:uFillTx/>
              </a:rPr>
              <a:t>Seis</a:t>
            </a:r>
          </a:p>
          <a:p>
            <a:pPr lvl="6"/>
            <a:r>
              <a:rPr lang="es-ES" dirty="0">
                <a:uFillTx/>
              </a:rPr>
              <a:t>Siete</a:t>
            </a:r>
          </a:p>
          <a:p>
            <a:pPr lvl="7"/>
            <a:r>
              <a:rPr lang="es-ES" dirty="0">
                <a:uFillTx/>
              </a:rPr>
              <a:t>Ocho</a:t>
            </a:r>
          </a:p>
          <a:p>
            <a:pPr lvl="8"/>
            <a:r>
              <a:rPr lang="es-ES" dirty="0">
                <a:uFillTx/>
              </a:rPr>
              <a:t>Nueve</a:t>
            </a:r>
          </a:p>
        </p:txBody>
      </p:sp>
      <p:sp>
        <p:nvSpPr>
          <p:cNvPr id="18" name="Marcador de posición de contenido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 dirty="0">
                <a:uFillTx/>
              </a:rPr>
              <a:t>Use este marcador de posición para agregar texto u otro contenido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</a:p>
          <a:p>
            <a:pPr lvl="5"/>
            <a:r>
              <a:rPr lang="es-ES" dirty="0">
                <a:uFillTx/>
              </a:rPr>
              <a:t>Seis</a:t>
            </a:r>
          </a:p>
          <a:p>
            <a:pPr lvl="6"/>
            <a:r>
              <a:rPr lang="es-ES" dirty="0">
                <a:uFillTx/>
              </a:rPr>
              <a:t>Siete</a:t>
            </a:r>
          </a:p>
          <a:p>
            <a:pPr lvl="7"/>
            <a:r>
              <a:rPr lang="es-ES" dirty="0">
                <a:uFillTx/>
              </a:rPr>
              <a:t>Ocho</a:t>
            </a:r>
          </a:p>
          <a:p>
            <a:pPr lvl="8"/>
            <a:r>
              <a:rPr lang="es-ES" dirty="0">
                <a:uFillTx/>
              </a:rPr>
              <a:t>Nueve</a:t>
            </a:r>
          </a:p>
        </p:txBody>
      </p:sp>
      <p:sp>
        <p:nvSpPr>
          <p:cNvPr id="23" name="Marcador de posición de contenido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>
                <a:uFillTx/>
              </a:rPr>
              <a:t>Use este marcador de posición para agregar texto u otro contenido</a:t>
            </a:r>
          </a:p>
          <a:p>
            <a:pPr lvl="1"/>
            <a:r>
              <a:rPr lang="es-ES">
                <a:uFillTx/>
              </a:rPr>
              <a:t>Segundo nivel</a:t>
            </a:r>
          </a:p>
        </p:txBody>
      </p:sp>
      <p:sp>
        <p:nvSpPr>
          <p:cNvPr id="24" name="Marcador de posición de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>
                <a:uFillTx/>
              </a:rPr>
              <a:t>Encabezado</a:t>
            </a:r>
          </a:p>
        </p:txBody>
      </p:sp>
      <p:sp>
        <p:nvSpPr>
          <p:cNvPr id="25" name="Marcador de posición de contenido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 dirty="0">
                <a:uFillTx/>
              </a:rPr>
              <a:t>Use este marcador de posición para agregar texto u otro contenido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</a:p>
          <a:p>
            <a:pPr lvl="5"/>
            <a:r>
              <a:rPr lang="es-ES" dirty="0">
                <a:uFillTx/>
              </a:rPr>
              <a:t>Seis</a:t>
            </a:r>
          </a:p>
          <a:p>
            <a:pPr lvl="6"/>
            <a:r>
              <a:rPr lang="es-ES" dirty="0">
                <a:uFillTx/>
              </a:rPr>
              <a:t>Siete</a:t>
            </a:r>
          </a:p>
          <a:p>
            <a:pPr lvl="7"/>
            <a:r>
              <a:rPr lang="es-ES" dirty="0">
                <a:uFillTx/>
              </a:rPr>
              <a:t>Ocho</a:t>
            </a:r>
          </a:p>
          <a:p>
            <a:pPr lvl="8"/>
            <a:r>
              <a:rPr lang="es-ES" dirty="0">
                <a:uFillTx/>
              </a:rPr>
              <a:t>Nueve</a:t>
            </a:r>
          </a:p>
        </p:txBody>
      </p:sp>
      <p:sp>
        <p:nvSpPr>
          <p:cNvPr id="26" name="Marcador de posición de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>
                <a:uFillTx/>
              </a:rPr>
              <a:t>Encabezado</a:t>
            </a:r>
          </a:p>
        </p:txBody>
      </p:sp>
      <p:sp>
        <p:nvSpPr>
          <p:cNvPr id="27" name="Marcador de posición de contenido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>
                <a:uFillTx/>
              </a:rPr>
              <a:t>Use este marcador de posición para agregar texto u otro contenido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</a:p>
          <a:p>
            <a:pPr lvl="5"/>
            <a:r>
              <a:rPr lang="es-ES">
                <a:uFillTx/>
              </a:rPr>
              <a:t>Seis</a:t>
            </a:r>
          </a:p>
          <a:p>
            <a:pPr lvl="6"/>
            <a:r>
              <a:rPr lang="es-ES">
                <a:uFillTx/>
              </a:rPr>
              <a:t>Siete</a:t>
            </a:r>
          </a:p>
          <a:p>
            <a:pPr lvl="7"/>
            <a:r>
              <a:rPr lang="es-ES">
                <a:uFillTx/>
              </a:rPr>
              <a:t>Ocho</a:t>
            </a:r>
          </a:p>
          <a:p>
            <a:pPr lvl="8"/>
            <a:r>
              <a:rPr lang="es-ES">
                <a:uFillTx/>
              </a:rPr>
              <a:t>Nueve</a:t>
            </a:r>
          </a:p>
        </p:txBody>
      </p:sp>
      <p:sp>
        <p:nvSpPr>
          <p:cNvPr id="28" name="Marcador de posición de contenido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>
                <a:uFillTx/>
              </a:rPr>
              <a:t>Use este marcador de posición para agregar texto u otro contenido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</a:p>
          <a:p>
            <a:pPr lvl="5"/>
            <a:r>
              <a:rPr lang="es-ES">
                <a:uFillTx/>
              </a:rPr>
              <a:t>Seis</a:t>
            </a:r>
          </a:p>
          <a:p>
            <a:pPr lvl="6"/>
            <a:r>
              <a:rPr lang="es-ES">
                <a:uFillTx/>
              </a:rPr>
              <a:t>Siete</a:t>
            </a:r>
          </a:p>
          <a:p>
            <a:pPr lvl="7"/>
            <a:r>
              <a:rPr lang="es-ES">
                <a:uFillTx/>
              </a:rPr>
              <a:t>Ocho</a:t>
            </a:r>
          </a:p>
          <a:p>
            <a:pPr lvl="8"/>
            <a:r>
              <a:rPr lang="es-ES">
                <a:uFillTx/>
              </a:rPr>
              <a:t>Nueve</a:t>
            </a:r>
          </a:p>
        </p:txBody>
      </p:sp>
      <p:sp>
        <p:nvSpPr>
          <p:cNvPr id="29" name="Marcador de posición de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uFillTx/>
                <a:latin typeface="+mj-lt"/>
              </a:defRPr>
            </a:lvl9pPr>
          </a:lstStyle>
          <a:p>
            <a:pPr lvl="0"/>
            <a:r>
              <a:rPr lang="es-ES">
                <a:uFillTx/>
              </a:rPr>
              <a:t>Encabezado</a:t>
            </a:r>
          </a:p>
        </p:txBody>
      </p:sp>
      <p:sp>
        <p:nvSpPr>
          <p:cNvPr id="30" name="Marcador de posición de contenido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>
                <a:uFillTx/>
              </a:defRPr>
            </a:lvl1pPr>
            <a:lvl5pPr latinLnBrk="0">
              <a:defRPr lang="es-ES">
                <a:uFillTx/>
              </a:defRPr>
            </a:lvl5pPr>
            <a:lvl6pPr latinLnBrk="0">
              <a:defRPr lang="es-ES">
                <a:uFillTx/>
              </a:defRPr>
            </a:lvl6pPr>
            <a:lvl7pPr latinLnBrk="0">
              <a:defRPr lang="es-ES">
                <a:uFillTx/>
              </a:defRPr>
            </a:lvl7pPr>
            <a:lvl8pPr latinLnBrk="0">
              <a:defRPr lang="es-ES">
                <a:uFillTx/>
              </a:defRPr>
            </a:lvl8pPr>
            <a:lvl9pPr latinLnBrk="0">
              <a:defRPr lang="es-ES">
                <a:uFillTx/>
              </a:defRPr>
            </a:lvl9pPr>
          </a:lstStyle>
          <a:p>
            <a:pPr lvl="0"/>
            <a:r>
              <a:rPr lang="es-ES" dirty="0">
                <a:uFillTx/>
              </a:rPr>
              <a:t>Use este marcador de posición para agregar texto u otro contenido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</a:p>
          <a:p>
            <a:pPr lvl="5"/>
            <a:r>
              <a:rPr lang="es-ES" dirty="0">
                <a:uFillTx/>
              </a:rPr>
              <a:t>Seis</a:t>
            </a:r>
          </a:p>
          <a:p>
            <a:pPr lvl="6"/>
            <a:r>
              <a:rPr lang="es-ES" dirty="0">
                <a:uFillTx/>
              </a:rPr>
              <a:t>Siete</a:t>
            </a:r>
          </a:p>
          <a:p>
            <a:pPr lvl="7"/>
            <a:r>
              <a:rPr lang="es-ES" dirty="0">
                <a:uFillTx/>
              </a:rPr>
              <a:t>Ocho</a:t>
            </a:r>
          </a:p>
          <a:p>
            <a:pPr lvl="8"/>
            <a:r>
              <a:rPr lang="es-ES" dirty="0">
                <a:uFillTx/>
              </a:rPr>
              <a:t>Nueve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/>
          </p:cNvSpPr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uFillTx/>
            </a:endParaRPr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>
                <a:uFillTx/>
              </a:rPr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>
                <a:uFillTx/>
              </a:rPr>
              <a:t>Haga clic para modificar los estilos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CAA57DF-1C19-4726-AB84-014692BAD8F5}" type="datetimeFigureOut">
              <a:pPr/>
              <a:t>10/01/2019</a:t>
            </a:fld>
            <a:endParaRPr lang="es-ES">
              <a:uFillTx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s-ES"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1B4C631-C489-4C11-812F-2172FBEAE82B}" type="slidenum">
              <a:pPr/>
              <a:t>‹Nº›</a:t>
            </a:fld>
            <a:endParaRPr lang="es-E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lang="es-ES" sz="8800" b="1" kern="120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s-ES">
          <a:uFillTx/>
        </a:defRPr>
      </a:defPPr>
      <a:lvl1pPr marL="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lang="es-ES" sz="864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jpeg"/><Relationship Id="rId21" Type="http://schemas.openxmlformats.org/officeDocument/2006/relationships/image" Target="../media/image15.jpe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chart" Target="../charts/chart2.xml"/><Relationship Id="rId19" Type="http://schemas.openxmlformats.org/officeDocument/2006/relationships/image" Target="../media/image14.jpeg"/><Relationship Id="rId4" Type="http://schemas.openxmlformats.org/officeDocument/2006/relationships/chart" Target="../charts/chart1.xml"/><Relationship Id="rId9" Type="http://schemas.openxmlformats.org/officeDocument/2006/relationships/image" Target="../media/image6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https://www.saludymedicina.org/wp-content/uploads/2017/03/adicci%C3%B3n-drog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86850" y="8290560"/>
            <a:ext cx="3870148" cy="265626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8000" dirty="0">
                <a:uFillTx/>
              </a:rPr>
              <a:t>[Título del póster] </a:t>
            </a:r>
            <a:r>
              <a:rPr lang="es-ES" sz="8000" dirty="0" err="1">
                <a:uFillTx/>
              </a:rPr>
              <a:t>Lorem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ipsum</a:t>
            </a:r>
            <a:r>
              <a:rPr lang="es-ES" sz="8000" dirty="0">
                <a:uFillTx/>
              </a:rPr>
              <a:t> dolor </a:t>
            </a:r>
            <a:r>
              <a:rPr lang="es-ES" sz="8000" dirty="0" err="1">
                <a:uFillTx/>
              </a:rPr>
              <a:t>sit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amet</a:t>
            </a:r>
            <a:r>
              <a:rPr lang="es-ES" sz="8000" dirty="0">
                <a:uFillTx/>
              </a:rPr>
              <a:t>, </a:t>
            </a:r>
            <a:r>
              <a:rPr lang="es-ES" sz="8000" dirty="0" err="1">
                <a:uFillTx/>
              </a:rPr>
              <a:t>consectetuer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adipiscing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elit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maecenas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porttitor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congue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massa</a:t>
            </a:r>
            <a:r>
              <a:rPr lang="es-ES" sz="8000" dirty="0">
                <a:uFillTx/>
              </a:rPr>
              <a:t> </a:t>
            </a:r>
            <a:r>
              <a:rPr lang="es-ES" sz="8000" dirty="0" err="1">
                <a:uFillTx/>
              </a:rPr>
              <a:t>fusce</a:t>
            </a:r>
            <a:endParaRPr lang="es-ES" sz="8000" dirty="0">
              <a:uFillTx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s-ES" dirty="0">
                <a:uFillTx/>
              </a:rPr>
              <a:t>[Cambie los nombres siguientes por los de los colaboradores reales: </a:t>
            </a:r>
            <a:r>
              <a:rPr lang="es-ES" dirty="0" err="1">
                <a:uFillTx/>
              </a:rPr>
              <a:t>Dorena</a:t>
            </a:r>
            <a:r>
              <a:rPr lang="es-ES" dirty="0">
                <a:uFillTx/>
              </a:rPr>
              <a:t> </a:t>
            </a:r>
            <a:r>
              <a:rPr lang="es-ES" dirty="0" err="1">
                <a:uFillTx/>
              </a:rPr>
              <a:t>Paschke</a:t>
            </a:r>
            <a:r>
              <a:rPr lang="es-ES" dirty="0">
                <a:uFillTx/>
              </a:rPr>
              <a:t>, PhD1; David Alexander, PhD2;  Jeff Hay, RN, BSN, MHA3 y Pilar Pinilla, MD4</a:t>
            </a:r>
            <a:br>
              <a:rPr lang="es-ES" dirty="0">
                <a:uFillTx/>
              </a:rPr>
            </a:br>
            <a:r>
              <a:rPr lang="es-ES" dirty="0">
                <a:uFillTx/>
              </a:rPr>
              <a:t>1[Agregue la afiliación del primer colaborador], 2[Agregue la afiliación del segundo colaborador], 3[Agregue la afiliación del tercer colaborador], 4[Agregue la afiliación del cuarto colaborador]</a:t>
            </a:r>
          </a:p>
          <a:p>
            <a:endParaRPr lang="es-ES" dirty="0">
              <a:uFillTx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uFillTx/>
              </a:rPr>
              <a:t>Resumen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s-ES" sz="4400" dirty="0">
                <a:uFillTx/>
              </a:rPr>
              <a:t>Relación entre el consumo de drogas y riesgo de recaída en la esquizofrenia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uFillTx/>
            </a:endParaRPr>
          </a:p>
          <a:p>
            <a:endParaRPr lang="es-ES" dirty="0">
              <a:uFillTx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>
                <a:uFillTx/>
              </a:rPr>
              <a:t>Proceso y </a:t>
            </a:r>
            <a:r>
              <a:rPr lang="es-ES">
                <a:uFillTx/>
              </a:rPr>
              <a:t>objetivos</a:t>
            </a:r>
            <a:endParaRPr lang="es-ES" dirty="0">
              <a:uFillTx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26"/>
          </p:nvPr>
        </p:nvSpPr>
        <p:spPr>
          <a:xfrm>
            <a:off x="799085" y="26880026"/>
            <a:ext cx="12801600" cy="4572000"/>
          </a:xfrm>
        </p:spPr>
        <p:txBody>
          <a:bodyPr/>
          <a:lstStyle/>
          <a:p>
            <a:endParaRPr lang="es-ES" dirty="0">
              <a:uFillTx/>
            </a:endParaRPr>
          </a:p>
          <a:p>
            <a:r>
              <a:rPr lang="es-ES" dirty="0">
                <a:uFillTx/>
              </a:rPr>
              <a:t>Para realizar el estudio se incluyeron en un total de 82 pacientes con diagnóstico de esquizofrenia, de 18-45 años de edad, que inician tratamiento de forma consecutiva en un Centro de Salud Mental.</a:t>
            </a:r>
          </a:p>
          <a:p>
            <a:endParaRPr lang="es-ES" dirty="0">
              <a:uFillTx/>
            </a:endParaRPr>
          </a:p>
          <a:p>
            <a:r>
              <a:rPr lang="es-ES" dirty="0">
                <a:uFillTx/>
              </a:rPr>
              <a:t>Conceptos clave a abordar tras el estudio: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b="1" dirty="0">
                <a:uFillTx/>
              </a:rPr>
              <a:t>predisposición a las alucinaciones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b="1" dirty="0">
                <a:uFillTx/>
              </a:rPr>
              <a:t>fusión pensamiento-acción</a:t>
            </a:r>
            <a:endParaRPr lang="es-ES" dirty="0">
              <a:uFillTx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 dirty="0">
              <a:uFillTx/>
            </a:endParaRPr>
          </a:p>
          <a:p>
            <a:endParaRPr lang="es-ES" dirty="0"/>
          </a:p>
          <a:p>
            <a:endParaRPr lang="es-ES">
              <a:uFillTx/>
            </a:endParaRPr>
          </a:p>
          <a:p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7"/>
          </p:nvPr>
        </p:nvSpPr>
        <p:spPr/>
        <p:txBody>
          <a:bodyPr>
            <a:normAutofit/>
          </a:bodyPr>
          <a:lstStyle/>
          <a:p>
            <a:r>
              <a:rPr lang="es-ES" dirty="0">
                <a:uFillTx/>
              </a:rPr>
              <a:t> Tratamiento farmacológico: 36-78%</a:t>
            </a:r>
          </a:p>
          <a:p>
            <a:r>
              <a:rPr lang="es-ES" dirty="0">
                <a:uFillTx/>
              </a:rPr>
              <a:t>Tratamiento farmacológico + intervención familiar: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     -Terapia Familiar (TF)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     -Grupo de apoyo a padres + terapia de grupo para pacientes (GAP+TG)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     -Terapia Psicopedagógica (TP)</a:t>
            </a:r>
          </a:p>
          <a:p>
            <a:r>
              <a:rPr lang="es-ES" dirty="0">
                <a:uFillTx/>
              </a:rPr>
              <a:t>55 familias con hijo esquizofrénico    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                                                               </a:t>
            </a:r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28"/>
          </p:nvPr>
        </p:nvSpPr>
        <p:spPr>
          <a:xfrm>
            <a:off x="15544800" y="16459200"/>
            <a:ext cx="12801600" cy="6547104"/>
          </a:xfrm>
        </p:spPr>
        <p:txBody>
          <a:bodyPr>
            <a:normAutofit/>
          </a:bodyPr>
          <a:lstStyle/>
          <a:p>
            <a:r>
              <a:rPr lang="es-ES" dirty="0">
                <a:uFillTx/>
              </a:rPr>
              <a:t>Como se esperaba, los resultados fueron muy positivos. Hubo mejoras en muchos ámbitos: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-Se redujeron los síntomas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-Ajuste social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 Mejorías en el área de trabajo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-Consumo de alcohol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-Consumo de drogas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-Toma de medicación de toma regular</a:t>
            </a:r>
          </a:p>
          <a:p>
            <a:pPr marL="0" indent="0">
              <a:buNone/>
            </a:pPr>
            <a:r>
              <a:rPr lang="es-ES" dirty="0">
                <a:uFillTx/>
              </a:rPr>
              <a:t>           -Recaídas</a:t>
            </a:r>
          </a:p>
          <a:p>
            <a:endParaRPr lang="es-ES" dirty="0">
              <a:uFillTx/>
            </a:endParaRPr>
          </a:p>
        </p:txBody>
      </p:sp>
      <p:graphicFrame>
        <p:nvGraphicFramePr>
          <p:cNvPr id="32" name="Marcador de contenido 31"/>
          <p:cNvGraphicFramePr>
            <a:graphicFrameLocks noGrp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2229372330"/>
              </p:ext>
            </p:extLst>
          </p:nvPr>
        </p:nvGraphicFramePr>
        <p:xfrm>
          <a:off x="21943937" y="23382236"/>
          <a:ext cx="7815618" cy="850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Marcador de texto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ES" dirty="0">
                <a:uFillTx/>
              </a:rPr>
              <a:t>Introducción</a:t>
            </a:r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34"/>
          </p:nvPr>
        </p:nvSpPr>
        <p:spPr>
          <a:xfrm>
            <a:off x="29900879" y="23885652"/>
            <a:ext cx="12801600" cy="1219200"/>
          </a:xfrm>
        </p:spPr>
        <p:txBody>
          <a:bodyPr/>
          <a:lstStyle/>
          <a:p>
            <a:r>
              <a:rPr lang="es-ES" dirty="0">
                <a:uFillTx/>
              </a:rPr>
              <a:t>Problemas</a:t>
            </a:r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35"/>
          </p:nvPr>
        </p:nvSpPr>
        <p:spPr>
          <a:xfrm>
            <a:off x="29900880" y="25831800"/>
            <a:ext cx="9391056" cy="6051350"/>
          </a:xfrm>
        </p:spPr>
        <p:txBody>
          <a:bodyPr>
            <a:normAutofit/>
          </a:bodyPr>
          <a:lstStyle/>
          <a:p>
            <a:pPr lvl="2"/>
            <a:r>
              <a:rPr lang="es-ES" dirty="0">
                <a:solidFill>
                  <a:srgbClr val="292934"/>
                </a:solidFill>
                <a:uFillTx/>
              </a:rPr>
              <a:t>Consumo de drogas constituye una de las mayores complicaciones de los trastornos psicóticos</a:t>
            </a:r>
            <a:r>
              <a:rPr lang="es-ES" dirty="0">
                <a:uFillTx/>
              </a:rPr>
              <a:t>.</a:t>
            </a:r>
          </a:p>
          <a:p>
            <a:pPr lvl="2"/>
            <a:r>
              <a:rPr lang="es-ES" dirty="0">
                <a:uFillTx/>
              </a:rPr>
              <a:t>Tratamiento psicofarmacológico más indicado para el trastorno psicótico puede tener repercusiones negativas sobre el cuadro adictivo</a:t>
            </a:r>
          </a:p>
          <a:p>
            <a:pPr lvl="2"/>
            <a:r>
              <a:rPr lang="es-ES" dirty="0">
                <a:uFillTx/>
              </a:rPr>
              <a:t>La comorbilidad entre los trastornos psicóticos y el consumo de drogas es muy elevada, lo que plantea importantes problemas en la práctica clínica. Por ello su correcto diagnóstico y tratamiento constituyen un reto para el profesional</a:t>
            </a:r>
          </a:p>
        </p:txBody>
      </p:sp>
      <p:pic>
        <p:nvPicPr>
          <p:cNvPr id="38" name="Imagen 37" descr="Logotipop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800" y="1447200"/>
            <a:ext cx="3365284" cy="2200847"/>
          </a:xfrm>
          <a:prstGeom prst="rect">
            <a:avLst/>
          </a:prstGeom>
        </p:spPr>
      </p:pic>
      <p:pic>
        <p:nvPicPr>
          <p:cNvPr id="39" name="Imagen 38" descr="Logotipop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4356" y="1447200"/>
            <a:ext cx="3365284" cy="2200847"/>
          </a:xfrm>
          <a:prstGeom prst="rect">
            <a:avLst/>
          </a:prstGeom>
        </p:spPr>
      </p:pic>
      <p:pic>
        <p:nvPicPr>
          <p:cNvPr id="2049" name="Imagen 5" descr="Resultado de imagen de FONDO NEGR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-415636"/>
            <a:ext cx="43891200" cy="5658196"/>
          </a:xfrm>
          <a:prstGeom prst="rect">
            <a:avLst/>
          </a:prstGeom>
          <a:noFill/>
        </p:spPr>
      </p:pic>
      <p:pic>
        <p:nvPicPr>
          <p:cNvPr id="2051" name="Imagen 2" descr="master-en-viticultura-enologa-y-direccin-de-empresas-vitivinicolas-udlr-logo (1)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815804" y="-421732"/>
            <a:ext cx="7119997" cy="2559360"/>
          </a:xfrm>
          <a:prstGeom prst="rect">
            <a:avLst/>
          </a:prstGeom>
          <a:noFill/>
        </p:spPr>
      </p:pic>
      <p:pic>
        <p:nvPicPr>
          <p:cNvPr id="2050" name="Imagen 3" descr="Resultado de imagen de DROGAS TITULO"/>
          <p:cNvPicPr>
            <a:picLocks noChangeAspect="1" noChangeArrowheads="1"/>
          </p:cNvPicPr>
          <p:nvPr/>
        </p:nvPicPr>
        <p:blipFill>
          <a:blip r:embed="rId8"/>
          <a:srcRect l="4224" t="20444" r="2411" b="27164"/>
          <a:stretch>
            <a:fillRect/>
          </a:stretch>
        </p:blipFill>
        <p:spPr bwMode="auto">
          <a:xfrm>
            <a:off x="272110" y="-155709"/>
            <a:ext cx="10366665" cy="2102443"/>
          </a:xfrm>
          <a:prstGeom prst="rect">
            <a:avLst/>
          </a:prstGeom>
          <a:noFill/>
        </p:spPr>
      </p:pic>
      <p:pic>
        <p:nvPicPr>
          <p:cNvPr id="2052" name="Imagen 4" descr="Resultado de imagen de ESQUIZOFRENIA TITULO"/>
          <p:cNvPicPr>
            <a:picLocks noChangeAspect="1" noChangeArrowheads="1"/>
          </p:cNvPicPr>
          <p:nvPr/>
        </p:nvPicPr>
        <p:blipFill>
          <a:blip r:embed="rId9"/>
          <a:srcRect t="42683" b="29858"/>
          <a:stretch>
            <a:fillRect/>
          </a:stretch>
        </p:blipFill>
        <p:spPr bwMode="auto">
          <a:xfrm>
            <a:off x="6311597" y="2745053"/>
            <a:ext cx="14273376" cy="1880272"/>
          </a:xfrm>
          <a:prstGeom prst="rect">
            <a:avLst/>
          </a:prstGeom>
          <a:noFill/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00800" y="417576"/>
            <a:ext cx="152791269" cy="1576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uFillTx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400800" y="528303"/>
            <a:ext cx="15279126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s-ES" altLang="ja-JP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Georgia" panose="020405020504050203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br>
              <a:rPr kumimoji="0" lang="es-ES" altLang="ja-JP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s-E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400800" y="874775"/>
            <a:ext cx="15279126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uFillTx/>
            </a:endParaRPr>
          </a:p>
        </p:txBody>
      </p:sp>
      <p:sp>
        <p:nvSpPr>
          <p:cNvPr id="23" name="CuadroTexto 22"/>
          <p:cNvSpPr txBox="1">
            <a:spLocks/>
          </p:cNvSpPr>
          <p:nvPr/>
        </p:nvSpPr>
        <p:spPr>
          <a:xfrm>
            <a:off x="12214716" y="144714"/>
            <a:ext cx="1729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0" dirty="0">
                <a:solidFill>
                  <a:schemeClr val="bg1"/>
                </a:solidFill>
                <a:uFillTx/>
                <a:latin typeface="Script MT Bold" panose="03040602040607080904" pitchFamily="66" charset="0"/>
              </a:rPr>
              <a:t>Y</a:t>
            </a:r>
          </a:p>
        </p:txBody>
      </p:sp>
      <p:graphicFrame>
        <p:nvGraphicFramePr>
          <p:cNvPr id="43" name="Gráfico 42"/>
          <p:cNvGraphicFramePr/>
          <p:nvPr/>
        </p:nvGraphicFramePr>
        <p:xfrm>
          <a:off x="1496291" y="17355312"/>
          <a:ext cx="11222182" cy="7458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028" name="Picture 4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8592517" y="11049000"/>
            <a:ext cx="4092516" cy="363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207322" y="7872411"/>
            <a:ext cx="4014787" cy="4014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11 CuadroTexto"/>
          <p:cNvSpPr txBox="1">
            <a:spLocks/>
          </p:cNvSpPr>
          <p:nvPr/>
        </p:nvSpPr>
        <p:spPr>
          <a:xfrm>
            <a:off x="1028056" y="7619196"/>
            <a:ext cx="88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uFillTx/>
              </a:rPr>
              <a:t>El interés por comprender la relación entre la esquizofrenia y el trastorno en el uso de sustancias reside en:</a:t>
            </a:r>
          </a:p>
        </p:txBody>
      </p:sp>
      <p:sp>
        <p:nvSpPr>
          <p:cNvPr id="25" name="24 CuadroTexto"/>
          <p:cNvSpPr txBox="1">
            <a:spLocks/>
          </p:cNvSpPr>
          <p:nvPr/>
        </p:nvSpPr>
        <p:spPr>
          <a:xfrm>
            <a:off x="1144800" y="9194004"/>
            <a:ext cx="6762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uFillTx/>
              </a:rPr>
              <a:t>El incremento de este diagnóstico</a:t>
            </a:r>
          </a:p>
          <a:p>
            <a:r>
              <a:rPr lang="es-ES" sz="2800" dirty="0">
                <a:uFillTx/>
              </a:rPr>
              <a:t>Los efectos negativos observados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Mayores recaídas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Re-hospitalizaciones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No adherencia al tratamiento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Cambios de humor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Ideación  suicida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Violencia y victimización</a:t>
            </a:r>
          </a:p>
          <a:p>
            <a:pPr marL="230063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uFillTx/>
              </a:rPr>
              <a:t>Indigencia</a:t>
            </a:r>
          </a:p>
          <a:p>
            <a:pPr lvl="1"/>
            <a:r>
              <a:rPr lang="es-ES" sz="2800" dirty="0">
                <a:uFillTx/>
              </a:rPr>
              <a:t>      …</a:t>
            </a:r>
          </a:p>
          <a:p>
            <a:r>
              <a:rPr lang="es-ES" sz="2800" dirty="0">
                <a:uFillTx/>
              </a:rPr>
              <a:t>Los costos en los servicios de salud.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82777" y="28861226"/>
            <a:ext cx="5961824" cy="31299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4"/>
          <p:cNvSpPr>
            <a:spLocks noGrp="1"/>
          </p:cNvSpPr>
          <p:nvPr>
            <p:ph sz="quarter" idx="32"/>
          </p:nvPr>
        </p:nvSpPr>
        <p:spPr>
          <a:xfrm>
            <a:off x="29900879" y="7071360"/>
            <a:ext cx="12801601" cy="7315200"/>
          </a:xfrm>
        </p:spPr>
        <p:txBody>
          <a:bodyPr/>
          <a:lstStyle/>
          <a:p>
            <a:pPr lvl="0">
              <a:buClr>
                <a:srgbClr val="AD8F67"/>
              </a:buClr>
            </a:pPr>
            <a:r>
              <a:rPr lang="es-ES" dirty="0">
                <a:solidFill>
                  <a:srgbClr val="292934"/>
                </a:solidFill>
                <a:uFillTx/>
              </a:rPr>
              <a:t>El consumo de sustancias psicoactivas parece ser más frecuente en la esquizofrenia que en la población general.</a:t>
            </a:r>
          </a:p>
          <a:p>
            <a:pPr lvl="0">
              <a:buClr>
                <a:srgbClr val="AD8F67"/>
              </a:buClr>
            </a:pPr>
            <a:r>
              <a:rPr lang="es-ES" dirty="0">
                <a:solidFill>
                  <a:srgbClr val="292934"/>
                </a:solidFill>
                <a:uFillTx/>
              </a:rPr>
              <a:t>Estudios en nuestro país 	        53% consume </a:t>
            </a:r>
          </a:p>
          <a:p>
            <a:pPr lvl="0">
              <a:buClr>
                <a:srgbClr val="AD8F67"/>
              </a:buClr>
            </a:pPr>
            <a:r>
              <a:rPr lang="es-ES" dirty="0">
                <a:solidFill>
                  <a:srgbClr val="292934"/>
                </a:solidFill>
                <a:uFillTx/>
              </a:rPr>
              <a:t>Reactivación de la sintomatología psicótica.</a:t>
            </a:r>
          </a:p>
          <a:p>
            <a:pPr lvl="0">
              <a:buClr>
                <a:srgbClr val="AD8F67"/>
              </a:buClr>
            </a:pPr>
            <a:r>
              <a:rPr lang="es-ES" dirty="0">
                <a:solidFill>
                  <a:srgbClr val="292934"/>
                </a:solidFill>
                <a:uFillTx/>
              </a:rPr>
              <a:t>P</a:t>
            </a:r>
            <a:r>
              <a:rPr lang="es-ES" dirty="0">
                <a:uFillTx/>
              </a:rPr>
              <a:t>eor cumplimiento terapéutico</a:t>
            </a:r>
          </a:p>
          <a:p>
            <a:pPr marL="0" lvl="0" indent="0">
              <a:buClr>
                <a:srgbClr val="AD8F67"/>
              </a:buClr>
              <a:buNone/>
            </a:pPr>
            <a:r>
              <a:rPr lang="es-ES" dirty="0">
                <a:solidFill>
                  <a:srgbClr val="292934"/>
                </a:solidFill>
                <a:uFillTx/>
              </a:rPr>
              <a:t>       </a:t>
            </a:r>
          </a:p>
          <a:p>
            <a:endParaRPr lang="es-ES" dirty="0">
              <a:uFillTx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15641" y="11186625"/>
            <a:ext cx="6247785" cy="2447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15641" y="14708581"/>
            <a:ext cx="12894158" cy="160338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43937" y="9417444"/>
            <a:ext cx="5905500" cy="3324225"/>
          </a:xfrm>
          <a:prstGeom prst="rect">
            <a:avLst/>
          </a:prstGeom>
        </p:spPr>
      </p:pic>
      <p:graphicFrame>
        <p:nvGraphicFramePr>
          <p:cNvPr id="41" name="Gráfico 40"/>
          <p:cNvGraphicFramePr/>
          <p:nvPr/>
        </p:nvGraphicFramePr>
        <p:xfrm>
          <a:off x="15325551" y="23382236"/>
          <a:ext cx="5522487" cy="812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45" name="Imagen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574273" y="17865472"/>
            <a:ext cx="5772127" cy="4013847"/>
          </a:xfrm>
          <a:prstGeom prst="rect">
            <a:avLst/>
          </a:prstGeom>
        </p:spPr>
      </p:pic>
      <p:sp>
        <p:nvSpPr>
          <p:cNvPr id="30" name="Flecha derecha 29"/>
          <p:cNvSpPr>
            <a:spLocks/>
          </p:cNvSpPr>
          <p:nvPr/>
        </p:nvSpPr>
        <p:spPr>
          <a:xfrm>
            <a:off x="34368890" y="8335124"/>
            <a:ext cx="883637" cy="35687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 err="1">
              <a:solidFill>
                <a:srgbClr val="FF0000"/>
              </a:solidFill>
              <a:uFillTx/>
            </a:endParaRPr>
          </a:p>
        </p:txBody>
      </p:sp>
      <p:sp>
        <p:nvSpPr>
          <p:cNvPr id="51" name="Marcador de texto 9"/>
          <p:cNvSpPr>
            <a:spLocks noGrp="1"/>
          </p:cNvSpPr>
          <p:nvPr>
            <p:ph sz="quarter" idx="33"/>
          </p:nvPr>
        </p:nvSpPr>
        <p:spPr>
          <a:xfrm>
            <a:off x="29900880" y="14386560"/>
            <a:ext cx="12801600" cy="8766048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AD8F67"/>
              </a:buClr>
            </a:pPr>
            <a:r>
              <a:rPr lang="es-ES" dirty="0">
                <a:uFillTx/>
              </a:rPr>
              <a:t>Centro de Salud Mental de Torrejón de Ardoz</a:t>
            </a:r>
          </a:p>
          <a:p>
            <a:pPr lvl="0">
              <a:buClr>
                <a:srgbClr val="AD8F67"/>
              </a:buClr>
            </a:pPr>
            <a:r>
              <a:rPr lang="es-ES" dirty="0">
                <a:solidFill>
                  <a:srgbClr val="292934"/>
                </a:solidFill>
                <a:uFillTx/>
              </a:rPr>
              <a:t>1999</a:t>
            </a:r>
          </a:p>
          <a:p>
            <a:pPr lvl="0">
              <a:buClr>
                <a:srgbClr val="AD8F67"/>
              </a:buClr>
            </a:pPr>
            <a:r>
              <a:rPr lang="es-ES" dirty="0">
                <a:solidFill>
                  <a:srgbClr val="292934"/>
                </a:solidFill>
                <a:uFillTx/>
              </a:rPr>
              <a:t>Estudio 60 pacientes esquizofrénicos:</a:t>
            </a:r>
          </a:p>
          <a:p>
            <a:pPr lvl="1">
              <a:buClr>
                <a:srgbClr val="AD8F67"/>
              </a:buClr>
            </a:pPr>
            <a:r>
              <a:rPr lang="es-ES" sz="2800" dirty="0">
                <a:solidFill>
                  <a:srgbClr val="292934"/>
                </a:solidFill>
                <a:uFillTx/>
              </a:rPr>
              <a:t>17 (28%) consumen drogas</a:t>
            </a:r>
          </a:p>
          <a:p>
            <a:pPr lvl="1">
              <a:buClr>
                <a:srgbClr val="AD8F67"/>
              </a:buClr>
            </a:pPr>
            <a:r>
              <a:rPr lang="es-ES" sz="2800" dirty="0">
                <a:solidFill>
                  <a:srgbClr val="292934"/>
                </a:solidFill>
                <a:uFillTx/>
              </a:rPr>
              <a:t>Perfil: </a:t>
            </a:r>
          </a:p>
          <a:p>
            <a:pPr marL="640080" lvl="1" indent="0">
              <a:buClr>
                <a:srgbClr val="AD8F67"/>
              </a:buClr>
              <a:buNone/>
            </a:pPr>
            <a:r>
              <a:rPr lang="es-ES" sz="2800" dirty="0">
                <a:solidFill>
                  <a:srgbClr val="292934"/>
                </a:solidFill>
                <a:uFillTx/>
              </a:rPr>
              <a:t>              100% Varones </a:t>
            </a:r>
          </a:p>
          <a:p>
            <a:pPr marL="640080" lvl="1" indent="0">
              <a:buClr>
                <a:srgbClr val="AD8F67"/>
              </a:buClr>
              <a:buNone/>
            </a:pPr>
            <a:r>
              <a:rPr lang="es-ES" sz="2800" dirty="0">
                <a:solidFill>
                  <a:srgbClr val="292934"/>
                </a:solidFill>
                <a:uFillTx/>
              </a:rPr>
              <a:t>              De menor edad.</a:t>
            </a:r>
          </a:p>
          <a:p>
            <a:pPr marL="640080" lvl="1" indent="0">
              <a:buClr>
                <a:srgbClr val="AD8F67"/>
              </a:buClr>
              <a:buNone/>
            </a:pPr>
            <a:r>
              <a:rPr lang="es-ES" sz="2800" dirty="0">
                <a:solidFill>
                  <a:srgbClr val="292934"/>
                </a:solidFill>
                <a:uFillTx/>
              </a:rPr>
              <a:t>              76% solteros</a:t>
            </a:r>
          </a:p>
          <a:p>
            <a:pPr marL="640080" lvl="1" indent="0">
              <a:buClr>
                <a:srgbClr val="AD8F67"/>
              </a:buClr>
              <a:buNone/>
            </a:pPr>
            <a:r>
              <a:rPr lang="es-ES" sz="2800" dirty="0">
                <a:solidFill>
                  <a:srgbClr val="292934"/>
                </a:solidFill>
                <a:uFillTx/>
              </a:rPr>
              <a:t>              nivel educativo menor a EGB (70%)</a:t>
            </a:r>
          </a:p>
          <a:p>
            <a:pPr lvl="4">
              <a:buClr>
                <a:srgbClr val="AD8F67"/>
              </a:buClr>
            </a:pPr>
            <a:r>
              <a:rPr lang="es-ES" sz="2800" dirty="0">
                <a:solidFill>
                  <a:srgbClr val="292934"/>
                </a:solidFill>
                <a:uFillTx/>
              </a:rPr>
              <a:t> Principales drogas: Alcohol y cannabis</a:t>
            </a:r>
          </a:p>
          <a:p>
            <a:pPr marL="640080" lvl="4" indent="0">
              <a:buClr>
                <a:srgbClr val="AD8F67"/>
              </a:buClr>
              <a:buNone/>
            </a:pPr>
            <a:r>
              <a:rPr lang="es-ES" sz="2800" dirty="0">
                <a:solidFill>
                  <a:srgbClr val="292934"/>
                </a:solidFill>
                <a:uFillTx/>
              </a:rPr>
              <a:t>         </a:t>
            </a:r>
          </a:p>
          <a:p>
            <a:pPr lvl="3">
              <a:buClr>
                <a:srgbClr val="AD8F67"/>
              </a:buClr>
            </a:pPr>
            <a:r>
              <a:rPr lang="es-ES" sz="2800" dirty="0">
                <a:uFillTx/>
              </a:rPr>
              <a:t>Relación pacientes con dependencia y sin ella     </a:t>
            </a:r>
          </a:p>
          <a:p>
            <a:pPr marL="640080" lvl="5" indent="0">
              <a:buClr>
                <a:srgbClr val="AD8F67"/>
              </a:buClr>
              <a:buNone/>
            </a:pPr>
            <a:r>
              <a:rPr lang="es-ES" sz="2800" dirty="0">
                <a:uFillTx/>
              </a:rPr>
              <a:t>             </a:t>
            </a:r>
          </a:p>
          <a:p>
            <a:pPr marL="640080" lvl="5" indent="0">
              <a:buClr>
                <a:srgbClr val="AD8F67"/>
              </a:buClr>
              <a:buNone/>
            </a:pPr>
            <a:r>
              <a:rPr lang="es-ES" sz="2800" dirty="0">
                <a:uFillTx/>
              </a:rPr>
              <a:t>                   Edad de inicio (23)</a:t>
            </a:r>
          </a:p>
          <a:p>
            <a:pPr marL="640080" lvl="2" indent="0">
              <a:buNone/>
            </a:pPr>
            <a:r>
              <a:rPr lang="es-ES" sz="2800" dirty="0">
                <a:uFillTx/>
              </a:rPr>
              <a:t>                   episodios psicóticos (4)</a:t>
            </a:r>
          </a:p>
          <a:p>
            <a:pPr marL="640080" lvl="2" indent="0">
              <a:buNone/>
            </a:pPr>
            <a:r>
              <a:rPr lang="es-ES" sz="2800" dirty="0">
                <a:uFillTx/>
              </a:rPr>
              <a:t>                   número de ingreso(3)</a:t>
            </a:r>
          </a:p>
          <a:p>
            <a:pPr marL="640080" lvl="2" indent="0">
              <a:buNone/>
            </a:pPr>
            <a:endParaRPr lang="es-ES" sz="2800" dirty="0">
              <a:uFillTx/>
            </a:endParaRPr>
          </a:p>
          <a:p>
            <a:pPr marL="640080" lvl="2" indent="0">
              <a:buNone/>
            </a:pPr>
            <a:r>
              <a:rPr lang="es-ES" sz="2800" dirty="0">
                <a:uFillTx/>
              </a:rPr>
              <a:t>                  El 43% de ingresos en consumidores fue debido a las drogas</a:t>
            </a:r>
          </a:p>
          <a:p>
            <a:pPr marL="640080" lvl="2" indent="0">
              <a:buNone/>
            </a:pPr>
            <a:endParaRPr lang="es-ES" dirty="0">
              <a:uFillTx/>
            </a:endParaRPr>
          </a:p>
          <a:p>
            <a:pPr marL="640080" lvl="3" indent="0">
              <a:buClr>
                <a:srgbClr val="AD8F67"/>
              </a:buClr>
              <a:buNone/>
            </a:pPr>
            <a:endParaRPr lang="es-ES" dirty="0">
              <a:uFillTx/>
            </a:endParaRPr>
          </a:p>
        </p:txBody>
      </p:sp>
      <p:sp>
        <p:nvSpPr>
          <p:cNvPr id="53" name="Marcador de texto 9"/>
          <p:cNvSpPr>
            <a:spLocks noGrp="1"/>
          </p:cNvSpPr>
          <p:nvPr>
            <p:ph type="body" sz="quarter" idx="21"/>
          </p:nvPr>
        </p:nvSpPr>
        <p:spPr>
          <a:xfrm>
            <a:off x="29900880" y="12669012"/>
            <a:ext cx="12801600" cy="1219200"/>
          </a:xfrm>
        </p:spPr>
        <p:txBody>
          <a:bodyPr/>
          <a:lstStyle/>
          <a:p>
            <a:r>
              <a:rPr lang="es-ES" dirty="0">
                <a:uFillTx/>
              </a:rPr>
              <a:t>Estudio </a:t>
            </a:r>
          </a:p>
        </p:txBody>
      </p:sp>
      <p:pic>
        <p:nvPicPr>
          <p:cNvPr id="54" name="Picture 8" descr="Resultado de imagen de cannabis y alcohol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8364266" y="19234161"/>
            <a:ext cx="4023071" cy="2184944"/>
          </a:xfrm>
          <a:prstGeom prst="rect">
            <a:avLst/>
          </a:prstGeom>
          <a:noFill/>
        </p:spPr>
      </p:pic>
      <p:graphicFrame>
        <p:nvGraphicFramePr>
          <p:cNvPr id="55" name="Gráfico 54"/>
          <p:cNvGraphicFramePr/>
          <p:nvPr/>
        </p:nvGraphicFramePr>
        <p:xfrm>
          <a:off x="36815804" y="14295483"/>
          <a:ext cx="5980471" cy="4448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56" name="Distinto de 55"/>
          <p:cNvSpPr>
            <a:spLocks/>
          </p:cNvSpPr>
          <p:nvPr/>
        </p:nvSpPr>
        <p:spPr>
          <a:xfrm>
            <a:off x="31372987" y="22426863"/>
            <a:ext cx="457200" cy="384617"/>
          </a:xfrm>
          <a:prstGeom prst="mathNotEqual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 err="1">
              <a:solidFill>
                <a:schemeClr val="tx1"/>
              </a:solidFill>
              <a:uFillTx/>
            </a:endParaRPr>
          </a:p>
        </p:txBody>
      </p:sp>
      <p:sp>
        <p:nvSpPr>
          <p:cNvPr id="57" name="Igual que 56"/>
          <p:cNvSpPr>
            <a:spLocks/>
          </p:cNvSpPr>
          <p:nvPr/>
        </p:nvSpPr>
        <p:spPr>
          <a:xfrm>
            <a:off x="31372987" y="21223705"/>
            <a:ext cx="457200" cy="451848"/>
          </a:xfrm>
          <a:prstGeom prst="mathEqual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tx1"/>
                </a:solidFill>
                <a:uFillTx/>
              </a:rPr>
              <a:t> </a:t>
            </a:r>
          </a:p>
        </p:txBody>
      </p:sp>
      <p:sp>
        <p:nvSpPr>
          <p:cNvPr id="36" name="CuadroTexto 35"/>
          <p:cNvSpPr txBox="1">
            <a:spLocks/>
          </p:cNvSpPr>
          <p:nvPr/>
        </p:nvSpPr>
        <p:spPr>
          <a:xfrm>
            <a:off x="38936681" y="14639318"/>
            <a:ext cx="356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uFillTx/>
              </a:rPr>
              <a:t>NIVEL DE ESTUDIOS</a:t>
            </a:r>
          </a:p>
        </p:txBody>
      </p:sp>
      <p:pic>
        <p:nvPicPr>
          <p:cNvPr id="1030" name="Picture 6" descr="https://s03.s3c.es/imag/_v0/225x250/2/8/9/medico-pensativo.jp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9474356" y="26441400"/>
            <a:ext cx="3095401" cy="3439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óster de medicina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562</Words>
  <Application>Microsoft Office PowerPoint</Application>
  <PresentationFormat>Personalizado</PresentationFormat>
  <Paragraphs>141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1" baseType="lpstr">
      <vt:lpstr>ＭＳ Ｐゴシック</vt:lpstr>
      <vt:lpstr>SimSun</vt:lpstr>
      <vt:lpstr>Arial</vt:lpstr>
      <vt:lpstr>Calibri</vt:lpstr>
      <vt:lpstr>Cambria</vt:lpstr>
      <vt:lpstr>Georgia</vt:lpstr>
      <vt:lpstr>Script MT Bold</vt:lpstr>
      <vt:lpstr>Times New Roman</vt:lpstr>
      <vt:lpstr>Wingdings</vt:lpstr>
      <vt:lpstr>Póster de medicina</vt:lpstr>
      <vt:lpstr>[Título del póster] Lorem ipsum dolor sit amet, consectetuer adipiscing elit maecenas porttitor congue massa fusce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[Título del póster] Lorem ipsum dolor sit amet, consectetuer adipiscing elit maecenas porttitor congue massa fusce</dc:title>
  <dc:creator>Summer</dc:creator>
  <cp:lastModifiedBy>CLARA BUENO</cp:lastModifiedBy>
  <cp:revision>52</cp:revision>
  <dcterms:created xsi:type="dcterms:W3CDTF">2013-04-05T20:27:31Z</dcterms:created>
  <dcterms:modified xsi:type="dcterms:W3CDTF">2019-01-10T07:10:31Z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