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C00FF"/>
    <a:srgbClr val="660066"/>
    <a:srgbClr val="FF00FF"/>
    <a:srgbClr val="CC00CC"/>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240" autoAdjust="0"/>
    <p:restoredTop sz="94701" autoAdjust="0"/>
  </p:normalViewPr>
  <p:slideViewPr>
    <p:cSldViewPr snapToGrid="0" snapToObjects="1" showGuides="1">
      <p:cViewPr>
        <p:scale>
          <a:sx n="39" d="100"/>
          <a:sy n="39" d="100"/>
        </p:scale>
        <p:origin x="-12" y="188"/>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ES"/>
              <a:t>Estudio intergrupo</a:t>
            </a:r>
          </a:p>
        </c:rich>
      </c:tx>
      <c:layout>
        <c:manualLayout>
          <c:xMode val="edge"/>
          <c:yMode val="edge"/>
          <c:x val="0.30433446850110751"/>
          <c:y val="4.7919031175291593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manualLayout>
          <c:layoutTarget val="inner"/>
          <c:xMode val="edge"/>
          <c:yMode val="edge"/>
          <c:x val="4.177109495814646E-2"/>
          <c:y val="2.04479746599238E-2"/>
          <c:w val="0.85649021199518482"/>
          <c:h val="0.81082705019757439"/>
        </c:manualLayout>
      </c:layout>
      <c:barChart>
        <c:barDir val="col"/>
        <c:grouping val="clustered"/>
        <c:varyColors val="0"/>
        <c:ser>
          <c:idx val="0"/>
          <c:order val="0"/>
          <c:tx>
            <c:strRef>
              <c:f>Hoja1!$B$1</c:f>
              <c:strCache>
                <c:ptCount val="1"/>
                <c:pt idx="0">
                  <c:v>Grupo control</c:v>
                </c:pt>
              </c:strCache>
            </c:strRef>
          </c:tx>
          <c:spPr>
            <a:solidFill>
              <a:srgbClr val="CC00FF"/>
            </a:solidFill>
            <a:ln>
              <a:solidFill>
                <a:srgbClr val="CC00FF"/>
              </a:solidFill>
            </a:ln>
            <a:effectLst/>
          </c:spPr>
          <c:invertIfNegative val="0"/>
          <c:cat>
            <c:strRef>
              <c:f>Hoja1!$A$2:$A$5</c:f>
              <c:strCache>
                <c:ptCount val="3"/>
                <c:pt idx="0">
                  <c:v>Atención</c:v>
                </c:pt>
                <c:pt idx="1">
                  <c:v>Memoria a largo plazo espaciovisual </c:v>
                </c:pt>
                <c:pt idx="2">
                  <c:v>Control inhibitorio</c:v>
                </c:pt>
              </c:strCache>
            </c:strRef>
          </c:cat>
          <c:val>
            <c:numRef>
              <c:f>Hoja1!$B$2:$B$5</c:f>
              <c:numCache>
                <c:formatCode>General</c:formatCode>
                <c:ptCount val="4"/>
                <c:pt idx="0">
                  <c:v>32</c:v>
                </c:pt>
                <c:pt idx="1">
                  <c:v>5.31</c:v>
                </c:pt>
                <c:pt idx="2">
                  <c:v>33</c:v>
                </c:pt>
              </c:numCache>
            </c:numRef>
          </c:val>
          <c:extLst>
            <c:ext xmlns:c16="http://schemas.microsoft.com/office/drawing/2014/chart" uri="{C3380CC4-5D6E-409C-BE32-E72D297353CC}">
              <c16:uniqueId val="{00000000-8ADE-4B02-A251-0B433C8B3806}"/>
            </c:ext>
          </c:extLst>
        </c:ser>
        <c:ser>
          <c:idx val="1"/>
          <c:order val="1"/>
          <c:tx>
            <c:strRef>
              <c:f>Hoja1!$C$1</c:f>
              <c:strCache>
                <c:ptCount val="1"/>
                <c:pt idx="0">
                  <c:v>Grupo experimental</c:v>
                </c:pt>
              </c:strCache>
            </c:strRef>
          </c:tx>
          <c:spPr>
            <a:solidFill>
              <a:srgbClr val="CC0099"/>
            </a:solidFill>
            <a:ln>
              <a:solidFill>
                <a:srgbClr val="CC0099"/>
              </a:solidFill>
            </a:ln>
            <a:effectLst/>
          </c:spPr>
          <c:invertIfNegative val="0"/>
          <c:cat>
            <c:strRef>
              <c:f>Hoja1!$A$2:$A$5</c:f>
              <c:strCache>
                <c:ptCount val="3"/>
                <c:pt idx="0">
                  <c:v>Atención</c:v>
                </c:pt>
                <c:pt idx="1">
                  <c:v>Memoria a largo plazo espaciovisual </c:v>
                </c:pt>
                <c:pt idx="2">
                  <c:v>Control inhibitorio</c:v>
                </c:pt>
              </c:strCache>
            </c:strRef>
          </c:cat>
          <c:val>
            <c:numRef>
              <c:f>Hoja1!$C$2:$C$5</c:f>
              <c:numCache>
                <c:formatCode>General</c:formatCode>
                <c:ptCount val="4"/>
                <c:pt idx="0">
                  <c:v>38.229999999999997</c:v>
                </c:pt>
                <c:pt idx="1">
                  <c:v>7.46</c:v>
                </c:pt>
                <c:pt idx="2">
                  <c:v>38.380000000000003</c:v>
                </c:pt>
              </c:numCache>
            </c:numRef>
          </c:val>
          <c:extLst>
            <c:ext xmlns:c16="http://schemas.microsoft.com/office/drawing/2014/chart" uri="{C3380CC4-5D6E-409C-BE32-E72D297353CC}">
              <c16:uniqueId val="{00000001-8ADE-4B02-A251-0B433C8B3806}"/>
            </c:ext>
          </c:extLst>
        </c:ser>
        <c:ser>
          <c:idx val="2"/>
          <c:order val="2"/>
          <c:tx>
            <c:strRef>
              <c:f>Hoja1!$D$1</c:f>
              <c:strCache>
                <c:ptCount val="1"/>
                <c:pt idx="0">
                  <c:v>Columna1</c:v>
                </c:pt>
              </c:strCache>
            </c:strRef>
          </c:tx>
          <c:spPr>
            <a:solidFill>
              <a:schemeClr val="accent3">
                <a:shade val="65000"/>
              </a:schemeClr>
            </a:solidFill>
            <a:ln>
              <a:noFill/>
            </a:ln>
            <a:effectLst/>
          </c:spPr>
          <c:invertIfNegative val="0"/>
          <c:cat>
            <c:strRef>
              <c:f>Hoja1!$A$2:$A$5</c:f>
              <c:strCache>
                <c:ptCount val="3"/>
                <c:pt idx="0">
                  <c:v>Atención</c:v>
                </c:pt>
                <c:pt idx="1">
                  <c:v>Memoria a largo plazo espaciovisual </c:v>
                </c:pt>
                <c:pt idx="2">
                  <c:v>Control inhibitorio</c:v>
                </c:pt>
              </c:strCache>
            </c:strRef>
          </c:cat>
          <c:val>
            <c:numRef>
              <c:f>Hoja1!$D$2:$D$5</c:f>
              <c:numCache>
                <c:formatCode>General</c:formatCode>
                <c:ptCount val="4"/>
              </c:numCache>
            </c:numRef>
          </c:val>
          <c:extLst>
            <c:ext xmlns:c16="http://schemas.microsoft.com/office/drawing/2014/chart" uri="{C3380CC4-5D6E-409C-BE32-E72D297353CC}">
              <c16:uniqueId val="{00000002-8ADE-4B02-A251-0B433C8B3806}"/>
            </c:ext>
          </c:extLst>
        </c:ser>
        <c:dLbls>
          <c:showLegendKey val="0"/>
          <c:showVal val="0"/>
          <c:showCatName val="0"/>
          <c:showSerName val="0"/>
          <c:showPercent val="0"/>
          <c:showBubbleSize val="0"/>
        </c:dLbls>
        <c:gapWidth val="219"/>
        <c:overlap val="-27"/>
        <c:axId val="318907288"/>
        <c:axId val="318907616"/>
      </c:barChart>
      <c:catAx>
        <c:axId val="318907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318907616"/>
        <c:crosses val="autoZero"/>
        <c:auto val="1"/>
        <c:lblAlgn val="ctr"/>
        <c:lblOffset val="100"/>
        <c:noMultiLvlLbl val="0"/>
      </c:catAx>
      <c:valAx>
        <c:axId val="31890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31890728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s-ES" b="1" dirty="0"/>
              <a:t>Estudio entre los miembros del grupo experimental</a:t>
            </a:r>
          </a:p>
        </c:rich>
      </c:tx>
      <c:layout>
        <c:manualLayout>
          <c:xMode val="edge"/>
          <c:yMode val="edge"/>
          <c:x val="0.18169456066945608"/>
          <c:y val="5.3559486507911988E-3"/>
        </c:manualLayout>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s-ES"/>
        </a:p>
      </c:txPr>
    </c:title>
    <c:autoTitleDeleted val="0"/>
    <c:plotArea>
      <c:layout>
        <c:manualLayout>
          <c:layoutTarget val="inner"/>
          <c:xMode val="edge"/>
          <c:yMode val="edge"/>
          <c:x val="6.4040210193391095E-2"/>
          <c:y val="0.10865568444509237"/>
          <c:w val="0.92898628910925884"/>
          <c:h val="0.76323238248727088"/>
        </c:manualLayout>
      </c:layout>
      <c:barChart>
        <c:barDir val="col"/>
        <c:grouping val="clustered"/>
        <c:varyColors val="0"/>
        <c:ser>
          <c:idx val="0"/>
          <c:order val="0"/>
          <c:tx>
            <c:strRef>
              <c:f>Hoja1!$B$1</c:f>
              <c:strCache>
                <c:ptCount val="1"/>
                <c:pt idx="0">
                  <c:v>Antes</c:v>
                </c:pt>
              </c:strCache>
            </c:strRef>
          </c:tx>
          <c:spPr>
            <a:solidFill>
              <a:srgbClr val="FF00FF"/>
            </a:solidFill>
            <a:ln>
              <a:solidFill>
                <a:srgbClr val="FF00FF"/>
              </a:solidFill>
            </a:ln>
            <a:effectLst/>
          </c:spPr>
          <c:invertIfNegative val="0"/>
          <c:cat>
            <c:strRef>
              <c:f>Hoja1!$A$2:$A$5</c:f>
              <c:strCache>
                <c:ptCount val="4"/>
                <c:pt idx="0">
                  <c:v>Velocidad de procesamiento de la información</c:v>
                </c:pt>
                <c:pt idx="1">
                  <c:v>Atención</c:v>
                </c:pt>
                <c:pt idx="2">
                  <c:v>Aprendizaje y memoria a corto plazo</c:v>
                </c:pt>
                <c:pt idx="3">
                  <c:v>Capacidad en la respuesta inhibitoria</c:v>
                </c:pt>
              </c:strCache>
            </c:strRef>
          </c:cat>
          <c:val>
            <c:numRef>
              <c:f>Hoja1!$B$2:$B$5</c:f>
              <c:numCache>
                <c:formatCode>General</c:formatCode>
                <c:ptCount val="4"/>
                <c:pt idx="0">
                  <c:v>31</c:v>
                </c:pt>
                <c:pt idx="1">
                  <c:v>29.62</c:v>
                </c:pt>
                <c:pt idx="2">
                  <c:v>13.46</c:v>
                </c:pt>
                <c:pt idx="3">
                  <c:v>27.23</c:v>
                </c:pt>
              </c:numCache>
            </c:numRef>
          </c:val>
          <c:extLst>
            <c:ext xmlns:c16="http://schemas.microsoft.com/office/drawing/2014/chart" uri="{C3380CC4-5D6E-409C-BE32-E72D297353CC}">
              <c16:uniqueId val="{00000000-F076-47FE-936E-181C09638520}"/>
            </c:ext>
          </c:extLst>
        </c:ser>
        <c:ser>
          <c:idx val="1"/>
          <c:order val="1"/>
          <c:tx>
            <c:strRef>
              <c:f>Hoja1!$C$1</c:f>
              <c:strCache>
                <c:ptCount val="1"/>
                <c:pt idx="0">
                  <c:v>Después</c:v>
                </c:pt>
              </c:strCache>
            </c:strRef>
          </c:tx>
          <c:spPr>
            <a:solidFill>
              <a:srgbClr val="CC00FF"/>
            </a:solidFill>
            <a:ln>
              <a:solidFill>
                <a:srgbClr val="CC00FF"/>
              </a:solidFill>
            </a:ln>
            <a:effectLst/>
          </c:spPr>
          <c:invertIfNegative val="0"/>
          <c:dPt>
            <c:idx val="0"/>
            <c:invertIfNegative val="0"/>
            <c:bubble3D val="0"/>
            <c:spPr>
              <a:solidFill>
                <a:srgbClr val="660066"/>
              </a:solidFill>
              <a:ln>
                <a:solidFill>
                  <a:srgbClr val="CC00FF"/>
                </a:solidFill>
              </a:ln>
              <a:effectLst/>
            </c:spPr>
            <c:extLst>
              <c:ext xmlns:c16="http://schemas.microsoft.com/office/drawing/2014/chart" uri="{C3380CC4-5D6E-409C-BE32-E72D297353CC}">
                <c16:uniqueId val="{00000003-B21B-4F72-A4F5-01285CA2DE04}"/>
              </c:ext>
            </c:extLst>
          </c:dPt>
          <c:dPt>
            <c:idx val="1"/>
            <c:invertIfNegative val="0"/>
            <c:bubble3D val="0"/>
            <c:spPr>
              <a:solidFill>
                <a:srgbClr val="660066"/>
              </a:solidFill>
              <a:ln>
                <a:solidFill>
                  <a:srgbClr val="660066"/>
                </a:solidFill>
              </a:ln>
              <a:effectLst/>
            </c:spPr>
            <c:extLst>
              <c:ext xmlns:c16="http://schemas.microsoft.com/office/drawing/2014/chart" uri="{C3380CC4-5D6E-409C-BE32-E72D297353CC}">
                <c16:uniqueId val="{00000002-B21B-4F72-A4F5-01285CA2DE04}"/>
              </c:ext>
            </c:extLst>
          </c:dPt>
          <c:dPt>
            <c:idx val="2"/>
            <c:invertIfNegative val="0"/>
            <c:bubble3D val="0"/>
            <c:spPr>
              <a:solidFill>
                <a:srgbClr val="660066"/>
              </a:solidFill>
              <a:ln>
                <a:solidFill>
                  <a:srgbClr val="660066"/>
                </a:solidFill>
              </a:ln>
              <a:effectLst/>
            </c:spPr>
            <c:extLst>
              <c:ext xmlns:c16="http://schemas.microsoft.com/office/drawing/2014/chart" uri="{C3380CC4-5D6E-409C-BE32-E72D297353CC}">
                <c16:uniqueId val="{00000001-B21B-4F72-A4F5-01285CA2DE04}"/>
              </c:ext>
            </c:extLst>
          </c:dPt>
          <c:dPt>
            <c:idx val="3"/>
            <c:invertIfNegative val="0"/>
            <c:bubble3D val="0"/>
            <c:spPr>
              <a:solidFill>
                <a:srgbClr val="660066"/>
              </a:solidFill>
              <a:ln>
                <a:solidFill>
                  <a:srgbClr val="660066"/>
                </a:solidFill>
              </a:ln>
              <a:effectLst/>
            </c:spPr>
            <c:extLst>
              <c:ext xmlns:c16="http://schemas.microsoft.com/office/drawing/2014/chart" uri="{C3380CC4-5D6E-409C-BE32-E72D297353CC}">
                <c16:uniqueId val="{00000000-B21B-4F72-A4F5-01285CA2DE04}"/>
              </c:ext>
            </c:extLst>
          </c:dPt>
          <c:cat>
            <c:strRef>
              <c:f>Hoja1!$A$2:$A$5</c:f>
              <c:strCache>
                <c:ptCount val="4"/>
                <c:pt idx="0">
                  <c:v>Velocidad de procesamiento de la información</c:v>
                </c:pt>
                <c:pt idx="1">
                  <c:v>Atención</c:v>
                </c:pt>
                <c:pt idx="2">
                  <c:v>Aprendizaje y memoria a corto plazo</c:v>
                </c:pt>
                <c:pt idx="3">
                  <c:v>Capacidad en la respuesta inhibitoria</c:v>
                </c:pt>
              </c:strCache>
            </c:strRef>
          </c:cat>
          <c:val>
            <c:numRef>
              <c:f>Hoja1!$C$2:$C$5</c:f>
              <c:numCache>
                <c:formatCode>General</c:formatCode>
                <c:ptCount val="4"/>
                <c:pt idx="0">
                  <c:v>38.69</c:v>
                </c:pt>
                <c:pt idx="1">
                  <c:v>38.229999999999997</c:v>
                </c:pt>
                <c:pt idx="2">
                  <c:v>20.079999999999998</c:v>
                </c:pt>
                <c:pt idx="3">
                  <c:v>38.380000000000003</c:v>
                </c:pt>
              </c:numCache>
            </c:numRef>
          </c:val>
          <c:extLst>
            <c:ext xmlns:c16="http://schemas.microsoft.com/office/drawing/2014/chart" uri="{C3380CC4-5D6E-409C-BE32-E72D297353CC}">
              <c16:uniqueId val="{00000001-F076-47FE-936E-181C09638520}"/>
            </c:ext>
          </c:extLst>
        </c:ser>
        <c:ser>
          <c:idx val="2"/>
          <c:order val="2"/>
          <c:tx>
            <c:strRef>
              <c:f>Hoja1!$D$1</c:f>
              <c:strCache>
                <c:ptCount val="1"/>
                <c:pt idx="0">
                  <c:v>Columna1</c:v>
                </c:pt>
              </c:strCache>
            </c:strRef>
          </c:tx>
          <c:spPr>
            <a:solidFill>
              <a:schemeClr val="accent2">
                <a:shade val="65000"/>
              </a:schemeClr>
            </a:solidFill>
            <a:ln>
              <a:noFill/>
            </a:ln>
            <a:effectLst/>
          </c:spPr>
          <c:invertIfNegative val="0"/>
          <c:cat>
            <c:strRef>
              <c:f>Hoja1!$A$2:$A$5</c:f>
              <c:strCache>
                <c:ptCount val="4"/>
                <c:pt idx="0">
                  <c:v>Velocidad de procesamiento de la información</c:v>
                </c:pt>
                <c:pt idx="1">
                  <c:v>Atención</c:v>
                </c:pt>
                <c:pt idx="2">
                  <c:v>Aprendizaje y memoria a corto plazo</c:v>
                </c:pt>
                <c:pt idx="3">
                  <c:v>Capacidad en la respuesta inhibitoria</c:v>
                </c:pt>
              </c:strCache>
            </c:strRef>
          </c:cat>
          <c:val>
            <c:numRef>
              <c:f>Hoja1!$D$2:$D$5</c:f>
              <c:numCache>
                <c:formatCode>General</c:formatCode>
                <c:ptCount val="4"/>
              </c:numCache>
            </c:numRef>
          </c:val>
          <c:extLst>
            <c:ext xmlns:c16="http://schemas.microsoft.com/office/drawing/2014/chart" uri="{C3380CC4-5D6E-409C-BE32-E72D297353CC}">
              <c16:uniqueId val="{00000002-F076-47FE-936E-181C09638520}"/>
            </c:ext>
          </c:extLst>
        </c:ser>
        <c:dLbls>
          <c:showLegendKey val="0"/>
          <c:showVal val="0"/>
          <c:showCatName val="0"/>
          <c:showSerName val="0"/>
          <c:showPercent val="0"/>
          <c:showBubbleSize val="0"/>
        </c:dLbls>
        <c:gapWidth val="199"/>
        <c:axId val="274236696"/>
        <c:axId val="274231448"/>
      </c:barChart>
      <c:catAx>
        <c:axId val="274236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s-ES"/>
          </a:p>
        </c:txPr>
        <c:crossAx val="274231448"/>
        <c:crosses val="autoZero"/>
        <c:auto val="1"/>
        <c:lblAlgn val="ctr"/>
        <c:lblOffset val="100"/>
        <c:noMultiLvlLbl val="0"/>
      </c:catAx>
      <c:valAx>
        <c:axId val="27423144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274236696"/>
        <c:crosses val="autoZero"/>
        <c:crossBetween val="between"/>
      </c:valAx>
      <c:spPr>
        <a:noFill/>
        <a:ln>
          <a:noFill/>
        </a:ln>
        <a:effectLst/>
      </c:spPr>
    </c:plotArea>
    <c:legend>
      <c:legendPos val="t"/>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557213846865619E-2"/>
          <c:y val="1.5973645100844182E-2"/>
          <c:w val="0.94327594415434501"/>
          <c:h val="0.90482327029277776"/>
        </c:manualLayout>
      </c:layout>
      <c:barChart>
        <c:barDir val="col"/>
        <c:grouping val="clustered"/>
        <c:varyColors val="0"/>
        <c:ser>
          <c:idx val="0"/>
          <c:order val="0"/>
          <c:tx>
            <c:strRef>
              <c:f>Hoja1!$B$1</c:f>
              <c:strCache>
                <c:ptCount val="1"/>
                <c:pt idx="0">
                  <c:v>No fumadores</c:v>
                </c:pt>
              </c:strCache>
            </c:strRef>
          </c:tx>
          <c:spPr>
            <a:solidFill>
              <a:schemeClr val="tx1">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1"/>
                <c:pt idx="0">
                  <c:v>Categoría 1</c:v>
                </c:pt>
              </c:strCache>
            </c:strRef>
          </c:cat>
          <c:val>
            <c:numRef>
              <c:f>Hoja1!$B$2:$B$5</c:f>
              <c:numCache>
                <c:formatCode>0.00%</c:formatCode>
                <c:ptCount val="1"/>
                <c:pt idx="0">
                  <c:v>0.37</c:v>
                </c:pt>
              </c:numCache>
            </c:numRef>
          </c:val>
          <c:extLst>
            <c:ext xmlns:c16="http://schemas.microsoft.com/office/drawing/2014/chart" uri="{C3380CC4-5D6E-409C-BE32-E72D297353CC}">
              <c16:uniqueId val="{00000000-DD3F-4248-89BE-EF92E10BF676}"/>
            </c:ext>
          </c:extLst>
        </c:ser>
        <c:ser>
          <c:idx val="1"/>
          <c:order val="1"/>
          <c:tx>
            <c:strRef>
              <c:f>Hoja1!$C$1</c:f>
              <c:strCache>
                <c:ptCount val="1"/>
                <c:pt idx="0">
                  <c:v>Exfumadores</c:v>
                </c:pt>
              </c:strCache>
            </c:strRef>
          </c:tx>
          <c:spPr>
            <a:solidFill>
              <a:srgbClr val="FF00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1"/>
                <c:pt idx="0">
                  <c:v>Categoría 1</c:v>
                </c:pt>
              </c:strCache>
            </c:strRef>
          </c:cat>
          <c:val>
            <c:numRef>
              <c:f>Hoja1!$C$2:$C$5</c:f>
              <c:numCache>
                <c:formatCode>0.00%</c:formatCode>
                <c:ptCount val="1"/>
                <c:pt idx="0">
                  <c:v>0.152</c:v>
                </c:pt>
              </c:numCache>
            </c:numRef>
          </c:val>
          <c:extLst>
            <c:ext xmlns:c16="http://schemas.microsoft.com/office/drawing/2014/chart" uri="{C3380CC4-5D6E-409C-BE32-E72D297353CC}">
              <c16:uniqueId val="{00000001-DD3F-4248-89BE-EF92E10BF676}"/>
            </c:ext>
          </c:extLst>
        </c:ser>
        <c:ser>
          <c:idx val="2"/>
          <c:order val="2"/>
          <c:tx>
            <c:strRef>
              <c:f>Hoja1!$D$1</c:f>
              <c:strCache>
                <c:ptCount val="1"/>
                <c:pt idx="0">
                  <c:v>Fumadores</c:v>
                </c:pt>
              </c:strCache>
            </c:strRef>
          </c:tx>
          <c:spPr>
            <a:solidFill>
              <a:srgbClr val="80008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1"/>
                <c:pt idx="0">
                  <c:v>Categoría 1</c:v>
                </c:pt>
              </c:strCache>
            </c:strRef>
          </c:cat>
          <c:val>
            <c:numRef>
              <c:f>Hoja1!$D$2:$D$5</c:f>
              <c:numCache>
                <c:formatCode>0.00%</c:formatCode>
                <c:ptCount val="1"/>
                <c:pt idx="0">
                  <c:v>0.47799999999999998</c:v>
                </c:pt>
              </c:numCache>
            </c:numRef>
          </c:val>
          <c:extLst>
            <c:ext xmlns:c16="http://schemas.microsoft.com/office/drawing/2014/chart" uri="{C3380CC4-5D6E-409C-BE32-E72D297353CC}">
              <c16:uniqueId val="{00000002-DD3F-4248-89BE-EF92E10BF676}"/>
            </c:ext>
          </c:extLst>
        </c:ser>
        <c:dLbls>
          <c:dLblPos val="outEnd"/>
          <c:showLegendKey val="0"/>
          <c:showVal val="1"/>
          <c:showCatName val="0"/>
          <c:showSerName val="0"/>
          <c:showPercent val="0"/>
          <c:showBubbleSize val="0"/>
        </c:dLbls>
        <c:gapWidth val="219"/>
        <c:overlap val="-27"/>
        <c:axId val="331185936"/>
        <c:axId val="331176424"/>
      </c:barChart>
      <c:catAx>
        <c:axId val="331185936"/>
        <c:scaling>
          <c:orientation val="minMax"/>
        </c:scaling>
        <c:delete val="1"/>
        <c:axPos val="b"/>
        <c:numFmt formatCode="General" sourceLinked="1"/>
        <c:majorTickMark val="out"/>
        <c:minorTickMark val="none"/>
        <c:tickLblPos val="nextTo"/>
        <c:crossAx val="331176424"/>
        <c:crosses val="autoZero"/>
        <c:auto val="1"/>
        <c:lblAlgn val="ctr"/>
        <c:lblOffset val="100"/>
        <c:noMultiLvlLbl val="0"/>
      </c:catAx>
      <c:valAx>
        <c:axId val="3311764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331185936"/>
        <c:crosses val="autoZero"/>
        <c:crossBetween val="between"/>
      </c:valAx>
      <c:spPr>
        <a:noFill/>
        <a:ln>
          <a:noFill/>
        </a:ln>
        <a:effectLst/>
      </c:spPr>
    </c:plotArea>
    <c:legend>
      <c:legendPos val="r"/>
      <c:layout>
        <c:manualLayout>
          <c:xMode val="edge"/>
          <c:yMode val="edge"/>
          <c:x val="0.84851951723527985"/>
          <c:y val="0.49723886588709404"/>
          <c:w val="0.14186667157871019"/>
          <c:h val="9.9950785830677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952F49-A542-4F0D-90D9-0213BD771F53}" type="doc">
      <dgm:prSet loTypeId="urn:microsoft.com/office/officeart/2005/8/layout/orgChart1" loCatId="hierarchy" qsTypeId="urn:microsoft.com/office/officeart/2005/8/quickstyle/simple2" qsCatId="simple" csTypeId="urn:microsoft.com/office/officeart/2005/8/colors/accent1_1" csCatId="accent1" phldr="1"/>
      <dgm:spPr/>
      <dgm:t>
        <a:bodyPr/>
        <a:lstStyle/>
        <a:p>
          <a:endParaRPr lang="es-ES"/>
        </a:p>
      </dgm:t>
    </dgm:pt>
    <dgm:pt modelId="{896B7530-8D85-4FA8-8F83-1D67A0E26D5B}">
      <dgm:prSet phldrT="[Texto]"/>
      <dgm:spPr>
        <a:ln>
          <a:solidFill>
            <a:schemeClr val="tx1"/>
          </a:solidFill>
        </a:ln>
      </dgm:spPr>
      <dgm:t>
        <a:bodyPr/>
        <a:lstStyle/>
        <a:p>
          <a:pPr algn="ctr"/>
          <a:r>
            <a:rPr lang="es-ES" dirty="0"/>
            <a:t>DOLOR NO</a:t>
          </a:r>
        </a:p>
        <a:p>
          <a:pPr algn="ctr"/>
          <a:r>
            <a:rPr lang="es-ES" dirty="0"/>
            <a:t> NEUROPÁTICO</a:t>
          </a:r>
        </a:p>
      </dgm:t>
    </dgm:pt>
    <dgm:pt modelId="{49F7DACF-EF16-4274-AEDB-76CC71B3B20C}" type="parTrans" cxnId="{D7E2ABED-7911-41BC-B46E-F3F2CFF203D6}">
      <dgm:prSet/>
      <dgm:spPr>
        <a:ln>
          <a:solidFill>
            <a:schemeClr val="tx1"/>
          </a:solidFill>
        </a:ln>
      </dgm:spPr>
      <dgm:t>
        <a:bodyPr/>
        <a:lstStyle/>
        <a:p>
          <a:pPr algn="ctr"/>
          <a:endParaRPr lang="es-ES"/>
        </a:p>
      </dgm:t>
    </dgm:pt>
    <dgm:pt modelId="{3F10AEB3-01B5-43DA-89F7-C9FBA087FD45}" type="sibTrans" cxnId="{D7E2ABED-7911-41BC-B46E-F3F2CFF203D6}">
      <dgm:prSet/>
      <dgm:spPr/>
      <dgm:t>
        <a:bodyPr/>
        <a:lstStyle/>
        <a:p>
          <a:pPr algn="ctr"/>
          <a:endParaRPr lang="es-ES"/>
        </a:p>
      </dgm:t>
    </dgm:pt>
    <dgm:pt modelId="{10DC0005-DC1C-47AB-898F-7F41705A951B}">
      <dgm:prSet phldrT="[Texto]"/>
      <dgm:spPr>
        <a:ln>
          <a:solidFill>
            <a:schemeClr val="tx1"/>
          </a:solidFill>
        </a:ln>
      </dgm:spPr>
      <dgm:t>
        <a:bodyPr/>
        <a:lstStyle/>
        <a:p>
          <a:pPr algn="ctr"/>
          <a:r>
            <a:rPr lang="es-ES" dirty="0"/>
            <a:t>DOLOR</a:t>
          </a:r>
        </a:p>
        <a:p>
          <a:pPr algn="ctr"/>
          <a:r>
            <a:rPr lang="es-ES" dirty="0"/>
            <a:t> NEUROPÁTICO</a:t>
          </a:r>
        </a:p>
      </dgm:t>
    </dgm:pt>
    <dgm:pt modelId="{B1512717-668C-4B51-A9BB-AC611499F892}" type="sibTrans" cxnId="{1F7922D3-9B45-401A-9735-D556D233FB1D}">
      <dgm:prSet/>
      <dgm:spPr/>
      <dgm:t>
        <a:bodyPr/>
        <a:lstStyle/>
        <a:p>
          <a:pPr algn="ctr"/>
          <a:endParaRPr lang="es-ES"/>
        </a:p>
      </dgm:t>
    </dgm:pt>
    <dgm:pt modelId="{58228CD4-B012-41E8-BCB8-A6037276006C}" type="parTrans" cxnId="{1F7922D3-9B45-401A-9735-D556D233FB1D}">
      <dgm:prSet/>
      <dgm:spPr>
        <a:ln>
          <a:solidFill>
            <a:schemeClr val="tx1"/>
          </a:solidFill>
        </a:ln>
      </dgm:spPr>
      <dgm:t>
        <a:bodyPr/>
        <a:lstStyle/>
        <a:p>
          <a:pPr algn="ctr"/>
          <a:endParaRPr lang="es-ES"/>
        </a:p>
      </dgm:t>
    </dgm:pt>
    <dgm:pt modelId="{84AC3931-7EAA-4BCC-8C8F-5C89F637474A}">
      <dgm:prSet phldrT="[Texto]"/>
      <dgm:spPr>
        <a:ln>
          <a:solidFill>
            <a:schemeClr val="tx1"/>
          </a:solidFill>
        </a:ln>
      </dgm:spPr>
      <dgm:t>
        <a:bodyPr/>
        <a:lstStyle/>
        <a:p>
          <a:pPr algn="ctr"/>
          <a:r>
            <a:rPr lang="es-ES" dirty="0">
              <a:solidFill>
                <a:srgbClr val="7030A0"/>
              </a:solidFill>
            </a:rPr>
            <a:t>TIPOS DE SINDROMES DOLOROSOS</a:t>
          </a:r>
        </a:p>
      </dgm:t>
    </dgm:pt>
    <dgm:pt modelId="{A5B129E4-41BD-4A66-875C-2D218900B2E2}" type="sibTrans" cxnId="{2E96959E-32D8-480C-9044-C4E1DA1A537A}">
      <dgm:prSet/>
      <dgm:spPr/>
      <dgm:t>
        <a:bodyPr/>
        <a:lstStyle/>
        <a:p>
          <a:pPr algn="ctr"/>
          <a:endParaRPr lang="es-ES"/>
        </a:p>
      </dgm:t>
    </dgm:pt>
    <dgm:pt modelId="{E8D75D2F-B110-455D-9751-3BDFED5738F4}" type="parTrans" cxnId="{2E96959E-32D8-480C-9044-C4E1DA1A537A}">
      <dgm:prSet/>
      <dgm:spPr/>
      <dgm:t>
        <a:bodyPr/>
        <a:lstStyle/>
        <a:p>
          <a:pPr algn="ctr"/>
          <a:endParaRPr lang="es-ES"/>
        </a:p>
      </dgm:t>
    </dgm:pt>
    <dgm:pt modelId="{2EDB38C7-CC7D-4D68-A3D2-344068AE523A}" type="pres">
      <dgm:prSet presAssocID="{E0952F49-A542-4F0D-90D9-0213BD771F53}" presName="hierChild1" presStyleCnt="0">
        <dgm:presLayoutVars>
          <dgm:orgChart val="1"/>
          <dgm:chPref val="1"/>
          <dgm:dir/>
          <dgm:animOne val="branch"/>
          <dgm:animLvl val="lvl"/>
          <dgm:resizeHandles/>
        </dgm:presLayoutVars>
      </dgm:prSet>
      <dgm:spPr/>
    </dgm:pt>
    <dgm:pt modelId="{2F7DA6E9-A257-446F-8033-02551ABEF710}" type="pres">
      <dgm:prSet presAssocID="{84AC3931-7EAA-4BCC-8C8F-5C89F637474A}" presName="hierRoot1" presStyleCnt="0">
        <dgm:presLayoutVars>
          <dgm:hierBranch val="init"/>
        </dgm:presLayoutVars>
      </dgm:prSet>
      <dgm:spPr/>
    </dgm:pt>
    <dgm:pt modelId="{D55742E7-23CC-4E05-90A3-E177FCE27236}" type="pres">
      <dgm:prSet presAssocID="{84AC3931-7EAA-4BCC-8C8F-5C89F637474A}" presName="rootComposite1" presStyleCnt="0"/>
      <dgm:spPr/>
    </dgm:pt>
    <dgm:pt modelId="{959E9698-445F-40C1-BB69-574A1C261DBE}" type="pres">
      <dgm:prSet presAssocID="{84AC3931-7EAA-4BCC-8C8F-5C89F637474A}" presName="rootText1" presStyleLbl="node0" presStyleIdx="0" presStyleCnt="1" custScaleX="72565" custScaleY="20035">
        <dgm:presLayoutVars>
          <dgm:chPref val="3"/>
        </dgm:presLayoutVars>
      </dgm:prSet>
      <dgm:spPr/>
    </dgm:pt>
    <dgm:pt modelId="{AEF63AB5-4396-4175-8AE5-3D42EC6B16CD}" type="pres">
      <dgm:prSet presAssocID="{84AC3931-7EAA-4BCC-8C8F-5C89F637474A}" presName="rootConnector1" presStyleLbl="node1" presStyleIdx="0" presStyleCnt="0"/>
      <dgm:spPr/>
    </dgm:pt>
    <dgm:pt modelId="{E6EAB883-AE84-419A-A148-66DE84285B04}" type="pres">
      <dgm:prSet presAssocID="{84AC3931-7EAA-4BCC-8C8F-5C89F637474A}" presName="hierChild2" presStyleCnt="0"/>
      <dgm:spPr/>
    </dgm:pt>
    <dgm:pt modelId="{4989AC25-6480-4508-A2C2-9443ED5D36E3}" type="pres">
      <dgm:prSet presAssocID="{58228CD4-B012-41E8-BCB8-A6037276006C}" presName="Name37" presStyleLbl="parChTrans1D2" presStyleIdx="0" presStyleCnt="2"/>
      <dgm:spPr/>
    </dgm:pt>
    <dgm:pt modelId="{8533B3DC-7CFB-4929-A2FF-ED8E0F978481}" type="pres">
      <dgm:prSet presAssocID="{10DC0005-DC1C-47AB-898F-7F41705A951B}" presName="hierRoot2" presStyleCnt="0">
        <dgm:presLayoutVars>
          <dgm:hierBranch val="init"/>
        </dgm:presLayoutVars>
      </dgm:prSet>
      <dgm:spPr/>
    </dgm:pt>
    <dgm:pt modelId="{D43E6150-E997-44CA-922A-FA4A09EFCA24}" type="pres">
      <dgm:prSet presAssocID="{10DC0005-DC1C-47AB-898F-7F41705A951B}" presName="rootComposite" presStyleCnt="0"/>
      <dgm:spPr/>
    </dgm:pt>
    <dgm:pt modelId="{9D3AFB09-1DF5-47B3-B5BE-AC15AC676C9F}" type="pres">
      <dgm:prSet presAssocID="{10DC0005-DC1C-47AB-898F-7F41705A951B}" presName="rootText" presStyleLbl="node2" presStyleIdx="0" presStyleCnt="2" custScaleX="37335" custScaleY="27558" custLinFactNeighborX="8560" custLinFactNeighborY="-24637">
        <dgm:presLayoutVars>
          <dgm:chPref val="3"/>
        </dgm:presLayoutVars>
      </dgm:prSet>
      <dgm:spPr/>
    </dgm:pt>
    <dgm:pt modelId="{07C5991B-970B-4114-A04C-069E77BA9C62}" type="pres">
      <dgm:prSet presAssocID="{10DC0005-DC1C-47AB-898F-7F41705A951B}" presName="rootConnector" presStyleLbl="node2" presStyleIdx="0" presStyleCnt="2"/>
      <dgm:spPr/>
    </dgm:pt>
    <dgm:pt modelId="{EEC0713F-EE03-4F91-AD4E-BD8B264E7BAA}" type="pres">
      <dgm:prSet presAssocID="{10DC0005-DC1C-47AB-898F-7F41705A951B}" presName="hierChild4" presStyleCnt="0"/>
      <dgm:spPr/>
    </dgm:pt>
    <dgm:pt modelId="{9C7FAD39-0F4E-4534-B52F-7C65CBAEEC86}" type="pres">
      <dgm:prSet presAssocID="{10DC0005-DC1C-47AB-898F-7F41705A951B}" presName="hierChild5" presStyleCnt="0"/>
      <dgm:spPr/>
    </dgm:pt>
    <dgm:pt modelId="{158EAD4C-3B76-4B5A-997A-6D39A0E3AC4D}" type="pres">
      <dgm:prSet presAssocID="{49F7DACF-EF16-4274-AEDB-76CC71B3B20C}" presName="Name37" presStyleLbl="parChTrans1D2" presStyleIdx="1" presStyleCnt="2"/>
      <dgm:spPr/>
    </dgm:pt>
    <dgm:pt modelId="{4F98AB78-3E95-48FE-944D-BB906BBD57CB}" type="pres">
      <dgm:prSet presAssocID="{896B7530-8D85-4FA8-8F83-1D67A0E26D5B}" presName="hierRoot2" presStyleCnt="0">
        <dgm:presLayoutVars>
          <dgm:hierBranch val="init"/>
        </dgm:presLayoutVars>
      </dgm:prSet>
      <dgm:spPr/>
    </dgm:pt>
    <dgm:pt modelId="{42033EA5-19E4-4BDD-BD2F-C5935CFDEA85}" type="pres">
      <dgm:prSet presAssocID="{896B7530-8D85-4FA8-8F83-1D67A0E26D5B}" presName="rootComposite" presStyleCnt="0"/>
      <dgm:spPr/>
    </dgm:pt>
    <dgm:pt modelId="{907020B0-DACD-461A-AAA4-9FBCE92543BB}" type="pres">
      <dgm:prSet presAssocID="{896B7530-8D85-4FA8-8F83-1D67A0E26D5B}" presName="rootText" presStyleLbl="node2" presStyleIdx="1" presStyleCnt="2" custScaleX="34842" custScaleY="25985" custLinFactNeighborX="-9874" custLinFactNeighborY="-23643">
        <dgm:presLayoutVars>
          <dgm:chPref val="3"/>
        </dgm:presLayoutVars>
      </dgm:prSet>
      <dgm:spPr/>
    </dgm:pt>
    <dgm:pt modelId="{6B2D41FF-47DE-4D42-86A6-B8640FC8DDC4}" type="pres">
      <dgm:prSet presAssocID="{896B7530-8D85-4FA8-8F83-1D67A0E26D5B}" presName="rootConnector" presStyleLbl="node2" presStyleIdx="1" presStyleCnt="2"/>
      <dgm:spPr/>
    </dgm:pt>
    <dgm:pt modelId="{6AEEDBCD-6A71-4C16-A49E-FB637C253F02}" type="pres">
      <dgm:prSet presAssocID="{896B7530-8D85-4FA8-8F83-1D67A0E26D5B}" presName="hierChild4" presStyleCnt="0"/>
      <dgm:spPr/>
    </dgm:pt>
    <dgm:pt modelId="{CE96B768-C299-4ECC-B2A8-15B1FAF74557}" type="pres">
      <dgm:prSet presAssocID="{896B7530-8D85-4FA8-8F83-1D67A0E26D5B}" presName="hierChild5" presStyleCnt="0"/>
      <dgm:spPr/>
    </dgm:pt>
    <dgm:pt modelId="{BDFAD15A-BD48-4832-BAF1-BBADC5AD3419}" type="pres">
      <dgm:prSet presAssocID="{84AC3931-7EAA-4BCC-8C8F-5C89F637474A}" presName="hierChild3" presStyleCnt="0"/>
      <dgm:spPr/>
    </dgm:pt>
  </dgm:ptLst>
  <dgm:cxnLst>
    <dgm:cxn modelId="{2BA35715-1CFA-473E-A5B3-1C9E9D3CAE73}" type="presOf" srcId="{896B7530-8D85-4FA8-8F83-1D67A0E26D5B}" destId="{6B2D41FF-47DE-4D42-86A6-B8640FC8DDC4}" srcOrd="1" destOrd="0" presId="urn:microsoft.com/office/officeart/2005/8/layout/orgChart1"/>
    <dgm:cxn modelId="{C52A0842-C91C-47E5-BFFE-CB04D98B85E5}" type="presOf" srcId="{58228CD4-B012-41E8-BCB8-A6037276006C}" destId="{4989AC25-6480-4508-A2C2-9443ED5D36E3}" srcOrd="0" destOrd="0" presId="urn:microsoft.com/office/officeart/2005/8/layout/orgChart1"/>
    <dgm:cxn modelId="{D2F04962-268F-4458-B504-AFE2F3AFC123}" type="presOf" srcId="{84AC3931-7EAA-4BCC-8C8F-5C89F637474A}" destId="{AEF63AB5-4396-4175-8AE5-3D42EC6B16CD}" srcOrd="1" destOrd="0" presId="urn:microsoft.com/office/officeart/2005/8/layout/orgChart1"/>
    <dgm:cxn modelId="{E0E47869-B1E8-415B-A38D-3FB4EB0985C5}" type="presOf" srcId="{84AC3931-7EAA-4BCC-8C8F-5C89F637474A}" destId="{959E9698-445F-40C1-BB69-574A1C261DBE}" srcOrd="0" destOrd="0" presId="urn:microsoft.com/office/officeart/2005/8/layout/orgChart1"/>
    <dgm:cxn modelId="{BDDDC650-F5E7-4408-A768-139914CC9E62}" type="presOf" srcId="{49F7DACF-EF16-4274-AEDB-76CC71B3B20C}" destId="{158EAD4C-3B76-4B5A-997A-6D39A0E3AC4D}" srcOrd="0" destOrd="0" presId="urn:microsoft.com/office/officeart/2005/8/layout/orgChart1"/>
    <dgm:cxn modelId="{35BFD471-1870-458E-B3AE-7E4259B8006C}" type="presOf" srcId="{10DC0005-DC1C-47AB-898F-7F41705A951B}" destId="{07C5991B-970B-4114-A04C-069E77BA9C62}" srcOrd="1" destOrd="0" presId="urn:microsoft.com/office/officeart/2005/8/layout/orgChart1"/>
    <dgm:cxn modelId="{1CFA098F-A07E-447A-8257-032C31DC1B85}" type="presOf" srcId="{896B7530-8D85-4FA8-8F83-1D67A0E26D5B}" destId="{907020B0-DACD-461A-AAA4-9FBCE92543BB}" srcOrd="0" destOrd="0" presId="urn:microsoft.com/office/officeart/2005/8/layout/orgChart1"/>
    <dgm:cxn modelId="{09576F9C-CAD6-4430-9EC8-76F62020A961}" type="presOf" srcId="{10DC0005-DC1C-47AB-898F-7F41705A951B}" destId="{9D3AFB09-1DF5-47B3-B5BE-AC15AC676C9F}" srcOrd="0" destOrd="0" presId="urn:microsoft.com/office/officeart/2005/8/layout/orgChart1"/>
    <dgm:cxn modelId="{2E96959E-32D8-480C-9044-C4E1DA1A537A}" srcId="{E0952F49-A542-4F0D-90D9-0213BD771F53}" destId="{84AC3931-7EAA-4BCC-8C8F-5C89F637474A}" srcOrd="0" destOrd="0" parTransId="{E8D75D2F-B110-455D-9751-3BDFED5738F4}" sibTransId="{A5B129E4-41BD-4A66-875C-2D218900B2E2}"/>
    <dgm:cxn modelId="{776A3CCB-2953-43E8-B204-5EA5AAACBFC1}" type="presOf" srcId="{E0952F49-A542-4F0D-90D9-0213BD771F53}" destId="{2EDB38C7-CC7D-4D68-A3D2-344068AE523A}" srcOrd="0" destOrd="0" presId="urn:microsoft.com/office/officeart/2005/8/layout/orgChart1"/>
    <dgm:cxn modelId="{1F7922D3-9B45-401A-9735-D556D233FB1D}" srcId="{84AC3931-7EAA-4BCC-8C8F-5C89F637474A}" destId="{10DC0005-DC1C-47AB-898F-7F41705A951B}" srcOrd="0" destOrd="0" parTransId="{58228CD4-B012-41E8-BCB8-A6037276006C}" sibTransId="{B1512717-668C-4B51-A9BB-AC611499F892}"/>
    <dgm:cxn modelId="{D7E2ABED-7911-41BC-B46E-F3F2CFF203D6}" srcId="{84AC3931-7EAA-4BCC-8C8F-5C89F637474A}" destId="{896B7530-8D85-4FA8-8F83-1D67A0E26D5B}" srcOrd="1" destOrd="0" parTransId="{49F7DACF-EF16-4274-AEDB-76CC71B3B20C}" sibTransId="{3F10AEB3-01B5-43DA-89F7-C9FBA087FD45}"/>
    <dgm:cxn modelId="{5F1EF072-DBCC-421B-998C-D77ACF32CA6E}" type="presParOf" srcId="{2EDB38C7-CC7D-4D68-A3D2-344068AE523A}" destId="{2F7DA6E9-A257-446F-8033-02551ABEF710}" srcOrd="0" destOrd="0" presId="urn:microsoft.com/office/officeart/2005/8/layout/orgChart1"/>
    <dgm:cxn modelId="{0A692955-8AD4-4BC7-9708-7879F4D9239E}" type="presParOf" srcId="{2F7DA6E9-A257-446F-8033-02551ABEF710}" destId="{D55742E7-23CC-4E05-90A3-E177FCE27236}" srcOrd="0" destOrd="0" presId="urn:microsoft.com/office/officeart/2005/8/layout/orgChart1"/>
    <dgm:cxn modelId="{040282F9-23AA-4D6F-93B1-EB2A693CF2E9}" type="presParOf" srcId="{D55742E7-23CC-4E05-90A3-E177FCE27236}" destId="{959E9698-445F-40C1-BB69-574A1C261DBE}" srcOrd="0" destOrd="0" presId="urn:microsoft.com/office/officeart/2005/8/layout/orgChart1"/>
    <dgm:cxn modelId="{91175004-04AC-4D47-8BA1-B104AA5B4601}" type="presParOf" srcId="{D55742E7-23CC-4E05-90A3-E177FCE27236}" destId="{AEF63AB5-4396-4175-8AE5-3D42EC6B16CD}" srcOrd="1" destOrd="0" presId="urn:microsoft.com/office/officeart/2005/8/layout/orgChart1"/>
    <dgm:cxn modelId="{90A5128A-08BD-496E-8F14-8C89B83D4E4C}" type="presParOf" srcId="{2F7DA6E9-A257-446F-8033-02551ABEF710}" destId="{E6EAB883-AE84-419A-A148-66DE84285B04}" srcOrd="1" destOrd="0" presId="urn:microsoft.com/office/officeart/2005/8/layout/orgChart1"/>
    <dgm:cxn modelId="{0EA1F53C-62EA-4E1E-88FE-37E841CDB6D6}" type="presParOf" srcId="{E6EAB883-AE84-419A-A148-66DE84285B04}" destId="{4989AC25-6480-4508-A2C2-9443ED5D36E3}" srcOrd="0" destOrd="0" presId="urn:microsoft.com/office/officeart/2005/8/layout/orgChart1"/>
    <dgm:cxn modelId="{00E8410A-546F-4095-B2AB-AB63625DC5A4}" type="presParOf" srcId="{E6EAB883-AE84-419A-A148-66DE84285B04}" destId="{8533B3DC-7CFB-4929-A2FF-ED8E0F978481}" srcOrd="1" destOrd="0" presId="urn:microsoft.com/office/officeart/2005/8/layout/orgChart1"/>
    <dgm:cxn modelId="{E04E14C2-090F-4B68-9675-3C14A4E3CCEC}" type="presParOf" srcId="{8533B3DC-7CFB-4929-A2FF-ED8E0F978481}" destId="{D43E6150-E997-44CA-922A-FA4A09EFCA24}" srcOrd="0" destOrd="0" presId="urn:microsoft.com/office/officeart/2005/8/layout/orgChart1"/>
    <dgm:cxn modelId="{BFCB04A4-ACAB-4808-90C8-2A3D2C822EDB}" type="presParOf" srcId="{D43E6150-E997-44CA-922A-FA4A09EFCA24}" destId="{9D3AFB09-1DF5-47B3-B5BE-AC15AC676C9F}" srcOrd="0" destOrd="0" presId="urn:microsoft.com/office/officeart/2005/8/layout/orgChart1"/>
    <dgm:cxn modelId="{D57E49A5-5283-4242-A666-1D8F62C2BCFF}" type="presParOf" srcId="{D43E6150-E997-44CA-922A-FA4A09EFCA24}" destId="{07C5991B-970B-4114-A04C-069E77BA9C62}" srcOrd="1" destOrd="0" presId="urn:microsoft.com/office/officeart/2005/8/layout/orgChart1"/>
    <dgm:cxn modelId="{8497D0ED-6C6F-4910-B223-097B278D1C86}" type="presParOf" srcId="{8533B3DC-7CFB-4929-A2FF-ED8E0F978481}" destId="{EEC0713F-EE03-4F91-AD4E-BD8B264E7BAA}" srcOrd="1" destOrd="0" presId="urn:microsoft.com/office/officeart/2005/8/layout/orgChart1"/>
    <dgm:cxn modelId="{9D0B811F-9275-4C30-81A1-35AC9C8182D9}" type="presParOf" srcId="{8533B3DC-7CFB-4929-A2FF-ED8E0F978481}" destId="{9C7FAD39-0F4E-4534-B52F-7C65CBAEEC86}" srcOrd="2" destOrd="0" presId="urn:microsoft.com/office/officeart/2005/8/layout/orgChart1"/>
    <dgm:cxn modelId="{6454C3EA-2FDF-45C5-A081-062B59205491}" type="presParOf" srcId="{E6EAB883-AE84-419A-A148-66DE84285B04}" destId="{158EAD4C-3B76-4B5A-997A-6D39A0E3AC4D}" srcOrd="2" destOrd="0" presId="urn:microsoft.com/office/officeart/2005/8/layout/orgChart1"/>
    <dgm:cxn modelId="{94E077B5-F419-43CC-AB5A-45886042B3F1}" type="presParOf" srcId="{E6EAB883-AE84-419A-A148-66DE84285B04}" destId="{4F98AB78-3E95-48FE-944D-BB906BBD57CB}" srcOrd="3" destOrd="0" presId="urn:microsoft.com/office/officeart/2005/8/layout/orgChart1"/>
    <dgm:cxn modelId="{E6734075-F1E1-4A37-8CCC-506E42E534AF}" type="presParOf" srcId="{4F98AB78-3E95-48FE-944D-BB906BBD57CB}" destId="{42033EA5-19E4-4BDD-BD2F-C5935CFDEA85}" srcOrd="0" destOrd="0" presId="urn:microsoft.com/office/officeart/2005/8/layout/orgChart1"/>
    <dgm:cxn modelId="{D7B2AB52-6056-4BB6-B7E5-3FAF6A82B6D4}" type="presParOf" srcId="{42033EA5-19E4-4BDD-BD2F-C5935CFDEA85}" destId="{907020B0-DACD-461A-AAA4-9FBCE92543BB}" srcOrd="0" destOrd="0" presId="urn:microsoft.com/office/officeart/2005/8/layout/orgChart1"/>
    <dgm:cxn modelId="{AA621FE4-9844-4F96-8C3B-2842DC6DA77A}" type="presParOf" srcId="{42033EA5-19E4-4BDD-BD2F-C5935CFDEA85}" destId="{6B2D41FF-47DE-4D42-86A6-B8640FC8DDC4}" srcOrd="1" destOrd="0" presId="urn:microsoft.com/office/officeart/2005/8/layout/orgChart1"/>
    <dgm:cxn modelId="{FAE2D008-519E-4990-8927-8569D2A196F5}" type="presParOf" srcId="{4F98AB78-3E95-48FE-944D-BB906BBD57CB}" destId="{6AEEDBCD-6A71-4C16-A49E-FB637C253F02}" srcOrd="1" destOrd="0" presId="urn:microsoft.com/office/officeart/2005/8/layout/orgChart1"/>
    <dgm:cxn modelId="{D7795C24-1197-4328-B60F-F84DE6ECF855}" type="presParOf" srcId="{4F98AB78-3E95-48FE-944D-BB906BBD57CB}" destId="{CE96B768-C299-4ECC-B2A8-15B1FAF74557}" srcOrd="2" destOrd="0" presId="urn:microsoft.com/office/officeart/2005/8/layout/orgChart1"/>
    <dgm:cxn modelId="{8B12BDE8-BE60-47BA-8F13-68283C7EE03B}" type="presParOf" srcId="{2F7DA6E9-A257-446F-8033-02551ABEF710}" destId="{BDFAD15A-BD48-4832-BAF1-BBADC5AD3419}" srcOrd="2" destOrd="0" presId="urn:microsoft.com/office/officeart/2005/8/layout/orgChart1"/>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EAD4C-3B76-4B5A-997A-6D39A0E3AC4D}">
      <dsp:nvSpPr>
        <dsp:cNvPr id="0" name=""/>
        <dsp:cNvSpPr/>
      </dsp:nvSpPr>
      <dsp:spPr>
        <a:xfrm>
          <a:off x="6126095" y="1239314"/>
          <a:ext cx="2380612" cy="1132529"/>
        </a:xfrm>
        <a:custGeom>
          <a:avLst/>
          <a:gdLst/>
          <a:ahLst/>
          <a:cxnLst/>
          <a:rect l="0" t="0" r="0" b="0"/>
          <a:pathLst>
            <a:path>
              <a:moveTo>
                <a:pt x="0" y="0"/>
              </a:moveTo>
              <a:lnTo>
                <a:pt x="2380612" y="0"/>
              </a:lnTo>
              <a:lnTo>
                <a:pt x="2380612" y="113252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989AC25-6480-4508-A2C2-9443ED5D36E3}">
      <dsp:nvSpPr>
        <dsp:cNvPr id="0" name=""/>
        <dsp:cNvSpPr/>
      </dsp:nvSpPr>
      <dsp:spPr>
        <a:xfrm>
          <a:off x="3737153" y="1239314"/>
          <a:ext cx="2388941" cy="1071204"/>
        </a:xfrm>
        <a:custGeom>
          <a:avLst/>
          <a:gdLst/>
          <a:ahLst/>
          <a:cxnLst/>
          <a:rect l="0" t="0" r="0" b="0"/>
          <a:pathLst>
            <a:path>
              <a:moveTo>
                <a:pt x="2388941" y="0"/>
              </a:moveTo>
              <a:lnTo>
                <a:pt x="0" y="0"/>
              </a:lnTo>
              <a:lnTo>
                <a:pt x="0" y="1071204"/>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959E9698-445F-40C1-BB69-574A1C261DBE}">
      <dsp:nvSpPr>
        <dsp:cNvPr id="0" name=""/>
        <dsp:cNvSpPr/>
      </dsp:nvSpPr>
      <dsp:spPr>
        <a:xfrm>
          <a:off x="1649220" y="3261"/>
          <a:ext cx="8953749" cy="1236052"/>
        </a:xfrm>
        <a:prstGeom prst="rect">
          <a:avLst/>
        </a:prstGeom>
        <a:solidFill>
          <a:schemeClr val="lt1">
            <a:hueOff val="0"/>
            <a:satOff val="0"/>
            <a:lumOff val="0"/>
            <a:alphaOff val="0"/>
          </a:schemeClr>
        </a:solidFill>
        <a:ln w="38100" cap="flat" cmpd="sng" algn="ctr">
          <a:solidFill>
            <a:schemeClr val="tx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s-ES" sz="4600" kern="1200" dirty="0">
              <a:solidFill>
                <a:srgbClr val="7030A0"/>
              </a:solidFill>
            </a:rPr>
            <a:t>TIPOS DE SINDROMES DOLOROSOS</a:t>
          </a:r>
        </a:p>
      </dsp:txBody>
      <dsp:txXfrm>
        <a:off x="1649220" y="3261"/>
        <a:ext cx="8953749" cy="1236052"/>
      </dsp:txXfrm>
    </dsp:sp>
    <dsp:sp modelId="{9D3AFB09-1DF5-47B3-B5BE-AC15AC676C9F}">
      <dsp:nvSpPr>
        <dsp:cNvPr id="0" name=""/>
        <dsp:cNvSpPr/>
      </dsp:nvSpPr>
      <dsp:spPr>
        <a:xfrm>
          <a:off x="1433782" y="2310518"/>
          <a:ext cx="4606741" cy="1700182"/>
        </a:xfrm>
        <a:prstGeom prst="rect">
          <a:avLst/>
        </a:prstGeom>
        <a:solidFill>
          <a:schemeClr val="lt1">
            <a:hueOff val="0"/>
            <a:satOff val="0"/>
            <a:lumOff val="0"/>
            <a:alphaOff val="0"/>
          </a:schemeClr>
        </a:solidFill>
        <a:ln w="38100" cap="flat" cmpd="sng" algn="ctr">
          <a:solidFill>
            <a:schemeClr val="tx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s-ES" sz="4600" kern="1200" dirty="0"/>
            <a:t>DOLOR</a:t>
          </a:r>
        </a:p>
        <a:p>
          <a:pPr marL="0" lvl="0" indent="0" algn="ctr" defTabSz="2044700">
            <a:lnSpc>
              <a:spcPct val="90000"/>
            </a:lnSpc>
            <a:spcBef>
              <a:spcPct val="0"/>
            </a:spcBef>
            <a:spcAft>
              <a:spcPct val="35000"/>
            </a:spcAft>
            <a:buNone/>
          </a:pPr>
          <a:r>
            <a:rPr lang="es-ES" sz="4600" kern="1200" dirty="0"/>
            <a:t> NEUROPÁTICO</a:t>
          </a:r>
        </a:p>
      </dsp:txBody>
      <dsp:txXfrm>
        <a:off x="1433782" y="2310518"/>
        <a:ext cx="4606741" cy="1700182"/>
      </dsp:txXfrm>
    </dsp:sp>
    <dsp:sp modelId="{907020B0-DACD-461A-AAA4-9FBCE92543BB}">
      <dsp:nvSpPr>
        <dsp:cNvPr id="0" name=""/>
        <dsp:cNvSpPr/>
      </dsp:nvSpPr>
      <dsp:spPr>
        <a:xfrm>
          <a:off x="6357141" y="2371843"/>
          <a:ext cx="4299132" cy="1603136"/>
        </a:xfrm>
        <a:prstGeom prst="rect">
          <a:avLst/>
        </a:prstGeom>
        <a:solidFill>
          <a:schemeClr val="lt1">
            <a:hueOff val="0"/>
            <a:satOff val="0"/>
            <a:lumOff val="0"/>
            <a:alphaOff val="0"/>
          </a:schemeClr>
        </a:solidFill>
        <a:ln w="38100" cap="flat" cmpd="sng" algn="ctr">
          <a:solidFill>
            <a:schemeClr val="tx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s-ES" sz="4600" kern="1200" dirty="0"/>
            <a:t>DOLOR NO</a:t>
          </a:r>
        </a:p>
        <a:p>
          <a:pPr marL="0" lvl="0" indent="0" algn="ctr" defTabSz="2044700">
            <a:lnSpc>
              <a:spcPct val="90000"/>
            </a:lnSpc>
            <a:spcBef>
              <a:spcPct val="0"/>
            </a:spcBef>
            <a:spcAft>
              <a:spcPct val="35000"/>
            </a:spcAft>
            <a:buNone/>
          </a:pPr>
          <a:r>
            <a:rPr lang="es-ES" sz="4600" kern="1200" dirty="0"/>
            <a:t> NEUROPÁTICO</a:t>
          </a:r>
        </a:p>
      </dsp:txBody>
      <dsp:txXfrm>
        <a:off x="6357141" y="2371843"/>
        <a:ext cx="4299132" cy="160313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12/17/2018</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‹Nº›</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99092" y="18319649"/>
            <a:ext cx="15812284"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76302"/>
            <a:ext cx="15812283"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7830800" y="11795760"/>
            <a:ext cx="8686800"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7830800" y="11795760"/>
            <a:ext cx="8686800"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7" name="Rectangle 66"/>
          <p:cNvSpPr/>
          <p:nvPr userDrawn="1"/>
        </p:nvSpPr>
        <p:spPr>
          <a:xfrm rot="10800000">
            <a:off x="-3" y="31934864"/>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 Box 14"/>
          <p:cNvSpPr txBox="1">
            <a:spLocks noChangeArrowheads="1"/>
          </p:cNvSpPr>
          <p:nvPr/>
        </p:nvSpPr>
        <p:spPr bwMode="auto">
          <a:xfrm>
            <a:off x="1319946" y="32123776"/>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1" name="Rounded Rectangle 40"/>
          <p:cNvSpPr/>
          <p:nvPr userDrawn="1"/>
        </p:nvSpPr>
        <p:spPr>
          <a:xfrm>
            <a:off x="1089024" y="5424488"/>
            <a:ext cx="11720514"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13500099" y="5424488"/>
            <a:ext cx="11720514"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userDrawn="1"/>
        </p:nvSpPr>
        <p:spPr>
          <a:xfrm>
            <a:off x="25966355" y="5424488"/>
            <a:ext cx="11720514"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8398883" y="5424488"/>
            <a:ext cx="11720514"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6096" y="4742487"/>
            <a:ext cx="512003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2" y="-55065"/>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userDrawn="1"/>
        </p:nvSpPr>
        <p:spPr>
          <a:xfrm>
            <a:off x="51946930"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rot="10800000">
            <a:off x="-3" y="31934864"/>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089023" y="5424488"/>
            <a:ext cx="15826331"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6096" y="4742487"/>
            <a:ext cx="512003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 y="-55065"/>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 name="Text Box 14"/>
          <p:cNvSpPr txBox="1">
            <a:spLocks noChangeArrowheads="1"/>
          </p:cNvSpPr>
          <p:nvPr/>
        </p:nvSpPr>
        <p:spPr bwMode="auto">
          <a:xfrm>
            <a:off x="1397732" y="32166639"/>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9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9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9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9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8" name="Rounded Rectangle 67"/>
          <p:cNvSpPr/>
          <p:nvPr userDrawn="1"/>
        </p:nvSpPr>
        <p:spPr>
          <a:xfrm>
            <a:off x="17699855" y="5424488"/>
            <a:ext cx="15826331"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34310686" y="5424488"/>
            <a:ext cx="15826331"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userDrawn="1"/>
        </p:nvSpPr>
        <p:spPr>
          <a:xfrm>
            <a:off x="52080382" y="31099467"/>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3" y="31934864"/>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6096" y="4742487"/>
            <a:ext cx="512003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2" y="-55065"/>
            <a:ext cx="51206401"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6" name="Text Box 14"/>
          <p:cNvSpPr txBox="1">
            <a:spLocks noChangeArrowheads="1"/>
          </p:cNvSpPr>
          <p:nvPr/>
        </p:nvSpPr>
        <p:spPr bwMode="auto">
          <a:xfrm>
            <a:off x="1369890" y="32109558"/>
            <a:ext cx="29337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1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1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2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2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ounded Rectangle 38"/>
          <p:cNvSpPr/>
          <p:nvPr userDrawn="1"/>
        </p:nvSpPr>
        <p:spPr>
          <a:xfrm>
            <a:off x="1089023" y="5413215"/>
            <a:ext cx="11712577"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userDrawn="1"/>
        </p:nvSpPr>
        <p:spPr>
          <a:xfrm>
            <a:off x="38402449" y="5413215"/>
            <a:ext cx="11712577" cy="264451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userDrawn="1"/>
        </p:nvSpPr>
        <p:spPr>
          <a:xfrm>
            <a:off x="13512419" y="5413215"/>
            <a:ext cx="24179212" cy="26445113"/>
          </a:xfrm>
          <a:prstGeom prst="roundRect">
            <a:avLst>
              <a:gd name="adj" fmla="val 92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userDrawn="1"/>
        </p:nvSpPr>
        <p:spPr>
          <a:xfrm>
            <a:off x="52080382" y="31099467"/>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13.jpg"/><Relationship Id="rId3" Type="http://schemas.openxmlformats.org/officeDocument/2006/relationships/image" Target="../media/image11.png"/><Relationship Id="rId7" Type="http://schemas.openxmlformats.org/officeDocument/2006/relationships/image" Target="../media/image12.png"/><Relationship Id="rId12"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3.xml"/><Relationship Id="rId11" Type="http://schemas.openxmlformats.org/officeDocument/2006/relationships/diagramColors" Target="../diagrams/colors1.xml"/><Relationship Id="rId5" Type="http://schemas.openxmlformats.org/officeDocument/2006/relationships/chart" Target="../charts/chart2.xml"/><Relationship Id="rId15" Type="http://schemas.openxmlformats.org/officeDocument/2006/relationships/image" Target="../media/image15.jpeg"/><Relationship Id="rId10" Type="http://schemas.openxmlformats.org/officeDocument/2006/relationships/diagramQuickStyle" Target="../diagrams/quickStyle1.xml"/><Relationship Id="rId4" Type="http://schemas.openxmlformats.org/officeDocument/2006/relationships/chart" Target="../charts/chart1.xml"/><Relationship Id="rId9" Type="http://schemas.openxmlformats.org/officeDocument/2006/relationships/diagramLayout" Target="../diagrams/layout1.xml"/><Relationship Id="rId1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54885" y="8128402"/>
            <a:ext cx="15856490" cy="2120474"/>
          </a:xfrm>
        </p:spPr>
        <p:txBody>
          <a:bodyPr/>
          <a:lstStyle/>
          <a:p>
            <a:pPr algn="just"/>
            <a:r>
              <a:rPr lang="es-ES" sz="3200" dirty="0">
                <a:solidFill>
                  <a:schemeClr val="tx1"/>
                </a:solidFill>
                <a:latin typeface="+mn-lt"/>
              </a:rPr>
              <a:t>Comparar un programa de entrenamiento combinado (físico y cognitivo) frente a un programa de entrenamiento físico y observar su eficacia sobre la optimización de las funciones cognitivas en pacientes con esclerosis múltiple (EM).</a:t>
            </a:r>
            <a:endParaRPr lang="es-ES" sz="3200" dirty="0">
              <a:latin typeface="+mn-lt"/>
            </a:endParaRPr>
          </a:p>
          <a:p>
            <a:endParaRPr lang="es-ES" dirty="0"/>
          </a:p>
          <a:p>
            <a:endParaRPr lang="es-ES" u="sng" dirty="0"/>
          </a:p>
          <a:p>
            <a:endParaRPr lang="es-ES" dirty="0"/>
          </a:p>
          <a:p>
            <a:endParaRPr lang="es-ES" dirty="0"/>
          </a:p>
          <a:p>
            <a:endParaRPr lang="es-ES" dirty="0"/>
          </a:p>
        </p:txBody>
      </p:sp>
      <p:sp>
        <p:nvSpPr>
          <p:cNvPr id="3" name="Text Placeholder 2"/>
          <p:cNvSpPr>
            <a:spLocks noGrp="1"/>
          </p:cNvSpPr>
          <p:nvPr>
            <p:ph type="body" sz="quarter" idx="11"/>
          </p:nvPr>
        </p:nvSpPr>
        <p:spPr>
          <a:xfrm>
            <a:off x="1076061" y="5410774"/>
            <a:ext cx="15835314" cy="1588998"/>
          </a:xfrm>
          <a:solidFill>
            <a:srgbClr val="660066"/>
          </a:solidFill>
          <a:ln>
            <a:solidFill>
              <a:srgbClr val="660066"/>
            </a:solidFill>
          </a:ln>
        </p:spPr>
        <p:txBody>
          <a:bodyPr/>
          <a:lstStyle/>
          <a:p>
            <a:r>
              <a:rPr lang="en-US" sz="4400" u="none" dirty="0">
                <a:solidFill>
                  <a:schemeClr val="bg1"/>
                </a:solidFill>
              </a:rPr>
              <a:t>ENTRENAMIENTO PARA LA MEJORA DE CAPACIDADES EN LA ESCLEROSIS MÚLTIPLE</a:t>
            </a:r>
          </a:p>
        </p:txBody>
      </p:sp>
      <p:sp>
        <p:nvSpPr>
          <p:cNvPr id="9" name="Text Placeholder 8"/>
          <p:cNvSpPr>
            <a:spLocks noGrp="1"/>
          </p:cNvSpPr>
          <p:nvPr>
            <p:ph type="body" sz="quarter" idx="24"/>
          </p:nvPr>
        </p:nvSpPr>
        <p:spPr>
          <a:xfrm>
            <a:off x="17679989" y="5442625"/>
            <a:ext cx="15842722" cy="1446550"/>
          </a:xfrm>
          <a:solidFill>
            <a:srgbClr val="660066"/>
          </a:solidFill>
          <a:ln>
            <a:solidFill>
              <a:srgbClr val="660066"/>
            </a:solidFill>
          </a:ln>
        </p:spPr>
        <p:txBody>
          <a:bodyPr/>
          <a:lstStyle/>
          <a:p>
            <a:endParaRPr lang="es-ES" dirty="0">
              <a:solidFill>
                <a:schemeClr val="bg1"/>
              </a:solidFill>
            </a:endParaRPr>
          </a:p>
          <a:p>
            <a:r>
              <a:rPr lang="es-ES" sz="4400" u="none" dirty="0">
                <a:solidFill>
                  <a:schemeClr val="bg1"/>
                </a:solidFill>
              </a:rPr>
              <a:t>INFLUENCIA DEL HÁBITO TABÁQUICO EN LA ESCLEROSIS MÚLTIPLE</a:t>
            </a:r>
          </a:p>
          <a:p>
            <a:endParaRPr lang="en-US" dirty="0">
              <a:solidFill>
                <a:schemeClr val="bg1"/>
              </a:solidFill>
            </a:endParaRPr>
          </a:p>
        </p:txBody>
      </p:sp>
      <p:sp>
        <p:nvSpPr>
          <p:cNvPr id="17" name="Text Placeholder 16"/>
          <p:cNvSpPr>
            <a:spLocks noGrp="1"/>
          </p:cNvSpPr>
          <p:nvPr>
            <p:ph type="body" sz="quarter" idx="151"/>
          </p:nvPr>
        </p:nvSpPr>
        <p:spPr>
          <a:xfrm>
            <a:off x="0" y="-143526"/>
            <a:ext cx="51206400" cy="4678208"/>
          </a:xfrm>
        </p:spPr>
        <p:txBody>
          <a:bodyPr>
            <a:normAutofit/>
          </a:bodyPr>
          <a:lstStyle/>
          <a:p>
            <a:endParaRPr lang="en-US" sz="5400" dirty="0"/>
          </a:p>
          <a:p>
            <a:endParaRPr lang="en-US" dirty="0"/>
          </a:p>
        </p:txBody>
      </p:sp>
      <p:sp>
        <p:nvSpPr>
          <p:cNvPr id="18" name="Text Placeholder 17"/>
          <p:cNvSpPr>
            <a:spLocks noGrp="1"/>
          </p:cNvSpPr>
          <p:nvPr>
            <p:ph type="body" sz="quarter" idx="153"/>
          </p:nvPr>
        </p:nvSpPr>
        <p:spPr>
          <a:xfrm>
            <a:off x="7876854" y="220130"/>
            <a:ext cx="27949740" cy="4210576"/>
          </a:xfrm>
        </p:spPr>
        <p:txBody>
          <a:bodyPr>
            <a:noAutofit/>
          </a:bodyPr>
          <a:lstStyle/>
          <a:p>
            <a:r>
              <a:rPr lang="en-US" sz="25000" dirty="0">
                <a:solidFill>
                  <a:schemeClr val="tx1"/>
                </a:solidFill>
                <a:latin typeface="Impact" panose="020B0806030902050204" pitchFamily="34" charset="0"/>
              </a:rPr>
              <a:t>ESCLEROSIS MÚLTIPLE</a:t>
            </a:r>
          </a:p>
        </p:txBody>
      </p:sp>
      <p:sp>
        <p:nvSpPr>
          <p:cNvPr id="16" name="CuadroTexto 15">
            <a:extLst>
              <a:ext uri="{FF2B5EF4-FFF2-40B4-BE49-F238E27FC236}">
                <a16:creationId xmlns:a16="http://schemas.microsoft.com/office/drawing/2014/main" id="{78BC6053-8442-4D2A-AD6D-7394A0604DB9}"/>
              </a:ext>
            </a:extLst>
          </p:cNvPr>
          <p:cNvSpPr txBox="1"/>
          <p:nvPr/>
        </p:nvSpPr>
        <p:spPr>
          <a:xfrm flipH="1">
            <a:off x="365760" y="894257"/>
            <a:ext cx="6263639" cy="2862322"/>
          </a:xfrm>
          <a:prstGeom prst="rect">
            <a:avLst/>
          </a:prstGeom>
          <a:noFill/>
        </p:spPr>
        <p:txBody>
          <a:bodyPr wrap="square" rtlCol="0">
            <a:spAutoFit/>
          </a:bodyPr>
          <a:lstStyle/>
          <a:p>
            <a:pPr algn="ctr"/>
            <a:r>
              <a:rPr lang="es-ES" sz="6000" dirty="0">
                <a:latin typeface="+mn-lt"/>
                <a:cs typeface="Times New Roman" panose="02020603050405020304" pitchFamily="18" charset="0"/>
              </a:rPr>
              <a:t>Celia Álvarez, Marta Andrés y Uxue Bustamante</a:t>
            </a:r>
          </a:p>
        </p:txBody>
      </p:sp>
      <p:sp>
        <p:nvSpPr>
          <p:cNvPr id="19" name="CuadroTexto 18">
            <a:extLst>
              <a:ext uri="{FF2B5EF4-FFF2-40B4-BE49-F238E27FC236}">
                <a16:creationId xmlns:a16="http://schemas.microsoft.com/office/drawing/2014/main" id="{7DBE4259-057C-4A02-8D31-47F1A178F5A1}"/>
              </a:ext>
            </a:extLst>
          </p:cNvPr>
          <p:cNvSpPr txBox="1"/>
          <p:nvPr/>
        </p:nvSpPr>
        <p:spPr>
          <a:xfrm>
            <a:off x="40370760" y="764417"/>
            <a:ext cx="10835640" cy="2862322"/>
          </a:xfrm>
          <a:prstGeom prst="rect">
            <a:avLst/>
          </a:prstGeom>
          <a:noFill/>
        </p:spPr>
        <p:txBody>
          <a:bodyPr wrap="square" rtlCol="0">
            <a:spAutoFit/>
          </a:bodyPr>
          <a:lstStyle/>
          <a:p>
            <a:pPr algn="ctr"/>
            <a:r>
              <a:rPr lang="es-ES" sz="6000" dirty="0">
                <a:latin typeface="+mn-lt"/>
                <a:cs typeface="Times New Roman" panose="02020603050405020304" pitchFamily="18" charset="0"/>
              </a:rPr>
              <a:t>Asignatura: Informática</a:t>
            </a:r>
          </a:p>
          <a:p>
            <a:pPr algn="ctr"/>
            <a:r>
              <a:rPr lang="es-ES" sz="6000" dirty="0">
                <a:latin typeface="+mn-lt"/>
                <a:cs typeface="Times New Roman" panose="02020603050405020304" pitchFamily="18" charset="0"/>
              </a:rPr>
              <a:t>Profesora: Rosario López Gómez</a:t>
            </a:r>
          </a:p>
          <a:p>
            <a:pPr algn="ctr"/>
            <a:r>
              <a:rPr lang="es-ES" sz="6000" dirty="0">
                <a:latin typeface="+mn-lt"/>
                <a:cs typeface="Times New Roman" panose="02020603050405020304" pitchFamily="18" charset="0"/>
              </a:rPr>
              <a:t>ESCUELA DE ENFERMERÍA</a:t>
            </a:r>
          </a:p>
        </p:txBody>
      </p:sp>
      <p:pic>
        <p:nvPicPr>
          <p:cNvPr id="20" name="Imagen 19">
            <a:extLst>
              <a:ext uri="{FF2B5EF4-FFF2-40B4-BE49-F238E27FC236}">
                <a16:creationId xmlns:a16="http://schemas.microsoft.com/office/drawing/2014/main" id="{82D2E2F9-3FF2-48C6-A567-57674DED930E}"/>
              </a:ext>
            </a:extLst>
          </p:cNvPr>
          <p:cNvPicPr>
            <a:picLocks noChangeAspect="1"/>
          </p:cNvPicPr>
          <p:nvPr/>
        </p:nvPicPr>
        <p:blipFill>
          <a:blip r:embed="rId3"/>
          <a:stretch>
            <a:fillRect/>
          </a:stretch>
        </p:blipFill>
        <p:spPr>
          <a:xfrm>
            <a:off x="36450321" y="644047"/>
            <a:ext cx="3296711" cy="3890635"/>
          </a:xfrm>
          <a:prstGeom prst="rect">
            <a:avLst/>
          </a:prstGeom>
        </p:spPr>
      </p:pic>
      <p:graphicFrame>
        <p:nvGraphicFramePr>
          <p:cNvPr id="24" name="Gráfico 23">
            <a:extLst>
              <a:ext uri="{FF2B5EF4-FFF2-40B4-BE49-F238E27FC236}">
                <a16:creationId xmlns:a16="http://schemas.microsoft.com/office/drawing/2014/main" id="{A90899AB-9065-46B1-8446-78A6001935DF}"/>
              </a:ext>
            </a:extLst>
          </p:cNvPr>
          <p:cNvGraphicFramePr/>
          <p:nvPr>
            <p:extLst>
              <p:ext uri="{D42A27DB-BD31-4B8C-83A1-F6EECF244321}">
                <p14:modId xmlns:p14="http://schemas.microsoft.com/office/powerpoint/2010/main" val="3084846569"/>
              </p:ext>
            </p:extLst>
          </p:nvPr>
        </p:nvGraphicFramePr>
        <p:xfrm>
          <a:off x="2189018" y="18016222"/>
          <a:ext cx="7519913" cy="677377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Gráfico 27">
            <a:extLst>
              <a:ext uri="{FF2B5EF4-FFF2-40B4-BE49-F238E27FC236}">
                <a16:creationId xmlns:a16="http://schemas.microsoft.com/office/drawing/2014/main" id="{12FBA900-699F-4445-A91A-A3A10118BBE1}"/>
              </a:ext>
            </a:extLst>
          </p:cNvPr>
          <p:cNvGraphicFramePr/>
          <p:nvPr>
            <p:extLst>
              <p:ext uri="{D42A27DB-BD31-4B8C-83A1-F6EECF244321}">
                <p14:modId xmlns:p14="http://schemas.microsoft.com/office/powerpoint/2010/main" val="280115803"/>
              </p:ext>
            </p:extLst>
          </p:nvPr>
        </p:nvGraphicFramePr>
        <p:xfrm>
          <a:off x="9708931" y="18021883"/>
          <a:ext cx="6534242" cy="6842060"/>
        </p:xfrm>
        <a:graphic>
          <a:graphicData uri="http://schemas.openxmlformats.org/drawingml/2006/chart">
            <c:chart xmlns:c="http://schemas.openxmlformats.org/drawingml/2006/chart" xmlns:r="http://schemas.openxmlformats.org/officeDocument/2006/relationships" r:id="rId5"/>
          </a:graphicData>
        </a:graphic>
      </p:graphicFrame>
      <p:sp>
        <p:nvSpPr>
          <p:cNvPr id="29" name="CuadroTexto 28">
            <a:extLst>
              <a:ext uri="{FF2B5EF4-FFF2-40B4-BE49-F238E27FC236}">
                <a16:creationId xmlns:a16="http://schemas.microsoft.com/office/drawing/2014/main" id="{3A85B6CD-D515-4342-B2DF-65F544B10D14}"/>
              </a:ext>
            </a:extLst>
          </p:cNvPr>
          <p:cNvSpPr txBox="1"/>
          <p:nvPr/>
        </p:nvSpPr>
        <p:spPr>
          <a:xfrm>
            <a:off x="1400784" y="26055611"/>
            <a:ext cx="15314242" cy="6863417"/>
          </a:xfrm>
          <a:prstGeom prst="rect">
            <a:avLst/>
          </a:prstGeom>
          <a:noFill/>
        </p:spPr>
        <p:txBody>
          <a:bodyPr wrap="square" rtlCol="0">
            <a:spAutoFit/>
          </a:bodyPr>
          <a:lstStyle/>
          <a:p>
            <a:pPr algn="just"/>
            <a:r>
              <a:rPr lang="es-ES" sz="3200" dirty="0">
                <a:latin typeface="+mn-lt"/>
                <a:cs typeface="Times New Roman" panose="02020603050405020304" pitchFamily="18" charset="0"/>
              </a:rPr>
              <a:t>El objetivo era comparar un programa de entrenamiento combinado (físico y cognitivo) frente a un programa de entrenamiento físico y observar su eficacia sobre la optimización de las funciones cognitivas en un grupo de pacientes con EM remitente recurrente. </a:t>
            </a:r>
          </a:p>
          <a:p>
            <a:pPr algn="just"/>
            <a:r>
              <a:rPr lang="es-ES" sz="3200" dirty="0">
                <a:latin typeface="+mn-lt"/>
                <a:cs typeface="Times New Roman" panose="02020603050405020304" pitchFamily="18" charset="0"/>
              </a:rPr>
              <a:t>Teniendo en cuenta los resultados descritos en la bibliografía sobre la eficacia de la rehabilitación combinada (cognitiva y física), se mantuvo la hipótesis de que el grupo que realizó el entrenamiento combinado presentaría un mejor rendimiento cognitivo general que otro grupo.  Como se esperaba, los resultados muestran que el GE presentó un mejor rendimiento cognitivo respecto al GC, sobre todo en las áreas de atención, aprendizaje y memoria a largo plazo visuoespacial, así como en funciones ejecutivas como la capacidad de inhibición. </a:t>
            </a:r>
          </a:p>
          <a:p>
            <a:pPr algn="just"/>
            <a:r>
              <a:rPr lang="es-ES" sz="3200" dirty="0">
                <a:latin typeface="+mn-lt"/>
                <a:cs typeface="Times New Roman" panose="02020603050405020304" pitchFamily="18" charset="0"/>
              </a:rPr>
              <a:t>No obstante, ambos grupos mostraron una mejoría significativa en el estado de ánimo que si no hubieran realizado ningún entrenamiento, ni cognitivo ni </a:t>
            </a:r>
            <a:r>
              <a:rPr lang="es-ES" sz="3200" dirty="0" err="1">
                <a:latin typeface="+mn-lt"/>
                <a:cs typeface="Times New Roman" panose="02020603050405020304" pitchFamily="18" charset="0"/>
              </a:rPr>
              <a:t>aerobico</a:t>
            </a:r>
            <a:r>
              <a:rPr lang="es-ES" sz="3200" dirty="0">
                <a:latin typeface="+mn-lt"/>
                <a:cs typeface="Times New Roman" panose="02020603050405020304" pitchFamily="18" charset="0"/>
              </a:rPr>
              <a:t>.</a:t>
            </a:r>
          </a:p>
          <a:p>
            <a:pPr algn="just"/>
            <a:endParaRPr lang="es-ES" sz="2800" dirty="0">
              <a:latin typeface="+mn-lt"/>
              <a:cs typeface="Times New Roman" panose="02020603050405020304" pitchFamily="18" charset="0"/>
            </a:endParaRPr>
          </a:p>
          <a:p>
            <a:endParaRPr lang="es-ES" sz="2800" dirty="0">
              <a:latin typeface="Times New Roman" panose="02020603050405020304" pitchFamily="18" charset="0"/>
              <a:cs typeface="Times New Roman" panose="02020603050405020304" pitchFamily="18" charset="0"/>
            </a:endParaRPr>
          </a:p>
        </p:txBody>
      </p:sp>
      <p:sp>
        <p:nvSpPr>
          <p:cNvPr id="34" name="CuadroTexto 33">
            <a:extLst>
              <a:ext uri="{FF2B5EF4-FFF2-40B4-BE49-F238E27FC236}">
                <a16:creationId xmlns:a16="http://schemas.microsoft.com/office/drawing/2014/main" id="{4D67CC91-428D-4441-94D2-F5C5588B28EA}"/>
              </a:ext>
            </a:extLst>
          </p:cNvPr>
          <p:cNvSpPr txBox="1"/>
          <p:nvPr/>
        </p:nvSpPr>
        <p:spPr>
          <a:xfrm>
            <a:off x="1045860" y="11195706"/>
            <a:ext cx="15754492" cy="3477875"/>
          </a:xfrm>
          <a:prstGeom prst="rect">
            <a:avLst/>
          </a:prstGeom>
          <a:noFill/>
        </p:spPr>
        <p:txBody>
          <a:bodyPr wrap="square" rtlCol="0">
            <a:spAutoFit/>
          </a:bodyPr>
          <a:lstStyle/>
          <a:p>
            <a:pPr marL="457200" indent="-457200" algn="just">
              <a:buFont typeface="Arial" panose="020B0604020202020204" pitchFamily="34" charset="0"/>
              <a:buChar char="•"/>
            </a:pPr>
            <a:r>
              <a:rPr lang="es-ES" sz="3200" dirty="0">
                <a:latin typeface="+mn-lt"/>
                <a:cs typeface="Times New Roman" panose="02020603050405020304" pitchFamily="18" charset="0"/>
              </a:rPr>
              <a:t>Se realizó un estudio experimental en 32 pacientes con EM.</a:t>
            </a:r>
          </a:p>
          <a:p>
            <a:pPr marL="457200" indent="-457200" algn="just">
              <a:buFont typeface="Arial" panose="020B0604020202020204" pitchFamily="34" charset="0"/>
              <a:buChar char="•"/>
            </a:pPr>
            <a:r>
              <a:rPr lang="es-ES" sz="3200" dirty="0">
                <a:latin typeface="+mn-lt"/>
                <a:cs typeface="Times New Roman" panose="02020603050405020304" pitchFamily="18" charset="0"/>
              </a:rPr>
              <a:t>Dos grupos: 16 al grupo experimental (entrenamiento cognitivo combinado con ejercicios aeróbicos) y 16 al grupo control (ejercicios aeróbicos). </a:t>
            </a:r>
          </a:p>
          <a:p>
            <a:pPr marL="457200" indent="-457200" algn="just">
              <a:buFont typeface="Arial" panose="020B0604020202020204" pitchFamily="34" charset="0"/>
              <a:buChar char="•"/>
            </a:pPr>
            <a:r>
              <a:rPr lang="es-ES" sz="3200" dirty="0">
                <a:latin typeface="+mn-lt"/>
                <a:cs typeface="Times New Roman" panose="02020603050405020304" pitchFamily="18" charset="0"/>
              </a:rPr>
              <a:t>La intervención se planificó para seis semanas, cinco veces por semana, combinando tareas cognitivas mediante un juego de tablero dinámico de cubos y signos y un programa de ejercicios aeróbicos.</a:t>
            </a:r>
          </a:p>
          <a:p>
            <a:endParaRPr lang="es-ES" sz="2800" dirty="0">
              <a:latin typeface="Times New Roman" panose="02020603050405020304" pitchFamily="18" charset="0"/>
              <a:cs typeface="Times New Roman" panose="02020603050405020304" pitchFamily="18" charset="0"/>
            </a:endParaRPr>
          </a:p>
        </p:txBody>
      </p:sp>
      <p:sp>
        <p:nvSpPr>
          <p:cNvPr id="35" name="CuadroTexto 34">
            <a:extLst>
              <a:ext uri="{FF2B5EF4-FFF2-40B4-BE49-F238E27FC236}">
                <a16:creationId xmlns:a16="http://schemas.microsoft.com/office/drawing/2014/main" id="{F1CBB357-DD18-486E-B98C-1F5E7ECD668F}"/>
              </a:ext>
            </a:extLst>
          </p:cNvPr>
          <p:cNvSpPr txBox="1"/>
          <p:nvPr/>
        </p:nvSpPr>
        <p:spPr>
          <a:xfrm>
            <a:off x="1125279" y="14402370"/>
            <a:ext cx="15578810" cy="3354765"/>
          </a:xfrm>
          <a:prstGeom prst="rect">
            <a:avLst/>
          </a:prstGeom>
          <a:noFill/>
        </p:spPr>
        <p:txBody>
          <a:bodyPr wrap="square" rtlCol="0">
            <a:spAutoFit/>
          </a:bodyPr>
          <a:lstStyle/>
          <a:p>
            <a:pPr algn="just"/>
            <a:r>
              <a:rPr lang="es-ES" sz="3200" dirty="0">
                <a:latin typeface="+mn-lt"/>
                <a:cs typeface="Times New Roman" panose="02020603050405020304" pitchFamily="18" charset="0"/>
              </a:rPr>
              <a:t>Ejercicios aeróbicos: ejercicio de tapiz rodante y en bicicleta ergométrica         capacidad cardiorrespiratoria</a:t>
            </a:r>
          </a:p>
          <a:p>
            <a:pPr algn="just"/>
            <a:r>
              <a:rPr lang="es-ES" sz="3200" dirty="0">
                <a:latin typeface="+mn-lt"/>
                <a:cs typeface="Times New Roman" panose="02020603050405020304" pitchFamily="18" charset="0"/>
              </a:rPr>
              <a:t>Entrenamiento cognitivo:  rastreo visual y velocidad visuomotora, atención sostenida y selectiva, atención alternante y solución de problemas práctico-constructivos. </a:t>
            </a:r>
          </a:p>
          <a:p>
            <a:endParaRPr lang="es-ES" sz="2800" dirty="0">
              <a:latin typeface="Times New Roman" panose="02020603050405020304" pitchFamily="18" charset="0"/>
              <a:cs typeface="Times New Roman" panose="02020603050405020304" pitchFamily="18" charset="0"/>
            </a:endParaRPr>
          </a:p>
          <a:p>
            <a:endParaRPr lang="es-ES" sz="2800" b="1" dirty="0">
              <a:solidFill>
                <a:srgbClr val="7030A0"/>
              </a:solidFill>
              <a:latin typeface="Times New Roman" panose="02020603050405020304" pitchFamily="18" charset="0"/>
              <a:cs typeface="Times New Roman" panose="02020603050405020304" pitchFamily="18" charset="0"/>
            </a:endParaRPr>
          </a:p>
          <a:p>
            <a:endParaRPr lang="es-ES" sz="2800" b="1" dirty="0">
              <a:solidFill>
                <a:srgbClr val="7030A0"/>
              </a:solidFill>
              <a:latin typeface="Times New Roman" panose="02020603050405020304" pitchFamily="18" charset="0"/>
              <a:cs typeface="Times New Roman" panose="02020603050405020304" pitchFamily="18" charset="0"/>
            </a:endParaRPr>
          </a:p>
        </p:txBody>
      </p:sp>
      <p:sp>
        <p:nvSpPr>
          <p:cNvPr id="36" name="Flecha: a la derecha 35">
            <a:extLst>
              <a:ext uri="{FF2B5EF4-FFF2-40B4-BE49-F238E27FC236}">
                <a16:creationId xmlns:a16="http://schemas.microsoft.com/office/drawing/2014/main" id="{EC83E843-0071-4AA3-ABF9-E6A218D49063}"/>
              </a:ext>
            </a:extLst>
          </p:cNvPr>
          <p:cNvSpPr/>
          <p:nvPr/>
        </p:nvSpPr>
        <p:spPr>
          <a:xfrm>
            <a:off x="13984247" y="14600578"/>
            <a:ext cx="579233" cy="229678"/>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30" name="Gráfico 29">
            <a:extLst>
              <a:ext uri="{FF2B5EF4-FFF2-40B4-BE49-F238E27FC236}">
                <a16:creationId xmlns:a16="http://schemas.microsoft.com/office/drawing/2014/main" id="{9289472A-9A42-49AD-AFB9-B7BE778F7447}"/>
              </a:ext>
            </a:extLst>
          </p:cNvPr>
          <p:cNvGraphicFramePr/>
          <p:nvPr>
            <p:extLst>
              <p:ext uri="{D42A27DB-BD31-4B8C-83A1-F6EECF244321}">
                <p14:modId xmlns:p14="http://schemas.microsoft.com/office/powerpoint/2010/main" val="1977449892"/>
              </p:ext>
            </p:extLst>
          </p:nvPr>
        </p:nvGraphicFramePr>
        <p:xfrm>
          <a:off x="18052577" y="19958862"/>
          <a:ext cx="7926097" cy="7800599"/>
        </p:xfrm>
        <a:graphic>
          <a:graphicData uri="http://schemas.openxmlformats.org/drawingml/2006/chart">
            <c:chart xmlns:c="http://schemas.openxmlformats.org/drawingml/2006/chart" xmlns:r="http://schemas.openxmlformats.org/officeDocument/2006/relationships" r:id="rId6"/>
          </a:graphicData>
        </a:graphic>
      </p:graphicFrame>
      <p:sp>
        <p:nvSpPr>
          <p:cNvPr id="4" name="CuadroTexto 3">
            <a:extLst>
              <a:ext uri="{FF2B5EF4-FFF2-40B4-BE49-F238E27FC236}">
                <a16:creationId xmlns:a16="http://schemas.microsoft.com/office/drawing/2014/main" id="{100653B3-5B08-4BF8-BF5E-425DECC69AD2}"/>
              </a:ext>
            </a:extLst>
          </p:cNvPr>
          <p:cNvSpPr txBox="1"/>
          <p:nvPr/>
        </p:nvSpPr>
        <p:spPr>
          <a:xfrm>
            <a:off x="17697691" y="29560820"/>
            <a:ext cx="15758059" cy="2308324"/>
          </a:xfrm>
          <a:prstGeom prst="rect">
            <a:avLst/>
          </a:prstGeom>
          <a:noFill/>
        </p:spPr>
        <p:txBody>
          <a:bodyPr wrap="square" rtlCol="0">
            <a:spAutoFit/>
          </a:bodyPr>
          <a:lstStyle/>
          <a:p>
            <a:pPr lvl="0" algn="just" eaLnBrk="0" hangingPunct="0">
              <a:spcBef>
                <a:spcPct val="20000"/>
              </a:spcBef>
            </a:pPr>
            <a:r>
              <a:rPr lang="es-ES" sz="3600" dirty="0">
                <a:latin typeface="+mn-lt"/>
                <a:cs typeface="Times New Roman" panose="02020603050405020304" pitchFamily="18" charset="0"/>
              </a:rPr>
              <a:t>Ser fumador/exfumador implica un 27 % más de riesgo de desarrollar EM frente a los nunca fumadores. Este riesgo es estadísticamente significativo en mujeres y no en varones, probablemente debido al bajo número de los mismos en el total de la muestra.</a:t>
            </a:r>
          </a:p>
        </p:txBody>
      </p:sp>
      <p:pic>
        <p:nvPicPr>
          <p:cNvPr id="5" name="Imagen 4">
            <a:extLst>
              <a:ext uri="{FF2B5EF4-FFF2-40B4-BE49-F238E27FC236}">
                <a16:creationId xmlns:a16="http://schemas.microsoft.com/office/drawing/2014/main" id="{77C1FFC8-ADC1-4372-BF72-B9EF1769FDE5}"/>
              </a:ext>
            </a:extLst>
          </p:cNvPr>
          <p:cNvPicPr>
            <a:picLocks noChangeAspect="1"/>
          </p:cNvPicPr>
          <p:nvPr/>
        </p:nvPicPr>
        <p:blipFill>
          <a:blip r:embed="rId7"/>
          <a:stretch>
            <a:fillRect/>
          </a:stretch>
        </p:blipFill>
        <p:spPr>
          <a:xfrm>
            <a:off x="25565415" y="21442913"/>
            <a:ext cx="7926097" cy="5367607"/>
          </a:xfrm>
          <a:prstGeom prst="rect">
            <a:avLst/>
          </a:prstGeom>
        </p:spPr>
      </p:pic>
      <p:sp>
        <p:nvSpPr>
          <p:cNvPr id="21" name="Rectángulo 20">
            <a:extLst>
              <a:ext uri="{FF2B5EF4-FFF2-40B4-BE49-F238E27FC236}">
                <a16:creationId xmlns:a16="http://schemas.microsoft.com/office/drawing/2014/main" id="{F7CD4082-7C0A-46A5-8B6B-B6E04B6EE173}"/>
              </a:ext>
            </a:extLst>
          </p:cNvPr>
          <p:cNvSpPr/>
          <p:nvPr/>
        </p:nvSpPr>
        <p:spPr>
          <a:xfrm>
            <a:off x="34504151" y="8410132"/>
            <a:ext cx="15713099" cy="1200329"/>
          </a:xfrm>
          <a:prstGeom prst="rect">
            <a:avLst/>
          </a:prstGeom>
        </p:spPr>
        <p:txBody>
          <a:bodyPr wrap="square">
            <a:spAutoFit/>
          </a:bodyPr>
          <a:lstStyle/>
          <a:p>
            <a:pPr algn="just"/>
            <a:r>
              <a:rPr lang="es-ES" sz="3600" dirty="0">
                <a:latin typeface="+mn-lt"/>
                <a:cs typeface="Times New Roman" panose="02020603050405020304" pitchFamily="18" charset="0"/>
              </a:rPr>
              <a:t>Analizar la </a:t>
            </a:r>
            <a:r>
              <a:rPr lang="es-ES" sz="3600" b="1" u="sng" dirty="0">
                <a:solidFill>
                  <a:srgbClr val="CC00CC"/>
                </a:solidFill>
                <a:latin typeface="+mn-lt"/>
                <a:cs typeface="Times New Roman" panose="02020603050405020304" pitchFamily="18" charset="0"/>
              </a:rPr>
              <a:t>prevalencia, tipos, mecanismos y tratamientos </a:t>
            </a:r>
            <a:r>
              <a:rPr lang="es-ES" sz="3600" dirty="0">
                <a:latin typeface="+mn-lt"/>
                <a:cs typeface="Times New Roman" panose="02020603050405020304" pitchFamily="18" charset="0"/>
              </a:rPr>
              <a:t>de los diferentes síndromes dolorosos que afectan a los pacientes con EM.</a:t>
            </a:r>
          </a:p>
        </p:txBody>
      </p:sp>
      <p:graphicFrame>
        <p:nvGraphicFramePr>
          <p:cNvPr id="40" name="Tabla 39">
            <a:extLst>
              <a:ext uri="{FF2B5EF4-FFF2-40B4-BE49-F238E27FC236}">
                <a16:creationId xmlns:a16="http://schemas.microsoft.com/office/drawing/2014/main" id="{3C8E3A36-FB41-4367-9EE1-1514417922D6}"/>
              </a:ext>
            </a:extLst>
          </p:cNvPr>
          <p:cNvGraphicFramePr>
            <a:graphicFrameLocks noGrp="1"/>
          </p:cNvGraphicFramePr>
          <p:nvPr>
            <p:extLst>
              <p:ext uri="{D42A27DB-BD31-4B8C-83A1-F6EECF244321}">
                <p14:modId xmlns:p14="http://schemas.microsoft.com/office/powerpoint/2010/main" val="1663492713"/>
              </p:ext>
            </p:extLst>
          </p:nvPr>
        </p:nvGraphicFramePr>
        <p:xfrm>
          <a:off x="35683741" y="11178973"/>
          <a:ext cx="13225116" cy="5352145"/>
        </p:xfrm>
        <a:graphic>
          <a:graphicData uri="http://schemas.openxmlformats.org/drawingml/2006/table">
            <a:tbl>
              <a:tblPr bandRow="1">
                <a:tableStyleId>{1FECB4D8-DB02-4DC6-A0A2-4F2EBAE1DC90}</a:tableStyleId>
              </a:tblPr>
              <a:tblGrid>
                <a:gridCol w="10471145">
                  <a:extLst>
                    <a:ext uri="{9D8B030D-6E8A-4147-A177-3AD203B41FA5}">
                      <a16:colId xmlns:a16="http://schemas.microsoft.com/office/drawing/2014/main" val="3075004205"/>
                    </a:ext>
                  </a:extLst>
                </a:gridCol>
                <a:gridCol w="2753971">
                  <a:extLst>
                    <a:ext uri="{9D8B030D-6E8A-4147-A177-3AD203B41FA5}">
                      <a16:colId xmlns:a16="http://schemas.microsoft.com/office/drawing/2014/main" val="332182212"/>
                    </a:ext>
                  </a:extLst>
                </a:gridCol>
              </a:tblGrid>
              <a:tr h="849160">
                <a:tc>
                  <a:txBody>
                    <a:bodyPr/>
                    <a:lstStyle/>
                    <a:p>
                      <a:pPr algn="ctr"/>
                      <a:r>
                        <a:rPr lang="es-ES" sz="4800" dirty="0">
                          <a:effectLst>
                            <a:glow rad="101600">
                              <a:srgbClr val="7030A0">
                                <a:alpha val="60000"/>
                              </a:srgbClr>
                            </a:glow>
                          </a:effectLst>
                        </a:rPr>
                        <a:t>Esclerosis múltiple de cualquier tipo</a:t>
                      </a:r>
                      <a:endParaRPr lang="es-ES" sz="4800" dirty="0">
                        <a:solidFill>
                          <a:schemeClr val="tx1"/>
                        </a:solidFill>
                        <a:effectLst>
                          <a:glow rad="101600">
                            <a:srgbClr val="7030A0">
                              <a:alpha val="60000"/>
                            </a:srgbClr>
                          </a:glow>
                        </a:effectLst>
                      </a:endParaRPr>
                    </a:p>
                  </a:txBody>
                  <a:tcPr/>
                </a:tc>
                <a:tc>
                  <a:txBody>
                    <a:bodyPr/>
                    <a:lstStyle/>
                    <a:p>
                      <a:pPr algn="ctr"/>
                      <a:r>
                        <a:rPr lang="es-ES" sz="4400" dirty="0"/>
                        <a:t>29-86% </a:t>
                      </a:r>
                    </a:p>
                  </a:txBody>
                  <a:tcPr/>
                </a:tc>
                <a:extLst>
                  <a:ext uri="{0D108BD9-81ED-4DB2-BD59-A6C34878D82A}">
                    <a16:rowId xmlns:a16="http://schemas.microsoft.com/office/drawing/2014/main" val="1234390547"/>
                  </a:ext>
                </a:extLst>
              </a:tr>
              <a:tr h="849160">
                <a:tc>
                  <a:txBody>
                    <a:bodyPr/>
                    <a:lstStyle/>
                    <a:p>
                      <a:pPr algn="ctr"/>
                      <a:r>
                        <a:rPr lang="es-ES" sz="4800" dirty="0">
                          <a:effectLst>
                            <a:glow rad="101600">
                              <a:srgbClr val="7030A0">
                                <a:alpha val="60000"/>
                              </a:srgbClr>
                            </a:glow>
                          </a:effectLst>
                        </a:rPr>
                        <a:t>Continuo </a:t>
                      </a:r>
                    </a:p>
                  </a:txBody>
                  <a:tcPr/>
                </a:tc>
                <a:tc>
                  <a:txBody>
                    <a:bodyPr/>
                    <a:lstStyle/>
                    <a:p>
                      <a:pPr marL="0" algn="ctr" defTabSz="5015966" rtl="0" eaLnBrk="1" latinLnBrk="0" hangingPunct="1"/>
                      <a:r>
                        <a:rPr lang="es-ES" sz="4400" kern="1200" dirty="0"/>
                        <a:t>18%</a:t>
                      </a:r>
                      <a:endParaRPr lang="es-ES" sz="4400" kern="1200" dirty="0">
                        <a:solidFill>
                          <a:schemeClr val="dk1"/>
                        </a:solidFill>
                        <a:latin typeface="+mn-lt"/>
                        <a:ea typeface="+mn-ea"/>
                        <a:cs typeface="+mn-cs"/>
                      </a:endParaRPr>
                    </a:p>
                  </a:txBody>
                  <a:tcPr/>
                </a:tc>
                <a:extLst>
                  <a:ext uri="{0D108BD9-81ED-4DB2-BD59-A6C34878D82A}">
                    <a16:rowId xmlns:a16="http://schemas.microsoft.com/office/drawing/2014/main" val="3595090904"/>
                  </a:ext>
                </a:extLst>
              </a:tr>
              <a:tr h="937103">
                <a:tc>
                  <a:txBody>
                    <a:bodyPr/>
                    <a:lstStyle/>
                    <a:p>
                      <a:pPr algn="ctr"/>
                      <a:r>
                        <a:rPr lang="es-ES" sz="4800" kern="1200" dirty="0">
                          <a:effectLst>
                            <a:glow rad="101600">
                              <a:srgbClr val="7030A0">
                                <a:alpha val="60000"/>
                              </a:srgbClr>
                            </a:glow>
                          </a:effectLst>
                        </a:rPr>
                        <a:t>Pacientes ingresados</a:t>
                      </a:r>
                      <a:endParaRPr lang="es-ES" sz="4800" kern="1200" dirty="0">
                        <a:solidFill>
                          <a:schemeClr val="dk1"/>
                        </a:solidFill>
                        <a:effectLst>
                          <a:glow rad="101600">
                            <a:srgbClr val="7030A0">
                              <a:alpha val="60000"/>
                            </a:srgbClr>
                          </a:glow>
                        </a:effectLst>
                        <a:latin typeface="+mn-lt"/>
                        <a:ea typeface="+mn-ea"/>
                        <a:cs typeface="+mn-cs"/>
                      </a:endParaRPr>
                    </a:p>
                  </a:txBody>
                  <a:tcPr/>
                </a:tc>
                <a:tc>
                  <a:txBody>
                    <a:bodyPr/>
                    <a:lstStyle/>
                    <a:p>
                      <a:pPr marL="0" algn="ctr" defTabSz="5015966" rtl="0" eaLnBrk="1" latinLnBrk="0" hangingPunct="1"/>
                      <a:r>
                        <a:rPr lang="es-ES" sz="4400" kern="1200" dirty="0"/>
                        <a:t>54%</a:t>
                      </a:r>
                      <a:endParaRPr lang="es-ES" sz="4400" kern="1200" dirty="0">
                        <a:solidFill>
                          <a:schemeClr val="dk1"/>
                        </a:solidFill>
                        <a:latin typeface="+mn-lt"/>
                        <a:ea typeface="+mn-ea"/>
                        <a:cs typeface="+mn-cs"/>
                      </a:endParaRPr>
                    </a:p>
                  </a:txBody>
                  <a:tcPr/>
                </a:tc>
                <a:extLst>
                  <a:ext uri="{0D108BD9-81ED-4DB2-BD59-A6C34878D82A}">
                    <a16:rowId xmlns:a16="http://schemas.microsoft.com/office/drawing/2014/main" val="2568003296"/>
                  </a:ext>
                </a:extLst>
              </a:tr>
              <a:tr h="0">
                <a:tc>
                  <a:txBody>
                    <a:bodyPr/>
                    <a:lstStyle/>
                    <a:p>
                      <a:pPr marL="0" algn="ctr" defTabSz="5015966" rtl="0" eaLnBrk="1" latinLnBrk="0" hangingPunct="1"/>
                      <a:r>
                        <a:rPr lang="es-ES" sz="4800" kern="1200" dirty="0">
                          <a:effectLst>
                            <a:glow rad="101600">
                              <a:srgbClr val="7030A0">
                                <a:alpha val="60000"/>
                              </a:srgbClr>
                            </a:glow>
                          </a:effectLst>
                        </a:rPr>
                        <a:t>Inicio de la enfermedad</a:t>
                      </a:r>
                      <a:endParaRPr lang="es-ES" sz="4800" kern="1200" dirty="0">
                        <a:solidFill>
                          <a:schemeClr val="dk1"/>
                        </a:solidFill>
                        <a:effectLst>
                          <a:glow rad="101600">
                            <a:srgbClr val="7030A0">
                              <a:alpha val="60000"/>
                            </a:srgbClr>
                          </a:glow>
                        </a:effectLst>
                        <a:latin typeface="+mn-lt"/>
                        <a:ea typeface="+mn-ea"/>
                        <a:cs typeface="+mn-cs"/>
                      </a:endParaRPr>
                    </a:p>
                  </a:txBody>
                  <a:tcPr/>
                </a:tc>
                <a:tc>
                  <a:txBody>
                    <a:bodyPr/>
                    <a:lstStyle/>
                    <a:p>
                      <a:pPr marL="0" algn="ctr" defTabSz="5015966" rtl="0" eaLnBrk="1" latinLnBrk="0" hangingPunct="1"/>
                      <a:r>
                        <a:rPr lang="es-ES" sz="4400" kern="1200" dirty="0"/>
                        <a:t>11-23% </a:t>
                      </a:r>
                      <a:endParaRPr lang="es-ES" sz="4400" kern="1200" dirty="0">
                        <a:solidFill>
                          <a:schemeClr val="dk1"/>
                        </a:solidFill>
                        <a:latin typeface="+mn-lt"/>
                        <a:ea typeface="+mn-ea"/>
                        <a:cs typeface="+mn-cs"/>
                      </a:endParaRPr>
                    </a:p>
                  </a:txBody>
                  <a:tcPr/>
                </a:tc>
                <a:extLst>
                  <a:ext uri="{0D108BD9-81ED-4DB2-BD59-A6C34878D82A}">
                    <a16:rowId xmlns:a16="http://schemas.microsoft.com/office/drawing/2014/main" val="2246989543"/>
                  </a:ext>
                </a:extLst>
              </a:tr>
              <a:tr h="1044602">
                <a:tc>
                  <a:txBody>
                    <a:bodyPr/>
                    <a:lstStyle/>
                    <a:p>
                      <a:pPr marL="0" algn="ctr" defTabSz="5015966" rtl="0" eaLnBrk="1" latinLnBrk="0" hangingPunct="1"/>
                      <a:r>
                        <a:rPr lang="es-ES" sz="4800" kern="1200" dirty="0">
                          <a:effectLst>
                            <a:glow rad="101600">
                              <a:srgbClr val="7030A0">
                                <a:alpha val="60000"/>
                              </a:srgbClr>
                            </a:glow>
                          </a:effectLst>
                        </a:rPr>
                        <a:t>Uno de los peores síntomas</a:t>
                      </a:r>
                      <a:endParaRPr lang="es-ES" sz="4800" kern="1200" dirty="0">
                        <a:solidFill>
                          <a:schemeClr val="dk1"/>
                        </a:solidFill>
                        <a:effectLst>
                          <a:glow rad="101600">
                            <a:srgbClr val="7030A0">
                              <a:alpha val="60000"/>
                            </a:srgbClr>
                          </a:glow>
                        </a:effectLst>
                        <a:latin typeface="+mn-lt"/>
                        <a:ea typeface="+mn-ea"/>
                        <a:cs typeface="+mn-cs"/>
                      </a:endParaRPr>
                    </a:p>
                  </a:txBody>
                  <a:tcPr/>
                </a:tc>
                <a:tc>
                  <a:txBody>
                    <a:bodyPr/>
                    <a:lstStyle/>
                    <a:p>
                      <a:pPr marL="0" algn="ctr" defTabSz="5015966" rtl="0" eaLnBrk="1" latinLnBrk="0" hangingPunct="1"/>
                      <a:r>
                        <a:rPr lang="es-ES" sz="4400" kern="1200" dirty="0"/>
                        <a:t>33%</a:t>
                      </a:r>
                      <a:endParaRPr lang="es-ES" sz="4400" kern="1200" dirty="0">
                        <a:solidFill>
                          <a:schemeClr val="dk1"/>
                        </a:solidFill>
                        <a:latin typeface="+mn-lt"/>
                        <a:ea typeface="+mn-ea"/>
                        <a:cs typeface="+mn-cs"/>
                      </a:endParaRPr>
                    </a:p>
                  </a:txBody>
                  <a:tcPr/>
                </a:tc>
                <a:extLst>
                  <a:ext uri="{0D108BD9-81ED-4DB2-BD59-A6C34878D82A}">
                    <a16:rowId xmlns:a16="http://schemas.microsoft.com/office/drawing/2014/main" val="1591942242"/>
                  </a:ext>
                </a:extLst>
              </a:tr>
              <a:tr h="849160">
                <a:tc>
                  <a:txBody>
                    <a:bodyPr/>
                    <a:lstStyle/>
                    <a:p>
                      <a:pPr marL="0" algn="ctr" defTabSz="5015966" rtl="0" eaLnBrk="1" latinLnBrk="0" hangingPunct="1"/>
                      <a:r>
                        <a:rPr lang="es-ES" sz="4800" kern="1200" dirty="0">
                          <a:effectLst>
                            <a:glow rad="101600">
                              <a:srgbClr val="7030A0">
                                <a:alpha val="60000"/>
                              </a:srgbClr>
                            </a:glow>
                          </a:effectLst>
                        </a:rPr>
                        <a:t>El peor síntoma</a:t>
                      </a:r>
                      <a:endParaRPr lang="es-ES" sz="4800" kern="1200" dirty="0">
                        <a:solidFill>
                          <a:schemeClr val="dk1"/>
                        </a:solidFill>
                        <a:effectLst>
                          <a:glow rad="101600">
                            <a:srgbClr val="7030A0">
                              <a:alpha val="60000"/>
                            </a:srgbClr>
                          </a:glow>
                        </a:effectLst>
                        <a:latin typeface="+mn-lt"/>
                        <a:ea typeface="+mn-ea"/>
                        <a:cs typeface="+mn-cs"/>
                      </a:endParaRPr>
                    </a:p>
                  </a:txBody>
                  <a:tcPr/>
                </a:tc>
                <a:tc>
                  <a:txBody>
                    <a:bodyPr/>
                    <a:lstStyle/>
                    <a:p>
                      <a:pPr marL="0" algn="ctr" defTabSz="5015966" rtl="0" eaLnBrk="1" latinLnBrk="0" hangingPunct="1"/>
                      <a:r>
                        <a:rPr lang="es-ES" sz="4400" kern="1200" dirty="0"/>
                        <a:t>5%</a:t>
                      </a:r>
                      <a:endParaRPr lang="es-ES" sz="4400" kern="1200" dirty="0">
                        <a:solidFill>
                          <a:schemeClr val="dk1"/>
                        </a:solidFill>
                        <a:latin typeface="+mn-lt"/>
                        <a:ea typeface="+mn-ea"/>
                        <a:cs typeface="+mn-cs"/>
                      </a:endParaRPr>
                    </a:p>
                  </a:txBody>
                  <a:tcPr/>
                </a:tc>
                <a:extLst>
                  <a:ext uri="{0D108BD9-81ED-4DB2-BD59-A6C34878D82A}">
                    <a16:rowId xmlns:a16="http://schemas.microsoft.com/office/drawing/2014/main" val="3054078406"/>
                  </a:ext>
                </a:extLst>
              </a:tr>
            </a:tbl>
          </a:graphicData>
        </a:graphic>
      </p:graphicFrame>
      <p:graphicFrame>
        <p:nvGraphicFramePr>
          <p:cNvPr id="41" name="Diagrama 40">
            <a:extLst>
              <a:ext uri="{FF2B5EF4-FFF2-40B4-BE49-F238E27FC236}">
                <a16:creationId xmlns:a16="http://schemas.microsoft.com/office/drawing/2014/main" id="{040FE345-BA0E-4EA8-8FA0-CA63A725FF6E}"/>
              </a:ext>
            </a:extLst>
          </p:cNvPr>
          <p:cNvGraphicFramePr/>
          <p:nvPr>
            <p:extLst>
              <p:ext uri="{D42A27DB-BD31-4B8C-83A1-F6EECF244321}">
                <p14:modId xmlns:p14="http://schemas.microsoft.com/office/powerpoint/2010/main" val="2927717255"/>
              </p:ext>
            </p:extLst>
          </p:nvPr>
        </p:nvGraphicFramePr>
        <p:xfrm>
          <a:off x="36234602" y="17273711"/>
          <a:ext cx="12252190" cy="55339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2" name="CuadroTexto 41">
            <a:extLst>
              <a:ext uri="{FF2B5EF4-FFF2-40B4-BE49-F238E27FC236}">
                <a16:creationId xmlns:a16="http://schemas.microsoft.com/office/drawing/2014/main" id="{6B8C7953-9EF3-4FAC-A14D-B61C704EE9E1}"/>
              </a:ext>
            </a:extLst>
          </p:cNvPr>
          <p:cNvSpPr txBox="1"/>
          <p:nvPr/>
        </p:nvSpPr>
        <p:spPr>
          <a:xfrm>
            <a:off x="37345123" y="22127845"/>
            <a:ext cx="10031149" cy="830997"/>
          </a:xfrm>
          <a:prstGeom prst="rect">
            <a:avLst/>
          </a:prstGeom>
          <a:solidFill>
            <a:srgbClr val="CC00CC"/>
          </a:solidFill>
          <a:effectLst>
            <a:innerShdw blurRad="63500" dist="50800" dir="2700000">
              <a:prstClr val="black">
                <a:alpha val="50000"/>
              </a:prstClr>
            </a:inn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s-ES" sz="4800" dirty="0">
                <a:cs typeface="Times New Roman" panose="02020603050405020304" pitchFamily="18" charset="0"/>
              </a:rPr>
              <a:t>TRATAMIENTOS</a:t>
            </a:r>
            <a:endParaRPr lang="es-ES" sz="2800" dirty="0">
              <a:cs typeface="Times New Roman" panose="02020603050405020304" pitchFamily="18" charset="0"/>
            </a:endParaRPr>
          </a:p>
        </p:txBody>
      </p:sp>
      <p:pic>
        <p:nvPicPr>
          <p:cNvPr id="43" name="Imagen 42" descr="Imagen que contiene verde, interior, sentado, mesa&#10;&#10;Descripción generada automáticamente">
            <a:extLst>
              <a:ext uri="{FF2B5EF4-FFF2-40B4-BE49-F238E27FC236}">
                <a16:creationId xmlns:a16="http://schemas.microsoft.com/office/drawing/2014/main" id="{DA039C4E-2A6D-4FF5-BC29-1FCF0345D7B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075190" y="23207072"/>
            <a:ext cx="3624508" cy="2420373"/>
          </a:xfrm>
          <a:prstGeom prst="rect">
            <a:avLst/>
          </a:prstGeom>
          <a:ln>
            <a:noFill/>
          </a:ln>
          <a:effectLst>
            <a:softEdge rad="112500"/>
          </a:effectLst>
        </p:spPr>
      </p:pic>
      <p:pic>
        <p:nvPicPr>
          <p:cNvPr id="44" name="Picture 4" descr="Resultado de imagen de antidepresivos">
            <a:extLst>
              <a:ext uri="{FF2B5EF4-FFF2-40B4-BE49-F238E27FC236}">
                <a16:creationId xmlns:a16="http://schemas.microsoft.com/office/drawing/2014/main" id="{712EE372-C887-4161-8C4D-9A7C0AB7FA1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31593" y="25683479"/>
            <a:ext cx="3812972" cy="199258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Imagen relacionada">
            <a:extLst>
              <a:ext uri="{FF2B5EF4-FFF2-40B4-BE49-F238E27FC236}">
                <a16:creationId xmlns:a16="http://schemas.microsoft.com/office/drawing/2014/main" id="{65A8B24F-E02A-4658-8792-EE597747AF3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897926" y="23638993"/>
            <a:ext cx="4877991" cy="3433190"/>
          </a:xfrm>
          <a:prstGeom prst="rect">
            <a:avLst/>
          </a:prstGeom>
          <a:noFill/>
          <a:extLst>
            <a:ext uri="{909E8E84-426E-40DD-AFC4-6F175D3DCCD1}">
              <a14:hiddenFill xmlns:a14="http://schemas.microsoft.com/office/drawing/2010/main">
                <a:solidFill>
                  <a:srgbClr val="FFFFFF"/>
                </a:solidFill>
              </a14:hiddenFill>
            </a:ext>
          </a:extLst>
        </p:spPr>
      </p:pic>
      <p:sp>
        <p:nvSpPr>
          <p:cNvPr id="46" name="Flecha: a la derecha 45">
            <a:extLst>
              <a:ext uri="{FF2B5EF4-FFF2-40B4-BE49-F238E27FC236}">
                <a16:creationId xmlns:a16="http://schemas.microsoft.com/office/drawing/2014/main" id="{E6529622-0C88-4718-B936-61F33279AC3E}"/>
              </a:ext>
            </a:extLst>
          </p:cNvPr>
          <p:cNvSpPr/>
          <p:nvPr/>
        </p:nvSpPr>
        <p:spPr>
          <a:xfrm>
            <a:off x="40351794" y="24821540"/>
            <a:ext cx="2749565" cy="1025514"/>
          </a:xfrm>
          <a:prstGeom prst="rightArrow">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a:extLst>
              <a:ext uri="{FF2B5EF4-FFF2-40B4-BE49-F238E27FC236}">
                <a16:creationId xmlns:a16="http://schemas.microsoft.com/office/drawing/2014/main" id="{076D7C1C-917E-4DF0-AD60-41B7968FA618}"/>
              </a:ext>
            </a:extLst>
          </p:cNvPr>
          <p:cNvSpPr/>
          <p:nvPr/>
        </p:nvSpPr>
        <p:spPr>
          <a:xfrm>
            <a:off x="34438416" y="28128727"/>
            <a:ext cx="15715766" cy="95410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00" dirty="0"/>
              <a:t>CONCLUSION</a:t>
            </a:r>
          </a:p>
        </p:txBody>
      </p:sp>
      <p:sp>
        <p:nvSpPr>
          <p:cNvPr id="48" name="Text Placeholder 14">
            <a:extLst>
              <a:ext uri="{FF2B5EF4-FFF2-40B4-BE49-F238E27FC236}">
                <a16:creationId xmlns:a16="http://schemas.microsoft.com/office/drawing/2014/main" id="{99D35275-460A-4364-9D3E-E81CE2C8FCD0}"/>
              </a:ext>
            </a:extLst>
          </p:cNvPr>
          <p:cNvSpPr txBox="1">
            <a:spLocks/>
          </p:cNvSpPr>
          <p:nvPr/>
        </p:nvSpPr>
        <p:spPr>
          <a:xfrm>
            <a:off x="34438416" y="28949480"/>
            <a:ext cx="15844570" cy="2829759"/>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marL="571510" indent="-571510" algn="just">
              <a:buFont typeface="Symbol" panose="05050102010706020507" pitchFamily="18" charset="2"/>
              <a:buChar char=""/>
            </a:pPr>
            <a:r>
              <a:rPr lang="es-ES" sz="4400" dirty="0">
                <a:solidFill>
                  <a:schemeClr val="tx1"/>
                </a:solidFill>
                <a:latin typeface="+mn-lt"/>
              </a:rPr>
              <a:t>El dolor afecta a un alto porcentaje de los pacientes con EM</a:t>
            </a:r>
          </a:p>
          <a:p>
            <a:pPr marL="571510" indent="-571510" algn="just">
              <a:buFont typeface="Symbol" panose="05050102010706020507" pitchFamily="18" charset="2"/>
              <a:buChar char=""/>
            </a:pPr>
            <a:r>
              <a:rPr lang="es-ES" sz="4400" dirty="0">
                <a:solidFill>
                  <a:schemeClr val="tx1"/>
                </a:solidFill>
                <a:latin typeface="+mn-lt"/>
              </a:rPr>
              <a:t>Su fisiopatología se desconoce.</a:t>
            </a:r>
          </a:p>
          <a:p>
            <a:pPr marL="571510" indent="-571510" algn="just">
              <a:buFont typeface="Symbol" panose="05050102010706020507" pitchFamily="18" charset="2"/>
              <a:buChar char=""/>
            </a:pPr>
            <a:r>
              <a:rPr lang="es-ES" sz="4400" dirty="0">
                <a:solidFill>
                  <a:schemeClr val="tx1"/>
                </a:solidFill>
                <a:latin typeface="+mn-lt"/>
              </a:rPr>
              <a:t>No existen tratamientos específicos.</a:t>
            </a:r>
            <a:endParaRPr lang="en-US" dirty="0">
              <a:latin typeface="+mn-lt"/>
            </a:endParaRPr>
          </a:p>
        </p:txBody>
      </p:sp>
      <p:sp>
        <p:nvSpPr>
          <p:cNvPr id="54" name="Rectángulo 53">
            <a:extLst>
              <a:ext uri="{FF2B5EF4-FFF2-40B4-BE49-F238E27FC236}">
                <a16:creationId xmlns:a16="http://schemas.microsoft.com/office/drawing/2014/main" id="{EDC4E1CD-C7B0-4E05-AD55-B6EEB8391D0C}"/>
              </a:ext>
            </a:extLst>
          </p:cNvPr>
          <p:cNvSpPr/>
          <p:nvPr/>
        </p:nvSpPr>
        <p:spPr>
          <a:xfrm>
            <a:off x="34309611" y="7174295"/>
            <a:ext cx="15844571" cy="95410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00" dirty="0"/>
              <a:t>OBJETIVO</a:t>
            </a:r>
          </a:p>
        </p:txBody>
      </p:sp>
      <p:sp>
        <p:nvSpPr>
          <p:cNvPr id="55" name="CuadroTexto 54">
            <a:extLst>
              <a:ext uri="{FF2B5EF4-FFF2-40B4-BE49-F238E27FC236}">
                <a16:creationId xmlns:a16="http://schemas.microsoft.com/office/drawing/2014/main" id="{663B8298-E0AA-4304-970E-8ECF1C8E180E}"/>
              </a:ext>
            </a:extLst>
          </p:cNvPr>
          <p:cNvSpPr txBox="1"/>
          <p:nvPr/>
        </p:nvSpPr>
        <p:spPr>
          <a:xfrm>
            <a:off x="37560279" y="9832126"/>
            <a:ext cx="10031149" cy="830997"/>
          </a:xfrm>
          <a:prstGeom prst="rect">
            <a:avLst/>
          </a:prstGeom>
          <a:solidFill>
            <a:srgbClr val="CC00CC"/>
          </a:solidFill>
          <a:effectLst>
            <a:innerShdw blurRad="63500" dist="50800" dir="2700000">
              <a:prstClr val="black">
                <a:alpha val="50000"/>
              </a:prstClr>
            </a:inn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s-ES" sz="4800" dirty="0">
                <a:cs typeface="Times New Roman" panose="02020603050405020304" pitchFamily="18" charset="0"/>
              </a:rPr>
              <a:t>PREVALENCIA DEL DOLOR</a:t>
            </a:r>
            <a:endParaRPr lang="es-ES" sz="2800" dirty="0">
              <a:cs typeface="Times New Roman" panose="02020603050405020304" pitchFamily="18" charset="0"/>
            </a:endParaRPr>
          </a:p>
        </p:txBody>
      </p:sp>
      <p:sp>
        <p:nvSpPr>
          <p:cNvPr id="56" name="Rectángulo 55">
            <a:extLst>
              <a:ext uri="{FF2B5EF4-FFF2-40B4-BE49-F238E27FC236}">
                <a16:creationId xmlns:a16="http://schemas.microsoft.com/office/drawing/2014/main" id="{BA1A94F0-7B2B-4162-A1A4-455BFCA09C71}"/>
              </a:ext>
            </a:extLst>
          </p:cNvPr>
          <p:cNvSpPr/>
          <p:nvPr/>
        </p:nvSpPr>
        <p:spPr>
          <a:xfrm>
            <a:off x="35102800" y="1184641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CuadroTexto 57">
            <a:extLst>
              <a:ext uri="{FF2B5EF4-FFF2-40B4-BE49-F238E27FC236}">
                <a16:creationId xmlns:a16="http://schemas.microsoft.com/office/drawing/2014/main" id="{3D1F74B6-2A98-49E2-B2EE-71442F5A7BB3}"/>
              </a:ext>
            </a:extLst>
          </p:cNvPr>
          <p:cNvSpPr txBox="1"/>
          <p:nvPr/>
        </p:nvSpPr>
        <p:spPr>
          <a:xfrm>
            <a:off x="34309611" y="5442625"/>
            <a:ext cx="15820728" cy="1446550"/>
          </a:xfrm>
          <a:prstGeom prst="rect">
            <a:avLst/>
          </a:prstGeom>
          <a:solidFill>
            <a:srgbClr val="660066"/>
          </a:solidFill>
          <a:ln>
            <a:solidFill>
              <a:srgbClr val="660066"/>
            </a:solidFill>
          </a:ln>
        </p:spPr>
        <p:txBody>
          <a:bodyPr wrap="square" rtlCol="0">
            <a:spAutoFit/>
          </a:bodyPr>
          <a:lstStyle/>
          <a:p>
            <a:pPr algn="ctr"/>
            <a:r>
              <a:rPr lang="es-ES" sz="8800" dirty="0">
                <a:solidFill>
                  <a:schemeClr val="bg1"/>
                </a:solidFill>
                <a:latin typeface="+mj-lt"/>
                <a:cs typeface="Times New Roman" panose="02020603050405020304" pitchFamily="18" charset="0"/>
              </a:rPr>
              <a:t>EL DOLOR EN LA EM</a:t>
            </a:r>
          </a:p>
        </p:txBody>
      </p:sp>
      <p:sp>
        <p:nvSpPr>
          <p:cNvPr id="59" name="CuadroTexto 58">
            <a:extLst>
              <a:ext uri="{FF2B5EF4-FFF2-40B4-BE49-F238E27FC236}">
                <a16:creationId xmlns:a16="http://schemas.microsoft.com/office/drawing/2014/main" id="{64567664-1AEA-4B81-81C9-92B73774AA64}"/>
              </a:ext>
            </a:extLst>
          </p:cNvPr>
          <p:cNvSpPr txBox="1"/>
          <p:nvPr/>
        </p:nvSpPr>
        <p:spPr>
          <a:xfrm>
            <a:off x="17701923" y="7198364"/>
            <a:ext cx="15789590" cy="1107996"/>
          </a:xfrm>
          <a:prstGeom prst="rect">
            <a:avLst/>
          </a:prstGeom>
          <a:solidFill>
            <a:srgbClr val="7030A0"/>
          </a:solidFill>
          <a:ln>
            <a:solidFill>
              <a:srgbClr val="7030A0"/>
            </a:solidFill>
          </a:ln>
        </p:spPr>
        <p:txBody>
          <a:bodyPr wrap="square" rtlCol="0">
            <a:spAutoFit/>
          </a:bodyPr>
          <a:lstStyle/>
          <a:p>
            <a:pPr algn="ctr"/>
            <a:r>
              <a:rPr lang="es-ES" sz="6600" dirty="0">
                <a:solidFill>
                  <a:schemeClr val="bg1"/>
                </a:solidFill>
                <a:latin typeface="+mj-lt"/>
                <a:cs typeface="Times New Roman" panose="02020603050405020304" pitchFamily="18" charset="0"/>
              </a:rPr>
              <a:t>INTRODUCCIÓN</a:t>
            </a:r>
          </a:p>
        </p:txBody>
      </p:sp>
      <p:sp>
        <p:nvSpPr>
          <p:cNvPr id="60" name="CuadroTexto 59">
            <a:extLst>
              <a:ext uri="{FF2B5EF4-FFF2-40B4-BE49-F238E27FC236}">
                <a16:creationId xmlns:a16="http://schemas.microsoft.com/office/drawing/2014/main" id="{248F255C-CC34-4712-864F-9383CE322931}"/>
              </a:ext>
            </a:extLst>
          </p:cNvPr>
          <p:cNvSpPr txBox="1"/>
          <p:nvPr/>
        </p:nvSpPr>
        <p:spPr>
          <a:xfrm>
            <a:off x="17701923" y="8410132"/>
            <a:ext cx="15811523" cy="3416320"/>
          </a:xfrm>
          <a:prstGeom prst="rect">
            <a:avLst/>
          </a:prstGeom>
          <a:noFill/>
        </p:spPr>
        <p:txBody>
          <a:bodyPr wrap="square" rtlCol="0">
            <a:spAutoFit/>
          </a:bodyPr>
          <a:lstStyle/>
          <a:p>
            <a:pPr algn="just"/>
            <a:r>
              <a:rPr lang="es-ES" sz="3600" dirty="0"/>
              <a:t>Diversos estudios epidemiológicos demuestran que en la esclerosis múltiple (EM) existe un factor genético de susceptibilidad, así como que los factores ambientales juegan un papel prominente en el desarrollo de la misma. Entre los factores ambientales estudiados se encuentra el tabaco. De hecho, varios estudios establecen relación entre fumar y EM, pero la mayoría de ellos no hallaron resultados significativos o éstos fueron contradictorios. </a:t>
            </a:r>
          </a:p>
        </p:txBody>
      </p:sp>
      <p:sp>
        <p:nvSpPr>
          <p:cNvPr id="61" name="CuadroTexto 60">
            <a:extLst>
              <a:ext uri="{FF2B5EF4-FFF2-40B4-BE49-F238E27FC236}">
                <a16:creationId xmlns:a16="http://schemas.microsoft.com/office/drawing/2014/main" id="{5CA1289F-11B9-4B72-AE3C-BEECD46F620C}"/>
              </a:ext>
            </a:extLst>
          </p:cNvPr>
          <p:cNvSpPr txBox="1"/>
          <p:nvPr/>
        </p:nvSpPr>
        <p:spPr>
          <a:xfrm>
            <a:off x="17720783" y="12641766"/>
            <a:ext cx="15842722" cy="1107996"/>
          </a:xfrm>
          <a:prstGeom prst="rect">
            <a:avLst/>
          </a:prstGeom>
          <a:solidFill>
            <a:srgbClr val="7030A0"/>
          </a:solidFill>
          <a:ln>
            <a:solidFill>
              <a:srgbClr val="7030A0"/>
            </a:solidFill>
          </a:ln>
        </p:spPr>
        <p:txBody>
          <a:bodyPr wrap="square" rtlCol="0">
            <a:spAutoFit/>
          </a:bodyPr>
          <a:lstStyle/>
          <a:p>
            <a:pPr algn="ctr"/>
            <a:r>
              <a:rPr lang="es-ES" sz="6600" dirty="0">
                <a:solidFill>
                  <a:schemeClr val="bg1"/>
                </a:solidFill>
                <a:latin typeface="+mj-lt"/>
                <a:cs typeface="Times New Roman" panose="02020603050405020304" pitchFamily="18" charset="0"/>
              </a:rPr>
              <a:t>OBJETIVO</a:t>
            </a:r>
          </a:p>
        </p:txBody>
      </p:sp>
      <p:sp>
        <p:nvSpPr>
          <p:cNvPr id="62" name="CuadroTexto 61">
            <a:extLst>
              <a:ext uri="{FF2B5EF4-FFF2-40B4-BE49-F238E27FC236}">
                <a16:creationId xmlns:a16="http://schemas.microsoft.com/office/drawing/2014/main" id="{0194F00C-C69D-4667-B9D2-CDD787B2DF2E}"/>
              </a:ext>
            </a:extLst>
          </p:cNvPr>
          <p:cNvSpPr txBox="1"/>
          <p:nvPr/>
        </p:nvSpPr>
        <p:spPr>
          <a:xfrm>
            <a:off x="17789236" y="13878011"/>
            <a:ext cx="15604177" cy="646331"/>
          </a:xfrm>
          <a:prstGeom prst="rect">
            <a:avLst/>
          </a:prstGeom>
          <a:noFill/>
        </p:spPr>
        <p:txBody>
          <a:bodyPr wrap="square" rtlCol="0">
            <a:spAutoFit/>
          </a:bodyPr>
          <a:lstStyle/>
          <a:p>
            <a:pPr algn="just"/>
            <a:r>
              <a:rPr lang="es-ES" sz="3600" dirty="0"/>
              <a:t>Evaluar la influencia del hábito tabáquico en el riesgo de padecer EM. </a:t>
            </a:r>
          </a:p>
        </p:txBody>
      </p:sp>
      <p:sp>
        <p:nvSpPr>
          <p:cNvPr id="63" name="CuadroTexto 62">
            <a:extLst>
              <a:ext uri="{FF2B5EF4-FFF2-40B4-BE49-F238E27FC236}">
                <a16:creationId xmlns:a16="http://schemas.microsoft.com/office/drawing/2014/main" id="{46B0E99D-DA8A-40E5-B504-64E32082EBF5}"/>
              </a:ext>
            </a:extLst>
          </p:cNvPr>
          <p:cNvSpPr txBox="1"/>
          <p:nvPr/>
        </p:nvSpPr>
        <p:spPr>
          <a:xfrm>
            <a:off x="17689252" y="15410328"/>
            <a:ext cx="15802261" cy="1107996"/>
          </a:xfrm>
          <a:prstGeom prst="rect">
            <a:avLst/>
          </a:prstGeom>
          <a:solidFill>
            <a:srgbClr val="7030A0"/>
          </a:solidFill>
          <a:ln>
            <a:solidFill>
              <a:srgbClr val="7030A0"/>
            </a:solidFill>
          </a:ln>
        </p:spPr>
        <p:txBody>
          <a:bodyPr wrap="square" rtlCol="0">
            <a:spAutoFit/>
          </a:bodyPr>
          <a:lstStyle/>
          <a:p>
            <a:pPr algn="ctr"/>
            <a:r>
              <a:rPr lang="es-ES" sz="6600" dirty="0">
                <a:solidFill>
                  <a:schemeClr val="bg1"/>
                </a:solidFill>
                <a:latin typeface="+mn-lt"/>
                <a:cs typeface="Times New Roman" panose="02020603050405020304" pitchFamily="18" charset="0"/>
              </a:rPr>
              <a:t>RESULTADOS</a:t>
            </a:r>
          </a:p>
        </p:txBody>
      </p:sp>
      <p:sp>
        <p:nvSpPr>
          <p:cNvPr id="64" name="CuadroTexto 63">
            <a:extLst>
              <a:ext uri="{FF2B5EF4-FFF2-40B4-BE49-F238E27FC236}">
                <a16:creationId xmlns:a16="http://schemas.microsoft.com/office/drawing/2014/main" id="{3A49A337-B158-4514-A365-B75F8A34023C}"/>
              </a:ext>
            </a:extLst>
          </p:cNvPr>
          <p:cNvSpPr txBox="1"/>
          <p:nvPr/>
        </p:nvSpPr>
        <p:spPr>
          <a:xfrm>
            <a:off x="17720783" y="16735181"/>
            <a:ext cx="15558599" cy="2862322"/>
          </a:xfrm>
          <a:prstGeom prst="rect">
            <a:avLst/>
          </a:prstGeom>
          <a:noFill/>
        </p:spPr>
        <p:txBody>
          <a:bodyPr wrap="square" rtlCol="0">
            <a:spAutoFit/>
          </a:bodyPr>
          <a:lstStyle/>
          <a:p>
            <a:pPr algn="just"/>
            <a:r>
              <a:rPr lang="es-ES" sz="3600" dirty="0"/>
              <a:t>De los 138 pacientes (93 mujeres, 43 hombres), 110 presentaban EM remitente recurrente, 20 EM secundariamente progresiva y 7 EM primariamente progresiva. La mayoría de los pacientes resultaron ser fumadores y exfumadores (63%) frente al (41,3%) de los controles. Asimismo, la edad de inicio en el hábito de fumar fue más precoz en los casos que en los controles. </a:t>
            </a:r>
          </a:p>
        </p:txBody>
      </p:sp>
      <p:sp>
        <p:nvSpPr>
          <p:cNvPr id="65" name="CuadroTexto 64">
            <a:extLst>
              <a:ext uri="{FF2B5EF4-FFF2-40B4-BE49-F238E27FC236}">
                <a16:creationId xmlns:a16="http://schemas.microsoft.com/office/drawing/2014/main" id="{B8849A3F-BDEC-4298-830B-BC0EF725DE1A}"/>
              </a:ext>
            </a:extLst>
          </p:cNvPr>
          <p:cNvSpPr txBox="1"/>
          <p:nvPr/>
        </p:nvSpPr>
        <p:spPr>
          <a:xfrm>
            <a:off x="17733454" y="28427982"/>
            <a:ext cx="15758059" cy="1107996"/>
          </a:xfrm>
          <a:prstGeom prst="rect">
            <a:avLst/>
          </a:prstGeom>
          <a:solidFill>
            <a:srgbClr val="7030A0"/>
          </a:solidFill>
          <a:ln>
            <a:solidFill>
              <a:srgbClr val="7030A0"/>
            </a:solidFill>
          </a:ln>
        </p:spPr>
        <p:txBody>
          <a:bodyPr wrap="square" rtlCol="0">
            <a:spAutoFit/>
          </a:bodyPr>
          <a:lstStyle/>
          <a:p>
            <a:pPr algn="ctr"/>
            <a:r>
              <a:rPr lang="es-ES" sz="6600" dirty="0">
                <a:solidFill>
                  <a:schemeClr val="bg1"/>
                </a:solidFill>
                <a:latin typeface="+mn-lt"/>
                <a:cs typeface="Times New Roman" panose="02020603050405020304" pitchFamily="18" charset="0"/>
              </a:rPr>
              <a:t>CONCLUSIÓN</a:t>
            </a:r>
          </a:p>
        </p:txBody>
      </p:sp>
      <p:sp>
        <p:nvSpPr>
          <p:cNvPr id="67" name="Marcador de texto 66">
            <a:extLst>
              <a:ext uri="{FF2B5EF4-FFF2-40B4-BE49-F238E27FC236}">
                <a16:creationId xmlns:a16="http://schemas.microsoft.com/office/drawing/2014/main" id="{C3A2F751-BB02-4C88-A409-81061D82B552}"/>
              </a:ext>
            </a:extLst>
          </p:cNvPr>
          <p:cNvSpPr>
            <a:spLocks noGrp="1"/>
          </p:cNvSpPr>
          <p:nvPr>
            <p:ph type="body" sz="quarter" idx="23"/>
          </p:nvPr>
        </p:nvSpPr>
        <p:spPr/>
        <p:txBody>
          <a:bodyPr/>
          <a:lstStyle/>
          <a:p>
            <a:endParaRPr lang="es-ES"/>
          </a:p>
        </p:txBody>
      </p:sp>
      <p:sp>
        <p:nvSpPr>
          <p:cNvPr id="68" name="CuadroTexto 67">
            <a:extLst>
              <a:ext uri="{FF2B5EF4-FFF2-40B4-BE49-F238E27FC236}">
                <a16:creationId xmlns:a16="http://schemas.microsoft.com/office/drawing/2014/main" id="{43E8E23D-FD96-4C53-9E20-53FE601A8733}"/>
              </a:ext>
            </a:extLst>
          </p:cNvPr>
          <p:cNvSpPr txBox="1"/>
          <p:nvPr/>
        </p:nvSpPr>
        <p:spPr>
          <a:xfrm>
            <a:off x="1045859" y="7299932"/>
            <a:ext cx="15856490" cy="1107996"/>
          </a:xfrm>
          <a:prstGeom prst="rect">
            <a:avLst/>
          </a:prstGeom>
          <a:solidFill>
            <a:srgbClr val="7030A0"/>
          </a:solidFill>
          <a:ln>
            <a:solidFill>
              <a:srgbClr val="7030A0"/>
            </a:solidFill>
          </a:ln>
        </p:spPr>
        <p:txBody>
          <a:bodyPr wrap="square" rtlCol="0">
            <a:spAutoFit/>
          </a:bodyPr>
          <a:lstStyle/>
          <a:p>
            <a:pPr algn="ctr"/>
            <a:r>
              <a:rPr lang="es-ES" sz="6600" dirty="0">
                <a:solidFill>
                  <a:schemeClr val="bg1"/>
                </a:solidFill>
                <a:latin typeface="+mn-lt"/>
                <a:cs typeface="Times New Roman" panose="02020603050405020304" pitchFamily="18" charset="0"/>
              </a:rPr>
              <a:t>OBJETIVO</a:t>
            </a:r>
          </a:p>
        </p:txBody>
      </p:sp>
      <p:sp>
        <p:nvSpPr>
          <p:cNvPr id="69" name="CuadroTexto 68">
            <a:extLst>
              <a:ext uri="{FF2B5EF4-FFF2-40B4-BE49-F238E27FC236}">
                <a16:creationId xmlns:a16="http://schemas.microsoft.com/office/drawing/2014/main" id="{F80DAA8E-E8AB-41C7-82C7-F23C1ECA3B4A}"/>
              </a:ext>
            </a:extLst>
          </p:cNvPr>
          <p:cNvSpPr txBox="1"/>
          <p:nvPr/>
        </p:nvSpPr>
        <p:spPr>
          <a:xfrm>
            <a:off x="1076061" y="10518180"/>
            <a:ext cx="15811523" cy="1107996"/>
          </a:xfrm>
          <a:prstGeom prst="rect">
            <a:avLst/>
          </a:prstGeom>
          <a:solidFill>
            <a:srgbClr val="7030A0"/>
          </a:solidFill>
          <a:ln>
            <a:solidFill>
              <a:srgbClr val="7030A0"/>
            </a:solidFill>
          </a:ln>
        </p:spPr>
        <p:txBody>
          <a:bodyPr wrap="square" rtlCol="0">
            <a:spAutoFit/>
          </a:bodyPr>
          <a:lstStyle/>
          <a:p>
            <a:pPr algn="ctr"/>
            <a:r>
              <a:rPr lang="es-ES" sz="6600" dirty="0">
                <a:solidFill>
                  <a:schemeClr val="bg1"/>
                </a:solidFill>
                <a:latin typeface="+mn-lt"/>
                <a:cs typeface="Times New Roman" panose="02020603050405020304" pitchFamily="18" charset="0"/>
              </a:rPr>
              <a:t>ESTUDIO</a:t>
            </a:r>
          </a:p>
        </p:txBody>
      </p:sp>
      <p:sp>
        <p:nvSpPr>
          <p:cNvPr id="70" name="CuadroTexto 69">
            <a:extLst>
              <a:ext uri="{FF2B5EF4-FFF2-40B4-BE49-F238E27FC236}">
                <a16:creationId xmlns:a16="http://schemas.microsoft.com/office/drawing/2014/main" id="{C0FAD392-8E06-4067-A6D5-A20E6E2A2F95}"/>
              </a:ext>
            </a:extLst>
          </p:cNvPr>
          <p:cNvSpPr txBox="1"/>
          <p:nvPr/>
        </p:nvSpPr>
        <p:spPr>
          <a:xfrm>
            <a:off x="1104576" y="16735181"/>
            <a:ext cx="15783008" cy="1107996"/>
          </a:xfrm>
          <a:prstGeom prst="rect">
            <a:avLst/>
          </a:prstGeom>
          <a:solidFill>
            <a:srgbClr val="7030A0"/>
          </a:solidFill>
          <a:ln>
            <a:solidFill>
              <a:srgbClr val="7030A0"/>
            </a:solidFill>
          </a:ln>
        </p:spPr>
        <p:txBody>
          <a:bodyPr wrap="square" rtlCol="0">
            <a:spAutoFit/>
          </a:bodyPr>
          <a:lstStyle/>
          <a:p>
            <a:pPr algn="ctr"/>
            <a:r>
              <a:rPr lang="es-ES" sz="6600" dirty="0">
                <a:solidFill>
                  <a:schemeClr val="bg1"/>
                </a:solidFill>
                <a:latin typeface="+mn-lt"/>
                <a:cs typeface="Times New Roman" panose="02020603050405020304" pitchFamily="18" charset="0"/>
              </a:rPr>
              <a:t>RESULTADOS</a:t>
            </a:r>
          </a:p>
        </p:txBody>
      </p:sp>
      <p:sp>
        <p:nvSpPr>
          <p:cNvPr id="71" name="CuadroTexto 70">
            <a:extLst>
              <a:ext uri="{FF2B5EF4-FFF2-40B4-BE49-F238E27FC236}">
                <a16:creationId xmlns:a16="http://schemas.microsoft.com/office/drawing/2014/main" id="{3B751B15-69AD-42A7-984E-5689E0C95755}"/>
              </a:ext>
            </a:extLst>
          </p:cNvPr>
          <p:cNvSpPr txBox="1"/>
          <p:nvPr/>
        </p:nvSpPr>
        <p:spPr>
          <a:xfrm>
            <a:off x="1195333" y="24905779"/>
            <a:ext cx="15811523" cy="1107996"/>
          </a:xfrm>
          <a:prstGeom prst="rect">
            <a:avLst/>
          </a:prstGeom>
          <a:solidFill>
            <a:srgbClr val="7030A0"/>
          </a:solidFill>
          <a:ln>
            <a:solidFill>
              <a:srgbClr val="7030A0"/>
            </a:solidFill>
          </a:ln>
        </p:spPr>
        <p:txBody>
          <a:bodyPr wrap="square" rtlCol="0">
            <a:spAutoFit/>
          </a:bodyPr>
          <a:lstStyle/>
          <a:p>
            <a:pPr algn="ctr"/>
            <a:r>
              <a:rPr lang="es-ES" sz="6600" dirty="0">
                <a:solidFill>
                  <a:schemeClr val="bg1"/>
                </a:solidFill>
                <a:latin typeface="+mn-lt"/>
                <a:cs typeface="Times New Roman" panose="02020603050405020304" pitchFamily="18" charset="0"/>
              </a:rPr>
              <a:t>CONCLUSIÓN</a:t>
            </a:r>
          </a:p>
        </p:txBody>
      </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570</TotalTime>
  <Words>657</Words>
  <Application>Microsoft Office PowerPoint</Application>
  <PresentationFormat>Personalizado</PresentationFormat>
  <Paragraphs>62</Paragraphs>
  <Slides>1</Slides>
  <Notes>1</Notes>
  <HiddenSlides>0</HiddenSlides>
  <MMClips>0</MMClips>
  <ScaleCrop>false</ScaleCrop>
  <HeadingPairs>
    <vt:vector size="8" baseType="variant">
      <vt:variant>
        <vt:lpstr>Fuentes usadas</vt:lpstr>
      </vt:variant>
      <vt:variant>
        <vt:i4>6</vt:i4>
      </vt:variant>
      <vt:variant>
        <vt:lpstr>Tema</vt:lpstr>
      </vt:variant>
      <vt:variant>
        <vt:i4>3</vt:i4>
      </vt:variant>
      <vt:variant>
        <vt:lpstr>Servidores OLE incrustados</vt:lpstr>
      </vt:variant>
      <vt:variant>
        <vt:i4>1</vt:i4>
      </vt:variant>
      <vt:variant>
        <vt:lpstr>Títulos de diapositiva</vt:lpstr>
      </vt:variant>
      <vt:variant>
        <vt:i4>1</vt:i4>
      </vt:variant>
    </vt:vector>
  </HeadingPairs>
  <TitlesOfParts>
    <vt:vector size="11" baseType="lpstr">
      <vt:lpstr>Arial</vt:lpstr>
      <vt:lpstr>Calibri</vt:lpstr>
      <vt:lpstr>Impact</vt:lpstr>
      <vt:lpstr>Symbol</vt:lpstr>
      <vt:lpstr>Times New Roman</vt:lpstr>
      <vt:lpstr>Trebuchet MS</vt:lpstr>
      <vt:lpstr>PosterPresentations.com-36x56-Template-V3</vt:lpstr>
      <vt:lpstr>1_Classic 3 Columns</vt:lpstr>
      <vt:lpstr>Classic - Wide Center</vt:lpstr>
      <vt:lpstr>Image</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marta</cp:lastModifiedBy>
  <cp:revision>68</cp:revision>
  <dcterms:created xsi:type="dcterms:W3CDTF">2012-02-04T00:31:01Z</dcterms:created>
  <dcterms:modified xsi:type="dcterms:W3CDTF">2018-12-17T17:00:22Z</dcterms:modified>
</cp:coreProperties>
</file>