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22"/>
    <a:srgbClr val="5A8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 showGuides="1">
      <p:cViewPr varScale="1">
        <p:scale>
          <a:sx n="38" d="100"/>
          <a:sy n="38" d="100"/>
        </p:scale>
        <p:origin x="2568" y="48"/>
      </p:cViewPr>
      <p:guideLst>
        <p:guide orient="horz" pos="3969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882646572830066"/>
          <c:y val="9.9118784466142085E-2"/>
          <c:w val="0.78867361151449011"/>
          <c:h val="0.61180142226042011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PORCENTAJES DE CAUSAS DE ESQUIZOFRENIA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CC-4BFE-86A6-D94E2A08607C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CC-4BFE-86A6-D94E2A08607C}"/>
              </c:ext>
            </c:extLst>
          </c:dPt>
          <c:dPt>
            <c:idx val="2"/>
            <c:bubble3D val="0"/>
            <c:spPr>
              <a:solidFill>
                <a:srgbClr val="2AD02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CC-4BFE-86A6-D94E2A08607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CC-4BFE-86A6-D94E2A08607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9458250-5773-4A15-936D-453EF6155284}" type="PERCENTAG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7CC-4BFE-86A6-D94E2A08607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22F54F1-45CF-4F7A-B9D8-86EC4C2C6239}" type="PERCENTAGE">
                      <a:rPr lang="en-US">
                        <a:solidFill>
                          <a:srgbClr val="000000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7CC-4BFE-86A6-D94E2A08607C}"/>
                </c:ext>
              </c:extLst>
            </c:dLbl>
            <c:dLbl>
              <c:idx val="2"/>
              <c:layout>
                <c:manualLayout>
                  <c:x val="4.5961623309773179E-2"/>
                  <c:y val="7.5360641631264047E-2"/>
                </c:manualLayout>
              </c:layout>
              <c:tx>
                <c:rich>
                  <a:bodyPr/>
                  <a:lstStyle/>
                  <a:p>
                    <a:fld id="{D11EC413-023E-4229-B355-E40C41F8E797}" type="PERCENTAGE">
                      <a:rPr lang="en-US">
                        <a:solidFill>
                          <a:srgbClr val="000000"/>
                        </a:solidFill>
                      </a:rPr>
                      <a:pPr/>
                      <a:t>[PORCENTAJE]</a:t>
                    </a:fld>
                    <a:endParaRPr lang="es-E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7CC-4BFE-86A6-D94E2A086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3"/>
                <c:pt idx="0">
                  <c:v>Factor genético</c:v>
                </c:pt>
                <c:pt idx="1">
                  <c:v>Farmacodependencia</c:v>
                </c:pt>
                <c:pt idx="2">
                  <c:v>Socioeconómico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71</c:v>
                </c:pt>
                <c:pt idx="1">
                  <c:v>24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CC-4BFE-86A6-D94E2A086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31024659606469607"/>
          <c:y val="0.70960360747500706"/>
          <c:w val="0.56317286195044836"/>
          <c:h val="0.23711732406797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66CC5-D554-42C2-95EF-D825EBE1EE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CF6917-12DE-4432-9239-7FBC5BFBE473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</dgm:spPr>
      <dgm:t>
        <a:bodyPr/>
        <a:lstStyle/>
        <a:p>
          <a:r>
            <a:rPr lang="es-ES" b="1" dirty="0"/>
            <a:t>GENÉTICA</a:t>
          </a:r>
        </a:p>
      </dgm:t>
    </dgm:pt>
    <dgm:pt modelId="{1F67F47C-90D9-460A-8B57-52EFA680D57C}" type="parTrans" cxnId="{6FC54A81-CA17-4810-9E91-F9C7EB92465A}">
      <dgm:prSet/>
      <dgm:spPr/>
      <dgm:t>
        <a:bodyPr/>
        <a:lstStyle/>
        <a:p>
          <a:endParaRPr lang="es-ES"/>
        </a:p>
      </dgm:t>
    </dgm:pt>
    <dgm:pt modelId="{7E08C580-B5E8-450D-BECB-70708BB8DFCF}" type="sibTrans" cxnId="{6FC54A81-CA17-4810-9E91-F9C7EB92465A}">
      <dgm:prSet/>
      <dgm:spPr>
        <a:ln>
          <a:solidFill>
            <a:schemeClr val="bg1"/>
          </a:solidFill>
        </a:ln>
      </dgm:spPr>
      <dgm:t>
        <a:bodyPr/>
        <a:lstStyle/>
        <a:p>
          <a:endParaRPr lang="es-ES"/>
        </a:p>
      </dgm:t>
    </dgm:pt>
    <dgm:pt modelId="{3F20FCA4-B28F-4258-86F6-E1C5A9846194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</dgm:spPr>
      <dgm:t>
        <a:bodyPr/>
        <a:lstStyle/>
        <a:p>
          <a:r>
            <a:rPr lang="es-ES" b="1" dirty="0">
              <a:solidFill>
                <a:schemeClr val="bg1"/>
              </a:solidFill>
            </a:rPr>
            <a:t>FARMACODEPENDENCIA</a:t>
          </a:r>
        </a:p>
      </dgm:t>
    </dgm:pt>
    <dgm:pt modelId="{047E731A-4B74-49E6-937E-39BAEFACF77F}" type="parTrans" cxnId="{308EB0F2-7B19-40E7-92CE-9B31B9F43619}">
      <dgm:prSet/>
      <dgm:spPr/>
      <dgm:t>
        <a:bodyPr/>
        <a:lstStyle/>
        <a:p>
          <a:endParaRPr lang="es-ES"/>
        </a:p>
      </dgm:t>
    </dgm:pt>
    <dgm:pt modelId="{C56C18E0-779F-41AB-8603-572CD8AE5206}" type="sibTrans" cxnId="{308EB0F2-7B19-40E7-92CE-9B31B9F43619}">
      <dgm:prSet/>
      <dgm:spPr/>
      <dgm:t>
        <a:bodyPr/>
        <a:lstStyle/>
        <a:p>
          <a:endParaRPr lang="es-ES"/>
        </a:p>
      </dgm:t>
    </dgm:pt>
    <dgm:pt modelId="{40338B3F-3D7F-4962-AC3F-EF3CD2376E9C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</dgm:spPr>
      <dgm:t>
        <a:bodyPr/>
        <a:lstStyle/>
        <a:p>
          <a:r>
            <a:rPr lang="es-ES" b="1" dirty="0"/>
            <a:t>FACTORES SOCIOECONÓMICOS</a:t>
          </a:r>
        </a:p>
      </dgm:t>
    </dgm:pt>
    <dgm:pt modelId="{D4D211D6-F7B6-4603-BD2C-29575CB6B04C}" type="parTrans" cxnId="{F10BC904-31DA-4E7A-BC72-5EE29B95BD7C}">
      <dgm:prSet/>
      <dgm:spPr/>
      <dgm:t>
        <a:bodyPr/>
        <a:lstStyle/>
        <a:p>
          <a:endParaRPr lang="es-ES"/>
        </a:p>
      </dgm:t>
    </dgm:pt>
    <dgm:pt modelId="{4A609C8C-7FD7-47F3-9CFE-97768D73C692}" type="sibTrans" cxnId="{F10BC904-31DA-4E7A-BC72-5EE29B95BD7C}">
      <dgm:prSet/>
      <dgm:spPr/>
      <dgm:t>
        <a:bodyPr/>
        <a:lstStyle/>
        <a:p>
          <a:endParaRPr lang="es-ES"/>
        </a:p>
      </dgm:t>
    </dgm:pt>
    <dgm:pt modelId="{0E22BE80-A839-424A-B691-038A7044C8C1}" type="pres">
      <dgm:prSet presAssocID="{6A166CC5-D554-42C2-95EF-D825EBE1EE94}" presName="Name0" presStyleCnt="0">
        <dgm:presLayoutVars>
          <dgm:chMax val="7"/>
          <dgm:chPref val="7"/>
          <dgm:dir/>
        </dgm:presLayoutVars>
      </dgm:prSet>
      <dgm:spPr/>
    </dgm:pt>
    <dgm:pt modelId="{CEB87C42-1389-418C-B7B9-C37480034A35}" type="pres">
      <dgm:prSet presAssocID="{6A166CC5-D554-42C2-95EF-D825EBE1EE94}" presName="Name1" presStyleCnt="0"/>
      <dgm:spPr/>
    </dgm:pt>
    <dgm:pt modelId="{EBEAC60D-0B81-46B0-991B-604999DB0B5F}" type="pres">
      <dgm:prSet presAssocID="{6A166CC5-D554-42C2-95EF-D825EBE1EE94}" presName="cycle" presStyleCnt="0"/>
      <dgm:spPr/>
    </dgm:pt>
    <dgm:pt modelId="{ADCCDCD3-3948-43B0-8E62-9C31603F8705}" type="pres">
      <dgm:prSet presAssocID="{6A166CC5-D554-42C2-95EF-D825EBE1EE94}" presName="srcNode" presStyleLbl="node1" presStyleIdx="0" presStyleCnt="3"/>
      <dgm:spPr/>
    </dgm:pt>
    <dgm:pt modelId="{1E5DDC8F-AEFF-400F-B8D7-CC3F97E93A37}" type="pres">
      <dgm:prSet presAssocID="{6A166CC5-D554-42C2-95EF-D825EBE1EE94}" presName="conn" presStyleLbl="parChTrans1D2" presStyleIdx="0" presStyleCnt="1"/>
      <dgm:spPr/>
    </dgm:pt>
    <dgm:pt modelId="{FCFFF285-48CD-4EE7-B67A-2ABE98AC7552}" type="pres">
      <dgm:prSet presAssocID="{6A166CC5-D554-42C2-95EF-D825EBE1EE94}" presName="extraNode" presStyleLbl="node1" presStyleIdx="0" presStyleCnt="3"/>
      <dgm:spPr/>
    </dgm:pt>
    <dgm:pt modelId="{A1D5C292-F1B0-4D77-891A-6E9615A38640}" type="pres">
      <dgm:prSet presAssocID="{6A166CC5-D554-42C2-95EF-D825EBE1EE94}" presName="dstNode" presStyleLbl="node1" presStyleIdx="0" presStyleCnt="3"/>
      <dgm:spPr/>
    </dgm:pt>
    <dgm:pt modelId="{D6F05468-2823-42D5-97FA-6932E2FAB5C4}" type="pres">
      <dgm:prSet presAssocID="{81CF6917-12DE-4432-9239-7FBC5BFBE473}" presName="text_1" presStyleLbl="node1" presStyleIdx="0" presStyleCnt="3">
        <dgm:presLayoutVars>
          <dgm:bulletEnabled val="1"/>
        </dgm:presLayoutVars>
      </dgm:prSet>
      <dgm:spPr/>
    </dgm:pt>
    <dgm:pt modelId="{23B25587-8780-4F19-B6FA-D7560A51B119}" type="pres">
      <dgm:prSet presAssocID="{81CF6917-12DE-4432-9239-7FBC5BFBE473}" presName="accent_1" presStyleCnt="0"/>
      <dgm:spPr/>
    </dgm:pt>
    <dgm:pt modelId="{5118A10E-3CDF-43E8-B866-1C4E17A70E56}" type="pres">
      <dgm:prSet presAssocID="{81CF6917-12DE-4432-9239-7FBC5BFBE473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</dgm:pt>
    <dgm:pt modelId="{1A16F510-8162-41A2-A44B-F518FAEC5C81}" type="pres">
      <dgm:prSet presAssocID="{3F20FCA4-B28F-4258-86F6-E1C5A9846194}" presName="text_2" presStyleLbl="node1" presStyleIdx="1" presStyleCnt="3">
        <dgm:presLayoutVars>
          <dgm:bulletEnabled val="1"/>
        </dgm:presLayoutVars>
      </dgm:prSet>
      <dgm:spPr/>
    </dgm:pt>
    <dgm:pt modelId="{F61068D1-19F9-46CC-BD28-47863B73B220}" type="pres">
      <dgm:prSet presAssocID="{3F20FCA4-B28F-4258-86F6-E1C5A9846194}" presName="accent_2" presStyleCnt="0"/>
      <dgm:spPr/>
    </dgm:pt>
    <dgm:pt modelId="{962E1582-68A8-41B7-B53D-2B26A4B39109}" type="pres">
      <dgm:prSet presAssocID="{3F20FCA4-B28F-4258-86F6-E1C5A9846194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</dgm:pt>
    <dgm:pt modelId="{38189281-563E-4F8A-BA6E-746C0C56E663}" type="pres">
      <dgm:prSet presAssocID="{40338B3F-3D7F-4962-AC3F-EF3CD2376E9C}" presName="text_3" presStyleLbl="node1" presStyleIdx="2" presStyleCnt="3">
        <dgm:presLayoutVars>
          <dgm:bulletEnabled val="1"/>
        </dgm:presLayoutVars>
      </dgm:prSet>
      <dgm:spPr/>
    </dgm:pt>
    <dgm:pt modelId="{BDB31387-865F-4620-BDDF-59FFDA399533}" type="pres">
      <dgm:prSet presAssocID="{40338B3F-3D7F-4962-AC3F-EF3CD2376E9C}" presName="accent_3" presStyleCnt="0"/>
      <dgm:spPr/>
    </dgm:pt>
    <dgm:pt modelId="{A8F9FD3F-DAC6-4367-8724-DD3380AE2F2B}" type="pres">
      <dgm:prSet presAssocID="{40338B3F-3D7F-4962-AC3F-EF3CD2376E9C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</dgm:pt>
  </dgm:ptLst>
  <dgm:cxnLst>
    <dgm:cxn modelId="{F10BC904-31DA-4E7A-BC72-5EE29B95BD7C}" srcId="{6A166CC5-D554-42C2-95EF-D825EBE1EE94}" destId="{40338B3F-3D7F-4962-AC3F-EF3CD2376E9C}" srcOrd="2" destOrd="0" parTransId="{D4D211D6-F7B6-4603-BD2C-29575CB6B04C}" sibTransId="{4A609C8C-7FD7-47F3-9CFE-97768D73C692}"/>
    <dgm:cxn modelId="{6E5E3268-D43A-4904-9D21-BAFF4DA6FFA5}" type="presOf" srcId="{40338B3F-3D7F-4962-AC3F-EF3CD2376E9C}" destId="{38189281-563E-4F8A-BA6E-746C0C56E663}" srcOrd="0" destOrd="0" presId="urn:microsoft.com/office/officeart/2008/layout/VerticalCurvedList"/>
    <dgm:cxn modelId="{6FC54A81-CA17-4810-9E91-F9C7EB92465A}" srcId="{6A166CC5-D554-42C2-95EF-D825EBE1EE94}" destId="{81CF6917-12DE-4432-9239-7FBC5BFBE473}" srcOrd="0" destOrd="0" parTransId="{1F67F47C-90D9-460A-8B57-52EFA680D57C}" sibTransId="{7E08C580-B5E8-450D-BECB-70708BB8DFCF}"/>
    <dgm:cxn modelId="{A80AFE9A-ACA1-4C80-96D9-3F0663317E76}" type="presOf" srcId="{3F20FCA4-B28F-4258-86F6-E1C5A9846194}" destId="{1A16F510-8162-41A2-A44B-F518FAEC5C81}" srcOrd="0" destOrd="0" presId="urn:microsoft.com/office/officeart/2008/layout/VerticalCurvedList"/>
    <dgm:cxn modelId="{7A71CBA3-82C2-4678-8FCC-3D6D4309C8B9}" type="presOf" srcId="{6A166CC5-D554-42C2-95EF-D825EBE1EE94}" destId="{0E22BE80-A839-424A-B691-038A7044C8C1}" srcOrd="0" destOrd="0" presId="urn:microsoft.com/office/officeart/2008/layout/VerticalCurvedList"/>
    <dgm:cxn modelId="{4D1DD9CE-20A4-450C-9D93-03A1B65EE287}" type="presOf" srcId="{81CF6917-12DE-4432-9239-7FBC5BFBE473}" destId="{D6F05468-2823-42D5-97FA-6932E2FAB5C4}" srcOrd="0" destOrd="0" presId="urn:microsoft.com/office/officeart/2008/layout/VerticalCurvedList"/>
    <dgm:cxn modelId="{2E261DDD-588C-4EEB-84CD-0E6D471D1B4C}" type="presOf" srcId="{7E08C580-B5E8-450D-BECB-70708BB8DFCF}" destId="{1E5DDC8F-AEFF-400F-B8D7-CC3F97E93A37}" srcOrd="0" destOrd="0" presId="urn:microsoft.com/office/officeart/2008/layout/VerticalCurvedList"/>
    <dgm:cxn modelId="{308EB0F2-7B19-40E7-92CE-9B31B9F43619}" srcId="{6A166CC5-D554-42C2-95EF-D825EBE1EE94}" destId="{3F20FCA4-B28F-4258-86F6-E1C5A9846194}" srcOrd="1" destOrd="0" parTransId="{047E731A-4B74-49E6-937E-39BAEFACF77F}" sibTransId="{C56C18E0-779F-41AB-8603-572CD8AE5206}"/>
    <dgm:cxn modelId="{3C8C8101-D8E2-48AC-994A-37DC8D2E8727}" type="presParOf" srcId="{0E22BE80-A839-424A-B691-038A7044C8C1}" destId="{CEB87C42-1389-418C-B7B9-C37480034A35}" srcOrd="0" destOrd="0" presId="urn:microsoft.com/office/officeart/2008/layout/VerticalCurvedList"/>
    <dgm:cxn modelId="{0341F8D1-8896-4E56-9CE4-94FCBBC6E2F5}" type="presParOf" srcId="{CEB87C42-1389-418C-B7B9-C37480034A35}" destId="{EBEAC60D-0B81-46B0-991B-604999DB0B5F}" srcOrd="0" destOrd="0" presId="urn:microsoft.com/office/officeart/2008/layout/VerticalCurvedList"/>
    <dgm:cxn modelId="{1BC567CC-F580-4D48-AF7D-4B0A6D528360}" type="presParOf" srcId="{EBEAC60D-0B81-46B0-991B-604999DB0B5F}" destId="{ADCCDCD3-3948-43B0-8E62-9C31603F8705}" srcOrd="0" destOrd="0" presId="urn:microsoft.com/office/officeart/2008/layout/VerticalCurvedList"/>
    <dgm:cxn modelId="{0E709463-CB56-42B9-BC53-1EB867C18A2C}" type="presParOf" srcId="{EBEAC60D-0B81-46B0-991B-604999DB0B5F}" destId="{1E5DDC8F-AEFF-400F-B8D7-CC3F97E93A37}" srcOrd="1" destOrd="0" presId="urn:microsoft.com/office/officeart/2008/layout/VerticalCurvedList"/>
    <dgm:cxn modelId="{182E8360-FB9A-4D2D-B9AB-41D38DB084F9}" type="presParOf" srcId="{EBEAC60D-0B81-46B0-991B-604999DB0B5F}" destId="{FCFFF285-48CD-4EE7-B67A-2ABE98AC7552}" srcOrd="2" destOrd="0" presId="urn:microsoft.com/office/officeart/2008/layout/VerticalCurvedList"/>
    <dgm:cxn modelId="{A7F37868-D040-4336-A08B-3F65175A2430}" type="presParOf" srcId="{EBEAC60D-0B81-46B0-991B-604999DB0B5F}" destId="{A1D5C292-F1B0-4D77-891A-6E9615A38640}" srcOrd="3" destOrd="0" presId="urn:microsoft.com/office/officeart/2008/layout/VerticalCurvedList"/>
    <dgm:cxn modelId="{E4BC3695-1337-4655-B979-1BCC1B6CED57}" type="presParOf" srcId="{CEB87C42-1389-418C-B7B9-C37480034A35}" destId="{D6F05468-2823-42D5-97FA-6932E2FAB5C4}" srcOrd="1" destOrd="0" presId="urn:microsoft.com/office/officeart/2008/layout/VerticalCurvedList"/>
    <dgm:cxn modelId="{1218A11C-9AD9-47A1-A76D-DF504888910F}" type="presParOf" srcId="{CEB87C42-1389-418C-B7B9-C37480034A35}" destId="{23B25587-8780-4F19-B6FA-D7560A51B119}" srcOrd="2" destOrd="0" presId="urn:microsoft.com/office/officeart/2008/layout/VerticalCurvedList"/>
    <dgm:cxn modelId="{A4ECF9B9-D585-46FE-9B44-0FFBAA5D42E0}" type="presParOf" srcId="{23B25587-8780-4F19-B6FA-D7560A51B119}" destId="{5118A10E-3CDF-43E8-B866-1C4E17A70E56}" srcOrd="0" destOrd="0" presId="urn:microsoft.com/office/officeart/2008/layout/VerticalCurvedList"/>
    <dgm:cxn modelId="{75F68F7C-7507-40C9-A3D5-7CF81AC58B31}" type="presParOf" srcId="{CEB87C42-1389-418C-B7B9-C37480034A35}" destId="{1A16F510-8162-41A2-A44B-F518FAEC5C81}" srcOrd="3" destOrd="0" presId="urn:microsoft.com/office/officeart/2008/layout/VerticalCurvedList"/>
    <dgm:cxn modelId="{9339AF51-1BBD-4B80-850E-D7C0DBA38E1D}" type="presParOf" srcId="{CEB87C42-1389-418C-B7B9-C37480034A35}" destId="{F61068D1-19F9-46CC-BD28-47863B73B220}" srcOrd="4" destOrd="0" presId="urn:microsoft.com/office/officeart/2008/layout/VerticalCurvedList"/>
    <dgm:cxn modelId="{C53D1FA4-0838-4074-AEF4-68127417368E}" type="presParOf" srcId="{F61068D1-19F9-46CC-BD28-47863B73B220}" destId="{962E1582-68A8-41B7-B53D-2B26A4B39109}" srcOrd="0" destOrd="0" presId="urn:microsoft.com/office/officeart/2008/layout/VerticalCurvedList"/>
    <dgm:cxn modelId="{889E20F0-9B32-4CA5-91AD-FDF93AE11670}" type="presParOf" srcId="{CEB87C42-1389-418C-B7B9-C37480034A35}" destId="{38189281-563E-4F8A-BA6E-746C0C56E663}" srcOrd="5" destOrd="0" presId="urn:microsoft.com/office/officeart/2008/layout/VerticalCurvedList"/>
    <dgm:cxn modelId="{91B92312-9FE5-4763-B4D5-A901D35FB78B}" type="presParOf" srcId="{CEB87C42-1389-418C-B7B9-C37480034A35}" destId="{BDB31387-865F-4620-BDDF-59FFDA399533}" srcOrd="6" destOrd="0" presId="urn:microsoft.com/office/officeart/2008/layout/VerticalCurvedList"/>
    <dgm:cxn modelId="{6DDE7D6F-BFCE-4A09-88F0-9A5BC1311777}" type="presParOf" srcId="{BDB31387-865F-4620-BDDF-59FFDA399533}" destId="{A8F9FD3F-DAC6-4367-8724-DD3380AE2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DC8F-AEFF-400F-B8D7-CC3F97E93A37}">
      <dsp:nvSpPr>
        <dsp:cNvPr id="0" name=""/>
        <dsp:cNvSpPr/>
      </dsp:nvSpPr>
      <dsp:spPr>
        <a:xfrm>
          <a:off x="-2899436" y="-446738"/>
          <a:ext cx="3459397" cy="3459397"/>
        </a:xfrm>
        <a:prstGeom prst="blockArc">
          <a:avLst>
            <a:gd name="adj1" fmla="val 18900000"/>
            <a:gd name="adj2" fmla="val 2700000"/>
            <a:gd name="adj3" fmla="val 624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05468-2823-42D5-97FA-6932E2FAB5C4}">
      <dsp:nvSpPr>
        <dsp:cNvPr id="0" name=""/>
        <dsp:cNvSpPr/>
      </dsp:nvSpPr>
      <dsp:spPr>
        <a:xfrm>
          <a:off x="360033" y="256592"/>
          <a:ext cx="3589631" cy="513184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4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GENÉTICA</a:t>
          </a:r>
        </a:p>
      </dsp:txBody>
      <dsp:txXfrm>
        <a:off x="360033" y="256592"/>
        <a:ext cx="3589631" cy="513184"/>
      </dsp:txXfrm>
    </dsp:sp>
    <dsp:sp modelId="{5118A10E-3CDF-43E8-B866-1C4E17A70E56}">
      <dsp:nvSpPr>
        <dsp:cNvPr id="0" name=""/>
        <dsp:cNvSpPr/>
      </dsp:nvSpPr>
      <dsp:spPr>
        <a:xfrm>
          <a:off x="39293" y="192444"/>
          <a:ext cx="641480" cy="6414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6F510-8162-41A2-A44B-F518FAEC5C81}">
      <dsp:nvSpPr>
        <dsp:cNvPr id="0" name=""/>
        <dsp:cNvSpPr/>
      </dsp:nvSpPr>
      <dsp:spPr>
        <a:xfrm>
          <a:off x="546576" y="1026368"/>
          <a:ext cx="3403088" cy="513184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4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bg1"/>
              </a:solidFill>
            </a:rPr>
            <a:t>FARMACODEPENDENCIA</a:t>
          </a:r>
        </a:p>
      </dsp:txBody>
      <dsp:txXfrm>
        <a:off x="546576" y="1026368"/>
        <a:ext cx="3403088" cy="513184"/>
      </dsp:txXfrm>
    </dsp:sp>
    <dsp:sp modelId="{962E1582-68A8-41B7-B53D-2B26A4B39109}">
      <dsp:nvSpPr>
        <dsp:cNvPr id="0" name=""/>
        <dsp:cNvSpPr/>
      </dsp:nvSpPr>
      <dsp:spPr>
        <a:xfrm>
          <a:off x="225835" y="962220"/>
          <a:ext cx="641480" cy="64148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89281-563E-4F8A-BA6E-746C0C56E663}">
      <dsp:nvSpPr>
        <dsp:cNvPr id="0" name=""/>
        <dsp:cNvSpPr/>
      </dsp:nvSpPr>
      <dsp:spPr>
        <a:xfrm>
          <a:off x="360033" y="1796144"/>
          <a:ext cx="3589631" cy="513184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60000">
              <a:schemeClr val="accent6">
                <a:lumMod val="7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34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FACTORES SOCIOECONÓMICOS</a:t>
          </a:r>
        </a:p>
      </dsp:txBody>
      <dsp:txXfrm>
        <a:off x="360033" y="1796144"/>
        <a:ext cx="3589631" cy="513184"/>
      </dsp:txXfrm>
    </dsp:sp>
    <dsp:sp modelId="{A8F9FD3F-DAC6-4367-8724-DD3380AE2F2B}">
      <dsp:nvSpPr>
        <dsp:cNvPr id="0" name=""/>
        <dsp:cNvSpPr/>
      </dsp:nvSpPr>
      <dsp:spPr>
        <a:xfrm>
          <a:off x="39293" y="1731996"/>
          <a:ext cx="641480" cy="64148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062083"/>
            <a:ext cx="6119416" cy="438666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617911"/>
            <a:ext cx="5399485" cy="3042080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6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3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70833"/>
            <a:ext cx="1552352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70833"/>
            <a:ext cx="4567064" cy="106779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3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44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3141251"/>
            <a:ext cx="6209407" cy="524124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8432079"/>
            <a:ext cx="6209407" cy="275624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3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354163"/>
            <a:ext cx="3059708" cy="799457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354163"/>
            <a:ext cx="3059708" cy="799457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9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70836"/>
            <a:ext cx="6209407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088748"/>
            <a:ext cx="3045646" cy="151374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602496"/>
            <a:ext cx="3045646" cy="676957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088748"/>
            <a:ext cx="3060646" cy="151374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602496"/>
            <a:ext cx="3060646" cy="676957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31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1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7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39999"/>
            <a:ext cx="2321966" cy="2939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814168"/>
            <a:ext cx="3644652" cy="895415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779996"/>
            <a:ext cx="2321966" cy="700291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4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39999"/>
            <a:ext cx="2321966" cy="2939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814168"/>
            <a:ext cx="3644652" cy="895415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779996"/>
            <a:ext cx="2321966" cy="700291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93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70836"/>
            <a:ext cx="620940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354163"/>
            <a:ext cx="620940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1678325"/>
            <a:ext cx="161984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490-B461-4878-BA72-249FADC0C892}" type="datetimeFigureOut">
              <a:rPr lang="es-ES" smtClean="0"/>
              <a:t>12/01/2019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1678325"/>
            <a:ext cx="242976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1678325"/>
            <a:ext cx="161984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91F4-32D6-47A4-B71D-A269D77D74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2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63000" r="-1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8900" y="1439564"/>
            <a:ext cx="7023099" cy="3208635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794" y="0"/>
            <a:ext cx="7199312" cy="177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Bodoni MT Black" panose="02070A03080606020203" pitchFamily="18" charset="0"/>
              </a:rPr>
              <a:t>ESQUIZOFRENIA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9699" y="1562100"/>
            <a:ext cx="435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Bodoni MT Black" panose="02070A03080606020203" pitchFamily="18" charset="0"/>
              </a:rPr>
              <a:t>CONSUMO DE CANNABIS EN ADOLESCENTES Y ESQUIZOFRENIA</a:t>
            </a:r>
          </a:p>
        </p:txBody>
      </p:sp>
      <p:sp>
        <p:nvSpPr>
          <p:cNvPr id="16" name="Bisel 15"/>
          <p:cNvSpPr/>
          <p:nvPr/>
        </p:nvSpPr>
        <p:spPr>
          <a:xfrm>
            <a:off x="392973" y="2961679"/>
            <a:ext cx="1879600" cy="1447800"/>
          </a:xfrm>
          <a:prstGeom prst="bevel">
            <a:avLst/>
          </a:prstGeom>
          <a:gradFill>
            <a:gsLst>
              <a:gs pos="7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50000"/>
                </a:schemeClr>
              </a:gs>
            </a:gsLst>
            <a:lin ang="5400000" scaled="1"/>
          </a:gra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13887" y="3100803"/>
            <a:ext cx="1637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EL CEREBRO ADOLESCENTE ES MAS VULNERABLE AL CANNABIS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"/>
          <a:stretch/>
        </p:blipFill>
        <p:spPr>
          <a:xfrm>
            <a:off x="4279393" y="1405096"/>
            <a:ext cx="2425117" cy="1302521"/>
          </a:xfrm>
          <a:prstGeom prst="rect">
            <a:avLst/>
          </a:prstGeom>
        </p:spPr>
      </p:pic>
      <p:sp>
        <p:nvSpPr>
          <p:cNvPr id="26" name="Bisel 25"/>
          <p:cNvSpPr/>
          <p:nvPr/>
        </p:nvSpPr>
        <p:spPr>
          <a:xfrm>
            <a:off x="2697724" y="2961679"/>
            <a:ext cx="1879600" cy="1447800"/>
          </a:xfrm>
          <a:prstGeom prst="bevel">
            <a:avLst/>
          </a:prstGeom>
          <a:gradFill>
            <a:gsLst>
              <a:gs pos="7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50000"/>
                </a:schemeClr>
              </a:gs>
            </a:gsLst>
            <a:lin ang="5400000" scaled="1"/>
          </a:gra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ES" dirty="0"/>
          </a:p>
        </p:txBody>
      </p:sp>
      <p:sp>
        <p:nvSpPr>
          <p:cNvPr id="27" name="Bisel 26"/>
          <p:cNvSpPr/>
          <p:nvPr/>
        </p:nvSpPr>
        <p:spPr>
          <a:xfrm>
            <a:off x="5000029" y="2961679"/>
            <a:ext cx="1879600" cy="1447800"/>
          </a:xfrm>
          <a:prstGeom prst="bevel">
            <a:avLst/>
          </a:prstGeom>
          <a:gradFill>
            <a:gsLst>
              <a:gs pos="7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50000"/>
                </a:schemeClr>
              </a:gs>
            </a:gsLst>
            <a:lin ang="5400000" scaled="1"/>
          </a:gra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869174" y="3188850"/>
            <a:ext cx="153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ES UN FACTOR DE RIESGO PARA LA ESQUIZOFRENIA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77631" y="3201310"/>
            <a:ext cx="151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AGRAVA LOS SÍNTOMAS Y EMPEORA EL PRONÓSTICO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88900" y="4902200"/>
            <a:ext cx="7023099" cy="2914152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348468" y="4902200"/>
            <a:ext cx="36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Bodoni MT Black" panose="02070A03080606020203" pitchFamily="18" charset="0"/>
              </a:rPr>
              <a:t>FUNCIÓN DE LA ENFERMERA</a:t>
            </a:r>
            <a:endParaRPr lang="es-ES" sz="2000" dirty="0">
              <a:latin typeface="Bodoni MT Black" panose="02070A03080606020203" pitchFamily="18" charset="0"/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30" y="4697013"/>
            <a:ext cx="3064969" cy="3119339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348468" y="5725061"/>
            <a:ext cx="36837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1"/>
                </a:solidFill>
              </a:rPr>
              <a:t>VALORAR EL ESTADO DEL PACIENTE POR PATRONES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1"/>
                </a:solidFill>
              </a:rPr>
              <a:t>IDENTIFICAR SUS PROBLEMAS O DIAGNÓSTICOS PRINCIPALES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>
                <a:solidFill>
                  <a:schemeClr val="bg1"/>
                </a:solidFill>
              </a:rPr>
              <a:t>DETERMINAR UN PLAN DE CUIDADOS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39699" y="8002608"/>
            <a:ext cx="6957465" cy="3160692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348468" y="8178800"/>
            <a:ext cx="366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odoni MT Black" panose="02070A03080606020203" pitchFamily="18" charset="0"/>
              </a:rPr>
              <a:t>CAUSAS</a:t>
            </a:r>
          </a:p>
        </p:txBody>
      </p:sp>
      <p:graphicFrame>
        <p:nvGraphicFramePr>
          <p:cNvPr id="39" name="Diagrama 38"/>
          <p:cNvGraphicFramePr/>
          <p:nvPr>
            <p:extLst>
              <p:ext uri="{D42A27DB-BD31-4B8C-83A1-F6EECF244321}">
                <p14:modId xmlns:p14="http://schemas.microsoft.com/office/powerpoint/2010/main" val="2307913453"/>
              </p:ext>
            </p:extLst>
          </p:nvPr>
        </p:nvGraphicFramePr>
        <p:xfrm>
          <a:off x="139699" y="8575836"/>
          <a:ext cx="3981191" cy="256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0" name="Gráfico 39"/>
          <p:cNvGraphicFramePr/>
          <p:nvPr>
            <p:extLst>
              <p:ext uri="{D42A27DB-BD31-4B8C-83A1-F6EECF244321}">
                <p14:modId xmlns:p14="http://schemas.microsoft.com/office/powerpoint/2010/main" val="3553245794"/>
              </p:ext>
            </p:extLst>
          </p:nvPr>
        </p:nvGraphicFramePr>
        <p:xfrm>
          <a:off x="3860616" y="8178800"/>
          <a:ext cx="3236548" cy="288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513887" y="11468100"/>
            <a:ext cx="6483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CARLOS URRUCHI QUINTANO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KERMAN DE LA FUENTE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UNAI DE LA QUINTANA</a:t>
            </a:r>
          </a:p>
        </p:txBody>
      </p:sp>
    </p:spTree>
    <p:extLst>
      <p:ext uri="{BB962C8B-B14F-4D97-AF65-F5344CB8AC3E}">
        <p14:creationId xmlns:p14="http://schemas.microsoft.com/office/powerpoint/2010/main" val="10893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72</Words>
  <Application>Microsoft Office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SemiBold</vt:lpstr>
      <vt:lpstr>Bodoni MT Black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unai de la quintana santacoloma</cp:lastModifiedBy>
  <cp:revision>12</cp:revision>
  <dcterms:created xsi:type="dcterms:W3CDTF">2018-12-06T16:46:22Z</dcterms:created>
  <dcterms:modified xsi:type="dcterms:W3CDTF">2019-01-12T14:19:28Z</dcterms:modified>
</cp:coreProperties>
</file>