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7EF8E-2239-EA97-527C-E6996DADDE36}" v="4" dt="2023-09-13T01:25:45.700"/>
    <p1510:client id="{986A0F9D-59C7-009D-2631-D0898CBDA728}" v="93" dt="2023-09-13T09:40:55.029"/>
    <p1510:client id="{AD84165F-5629-F652-F105-692DF41E1FBF}" v="1" dt="2023-09-13T01:22:3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rticles/group-discussion/" TargetMode="External"/><Relationship Id="rId2" Type="http://schemas.openxmlformats.org/officeDocument/2006/relationships/hyperlink" Target="https://utelecon.adm.u-tokyo.ac.jp/articles/question-t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telecon.adm.u-tokyo.ac.jp/about/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zoom/usage/screen_sharing/security/" TargetMode="External"/><Relationship Id="rId2" Type="http://schemas.openxmlformats.org/officeDocument/2006/relationships/hyperlink" Target="https://utelecon.adm.u-tokyo.ac.jp/zoom/create_room/regist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zoom/misc/management_rol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hyperlink" Target="https://utelecon.adm.u-tokyo.ac.jp/onlin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utelecon.adm.u-tokyo.ac.jp/articles/copyright/" TargetMode="External"/><Relationship Id="rId4" Type="http://schemas.openxmlformats.org/officeDocument/2006/relationships/hyperlink" Target="https://utelecon.adm.u-tokyo.ac.jp/online/topic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rticles/scrapbox/" TargetMode="External"/><Relationship Id="rId2" Type="http://schemas.openxmlformats.org/officeDocument/2006/relationships/hyperlink" Target="https://utelecon.adm.u-tokyo.ac.jp/articles/goodnotes-wri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B3D2F-E6E7-E030-7DCC-35B57189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err="1"/>
              <a:t>u</a:t>
            </a:r>
            <a:r>
              <a:rPr kumimoji="1" lang="en-US" altLang="ja-JP" sz="5400" err="1"/>
              <a:t>telecon</a:t>
            </a:r>
            <a:r>
              <a:rPr kumimoji="1" lang="en-US" altLang="ja-JP" sz="5400"/>
              <a:t> </a:t>
            </a:r>
            <a:r>
              <a:rPr kumimoji="1" lang="ja-JP" altLang="en-US" sz="5400"/>
              <a:t>と</a:t>
            </a:r>
            <a:br>
              <a:rPr kumimoji="1" lang="en-US" altLang="ja-JP" sz="5400"/>
            </a:br>
            <a:r>
              <a:rPr kumimoji="1" lang="ja-JP" altLang="en-US" sz="5400"/>
              <a:t>学生によるサポート体制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B08DF6-E9EF-2EB6-EB18-64D53EF85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情報システム本部</a:t>
            </a:r>
            <a:endParaRPr kumimoji="1" lang="en-US" altLang="ja-JP"/>
          </a:p>
          <a:p>
            <a:r>
              <a:rPr lang="ja-JP" altLang="en-US"/>
              <a:t>玉造　潤史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1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DF45B-09A3-8259-A147-2198B980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>
                <a:ea typeface="メイリオ"/>
              </a:rPr>
              <a:t>utelecon</a:t>
            </a:r>
            <a:r>
              <a:rPr lang="ja-JP" altLang="en-US">
                <a:ea typeface="メイリオ"/>
              </a:rPr>
              <a:t>のコンテンツ（活用編）</a:t>
            </a:r>
            <a:endParaRPr kumimoji="1" lang="ja-JP" altLang="en-US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92F2C-DBCD-949A-60CD-AF8BE4F7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「やりたいことから探す」</a:t>
            </a:r>
            <a:endParaRPr kumimoji="1" lang="en-US" altLang="ja-JP"/>
          </a:p>
          <a:p>
            <a:pPr lvl="1"/>
            <a:r>
              <a:rPr lang="ja-JP" altLang="en-US"/>
              <a:t>オンライン・ハイブリッド・対面の授業で</a:t>
            </a:r>
            <a:endParaRPr lang="en-US" altLang="ja-JP"/>
          </a:p>
          <a:p>
            <a:pPr lvl="2"/>
            <a:r>
              <a:rPr lang="ja-JP" altLang="en-US"/>
              <a:t>発展的な工夫をしたい時のポイント・コツを紹介</a:t>
            </a:r>
            <a:endParaRPr lang="en-US" altLang="ja-JP"/>
          </a:p>
          <a:p>
            <a:pPr lvl="1"/>
            <a:r>
              <a:rPr lang="ja-JP" altLang="en-US"/>
              <a:t>たとえば：</a:t>
            </a:r>
            <a:endParaRPr lang="en-US" altLang="ja-JP"/>
          </a:p>
          <a:p>
            <a:pPr lvl="2"/>
            <a:r>
              <a:rPr lang="ja-JP" altLang="en-US">
                <a:hlinkClick r:id="rId2"/>
              </a:rPr>
              <a:t>質問の受け付け方を工夫したい</a:t>
            </a:r>
            <a:endParaRPr lang="en-US" altLang="ja-JP"/>
          </a:p>
          <a:p>
            <a:pPr lvl="2"/>
            <a:r>
              <a:rPr lang="ja-JP" altLang="en-US">
                <a:hlinkClick r:id="rId3"/>
              </a:rPr>
              <a:t>オンラインのグループディスカッションで生じやすい問題とその対策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1A1AE-C578-6C9D-BB17-6EC4665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4A288-FF60-6F5B-B7DF-9B98D636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6187B-CFDB-886F-11B7-7E623864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1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BBFD013-7DFB-BA83-8313-58FA879C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本学の</a:t>
            </a:r>
            <a:r>
              <a:rPr lang="en-US" altLang="ja-JP"/>
              <a:t>ICT</a:t>
            </a:r>
            <a:r>
              <a:rPr lang="ja-JP" altLang="en-US"/>
              <a:t>教育を支える</a:t>
            </a:r>
            <a:br>
              <a:rPr lang="en-US" altLang="ja-JP"/>
            </a:br>
            <a:r>
              <a:rPr lang="ja-JP" altLang="en-US"/>
              <a:t>学生サポーター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A52D78-9B3F-3D87-F317-49B191A19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0527333-8666-17C1-7B32-08162A91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60FA8C6-56BB-3238-84EF-4282C44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DBA2761-E999-2500-40C4-CFCCC52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836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8458F3A-6C81-6F47-B4E4-221D1FF9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コモンサポーター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946B215-C49B-CB07-1E59-FCCF6B4B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メイリオ"/>
              </a:rPr>
              <a:t>オンライン授業に関わる</a:t>
            </a:r>
            <a:r>
              <a:rPr lang="en-US" altLang="ja-JP" dirty="0">
                <a:ea typeface="メイリオ"/>
              </a:rPr>
              <a:t>ICT</a:t>
            </a:r>
            <a:r>
              <a:rPr lang="ja-JP" altLang="en-US">
                <a:ea typeface="メイリオ"/>
              </a:rPr>
              <a:t>の技術支援や相談、トラブル解決に携わる学生サポーター</a:t>
            </a:r>
            <a:endParaRPr lang="en-US" altLang="ja-JP">
              <a:ea typeface="メイリオ"/>
            </a:endParaRPr>
          </a:p>
          <a:p>
            <a:pPr lvl="1"/>
            <a:r>
              <a:rPr lang="ja-JP" altLang="en-US">
                <a:ea typeface="メイリオ"/>
                <a:cs typeface="Calibri"/>
              </a:rPr>
              <a:t>チャット・Zoom</a:t>
            </a:r>
            <a:r>
              <a:rPr lang="ja-JP" altLang="en-US">
                <a:solidFill>
                  <a:srgbClr val="455F51"/>
                </a:solidFill>
                <a:ea typeface="メイリオ"/>
                <a:cs typeface="Calibri"/>
              </a:rPr>
              <a:t>・メールでのサポート</a:t>
            </a:r>
            <a:endParaRPr lang="ja-JP" altLang="en-US" dirty="0">
              <a:solidFill>
                <a:srgbClr val="455F51"/>
              </a:solidFill>
              <a:ea typeface="メイリオ"/>
              <a:cs typeface="Calibri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  <a:cs typeface="Calibri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</a:endParaRPr>
          </a:p>
          <a:p>
            <a:r>
              <a:rPr lang="ja-JP" altLang="en-US"/>
              <a:t>詳しくは「</a:t>
            </a:r>
            <a:r>
              <a:rPr lang="ja-JP" altLang="en-US">
                <a:hlinkClick r:id="rId2"/>
              </a:rPr>
              <a:t>コモンサポーターについて</a:t>
            </a:r>
            <a:r>
              <a:rPr lang="ja-JP" altLang="en-US"/>
              <a:t>」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EBF2CF5D-CA02-950F-4F42-7BB718E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ECC39F8-F4A1-1751-E21B-495F2C69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68ADF6-6605-53E4-DB08-3E90162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7AC69A-217C-4E55-1F33-3F776408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66" y="3424180"/>
            <a:ext cx="1324304" cy="1758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4B77D0-5A93-9E9F-D41D-CE0E29D4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76" y="2758719"/>
            <a:ext cx="2007476" cy="23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3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FB173-3B4A-50E6-30FB-A470B71A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サポーター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F6B8B-945D-17EA-E0FB-F03A6A52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サイトを起点として</a:t>
            </a:r>
            <a:r>
              <a:rPr kumimoji="1" lang="en-US" altLang="ja-JP"/>
              <a:t>ICT</a:t>
            </a:r>
            <a:r>
              <a:rPr kumimoji="1" lang="ja-JP" altLang="en-US"/>
              <a:t>を活用した教育活動の高度化・普遍化を支援する学生サポーター</a:t>
            </a:r>
            <a:endParaRPr kumimoji="1" lang="en-US" altLang="ja-JP"/>
          </a:p>
          <a:p>
            <a:r>
              <a:rPr lang="ja-JP" altLang="en-US"/>
              <a:t>業務内容：</a:t>
            </a:r>
            <a:endParaRPr lang="en-US" altLang="ja-JP"/>
          </a:p>
          <a:p>
            <a:pPr lvl="1"/>
            <a:r>
              <a:rPr lang="ja-JP" altLang="en-US"/>
              <a:t>新学期の</a:t>
            </a:r>
            <a:r>
              <a:rPr lang="en-US" altLang="ja-JP"/>
              <a:t>ICT</a:t>
            </a:r>
            <a:r>
              <a:rPr lang="ja-JP" altLang="en-US"/>
              <a:t>スタートアップの運営</a:t>
            </a:r>
            <a:endParaRPr lang="en-US" altLang="ja-JP"/>
          </a:p>
          <a:p>
            <a:pPr lvl="1"/>
            <a:r>
              <a:rPr lang="en-US" altLang="ja-JP" err="1"/>
              <a:t>utelecon</a:t>
            </a:r>
            <a:r>
              <a:rPr lang="ja-JP" altLang="en-US"/>
              <a:t>の記事執筆・古くなった情報の更新</a:t>
            </a:r>
            <a:endParaRPr lang="en-US" altLang="ja-JP"/>
          </a:p>
          <a:p>
            <a:pPr lvl="1"/>
            <a:r>
              <a:rPr kumimoji="1" lang="ja-JP" altLang="en-US"/>
              <a:t>情報の英語での発信　</a:t>
            </a:r>
            <a:r>
              <a:rPr kumimoji="1" lang="en-US" altLang="ja-JP" err="1"/>
              <a:t>etc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C5AF0-870B-F967-D931-6FAEDEA0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2C57B9-55A2-F217-C2B5-D3DD3CBA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0F679-17C5-4074-6D92-E14AF4AA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72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3124EDA-390A-9762-9438-2C8AD604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ECCS</a:t>
            </a:r>
            <a:r>
              <a:rPr lang="ja-JP" altLang="en-US"/>
              <a:t>相談員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A41226-84AA-5484-F59D-EC630C21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>
                <a:ea typeface="メイリオ"/>
              </a:rPr>
              <a:t>ECCS</a:t>
            </a:r>
            <a:r>
              <a:rPr lang="ja-JP" altLang="en-US">
                <a:ea typeface="メイリオ"/>
              </a:rPr>
              <a:t>端末、</a:t>
            </a:r>
            <a:r>
              <a:rPr lang="en-US" altLang="ja-JP">
                <a:ea typeface="メイリオ"/>
              </a:rPr>
              <a:t>ECCS</a:t>
            </a:r>
            <a:r>
              <a:rPr lang="ja-JP" altLang="en-US">
                <a:ea typeface="メイリオ"/>
              </a:rPr>
              <a:t>クラウドメール、</a:t>
            </a:r>
            <a:r>
              <a:rPr lang="en-US" altLang="ja-JP">
                <a:ea typeface="メイリオ"/>
              </a:rPr>
              <a:t>ITC-LMS</a:t>
            </a:r>
            <a:r>
              <a:rPr lang="ja-JP" altLang="en-US">
                <a:ea typeface="メイリオ"/>
              </a:rPr>
              <a:t>などを中心にサポートを実施</a:t>
            </a:r>
            <a:endParaRPr lang="en-US" altLang="ja-JP">
              <a:ea typeface="メイリオ"/>
            </a:endParaRPr>
          </a:p>
          <a:p>
            <a:pPr lvl="1"/>
            <a:r>
              <a:rPr lang="ja-JP" altLang="en-US"/>
              <a:t>駒場情報教育棟、図書館</a:t>
            </a:r>
            <a:endParaRPr lang="en-US" altLang="ja-JP"/>
          </a:p>
          <a:p>
            <a:pPr lvl="1"/>
            <a:r>
              <a:rPr lang="ja-JP" altLang="en-US">
                <a:ea typeface="メイリオ"/>
              </a:rPr>
              <a:t>本郷情報基盤センター、福武ホール、総合図書館</a:t>
            </a:r>
            <a:endParaRPr lang="en-US" altLang="ja-JP">
              <a:ea typeface="メイリオ"/>
            </a:endParaRPr>
          </a:p>
          <a:p>
            <a:pPr lvl="2"/>
            <a:r>
              <a:rPr lang="ja-JP" altLang="en-US">
                <a:ea typeface="メイリオ"/>
              </a:rPr>
              <a:t>その他　</a:t>
            </a:r>
            <a:r>
              <a:rPr lang="en-US" altLang="ja-JP">
                <a:ea typeface="メイリオ"/>
              </a:rPr>
              <a:t>ECCS</a:t>
            </a:r>
            <a:r>
              <a:rPr lang="ja-JP" altLang="en-US">
                <a:ea typeface="メイリオ"/>
              </a:rPr>
              <a:t>端末室</a:t>
            </a:r>
            <a:endParaRPr lang="en-US" altLang="ja-JP">
              <a:ea typeface="メイリオ"/>
            </a:endParaRPr>
          </a:p>
          <a:p>
            <a:r>
              <a:rPr lang="ja-JP" altLang="en-US"/>
              <a:t>対面でのサポートを行っています</a:t>
            </a:r>
          </a:p>
          <a:p>
            <a:pPr lvl="1"/>
            <a:endParaRPr lang="ja-JP" altLang="en-US">
              <a:ea typeface="メイリオ"/>
              <a:cs typeface="Calibri"/>
            </a:endParaRP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00A11D4-986A-0477-C6E2-716315B0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DB2DF797-B7FB-720B-2F84-04033FB6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881BCCB-3CAE-19C5-F415-301227CC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8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609ED-2512-F574-CA99-88D801C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utelecon </a:t>
            </a:r>
            <a:r>
              <a:rPr kumimoji="1" lang="ja-JP" altLang="en-US"/>
              <a:t>での学生と教職員の連携体制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5E4D9-5EC2-9B6E-1495-DBABE6C3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サポート対応においては学生サポーターとサービス提供を担当する教職員が緊密に連携しています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EAB2A-3223-53C0-09AB-2BAF0DD0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4B1E3-BC4F-A3AE-F557-4BAEF43A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BC96A-BBF0-9A1A-9E4F-176EC7BA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FC06E56-A20E-92EB-F7F0-78888E4B60C1}"/>
              </a:ext>
            </a:extLst>
          </p:cNvPr>
          <p:cNvSpPr/>
          <p:nvPr/>
        </p:nvSpPr>
        <p:spPr>
          <a:xfrm>
            <a:off x="2080260" y="4626134"/>
            <a:ext cx="8031480" cy="1325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Graphic 7" descr="グループ 単色塗りつぶし">
            <a:extLst>
              <a:ext uri="{FF2B5EF4-FFF2-40B4-BE49-F238E27FC236}">
                <a16:creationId xmlns:a16="http://schemas.microsoft.com/office/drawing/2014/main" id="{586F9D9C-A1DE-58D4-4912-46D915B4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899" y="4002374"/>
            <a:ext cx="914400" cy="914400"/>
          </a:xfrm>
          <a:prstGeom prst="rect">
            <a:avLst/>
          </a:prstGeom>
        </p:spPr>
      </p:pic>
      <p:pic>
        <p:nvPicPr>
          <p:cNvPr id="9" name="Graphic 8" descr="グループ 単色塗りつぶし">
            <a:extLst>
              <a:ext uri="{FF2B5EF4-FFF2-40B4-BE49-F238E27FC236}">
                <a16:creationId xmlns:a16="http://schemas.microsoft.com/office/drawing/2014/main" id="{93293DCF-DD37-F2C7-471C-456DF04D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275" y="4071078"/>
            <a:ext cx="914400" cy="914400"/>
          </a:xfrm>
          <a:prstGeom prst="rect">
            <a:avLst/>
          </a:prstGeom>
        </p:spPr>
      </p:pic>
      <p:pic>
        <p:nvPicPr>
          <p:cNvPr id="10" name="Graphic 9" descr="グループ 単色塗りつぶし">
            <a:extLst>
              <a:ext uri="{FF2B5EF4-FFF2-40B4-BE49-F238E27FC236}">
                <a16:creationId xmlns:a16="http://schemas.microsoft.com/office/drawing/2014/main" id="{686ABEF8-D0BA-2A1F-DF38-587B1732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635" y="4071077"/>
            <a:ext cx="914400" cy="914400"/>
          </a:xfrm>
          <a:prstGeom prst="rect">
            <a:avLst/>
          </a:prstGeom>
        </p:spPr>
      </p:pic>
      <p:pic>
        <p:nvPicPr>
          <p:cNvPr id="11" name="Graphic 10" descr="グループ 単色塗りつぶし">
            <a:extLst>
              <a:ext uri="{FF2B5EF4-FFF2-40B4-BE49-F238E27FC236}">
                <a16:creationId xmlns:a16="http://schemas.microsoft.com/office/drawing/2014/main" id="{96CA5D99-955C-C23B-328A-C03E9CC2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388" y="4302175"/>
            <a:ext cx="914400" cy="914400"/>
          </a:xfrm>
          <a:prstGeom prst="rect">
            <a:avLst/>
          </a:prstGeom>
        </p:spPr>
      </p:pic>
      <p:pic>
        <p:nvPicPr>
          <p:cNvPr id="12" name="Graphic 11" descr="グループ 単色塗りつぶし">
            <a:extLst>
              <a:ext uri="{FF2B5EF4-FFF2-40B4-BE49-F238E27FC236}">
                <a16:creationId xmlns:a16="http://schemas.microsoft.com/office/drawing/2014/main" id="{237D32B7-1C0C-C916-583F-A1FEDB74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928" y="437712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E07BB1-F2B5-89CC-3597-4A9BFCB5496F}"/>
              </a:ext>
            </a:extLst>
          </p:cNvPr>
          <p:cNvSpPr txBox="1"/>
          <p:nvPr/>
        </p:nvSpPr>
        <p:spPr>
          <a:xfrm>
            <a:off x="1979950" y="3909935"/>
            <a:ext cx="1387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utelecon</a:t>
            </a:r>
            <a:endParaRPr lang="en-US">
              <a:cs typeface="Calibri"/>
            </a:endParaRPr>
          </a:p>
          <a:p>
            <a:pPr algn="l"/>
            <a:r>
              <a:rPr lang="ja-JP" altLang="en-US">
                <a:cs typeface="Calibri"/>
              </a:rPr>
              <a:t>サポーター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C3806-996A-FA3D-84B4-7E2083BA7CC4}"/>
              </a:ext>
            </a:extLst>
          </p:cNvPr>
          <p:cNvSpPr txBox="1"/>
          <p:nvPr/>
        </p:nvSpPr>
        <p:spPr>
          <a:xfrm>
            <a:off x="3510195" y="3591393"/>
            <a:ext cx="1450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コモン</a:t>
            </a:r>
          </a:p>
          <a:p>
            <a:pPr algn="l"/>
            <a:r>
              <a:rPr lang="ja-JP" altLang="en-US">
                <a:cs typeface="Calibri"/>
              </a:rPr>
              <a:t>サポーター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3B7DC-765E-2CA0-DC68-158F8B4F12B7}"/>
              </a:ext>
            </a:extLst>
          </p:cNvPr>
          <p:cNvSpPr txBox="1"/>
          <p:nvPr/>
        </p:nvSpPr>
        <p:spPr>
          <a:xfrm>
            <a:off x="5315260" y="3472720"/>
            <a:ext cx="14502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UTokyo Account 担当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56003-6DDE-838E-9929-1CAD4DE91E2E}"/>
              </a:ext>
            </a:extLst>
          </p:cNvPr>
          <p:cNvSpPr txBox="1"/>
          <p:nvPr/>
        </p:nvSpPr>
        <p:spPr>
          <a:xfrm>
            <a:off x="7095341" y="3753785"/>
            <a:ext cx="1450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ITC-LMS担当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CA2A3-ADA2-F0D8-B7B3-04DFB7A11571}"/>
              </a:ext>
            </a:extLst>
          </p:cNvPr>
          <p:cNvSpPr txBox="1"/>
          <p:nvPr/>
        </p:nvSpPr>
        <p:spPr>
          <a:xfrm>
            <a:off x="8869176" y="3934916"/>
            <a:ext cx="16376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ECCSクラウドメール担当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761A2-2E62-CBF2-BFD5-9367599EEE86}"/>
              </a:ext>
            </a:extLst>
          </p:cNvPr>
          <p:cNvSpPr txBox="1"/>
          <p:nvPr/>
        </p:nvSpPr>
        <p:spPr>
          <a:xfrm>
            <a:off x="4684426" y="5040443"/>
            <a:ext cx="38097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FFFF"/>
                </a:solidFill>
                <a:ea typeface="メイリオ"/>
                <a:cs typeface="Calibri"/>
              </a:rPr>
              <a:t>学生、教職員がslackやzendeskなどで連携したサポート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119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BF4F2-825F-C77B-EAD4-C48F57E9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02B6-C0D6-5848-C597-54DE6240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東京大学の教育・研究活動における</a:t>
            </a:r>
            <a:r>
              <a:rPr kumimoji="1" lang="en-US" altLang="ja-JP"/>
              <a:t>ICT</a:t>
            </a:r>
            <a:r>
              <a:rPr kumimoji="1" lang="ja-JP" altLang="en-US"/>
              <a:t>活用は、たくさんの学生によって支えられています</a:t>
            </a:r>
            <a:endParaRPr kumimoji="1" lang="en-US" altLang="ja-JP"/>
          </a:p>
          <a:p>
            <a:endParaRPr lang="en-US" altLang="ja-JP"/>
          </a:p>
          <a:p>
            <a:pPr lvl="1"/>
            <a:r>
              <a:rPr kumimoji="1" lang="ja-JP" altLang="en-US"/>
              <a:t>学生の皆様、本当にありがとうございます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 err="1"/>
              <a:t>utelecon</a:t>
            </a:r>
            <a:r>
              <a:rPr lang="ja-JP" altLang="en-US"/>
              <a:t>は大学全体での</a:t>
            </a:r>
            <a:r>
              <a:rPr lang="en-US" altLang="ja-JP"/>
              <a:t>ICT</a:t>
            </a:r>
            <a:r>
              <a:rPr lang="ja-JP" altLang="en-US"/>
              <a:t>活用のために進んでいきますのでご支援・ご指導の程よろしくお願いします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8698C-7FA4-FA63-BDA5-BB7FF6E8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D6208-11DC-038C-FD78-9FB507FA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D6DB0-27BE-A84E-88ED-A09384DA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4AA3F11-A41E-81BE-16BA-E3780593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48BCAE3-D38D-66B3-FC45-C70F14A7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en-US" altLang="ja-JP"/>
              <a:t> </a:t>
            </a:r>
            <a:r>
              <a:rPr lang="ja-JP" altLang="en-US"/>
              <a:t>について</a:t>
            </a:r>
            <a:endParaRPr lang="en-US" altLang="ja-JP"/>
          </a:p>
          <a:p>
            <a:pPr lvl="1"/>
            <a:r>
              <a:rPr lang="ja-JP" altLang="en-US"/>
              <a:t>概要</a:t>
            </a:r>
            <a:endParaRPr lang="en-US" altLang="ja-JP"/>
          </a:p>
          <a:p>
            <a:pPr lvl="1"/>
            <a:r>
              <a:rPr lang="ja-JP" altLang="en-US"/>
              <a:t>コンテンツ紹介（基礎編・活用編・その他）</a:t>
            </a:r>
            <a:endParaRPr lang="en-US" altLang="ja-JP"/>
          </a:p>
          <a:p>
            <a:r>
              <a:rPr lang="ja-JP" altLang="en-US"/>
              <a:t>本学</a:t>
            </a:r>
            <a:r>
              <a:rPr lang="en-US" altLang="ja-JP"/>
              <a:t>ICT</a:t>
            </a:r>
            <a:r>
              <a:rPr lang="ja-JP" altLang="en-US"/>
              <a:t>教育を支える学生サポーター</a:t>
            </a:r>
            <a:endParaRPr lang="en-US" altLang="ja-JP"/>
          </a:p>
          <a:p>
            <a:pPr lvl="1"/>
            <a:r>
              <a:rPr lang="ja-JP" altLang="en-US"/>
              <a:t>コモンサポーター</a:t>
            </a:r>
            <a:endParaRPr lang="en-US" altLang="ja-JP"/>
          </a:p>
          <a:p>
            <a:pPr lvl="1"/>
            <a:r>
              <a:rPr lang="en-US" altLang="ja-JP" err="1"/>
              <a:t>utelecon</a:t>
            </a:r>
            <a:r>
              <a:rPr lang="ja-JP" altLang="en-US"/>
              <a:t>サポーター</a:t>
            </a:r>
            <a:endParaRPr lang="en-US" altLang="ja-JP"/>
          </a:p>
          <a:p>
            <a:pPr lvl="1"/>
            <a:r>
              <a:rPr lang="en-US" altLang="ja-JP"/>
              <a:t>ECCS</a:t>
            </a:r>
            <a:r>
              <a:rPr lang="ja-JP" altLang="en-US"/>
              <a:t>相談員</a:t>
            </a:r>
            <a:endParaRPr lang="en-US" altLang="ja-JP"/>
          </a:p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BB89747-D0AC-7550-70F9-3F19795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072EA901-589B-8FC9-40E5-A7042D0A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867DCAE-5523-BFA3-04AF-732BB231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5252670-D542-D987-B9D2-AAC1C22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en-US" altLang="ja-JP"/>
              <a:t> </a:t>
            </a:r>
            <a:r>
              <a:rPr lang="ja-JP" altLang="en-US"/>
              <a:t>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EA95FF-F505-5406-C562-8940AEA09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>
                <a:ea typeface="メイリオ"/>
                <a:hlinkClick r:id="rId2"/>
              </a:rPr>
              <a:t>https://utelecon.adm.u-tokyo.ac.jp/</a:t>
            </a:r>
            <a:endParaRPr lang="en-US" altLang="ja-JP">
              <a:ea typeface="メイリオ"/>
            </a:endParaRPr>
          </a:p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FC77C40-CBE6-E6CD-60AD-20B878C4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FB65AB01-13F7-F2BA-349F-278D1A4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70767AC-4E91-A9C8-210B-5E189137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43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E9EC642-52F2-E281-2843-6376FF62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en-US" altLang="ja-JP"/>
              <a:t> </a:t>
            </a:r>
            <a:r>
              <a:rPr lang="ja-JP" altLang="en-US"/>
              <a:t>とは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EA2CA4-359E-5A51-EE52-410811C0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オンライン授業やウェブ会議などの情報をまとめ</a:t>
            </a:r>
            <a:endParaRPr lang="en-US" altLang="ja-JP"/>
          </a:p>
          <a:p>
            <a:pPr lvl="1"/>
            <a:r>
              <a:rPr lang="ja-JP" altLang="en-US"/>
              <a:t>ワンストップで得られる、サポートも受けられる</a:t>
            </a:r>
            <a:endParaRPr lang="en-US" altLang="ja-JP"/>
          </a:p>
          <a:p>
            <a:pPr lvl="1"/>
            <a:r>
              <a:rPr lang="en-US" altLang="ja-JP"/>
              <a:t>ICT</a:t>
            </a:r>
            <a:r>
              <a:rPr lang="ja-JP" altLang="en-US"/>
              <a:t>を活用したより高度な大学活動を実現する取組み</a:t>
            </a:r>
            <a:endParaRPr lang="en-US" altLang="ja-JP"/>
          </a:p>
          <a:p>
            <a:r>
              <a:rPr lang="ja-JP" altLang="en-US"/>
              <a:t>学内の教職員、学生向けではあるが、学外の方にとっても広く活用できるものを</a:t>
            </a:r>
            <a:endParaRPr lang="en-US" altLang="ja-JP"/>
          </a:p>
          <a:p>
            <a:r>
              <a:rPr lang="ja-JP" altLang="en-US"/>
              <a:t>詳しくは</a:t>
            </a:r>
            <a:r>
              <a:rPr lang="en-US" altLang="ja-JP"/>
              <a:t> </a:t>
            </a:r>
            <a:r>
              <a:rPr lang="ja-JP" altLang="en-US">
                <a:hlinkClick r:id="rId2"/>
              </a:rPr>
              <a:t>「</a:t>
            </a:r>
            <a:r>
              <a:rPr lang="en-US" altLang="ja-JP" err="1">
                <a:hlinkClick r:id="rId2"/>
              </a:rPr>
              <a:t>utelecon</a:t>
            </a:r>
            <a:r>
              <a:rPr lang="en-US" altLang="ja-JP">
                <a:hlinkClick r:id="rId2"/>
              </a:rPr>
              <a:t> </a:t>
            </a:r>
            <a:r>
              <a:rPr lang="ja-JP" altLang="en-US">
                <a:hlinkClick r:id="rId2"/>
              </a:rPr>
              <a:t>について」</a:t>
            </a:r>
            <a:r>
              <a:rPr lang="ja-JP" altLang="en-US"/>
              <a:t>「</a:t>
            </a:r>
            <a:r>
              <a:rPr lang="en-US" altLang="ja-JP" err="1">
                <a:hlinkClick r:id="rId3"/>
              </a:rPr>
              <a:t>utelecon</a:t>
            </a:r>
            <a:r>
              <a:rPr lang="ja-JP" altLang="en-US">
                <a:hlinkClick r:id="rId3"/>
              </a:rPr>
              <a:t>の活動理念と目標」</a:t>
            </a:r>
            <a:r>
              <a:rPr lang="ja-JP" altLang="en-US"/>
              <a:t>を参照</a:t>
            </a:r>
            <a:endParaRPr lang="en-US" altLang="ja-JP"/>
          </a:p>
          <a:p>
            <a:r>
              <a:rPr kumimoji="1" lang="ja-JP" altLang="en-US"/>
              <a:t>英語版ページもあります</a:t>
            </a:r>
            <a:endParaRPr kumimoji="1" lang="en-US" altLang="ja-JP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6CE2A3C5-F9CA-FFA1-64BF-25BE0D0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5C75302B-6D18-0A9D-48C8-1D878966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9251136-119E-BE3B-A11B-FB0AD93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0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81670-20AB-1C04-A605-974290F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のコンテンツ（基礎編）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9553C-B1A1-FD80-C4AE-D8ACE156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8F89-5D88-00E3-37C6-14C7935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2FEBE-2321-C2D8-DA1E-7E41E66C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14B31F2-70AC-507C-6947-3356D98E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3" y="1419772"/>
            <a:ext cx="8901187" cy="49365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2491F8-2BCD-FCD8-CC6A-E903243B9F6F}"/>
              </a:ext>
            </a:extLst>
          </p:cNvPr>
          <p:cNvSpPr txBox="1"/>
          <p:nvPr/>
        </p:nvSpPr>
        <p:spPr>
          <a:xfrm>
            <a:off x="9575423" y="2745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検索窓もあります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F2C45A2-961F-9E3D-4ED2-BF2928DDC5F9}"/>
              </a:ext>
            </a:extLst>
          </p:cNvPr>
          <p:cNvCxnSpPr>
            <a:endCxn id="8" idx="1"/>
          </p:cNvCxnSpPr>
          <p:nvPr/>
        </p:nvCxnSpPr>
        <p:spPr>
          <a:xfrm>
            <a:off x="7772400" y="1876097"/>
            <a:ext cx="1803023" cy="1053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8">
            <a:extLst>
              <a:ext uri="{FF2B5EF4-FFF2-40B4-BE49-F238E27FC236}">
                <a16:creationId xmlns:a16="http://schemas.microsoft.com/office/drawing/2014/main" id="{B301794F-B2E6-B8CF-49E4-84760039902E}"/>
              </a:ext>
            </a:extLst>
          </p:cNvPr>
          <p:cNvSpPr/>
          <p:nvPr/>
        </p:nvSpPr>
        <p:spPr>
          <a:xfrm>
            <a:off x="1189548" y="1921002"/>
            <a:ext cx="3524342" cy="499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B03FC-615B-2678-13E5-826448E6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ja-JP" altLang="en-US"/>
              <a:t>のコンテンツ（基礎編）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0DB11-AE0F-BFB1-4784-65CE5918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「まずはここから」</a:t>
            </a:r>
            <a:endParaRPr kumimoji="1" lang="en-US" altLang="ja-JP"/>
          </a:p>
          <a:p>
            <a:pPr lvl="1"/>
            <a:r>
              <a:rPr lang="ja-JP" altLang="en-US">
                <a:solidFill>
                  <a:schemeClr val="tx2"/>
                </a:solidFill>
              </a:rPr>
              <a:t>初めて東京大学に来た時の最初の手順です</a:t>
            </a:r>
            <a:endParaRPr lang="en-US" altLang="ja-JP">
              <a:solidFill>
                <a:schemeClr val="tx2"/>
              </a:solidFill>
            </a:endParaRPr>
          </a:p>
          <a:p>
            <a:r>
              <a:rPr kumimoji="1" lang="ja-JP" altLang="en-US"/>
              <a:t>「東京大学のシステム」</a:t>
            </a:r>
            <a:endParaRPr kumimoji="1" lang="en-US" altLang="ja-JP"/>
          </a:p>
          <a:p>
            <a:pPr lvl="1"/>
            <a:r>
              <a:rPr lang="en-US" altLang="ja-JP"/>
              <a:t>Z</a:t>
            </a:r>
            <a:r>
              <a:rPr kumimoji="1" lang="en-US" altLang="ja-JP">
                <a:solidFill>
                  <a:schemeClr val="tx2"/>
                </a:solidFill>
              </a:rPr>
              <a:t>oom</a:t>
            </a:r>
            <a:r>
              <a:rPr kumimoji="1" lang="ja-JP" altLang="en-US">
                <a:solidFill>
                  <a:schemeClr val="tx2"/>
                </a:solidFill>
              </a:rPr>
              <a:t>、</a:t>
            </a:r>
            <a:r>
              <a:rPr kumimoji="1" lang="en-US" altLang="ja-JP">
                <a:solidFill>
                  <a:schemeClr val="tx2"/>
                </a:solidFill>
              </a:rPr>
              <a:t>Slack</a:t>
            </a:r>
            <a:r>
              <a:rPr kumimoji="1" lang="ja-JP" altLang="en-US">
                <a:solidFill>
                  <a:schemeClr val="tx2"/>
                </a:solidFill>
              </a:rPr>
              <a:t>など東京大学の</a:t>
            </a:r>
            <a:r>
              <a:rPr lang="ja-JP" altLang="en-US">
                <a:solidFill>
                  <a:schemeClr val="tx2"/>
                </a:solidFill>
              </a:rPr>
              <a:t>システムの紹介</a:t>
            </a:r>
            <a:endParaRPr lang="en-US" altLang="ja-JP">
              <a:solidFill>
                <a:schemeClr val="tx2"/>
              </a:solidFill>
            </a:endParaRPr>
          </a:p>
          <a:p>
            <a:pPr lvl="2"/>
            <a:r>
              <a:rPr lang="ja-JP" altLang="en-US">
                <a:solidFill>
                  <a:schemeClr val="tx2"/>
                </a:solidFill>
              </a:rPr>
              <a:t>授業形態を問わず利用されるものも多い</a:t>
            </a:r>
            <a:endParaRPr kumimoji="1" lang="en-US" altLang="ja-JP">
              <a:solidFill>
                <a:schemeClr val="tx2"/>
              </a:solidFill>
            </a:endParaRPr>
          </a:p>
          <a:p>
            <a:pPr lvl="1"/>
            <a:r>
              <a:rPr kumimoji="1" lang="ja-JP" altLang="en-US">
                <a:solidFill>
                  <a:schemeClr val="tx2"/>
                </a:solidFill>
              </a:rPr>
              <a:t>意外と知らない機能も</a:t>
            </a:r>
            <a:endParaRPr kumimoji="1" lang="en-US" altLang="ja-JP">
              <a:solidFill>
                <a:schemeClr val="tx2"/>
              </a:solidFill>
            </a:endParaRPr>
          </a:p>
          <a:p>
            <a:pPr lvl="2"/>
            <a:r>
              <a:rPr lang="en-US" altLang="ja-JP">
                <a:solidFill>
                  <a:schemeClr val="tx2"/>
                </a:solidFill>
                <a:hlinkClick r:id="rId2"/>
              </a:rPr>
              <a:t>Zoom</a:t>
            </a:r>
            <a:r>
              <a:rPr lang="ja-JP" altLang="en-US">
                <a:solidFill>
                  <a:schemeClr val="tx2"/>
                </a:solidFill>
                <a:hlinkClick r:id="rId2"/>
              </a:rPr>
              <a:t>ミーティングで</a:t>
            </a:r>
            <a:r>
              <a:rPr kumimoji="1" lang="ja-JP" altLang="en-US">
                <a:solidFill>
                  <a:schemeClr val="tx2"/>
                </a:solidFill>
                <a:hlinkClick r:id="rId2"/>
              </a:rPr>
              <a:t>参加者に登録を求める</a:t>
            </a:r>
            <a:endParaRPr kumimoji="1" lang="en-US" altLang="ja-JP">
              <a:solidFill>
                <a:schemeClr val="tx2"/>
              </a:solidFill>
            </a:endParaRPr>
          </a:p>
          <a:p>
            <a:pPr lvl="2"/>
            <a:r>
              <a:rPr kumimoji="1" lang="en-US" altLang="ja-JP">
                <a:solidFill>
                  <a:schemeClr val="tx2"/>
                </a:solidFill>
                <a:hlinkClick r:id="rId3"/>
              </a:rPr>
              <a:t>Zoom </a:t>
            </a:r>
            <a:r>
              <a:rPr kumimoji="1" lang="ja-JP" altLang="en-US">
                <a:solidFill>
                  <a:schemeClr val="tx2"/>
                </a:solidFill>
                <a:hlinkClick r:id="rId3"/>
              </a:rPr>
              <a:t>画面共有の許可と制限 </a:t>
            </a:r>
            <a:endParaRPr kumimoji="1" lang="en-US" altLang="ja-JP">
              <a:solidFill>
                <a:schemeClr val="tx2"/>
              </a:solidFill>
            </a:endParaRPr>
          </a:p>
          <a:p>
            <a:pPr lvl="2"/>
            <a:r>
              <a:rPr kumimoji="1" lang="en-US" altLang="ja-JP">
                <a:solidFill>
                  <a:schemeClr val="tx2"/>
                </a:solidFill>
                <a:hlinkClick r:id="rId4"/>
              </a:rPr>
              <a:t>Zoom </a:t>
            </a:r>
            <a:r>
              <a:rPr kumimoji="1" lang="ja-JP" altLang="en-US">
                <a:solidFill>
                  <a:schemeClr val="tx2"/>
                </a:solidFill>
                <a:hlinkClick r:id="rId4"/>
              </a:rPr>
              <a:t>ミーティングの管理とそれに関わる役割について</a:t>
            </a:r>
            <a:endParaRPr kumimoji="1" lang="en-US" altLang="ja-JP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720CE-6C09-58A8-61F5-879BBD30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E5D1C2-E401-9A7E-7D43-64943992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D7D39-FD57-6028-7C48-6C1B1EC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9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6AE4C-09B5-6915-DD45-BFAEAF8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ja-JP" altLang="en-US"/>
              <a:t>のコンテンツ（活用編）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419AD-DA36-DCE3-1F61-C41A088D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539F4-7FF3-EC64-A514-3D66DE09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4A2B9-0348-AD88-88BF-51B6C28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A08E0-C7EB-5A86-4D85-1C38F5DF9D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3078480"/>
            <a:ext cx="10515600" cy="312896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3600"/>
              <a:t>「オンラインの活用」</a:t>
            </a:r>
            <a:endParaRPr kumimoji="1" lang="en-US" altLang="ja-JP" sz="3600"/>
          </a:p>
          <a:p>
            <a:pPr lvl="1"/>
            <a:r>
              <a:rPr kumimoji="1" lang="en-US" altLang="ja-JP" sz="3200">
                <a:hlinkClick r:id="rId2"/>
              </a:rPr>
              <a:t>https://utelecon.adm.u-tokyo.ac.jp/online/</a:t>
            </a:r>
            <a:endParaRPr kumimoji="1" lang="en-US" altLang="ja-JP" sz="3200"/>
          </a:p>
          <a:p>
            <a:pPr lvl="1"/>
            <a:r>
              <a:rPr kumimoji="1" lang="ja-JP" altLang="en-US" sz="3200"/>
              <a:t>ツールごとの活用方法を知りたい</a:t>
            </a:r>
            <a:endParaRPr kumimoji="1" lang="en-US" altLang="ja-JP" sz="3200"/>
          </a:p>
          <a:p>
            <a:pPr marL="914400" lvl="2" indent="0">
              <a:buNone/>
            </a:pPr>
            <a:r>
              <a:rPr lang="ja-JP" altLang="en-US" sz="2800"/>
              <a:t>→ </a:t>
            </a:r>
            <a:r>
              <a:rPr lang="ja-JP" altLang="en-US" sz="2800">
                <a:hlinkClick r:id="rId3"/>
              </a:rPr>
              <a:t>「使えるツールから探す」</a:t>
            </a:r>
            <a:endParaRPr lang="en-US" altLang="ja-JP" sz="2800"/>
          </a:p>
          <a:p>
            <a:pPr lvl="1"/>
            <a:r>
              <a:rPr kumimoji="1" lang="ja-JP" altLang="en-US" sz="3200"/>
              <a:t>目的に合わせた活用方法を知りたい</a:t>
            </a:r>
            <a:endParaRPr kumimoji="1" lang="en-US" altLang="ja-JP" sz="3200"/>
          </a:p>
          <a:p>
            <a:pPr marL="914400" lvl="2" indent="0">
              <a:buNone/>
            </a:pPr>
            <a:r>
              <a:rPr lang="ja-JP" altLang="en-US" sz="2800"/>
              <a:t>→ </a:t>
            </a:r>
            <a:r>
              <a:rPr lang="ja-JP" altLang="en-US" sz="2800">
                <a:hlinkClick r:id="rId4"/>
              </a:rPr>
              <a:t>「やりたいことから探す」</a:t>
            </a:r>
            <a:endParaRPr lang="en-US" altLang="ja-JP" sz="2800"/>
          </a:p>
          <a:p>
            <a:pPr lvl="1"/>
            <a:r>
              <a:rPr lang="ja-JP" altLang="en-US" sz="3200"/>
              <a:t>授業資料の著作権について知りたい</a:t>
            </a:r>
            <a:endParaRPr lang="en-US" altLang="ja-JP" sz="3200"/>
          </a:p>
          <a:p>
            <a:pPr marL="914400" lvl="2" indent="0">
              <a:buNone/>
            </a:pPr>
            <a:r>
              <a:rPr lang="ja-JP" altLang="en-US" sz="2800"/>
              <a:t>→</a:t>
            </a:r>
            <a:r>
              <a:rPr lang="ja-JP" altLang="en-US" sz="2800">
                <a:hlinkClick r:id="rId5"/>
              </a:rPr>
              <a:t>「資料作成における著作権」</a:t>
            </a:r>
            <a:endParaRPr lang="en-US" altLang="ja-JP" sz="28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13D10C2-BCE0-9F91-01F4-20FB71E31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" y="1486659"/>
            <a:ext cx="7772400" cy="1442914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A6F2ED2A-6C30-4F31-745A-D6CC2222A171}"/>
              </a:ext>
            </a:extLst>
          </p:cNvPr>
          <p:cNvSpPr/>
          <p:nvPr/>
        </p:nvSpPr>
        <p:spPr>
          <a:xfrm>
            <a:off x="4267200" y="1885156"/>
            <a:ext cx="1828800" cy="499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99E90-7358-283C-14C4-5055B71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のコンテンツ（活用編）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FB8D8-0D7F-891D-9F5F-86739179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このような方のために：</a:t>
            </a:r>
            <a:endParaRPr kumimoji="1" lang="en-US" altLang="ja-JP"/>
          </a:p>
          <a:p>
            <a:pPr lvl="1"/>
            <a:r>
              <a:rPr lang="ja-JP" altLang="en-US"/>
              <a:t>オンライン・ハイブリッド授業に慣れてきた</a:t>
            </a:r>
            <a:endParaRPr lang="en-US" altLang="ja-JP"/>
          </a:p>
          <a:p>
            <a:pPr lvl="1"/>
            <a:r>
              <a:rPr kumimoji="1" lang="ja-JP" altLang="en-US"/>
              <a:t>初めてのツールを授業で使いこなしたい</a:t>
            </a:r>
            <a:endParaRPr kumimoji="1" lang="en-US" altLang="ja-JP"/>
          </a:p>
          <a:p>
            <a:pPr lvl="1"/>
            <a:r>
              <a:rPr lang="ja-JP" altLang="en-US"/>
              <a:t>授業をより良くできるツールを知りたい</a:t>
            </a:r>
            <a:endParaRPr lang="en-US" altLang="ja-JP"/>
          </a:p>
          <a:p>
            <a:pPr lvl="1"/>
            <a:r>
              <a:rPr kumimoji="1" lang="ja-JP" altLang="en-US"/>
              <a:t>他の教員がどのような授業をしているのかを知りたい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161D3-D9F9-290C-8DBB-F982C5B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2EE4A-6465-52CD-5949-0E5B1D18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83E45-D4F3-C6B5-4E55-14F87976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278AA-B8FA-B82B-7A5D-62123046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のコンテンツ（活用編）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A0290-FA5E-3436-B16F-9C003651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「使えるツールから探す」</a:t>
            </a:r>
            <a:endParaRPr kumimoji="1" lang="en-US" altLang="ja-JP"/>
          </a:p>
          <a:p>
            <a:pPr lvl="1"/>
            <a:r>
              <a:rPr lang="ja-JP" altLang="en-US"/>
              <a:t>オンライン・ハイブリッド・対面の授業を充実させるツールの活用ポイント・コツを紹介</a:t>
            </a:r>
            <a:endParaRPr lang="en-US" altLang="ja-JP"/>
          </a:p>
          <a:p>
            <a:pPr lvl="1"/>
            <a:r>
              <a:rPr kumimoji="1" lang="ja-JP" altLang="en-US"/>
              <a:t>会議や研究室運営、コミュニケーションにも</a:t>
            </a:r>
            <a:endParaRPr kumimoji="1" lang="en-US" altLang="ja-JP"/>
          </a:p>
          <a:p>
            <a:pPr lvl="1"/>
            <a:r>
              <a:rPr lang="ja-JP" altLang="en-US"/>
              <a:t>たとえば：</a:t>
            </a:r>
            <a:endParaRPr lang="en-US" altLang="ja-JP"/>
          </a:p>
          <a:p>
            <a:pPr lvl="2"/>
            <a:r>
              <a:rPr kumimoji="1" lang="ja-JP" altLang="en-US">
                <a:hlinkClick r:id="rId2"/>
              </a:rPr>
              <a:t>手書きノートアプリ「</a:t>
            </a:r>
            <a:r>
              <a:rPr kumimoji="1" lang="en-US" altLang="ja-JP" err="1">
                <a:hlinkClick r:id="rId2"/>
              </a:rPr>
              <a:t>GoodNotes</a:t>
            </a:r>
            <a:r>
              <a:rPr kumimoji="1" lang="en-US" altLang="ja-JP">
                <a:hlinkClick r:id="rId2"/>
              </a:rPr>
              <a:t> 5</a:t>
            </a:r>
            <a:r>
              <a:rPr kumimoji="1" lang="ja-JP" altLang="en-US">
                <a:hlinkClick r:id="rId2"/>
              </a:rPr>
              <a:t>」の使い方</a:t>
            </a:r>
            <a:endParaRPr kumimoji="1" lang="en-US" altLang="ja-JP"/>
          </a:p>
          <a:p>
            <a:pPr lvl="2"/>
            <a:r>
              <a:rPr kumimoji="1" lang="ja-JP" altLang="en-US">
                <a:hlinkClick r:id="rId3"/>
              </a:rPr>
              <a:t>情報整理ツール「</a:t>
            </a:r>
            <a:r>
              <a:rPr kumimoji="1" lang="en-US" altLang="ja-JP" err="1">
                <a:hlinkClick r:id="rId3"/>
              </a:rPr>
              <a:t>Scrapbox</a:t>
            </a:r>
            <a:r>
              <a:rPr kumimoji="1" lang="ja-JP" altLang="en-US">
                <a:hlinkClick r:id="rId3"/>
              </a:rPr>
              <a:t>」の使い方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570C0-C506-1E57-0233-D35F3A88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E3217-2F86-B96F-1274-EF6F7B07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3E7DC7-FAA8-8E3E-1D25-98AFB16E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63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テーマ</vt:lpstr>
      <vt:lpstr>utelecon と 学生によるサポート体制</vt:lpstr>
      <vt:lpstr>目次</vt:lpstr>
      <vt:lpstr>utelecon について</vt:lpstr>
      <vt:lpstr>utelecon とは</vt:lpstr>
      <vt:lpstr>uteleconのコンテンツ（基礎編）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本学のICT教育を支える 学生サポーター</vt:lpstr>
      <vt:lpstr>コモンサポーター</vt:lpstr>
      <vt:lpstr>uteleconサポーター</vt:lpstr>
      <vt:lpstr>ECCS相談員</vt:lpstr>
      <vt:lpstr>utelecon での学生と教職員の連携体制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revision>28</cp:revision>
  <dcterms:created xsi:type="dcterms:W3CDTF">2023-09-08T13:50:19Z</dcterms:created>
  <dcterms:modified xsi:type="dcterms:W3CDTF">2023-09-13T09:46:12Z</dcterms:modified>
</cp:coreProperties>
</file>