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71" r:id="rId7"/>
    <p:sldId id="259" r:id="rId8"/>
    <p:sldId id="272" r:id="rId9"/>
    <p:sldId id="265" r:id="rId10"/>
    <p:sldId id="270" r:id="rId11"/>
    <p:sldId id="266" r:id="rId12"/>
    <p:sldId id="268" r:id="rId13"/>
    <p:sldId id="269" r:id="rId14"/>
    <p:sldId id="263" r:id="rId15"/>
    <p:sldId id="274" r:id="rId16"/>
    <p:sldId id="264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E2343D-F97E-43F3-B763-2226FF6DF114}" v="695" dt="2023-03-14T09:44:04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5" autoAdjust="0"/>
    <p:restoredTop sz="95840"/>
  </p:normalViewPr>
  <p:slideViewPr>
    <p:cSldViewPr snapToGrid="0">
      <p:cViewPr varScale="1">
        <p:scale>
          <a:sx n="109" d="100"/>
          <a:sy n="109" d="100"/>
        </p:scale>
        <p:origin x="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utokyo_wifi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roam.itc.u-tokyo.ac.jp/cgi-bin/ja/top.cg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ja-JP" altLang="en-US" sz="7200" dirty="0">
                <a:latin typeface="メイリオ" panose="020B0604030504040204" pitchFamily="50" charset="-128"/>
                <a:ea typeface="メイリオ" panose="020B0604030504040204" pitchFamily="50" charset="-128"/>
                <a:cs typeface="Calibri Light"/>
              </a:rPr>
              <a:t>UTokyo Wi-Fiの更新</a:t>
            </a:r>
            <a:endParaRPr kumimoji="1" lang="ja-JP" altLang="en-US" sz="7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情報システム本部　玉造　潤史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1A2F5-AB5A-F168-B5C3-F73C1FB6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  <a:cs typeface="Calibri Light"/>
              </a:rPr>
              <a:t>トラブルに遭遇したら</a:t>
            </a:r>
            <a:endParaRPr kumimoji="1" lang="en-US" sz="4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FB227-1F5D-8095-B0AB-3F121F0B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（変わるところ）</a:t>
            </a: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設備の異常の場合：部局のWi-Fi担当がいますので、その方に連絡してください。</a:t>
            </a:r>
          </a:p>
          <a:p>
            <a:pPr lvl="1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特定の場所で複数人が接続できない場合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</a:endParaRPr>
          </a:p>
          <a:p>
            <a:pPr lvl="1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AP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などの明らかな異常（LEDが普段と違う点滅をしていたり、消えている）の場合　など</a:t>
            </a: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その他の場合（個別の機器が接続できないなど）</a:t>
            </a:r>
          </a:p>
          <a:p>
            <a:pPr lvl="1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u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teleconのサポート窓口（オンライン）</a:t>
            </a:r>
            <a:endParaRPr lang="en-US" altLang="ja-JP" sz="1600" b="1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</a:endParaRPr>
          </a:p>
          <a:p>
            <a:pPr lvl="1"/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ECCS相談員（対面）</a:t>
            </a:r>
            <a:endParaRPr lang="en-US" altLang="ja-JP" sz="1600" b="1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</a:endParaRPr>
          </a:p>
          <a:p>
            <a:pPr lvl="1"/>
            <a:r>
              <a:rPr lang="ja-JP" sz="1600" b="1" dirty="0">
                <a:latin typeface="メイリオ" panose="020B0604030504040204" pitchFamily="50" charset="-128"/>
                <a:ea typeface="メイリオ" panose="020B0604030504040204" pitchFamily="50" charset="-128"/>
                <a:cs typeface="+mn-lt"/>
              </a:rPr>
              <a:t>部局のWi-Fi担当</a:t>
            </a:r>
            <a:endParaRPr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671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20F90-C09F-C351-7464-27C4BBCE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ja-JP" altLang="en-US" sz="6600" kern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セキュリティ対策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D8FA-458A-F393-89F8-5A7EF25F4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160469"/>
            <a:ext cx="9144000" cy="1182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kumimoji="1" lang="en-US" sz="2800" kern="12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29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EEE77-FE6A-C03B-C1B2-2CE3E4E5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  <a:cs typeface="Calibri Light"/>
              </a:rPr>
              <a:t>セキュリティインシデント対応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6C38A-A1B1-226D-35E8-5312A1EF7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（変わるところ）</a:t>
            </a:r>
          </a:p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セキュリティ上の問題が検出された場合は、UTokyo Wi-Fi CERT から、利用者本人と部局担当者にメールで連絡します。</a:t>
            </a:r>
            <a:endParaRPr lang="en-US" sz="2000" b="1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</a:endParaRPr>
          </a:p>
          <a:p>
            <a:pPr lvl="1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全学FWでの危険な通信の検出</a:t>
            </a:r>
            <a:endParaRPr lang="en-US" sz="16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</a:endParaRPr>
          </a:p>
          <a:p>
            <a:pPr lvl="1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学内サービスへの異常なアクセス検出</a:t>
            </a:r>
            <a:endParaRPr lang="en-US" sz="16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</a:endParaRPr>
          </a:p>
          <a:p>
            <a:pPr lvl="1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学外から攻撃アクセスなどの通報があった場合</a:t>
            </a:r>
          </a:p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48時間の期限内に返答がない場合、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UTokyo 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Wi-Fiアカウントを停止します。</a:t>
            </a:r>
          </a:p>
          <a:p>
            <a:pPr marL="0" indent="0">
              <a:buNone/>
            </a:pPr>
            <a:r>
              <a:rPr 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（変わらない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ところ</a:t>
            </a:r>
            <a:r>
              <a:rPr 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）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+mn-lt"/>
            </a:endParaRPr>
          </a:p>
          <a:p>
            <a:r>
              <a:rPr 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セキュリティ対策（ウイルス対策ソフトウェアのインストール、OSの更新など）は適切に実施してご利用ください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。</a:t>
            </a:r>
            <a:endParaRPr 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67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3EF14-3781-F130-9929-F97C16E9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ja-JP" altLang="en-US" sz="4800">
                <a:latin typeface="メイリオ" panose="020B0604030504040204" pitchFamily="50" charset="-128"/>
                <a:ea typeface="メイリオ" panose="020B0604030504040204" pitchFamily="50" charset="-128"/>
                <a:cs typeface="Calibri Light"/>
              </a:rPr>
              <a:t>情報セキュリティ教育</a:t>
            </a:r>
            <a:endParaRPr kumimoji="1" lang="en-US" sz="4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25F34-AC80-FA3F-AD73-7F2366C3F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（変わる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ところ</a:t>
            </a:r>
            <a:r>
              <a:rPr 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）</a:t>
            </a:r>
            <a:endParaRPr 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+mn-lt"/>
            </a:endParaRPr>
          </a:p>
          <a:p>
            <a:pPr>
              <a:buFont typeface="Arial"/>
              <a:buChar char="•"/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2023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年度からは、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休学・休職などの場合でも、</a:t>
            </a:r>
            <a:r>
              <a:rPr lang="ja-JP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情報システムを利用する（UTokyo Accountを利用する）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方は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受講が必要となります。</a:t>
            </a:r>
            <a:endParaRPr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ja-JP" sz="16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復帰時に受講してから利用してください。</a:t>
            </a:r>
            <a:endParaRPr lang="ja-JP" sz="1600" b="1" dirty="0">
              <a:latin typeface="メイリオ" panose="020B0604030504040204" pitchFamily="50" charset="-128"/>
              <a:ea typeface="メイリオ" panose="020B0604030504040204" pitchFamily="50" charset="-128"/>
              <a:cs typeface="+mn-lt"/>
            </a:endParaRPr>
          </a:p>
          <a:p>
            <a:pPr marL="0" indent="0">
              <a:buNone/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（変わらないところ）</a:t>
            </a: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UTokyo Wi-Fi に限らず大学の情報システムを利用する方は、全員、毎年度の情報セキュリティ教育受講が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必須の義務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です。必ず期限内に受講をお願いします。</a:t>
            </a:r>
            <a:endParaRPr 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</a:endParaRPr>
          </a:p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期限までに受講しないと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UTokyo Wi-Fi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などの利用が停止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されます。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</a:endParaRPr>
          </a:p>
          <a:p>
            <a:pPr marL="0" indent="0">
              <a:buNone/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2023年度の実施に関する詳細は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4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月以降に連絡がありますので、必ず確認して受講してください。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798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20F90-C09F-C351-7464-27C4BBCE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ja-JP" altLang="en-US" sz="6600" kern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おわりに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D8FA-458A-F393-89F8-5A7EF25F4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160469"/>
            <a:ext cx="9144000" cy="1182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kumimoji="1" lang="en-US" sz="2800" kern="12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482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4CA17-5BA9-F43F-650F-948332D2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ja-JP" altLang="en-US" sz="4800">
                <a:latin typeface="メイリオ" panose="020B0604030504040204" pitchFamily="50" charset="-128"/>
                <a:ea typeface="メイリオ" panose="020B0604030504040204" pitchFamily="50" charset="-128"/>
                <a:cs typeface="Calibri Light"/>
              </a:rPr>
              <a:t>使い方はuteleconを</a:t>
            </a:r>
            <a:endParaRPr kumimoji="1" lang="en-US" sz="4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33A9D-9052-4C68-83A2-62E396FF7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 panose="020F0502020204030204"/>
              </a:rPr>
              <a:t>（変わるところ）</a:t>
            </a:r>
          </a:p>
          <a:p>
            <a:pPr marL="457200" indent="-457200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 panose="020F0502020204030204"/>
              </a:rPr>
              <a:t>使い方はuteleconに書いてあります。</a:t>
            </a:r>
          </a:p>
          <a:p>
            <a:pPr marL="914400" lvl="1" indent="-457200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 panose="020F0502020204030204"/>
                <a:hlinkClick r:id="rId2"/>
              </a:rPr>
              <a:t>https://utelecon.adm.u-tokyo.ac.jp/utokyo_wifi/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255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20F90-C09F-C351-7464-27C4BBCE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ja-JP" altLang="en-US" sz="4800">
                <a:latin typeface="メイリオ" panose="020B0604030504040204" pitchFamily="50" charset="-128"/>
                <a:ea typeface="メイリオ" panose="020B0604030504040204" pitchFamily="50" charset="-128"/>
                <a:cs typeface="Calibri Light"/>
              </a:rPr>
              <a:t>新たな大学の教育・研究インフラ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D8FA-458A-F393-89F8-5A7EF25F4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教育・研究のため大幅に拡充して整備されたインフラです。</a:t>
            </a:r>
            <a:endParaRPr 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ポストコロナの大学活動に活用ください。</a:t>
            </a: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2023年度も整備を進めます。ご協力お願いします。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6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2AEF6-20CF-18B6-63B3-6EF974885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ja-JP" altLang="en-US" sz="4800">
                <a:latin typeface="メイリオ" panose="020B0604030504040204" pitchFamily="50" charset="-128"/>
                <a:ea typeface="メイリオ" panose="020B0604030504040204" pitchFamily="50" charset="-128"/>
                <a:cs typeface="Calibri Light"/>
              </a:rPr>
              <a:t>アジェンダ</a:t>
            </a:r>
            <a:endParaRPr kumimoji="1" lang="en-US" sz="4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29E27-341C-E59A-EF55-ED60C63EF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全学無線LAN環境整備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新しいサービス内容</a:t>
            </a: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トラブルシューティング</a:t>
            </a: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セキュリティ対策について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おわりに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25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20F90-C09F-C351-7464-27C4BBCE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ja-JP" altLang="en-US" sz="6600" kern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全学無線</a:t>
            </a:r>
            <a:r>
              <a:rPr lang="en-US" altLang="ja-JP" sz="6600" kern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LAN</a:t>
            </a:r>
            <a:r>
              <a:rPr lang="ja-JP" altLang="en-US" sz="6600" kern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環境整備</a:t>
            </a:r>
            <a:endParaRPr kumimoji="1" lang="en-US" sz="6600" kern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D8FA-458A-F393-89F8-5A7EF25F4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160469"/>
            <a:ext cx="9144000" cy="1182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kumimoji="1" lang="en-US" sz="2800" kern="12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49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5DC71-0709-E800-42E4-9E7F15BC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  <a:cs typeface="Calibri Light"/>
              </a:rPr>
              <a:t>全学無線LAN環境整備</a:t>
            </a:r>
            <a:endParaRPr kumimoji="1" lang="en-US" sz="4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8EF14-E646-5C66-121E-ED6A81B41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オンライン化への対応として、キャンパス全体でWi-Fiを利用できるようインフラ整備を行っています</a:t>
            </a:r>
          </a:p>
          <a:p>
            <a:pPr lvl="1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2022年度　全学共通機能　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AP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約3600台</a:t>
            </a:r>
          </a:p>
          <a:p>
            <a:pPr lvl="1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2023年度　全学共通機能＋部局管理機能　</a:t>
            </a:r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AP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約3600台</a:t>
            </a:r>
          </a:p>
          <a:p>
            <a:pPr lvl="1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部局整備　工学系研究科、情報理工学系研究科、附属病院　</a:t>
            </a:r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AP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約3500台</a:t>
            </a: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広い意味で大学全体をカバーするWi-Fiサービスを実現します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</a:endParaRPr>
          </a:p>
          <a:p>
            <a:pPr lvl="1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UTokyo Wi-Fi TF (情報基盤センター、情報システム本部、教養学部など）と部局担当が協力する大学全体での運用体制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</a:endParaRPr>
          </a:p>
          <a:p>
            <a:pPr lvl="1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各建物の設備（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AP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等）での不具合は建物を管理している部局で対応できるようにします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50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20F90-C09F-C351-7464-27C4BBCE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ja-JP" altLang="en-US" sz="6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新しいサービス内容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D8FA-458A-F393-89F8-5A7EF25F4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160469"/>
            <a:ext cx="9144000" cy="1182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kumimoji="1" lang="en-US" sz="2800" kern="12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447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1F154-CE94-6D9F-8EAA-7B1885A44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  <a:cs typeface="Calibri Light"/>
              </a:rPr>
              <a:t>学内構成員向けWi-Fiサービス</a:t>
            </a:r>
            <a:endParaRPr kumimoji="1" lang="en-US" sz="4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A023-A438-696F-25F4-CE0C4E4BD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（変わるところ）</a:t>
            </a:r>
          </a:p>
          <a:p>
            <a:r>
              <a:rPr 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UTokyo Wi-Fi</a:t>
            </a:r>
          </a:p>
          <a:p>
            <a:pPr lvl="1"/>
            <a:r>
              <a:rPr 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SSID: 0000UTokyo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 </a:t>
            </a:r>
            <a:endParaRPr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</a:endParaRPr>
          </a:p>
          <a:p>
            <a:pPr lvl="2"/>
            <a:r>
              <a:rPr lang="en-US" sz="16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UTokyo-</a:t>
            </a:r>
            <a:r>
              <a:rPr lang="en-US" sz="1600" b="1" dirty="0" err="1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WiFi</a:t>
            </a:r>
            <a:r>
              <a:rPr lang="en-US" sz="16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 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から変更。旧</a:t>
            </a:r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SSID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は今後利用できなくなります</a:t>
            </a:r>
            <a:endParaRPr lang="en-US" sz="1600" b="1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</a:endParaRPr>
          </a:p>
          <a:p>
            <a:pPr lvl="1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学内ネットワークでデータベース・電子ジャーナル・電子ブック等が利用可能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</a:endParaRPr>
          </a:p>
          <a:p>
            <a:r>
              <a:rPr lang="en-US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eduroam</a:t>
            </a:r>
            <a:r>
              <a:rPr 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 (SSID: </a:t>
            </a:r>
            <a:r>
              <a:rPr lang="en-US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eduroam</a:t>
            </a:r>
            <a:r>
              <a:rPr 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)</a:t>
            </a:r>
          </a:p>
          <a:p>
            <a:pPr lvl="1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他大学（海外の大学も含む）や研究機関等で利用できる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Wi-Fi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サービスです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</a:endParaRPr>
          </a:p>
          <a:p>
            <a:pPr lvl="1"/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今後は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UTokyo Wi-Fi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と同じアカウントで提供します</a:t>
            </a:r>
            <a:endParaRPr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</a:endParaRPr>
          </a:p>
          <a:p>
            <a:pPr lvl="2"/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旧「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hlinkClick r:id="rId2"/>
              </a:rPr>
              <a:t>東京大学</a:t>
            </a:r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hlinkClick r:id="rId2"/>
              </a:rPr>
              <a:t>EDUROAM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hlinkClick r:id="rId2"/>
              </a:rPr>
              <a:t>ユーザー情報管理システム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」のアカウントは今後停止します</a:t>
            </a:r>
            <a:endParaRPr lang="en-US" sz="13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66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3EE68-6225-4077-782B-908949BE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  <a:cs typeface="Calibri Light"/>
              </a:rPr>
              <a:t>学外者向け</a:t>
            </a:r>
            <a:r>
              <a:rPr lang="en-US" altLang="ja-JP" sz="4800" dirty="0">
                <a:latin typeface="メイリオ" panose="020B0604030504040204" pitchFamily="50" charset="-128"/>
                <a:ea typeface="メイリオ" panose="020B0604030504040204" pitchFamily="50" charset="-128"/>
                <a:cs typeface="Calibri Light"/>
              </a:rPr>
              <a:t>Wi-Fi</a:t>
            </a:r>
            <a:r>
              <a:rPr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  <a:cs typeface="Calibri Light"/>
              </a:rPr>
              <a:t>サービス</a:t>
            </a:r>
            <a:endParaRPr kumimoji="1" lang="en-US" sz="4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E7CB-D2EC-DCA1-A634-F52528110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（変わらないところ）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</a:endParaRPr>
          </a:p>
          <a:p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eduroam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</a:endParaRPr>
          </a:p>
          <a:p>
            <a:pPr lvl="1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他大学・研究機関の所属者が東京大学のキャンパス内で利用できます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UTokyo-Guest</a:t>
            </a:r>
          </a:p>
          <a:p>
            <a:pPr lvl="1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一般の来訪者が利用できる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Wi-Fi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サービスです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</a:endParaRPr>
          </a:p>
          <a:p>
            <a:pPr marL="0" indent="0">
              <a:buNone/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いずれも学外扱いのネットワークになるため学内向け電子リソース等は利用できません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64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50C2A-BFC2-C95F-9C00-98D43BE9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ja-JP" altLang="en-US" sz="4800">
                <a:latin typeface="メイリオ" panose="020B0604030504040204" pitchFamily="50" charset="-128"/>
                <a:ea typeface="メイリオ" panose="020B0604030504040204" pitchFamily="50" charset="-128"/>
                <a:cs typeface="Calibri Light"/>
              </a:rPr>
              <a:t>新しいWi-Fiアカウント</a:t>
            </a:r>
            <a:endParaRPr kumimoji="1" lang="en-US" sz="4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AB297-B13C-A629-ABDB-89005C1CD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>
              <a:buNone/>
            </a:pPr>
            <a:r>
              <a:rPr lang="ja-JP" altLang="en-US" sz="1700" dirty="0">
                <a:latin typeface="メイリオ" panose="020B0604030504040204" pitchFamily="50" charset="-128"/>
                <a:ea typeface="メイリオ" panose="020B0604030504040204" pitchFamily="50" charset="-128"/>
                <a:cs typeface="Calibri" panose="020F0502020204030204"/>
              </a:rPr>
              <a:t>（変わるところ）</a:t>
            </a:r>
          </a:p>
          <a:p>
            <a:r>
              <a:rPr lang="ja-JP" altLang="en-US" sz="22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 panose="020F0502020204030204"/>
              </a:rPr>
              <a:t>アカウントは毎年</a:t>
            </a:r>
            <a:r>
              <a:rPr lang="en-US" altLang="ja-JP" sz="22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 panose="020F0502020204030204"/>
              </a:rPr>
              <a:t>1</a:t>
            </a:r>
            <a:r>
              <a:rPr lang="ja-JP" altLang="en-US" sz="22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 panose="020F0502020204030204"/>
              </a:rPr>
              <a:t>回</a:t>
            </a:r>
            <a:r>
              <a:rPr lang="en-US" altLang="ja-JP" sz="22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 panose="020F0502020204030204"/>
              </a:rPr>
              <a:t>4</a:t>
            </a:r>
            <a:r>
              <a:rPr lang="ja-JP" altLang="en-US" sz="22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 panose="020F0502020204030204"/>
              </a:rPr>
              <a:t>月末に失効します。（半年に</a:t>
            </a:r>
            <a:r>
              <a:rPr lang="en-US" altLang="ja-JP" sz="22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 panose="020F0502020204030204"/>
              </a:rPr>
              <a:t>1</a:t>
            </a:r>
            <a:r>
              <a:rPr lang="ja-JP" altLang="en-US" sz="22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 panose="020F0502020204030204"/>
              </a:rPr>
              <a:t>回から変更）</a:t>
            </a:r>
            <a:endParaRPr lang="en-US" altLang="ja-JP" sz="2200" b="1" dirty="0">
              <a:latin typeface="メイリオ" panose="020B0604030504040204" pitchFamily="50" charset="-128"/>
              <a:ea typeface="メイリオ" panose="020B0604030504040204" pitchFamily="50" charset="-128"/>
              <a:cs typeface="Calibri" panose="020F0502020204030204"/>
            </a:endParaRPr>
          </a:p>
          <a:p>
            <a:r>
              <a:rPr lang="ja-JP" altLang="en-US" sz="22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 panose="020F0502020204030204"/>
              </a:rPr>
              <a:t>ユーザー</a:t>
            </a:r>
            <a:r>
              <a:rPr lang="en-US" altLang="ja-JP" sz="22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 panose="020F0502020204030204"/>
              </a:rPr>
              <a:t>ID</a:t>
            </a:r>
            <a:r>
              <a:rPr lang="ja-JP" altLang="en-US" sz="22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 panose="020F0502020204030204"/>
              </a:rPr>
              <a:t>の形式は </a:t>
            </a:r>
            <a:r>
              <a:rPr lang="en-US" altLang="ja-JP" sz="22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 panose="020F0502020204030204"/>
              </a:rPr>
              <a:t>u23XXXXX@wifi.u-tokyo.ac.jp </a:t>
            </a:r>
            <a:r>
              <a:rPr lang="ja-JP" altLang="en-US" sz="22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 panose="020F0502020204030204"/>
              </a:rPr>
              <a:t>です。</a:t>
            </a:r>
            <a:endParaRPr lang="en-US" altLang="ja-JP" sz="2200" b="1" dirty="0">
              <a:latin typeface="メイリオ" panose="020B0604030504040204" pitchFamily="50" charset="-128"/>
              <a:ea typeface="メイリオ" panose="020B0604030504040204" pitchFamily="50" charset="-128"/>
              <a:cs typeface="Calibri" panose="020F0502020204030204"/>
            </a:endParaRPr>
          </a:p>
          <a:p>
            <a:r>
              <a:rPr lang="ja-JP" altLang="en-US" sz="22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 panose="020F0502020204030204"/>
              </a:rPr>
              <a:t>アカウント発行時の通知メールが、</a:t>
            </a:r>
            <a:r>
              <a:rPr lang="en-US" altLang="ja-JP" sz="2200" dirty="0">
                <a:latin typeface="メイリオ" panose="020B0604030504040204" pitchFamily="50" charset="-128"/>
                <a:ea typeface="メイリオ" panose="020B0604030504040204" pitchFamily="50" charset="-128"/>
                <a:cs typeface="Calibri" panose="020F0502020204030204"/>
              </a:rPr>
              <a:t>UTAS</a:t>
            </a: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  <a:cs typeface="Calibri" panose="020F0502020204030204"/>
              </a:rPr>
              <a:t>（学生）・人事情報</a:t>
            </a:r>
            <a:r>
              <a:rPr lang="en-US" altLang="ja-JP" sz="2200" dirty="0" err="1">
                <a:latin typeface="メイリオ" panose="020B0604030504040204" pitchFamily="50" charset="-128"/>
                <a:ea typeface="メイリオ" panose="020B0604030504040204" pitchFamily="50" charset="-128"/>
                <a:cs typeface="Calibri" panose="020F0502020204030204"/>
              </a:rPr>
              <a:t>MyWeb</a:t>
            </a: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  <a:cs typeface="Calibri" panose="020F0502020204030204"/>
              </a:rPr>
              <a:t>（教職員）の登録メールアドレスに加え、</a:t>
            </a:r>
            <a:r>
              <a:rPr lang="ja-JP" altLang="en-US" sz="22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 panose="020F0502020204030204"/>
              </a:rPr>
              <a:t>ECCSクラウドメールにも送られます。</a:t>
            </a:r>
            <a:endParaRPr lang="en-US" altLang="ja-JP" sz="2200" b="1" dirty="0">
              <a:latin typeface="メイリオ" panose="020B0604030504040204" pitchFamily="50" charset="-128"/>
              <a:ea typeface="メイリオ" panose="020B0604030504040204" pitchFamily="50" charset="-128"/>
              <a:cs typeface="Calibri" panose="020F0502020204030204"/>
            </a:endParaRPr>
          </a:p>
          <a:p>
            <a:r>
              <a:rPr lang="ja-JP" altLang="en-US" sz="22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 panose="020F0502020204030204"/>
              </a:rPr>
              <a:t>アカウント発行時に、</a:t>
            </a: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  <a:cs typeface="Calibri" panose="020F0502020204030204"/>
              </a:rPr>
              <a:t>メールだけでなく</a:t>
            </a:r>
            <a:r>
              <a:rPr lang="ja-JP" altLang="en-US" sz="22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 panose="020F0502020204030204"/>
              </a:rPr>
              <a:t>発行画面上でもパスワードを確認できます。</a:t>
            </a:r>
            <a:endParaRPr lang="en-US" altLang="ja-JP" sz="2200" b="1" dirty="0">
              <a:latin typeface="メイリオ" panose="020B0604030504040204" pitchFamily="50" charset="-128"/>
              <a:ea typeface="メイリオ" panose="020B0604030504040204" pitchFamily="50" charset="-128"/>
              <a:cs typeface="Calibri" panose="020F0502020204030204"/>
            </a:endParaRPr>
          </a:p>
          <a:p>
            <a:pPr marL="0" indent="0">
              <a:buNone/>
            </a:pPr>
            <a:r>
              <a:rPr lang="ja-JP" sz="1700" dirty="0">
                <a:latin typeface="メイリオ" panose="020B0604030504040204" pitchFamily="50" charset="-128"/>
                <a:ea typeface="メイリオ" panose="020B0604030504040204" pitchFamily="50" charset="-128"/>
                <a:cs typeface="Calibri" panose="020F0502020204030204"/>
              </a:rPr>
              <a:t>（変わらないところ）</a:t>
            </a:r>
            <a:endParaRPr lang="en-US" altLang="ja-JP" sz="1700" dirty="0">
              <a:latin typeface="メイリオ" panose="020B0604030504040204" pitchFamily="50" charset="-128"/>
              <a:ea typeface="メイリオ" panose="020B0604030504040204" pitchFamily="50" charset="-128"/>
              <a:cs typeface="+mn-lt"/>
            </a:endParaRPr>
          </a:p>
          <a:p>
            <a:r>
              <a:rPr lang="en-US" altLang="ja-JP" sz="2200" dirty="0">
                <a:latin typeface="メイリオ" panose="020B0604030504040204" pitchFamily="50" charset="-128"/>
                <a:ea typeface="メイリオ" panose="020B0604030504040204" pitchFamily="50" charset="-128"/>
                <a:cs typeface="Calibri" panose="020F0502020204030204"/>
              </a:rPr>
              <a:t>UTokyo </a:t>
            </a:r>
            <a:r>
              <a:rPr lang="ja-JP" sz="2200" dirty="0">
                <a:latin typeface="メイリオ" panose="020B0604030504040204" pitchFamily="50" charset="-128"/>
                <a:ea typeface="メイリオ" panose="020B0604030504040204" pitchFamily="50" charset="-128"/>
                <a:cs typeface="Calibri" panose="020F0502020204030204"/>
              </a:rPr>
              <a:t>Wi-Fiアカウントの発行にはUTokyo Account が必要です。</a:t>
            </a:r>
            <a:endParaRPr lang="ja-JP" altLang="en-US" sz="2200" dirty="0">
              <a:latin typeface="メイリオ" panose="020B0604030504040204" pitchFamily="50" charset="-128"/>
              <a:ea typeface="メイリオ" panose="020B0604030504040204" pitchFamily="50" charset="-128"/>
              <a:cs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67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4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36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38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6" name="Rectangle 4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20F90-C09F-C351-7464-27C4BBCE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64" y="1584683"/>
            <a:ext cx="10999072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ja-JP" altLang="en-US" sz="6600" kern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トラブルシューティング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D8FA-458A-F393-89F8-5A7EF25F4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160469"/>
            <a:ext cx="9144000" cy="1182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kumimoji="1" lang="en-US" sz="2800" kern="12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0892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822</Words>
  <Application>Microsoft Office PowerPoint</Application>
  <PresentationFormat>ワイド画面</PresentationFormat>
  <Paragraphs>80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メイリオ</vt:lpstr>
      <vt:lpstr>Arial</vt:lpstr>
      <vt:lpstr>Calibri</vt:lpstr>
      <vt:lpstr>Calibri Light</vt:lpstr>
      <vt:lpstr>Office テーマ</vt:lpstr>
      <vt:lpstr>UTokyo Wi-Fiの更新</vt:lpstr>
      <vt:lpstr>アジェンダ</vt:lpstr>
      <vt:lpstr>全学無線LAN環境整備</vt:lpstr>
      <vt:lpstr>全学無線LAN環境整備</vt:lpstr>
      <vt:lpstr>新しいサービス内容</vt:lpstr>
      <vt:lpstr>学内構成員向けWi-Fiサービス</vt:lpstr>
      <vt:lpstr>学外者向けWi-Fiサービス</vt:lpstr>
      <vt:lpstr>新しいWi-Fiアカウント</vt:lpstr>
      <vt:lpstr>トラブルシューティング</vt:lpstr>
      <vt:lpstr>トラブルに遭遇したら</vt:lpstr>
      <vt:lpstr>セキュリティ対策</vt:lpstr>
      <vt:lpstr>セキュリティインシデント対応</vt:lpstr>
      <vt:lpstr>情報セキュリティ教育</vt:lpstr>
      <vt:lpstr>おわりに</vt:lpstr>
      <vt:lpstr>使い方はuteleconを</vt:lpstr>
      <vt:lpstr>新たな大学の教育・研究インフラ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竹内　朗</cp:lastModifiedBy>
  <cp:revision>478</cp:revision>
  <dcterms:created xsi:type="dcterms:W3CDTF">2023-03-06T14:23:15Z</dcterms:created>
  <dcterms:modified xsi:type="dcterms:W3CDTF">2023-03-14T09:44:43Z</dcterms:modified>
</cp:coreProperties>
</file>