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83" r:id="rId3"/>
    <p:sldId id="386" r:id="rId4"/>
    <p:sldId id="387" r:id="rId5"/>
    <p:sldId id="388" r:id="rId6"/>
    <p:sldId id="389" r:id="rId7"/>
    <p:sldId id="384" r:id="rId8"/>
    <p:sldId id="370" r:id="rId9"/>
    <p:sldId id="38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 autoAdjust="0"/>
    <p:restoredTop sz="94699" autoAdjust="0"/>
  </p:normalViewPr>
  <p:slideViewPr>
    <p:cSldViewPr>
      <p:cViewPr varScale="1">
        <p:scale>
          <a:sx n="80" d="100"/>
          <a:sy n="80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sound.jp/tech/2023/02/post-1249921.html" TargetMode="External"/><Relationship Id="rId7" Type="http://schemas.openxmlformats.org/officeDocument/2006/relationships/hyperlink" Target="https://openai.com/research/gpt-4" TargetMode="External"/><Relationship Id="rId2" Type="http://schemas.openxmlformats.org/officeDocument/2006/relationships/hyperlink" Target="https://japan.zdnet.com/article/351996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daily.com/2023/01/22/scores-of-stanford-students-used-chatgpt-on-final-exams-survey-suggests/" TargetMode="External"/><Relationship Id="rId5" Type="http://schemas.openxmlformats.org/officeDocument/2006/relationships/hyperlink" Target="https://news.yahoo.co.jp/articles/46346ffb8919781adffe155ca2d9093eec1a769b" TargetMode="External"/><Relationship Id="rId4" Type="http://schemas.openxmlformats.org/officeDocument/2006/relationships/hyperlink" Target="https://www.nikkei.com/article/DGXZQOGN111BW0R10C23A100000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9939079/" TargetMode="External"/><Relationship Id="rId3" Type="http://schemas.openxmlformats.org/officeDocument/2006/relationships/hyperlink" Target="https://www.bing.com/new" TargetMode="External"/><Relationship Id="rId7" Type="http://schemas.openxmlformats.org/officeDocument/2006/relationships/hyperlink" Target="https://arxiv.org/abs/2205.11916" TargetMode="External"/><Relationship Id="rId2" Type="http://schemas.openxmlformats.org/officeDocument/2006/relationships/hyperlink" Target="https://help.openai.com/en/articles/6783457-chatgpt-general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ir-ai/Prompt-Engineering-Guide" TargetMode="External"/><Relationship Id="rId11" Type="http://schemas.openxmlformats.org/officeDocument/2006/relationships/hyperlink" Target="https://twitter.com/luiyoshida/status/1635772825759002624?s=20" TargetMode="External"/><Relationship Id="rId5" Type="http://schemas.openxmlformats.org/officeDocument/2006/relationships/hyperlink" Target="https://learnprompting.org/ja/docs/intro" TargetMode="External"/><Relationship Id="rId10" Type="http://schemas.openxmlformats.org/officeDocument/2006/relationships/hyperlink" Target="https://openai.com/research/gpt-4" TargetMode="External"/><Relationship Id="rId4" Type="http://schemas.openxmlformats.org/officeDocument/2006/relationships/hyperlink" Target="https://www.perplexity.ai/" TargetMode="External"/><Relationship Id="rId9" Type="http://schemas.openxmlformats.org/officeDocument/2006/relationships/hyperlink" Target="https://cybernews.com/tech/chatgpts-bard-ai-answers-hallucin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ctl.ucf.edu/teaching-resources/promoting-academic-integrity/artificial-intelligence-wri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cqRwcNbCSHWlvpL3Nr-R0wqSUDHuV_AXWfzcmeSD3SU/edit" TargetMode="External"/><Relationship Id="rId3" Type="http://schemas.openxmlformats.org/officeDocument/2006/relationships/hyperlink" Target="https://note.com/api/v2/attachments/download/a29a2e6b5b35b75baf42a8025d68c175" TargetMode="External"/><Relationship Id="rId7" Type="http://schemas.openxmlformats.org/officeDocument/2006/relationships/hyperlink" Target="https://edtechdev.wordpress.com/2023/01/31/planning-a-workshop-on-ai-tools-like-chatgpt-for-your-school/" TargetMode="External"/><Relationship Id="rId2" Type="http://schemas.openxmlformats.org/officeDocument/2006/relationships/hyperlink" Target="https://note.com/akihisa_shiozaki/n/n4c126c27fd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BaBrJbItfiML64fvtRDrUS2rL9cju0yTkG4E8xNul5A/edit#gid=747723884" TargetMode="External"/><Relationship Id="rId5" Type="http://schemas.openxmlformats.org/officeDocument/2006/relationships/hyperlink" Target="https://edulab.t.u-tokyo.ac.jp/2023-02-25-report-event-chatgpt-2/" TargetMode="External"/><Relationship Id="rId4" Type="http://schemas.openxmlformats.org/officeDocument/2006/relationships/hyperlink" Target="https://edulab.t.u-tokyo.ac.jp/2023-02-11-report-event-chatgpt/" TargetMode="External"/><Relationship Id="rId9" Type="http://schemas.openxmlformats.org/officeDocument/2006/relationships/hyperlink" Target="https://edulab.t.u-tokyo.ac.jp/chatgpt-ai-resourc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one.learnwiz.jp/events/94433699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ChatGPT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スペシャルセッション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8232410" cy="1185874"/>
          </a:xfrm>
        </p:spPr>
        <p:txBody>
          <a:bodyPr>
            <a:noAutofit/>
          </a:bodyPr>
          <a:lstStyle/>
          <a:p>
            <a:pPr algn="l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工学系研究科　吉田塁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文学部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年生　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中條 麟太郎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本セッションの目的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ChatGPT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など対話型 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に関して簡単に理解を深める</a:t>
            </a:r>
            <a:endParaRPr lang="en-US" altLang="ja-JP" sz="2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ChatGPT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など対話型 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に関する意見や疑問を共有して、来年度の授業に備える</a:t>
            </a:r>
            <a:endParaRPr lang="en-US" altLang="ja-JP" sz="2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みなさまのご意見を今後の</a:t>
            </a: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utelecon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での情報発信の参考にさせていただく</a:t>
            </a:r>
          </a:p>
          <a:p>
            <a:pPr marL="457200" lvl="1" indent="0">
              <a:spcBef>
                <a:spcPts val="1968"/>
              </a:spcBef>
              <a:buNone/>
              <a:tabLst>
                <a:tab pos="177800" algn="l"/>
              </a:tabLst>
            </a:pPr>
            <a:endParaRPr kumimoji="1" lang="en-US" altLang="ja-JP" sz="20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2023/3/15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とは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64078"/>
            <a:ext cx="8507288" cy="45259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「対話」できる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OpenAI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日に公開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ユーザー数が、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日で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100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万人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ヶ月で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億人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Microsoft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1.3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兆円を追加投資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米医師試験に合格ライン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MBA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科目の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試験に合格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月時点でスタンフォード大の学生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17%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が試験などに利用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15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本日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から性能が向上した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が有料プランで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利用可能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*7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0F15B9-9375-7AB7-3E58-073AF17AAA34}"/>
              </a:ext>
            </a:extLst>
          </p:cNvPr>
          <p:cNvSpPr txBox="1"/>
          <p:nvPr/>
        </p:nvSpPr>
        <p:spPr>
          <a:xfrm>
            <a:off x="136029" y="5010107"/>
            <a:ext cx="91164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ZDNET Japan </a:t>
            </a:r>
            <a:r>
              <a:rPr lang="en-US" altLang="ja-JP" sz="1400" dirty="0">
                <a:hlinkClick r:id="rId2"/>
              </a:rPr>
              <a:t>https://japan.zdnet.com/article/35199601/</a:t>
            </a:r>
            <a:endParaRPr lang="ja-JP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Real Sound </a:t>
            </a:r>
            <a:r>
              <a:rPr lang="en-US" altLang="ja-JP" sz="1400" dirty="0">
                <a:hlinkClick r:id="rId3"/>
              </a:rPr>
              <a:t>https://realsound.jp/tech/2023/02/post-1249921.html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日本経済新聞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4"/>
              </a:rPr>
              <a:t>https://www.nikkei.com/article/DGXZQOGN111BW0R10C23A1000000/</a:t>
            </a:r>
            <a:r>
              <a:rPr lang="en-US" altLang="ja-JP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共同通信 </a:t>
            </a:r>
            <a:r>
              <a:rPr lang="en-US" altLang="ja-JP" sz="1400" dirty="0"/>
              <a:t>Yahoo </a:t>
            </a:r>
            <a:r>
              <a:rPr lang="ja-JP" altLang="en-US" sz="1400" dirty="0"/>
              <a:t>ニュース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5"/>
              </a:rPr>
              <a:t>https://news.yahoo.co.jp/articles/46346ffb8919781adffe155ca2d9093eec1a769b</a:t>
            </a:r>
            <a:r>
              <a:rPr lang="en-US" altLang="ja-JP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Real Sound: </a:t>
            </a:r>
            <a:r>
              <a:rPr lang="en-US" altLang="ja-JP" sz="1400" dirty="0">
                <a:hlinkClick r:id="rId3"/>
              </a:rPr>
              <a:t>https://realsound.jp/tech/2023/02/post-1249921.html</a:t>
            </a:r>
            <a:r>
              <a:rPr lang="en-US" altLang="ja-JP" sz="1400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The Stanford Daily </a:t>
            </a:r>
            <a:r>
              <a:rPr lang="en-US" altLang="ja-JP" sz="1400" dirty="0">
                <a:hlinkClick r:id="rId6"/>
              </a:rPr>
              <a:t>https://stanforddaily.com/2023/01/22/scores-of-stanford-students-used-chatgpt-on-final-exams-survey-suggests/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Open AI: </a:t>
            </a:r>
            <a:r>
              <a:rPr lang="en-US" altLang="ja-JP" sz="1400" dirty="0">
                <a:hlinkClick r:id="rId7"/>
              </a:rPr>
              <a:t>https://openai.com/research/gpt-4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9955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を利用する上での留意点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221301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年までのデータを利用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hlinkClick r:id="rId2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hlinkClick r:id="rId2"/>
              </a:rPr>
              <a:t>8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（最新の情報を出せない）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Bing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や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Perplexity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は最新の情報も含めて出力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プロンプト（指示出し）で出力が変わる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9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*10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7"/>
              </a:rPr>
              <a:t>*11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思うような出力が得られなくても対話を通して修正を促せる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デタラメ（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hallucination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）を言うことがある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8"/>
              </a:rPr>
              <a:t>*12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9"/>
              </a:rPr>
              <a:t>*13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で改善されているようだが、完全ではない</a:t>
            </a:r>
            <a:r>
              <a:rPr kumimoji="1" lang="en-US" altLang="ja-JP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0"/>
              </a:rPr>
              <a:t>*7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同じ問いかけに対して必ずしも同じ答えが返ってこない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出力にゆらぎを与えるパラメータ（</a:t>
            </a:r>
            <a:r>
              <a:rPr lang="en-US" altLang="ja-JP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temperature</a:t>
            </a: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）が存在</a:t>
            </a:r>
            <a:endParaRPr kumimoji="1" lang="ja-JP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日本語よりも英語の方が得意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で言語の壁も低くなっている</a:t>
            </a:r>
            <a:r>
              <a:rPr kumimoji="1" lang="en-US" altLang="ja-JP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0"/>
              </a:rPr>
              <a:t>*7</a:t>
            </a:r>
            <a:endParaRPr kumimoji="1" lang="en-US" altLang="ja-JP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情報源を示さない</a:t>
            </a:r>
            <a:endParaRPr lang="en-US" altLang="ja-JP" sz="2400" b="1" kern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文献情報に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URL </a:t>
            </a: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11"/>
              </a:rPr>
              <a:t>を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付与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する場合あり（必ずではない）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Bing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や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Perplexity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は情報源を示してくれる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生成文の検出ツールもあるが、完全ではない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33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教育における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の活用可能性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856176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を使わせない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概念図など図の作成を取り入れる、講義内容や授業内の議論に特有の課題を作る、対面でレポートを書かせる、大量の引用をさせる、最新の情報を必要とする課題を作る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を使わせる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が作ったレポートを渡して修正させる・良い点や改善点を挙げさせる、学生に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</a:t>
            </a: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レポートを作成および評価させる、使い方を模索するセッションを設ける、苦手な英単語を組み込んだ物語生成など自習用教材を作らせる</a:t>
            </a:r>
            <a:r>
              <a:rPr lang="en-US" altLang="ja-JP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…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学生に対して共通でできること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利用のポリシーをシラバスに記載する・授業冒頭で説明する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教員が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シラバスの原案作成、授業案の原案作成、多肢選択問題・小テストの原案作成、授業内容に関する身近な例・対話文作成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5AE20-CA3E-C37D-92DE-1FE5D4697D2C}"/>
              </a:ext>
            </a:extLst>
          </p:cNvPr>
          <p:cNvSpPr txBox="1"/>
          <p:nvPr/>
        </p:nvSpPr>
        <p:spPr>
          <a:xfrm>
            <a:off x="179512" y="6451600"/>
            <a:ext cx="85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参考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2"/>
              </a:rPr>
              <a:t>https://fctl.ucf.edu/teaching-resources/promoting-academic-integrity/artificial-intelligence-writing/</a:t>
            </a:r>
            <a:r>
              <a:rPr lang="en-US" altLang="ja-JP" sz="1400" dirty="0"/>
              <a:t>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43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参考情報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221301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、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全般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「自民党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の進化と実装に関するプロジェクトチーム」による第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2023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日（金）会合における東京大学松尾豊先生の資料（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HP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PDF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吉田によるオンラインイベント「教育における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の活用について語ろう」の資料（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回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回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資料まとめ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POD network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の有志による各大学の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ポリシーやガイダンスまとめ（英語）（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Google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スプレッドシート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Florida Polytechnic University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Doug Holton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先生による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ツールに関する教員向けワークショップで利用できる資料まとめ（英語）（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7"/>
              </a:rPr>
              <a:t>HP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千葉大学石井雄隆先生による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の教育利用に関する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Web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記事まとめ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8"/>
              </a:rPr>
              <a:t>HP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endParaRPr lang="en-US" altLang="ja-JP" sz="2000" b="1" kern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吉田に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よる</a:t>
            </a:r>
            <a:r>
              <a:rPr lang="en-US" altLang="ja-JP" sz="2400" b="1" kern="1200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ChatGPT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の教育関連情報まとめ（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9"/>
              </a:rPr>
              <a:t>HP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2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18237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8237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F9B508-511A-B246-9142-3396CAE762A4}"/>
              </a:ext>
            </a:extLst>
          </p:cNvPr>
          <p:cNvGrpSpPr/>
          <p:nvPr/>
        </p:nvGrpSpPr>
        <p:grpSpPr>
          <a:xfrm>
            <a:off x="128924" y="1418679"/>
            <a:ext cx="3802397" cy="7651849"/>
            <a:chOff x="689113" y="1404497"/>
            <a:chExt cx="4598964" cy="9254841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99CD47F-BECF-F146-A54F-D768D16C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70" y="1766436"/>
              <a:ext cx="4446451" cy="8892902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6B257446-04ED-E942-9A0B-DD745C16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13" y="1404497"/>
              <a:ext cx="4598964" cy="915210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38" y="231086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3670081" y="3290887"/>
            <a:ext cx="5478281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意見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感想を集約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共有できる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一人作業でも他者から学べる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大規模でも使える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https://</a:t>
            </a:r>
            <a:r>
              <a:rPr lang="en-US" altLang="ja-JP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one.learnwiz.jp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endParaRPr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6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意見交換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（対話型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）に対する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意見、疑問、コメントなどを投稿してください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流れ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LearnWiz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 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に投稿（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（一人）他の人の投稿を確認（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（全員）参加者全員の投稿を共有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8F818C3F-CE05-8DF9-60C1-914E16C95EBD}"/>
              </a:ext>
            </a:extLst>
          </p:cNvPr>
          <p:cNvSpPr txBox="1">
            <a:spLocks/>
          </p:cNvSpPr>
          <p:nvPr/>
        </p:nvSpPr>
        <p:spPr>
          <a:xfrm>
            <a:off x="-396552" y="6108673"/>
            <a:ext cx="6768752" cy="62745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LearnWiz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Oneへのリンク</a:t>
            </a:r>
            <a:b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https://app.one.learnwiz.jp/events/9443369971</a:t>
            </a:r>
            <a:endParaRPr lang="en-US" altLang="ja-JP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2D barcode for event url">
            <a:extLst>
              <a:ext uri="{FF2B5EF4-FFF2-40B4-BE49-F238E27FC236}">
                <a16:creationId xmlns:a16="http://schemas.microsoft.com/office/drawing/2014/main" id="{C820DC0D-01B8-D0E2-1F3E-D948893C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74297"/>
            <a:ext cx="2561828" cy="25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まとめ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今日の意見交換が 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の理解促進、利活用につながれば幸いです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ツール活用における相談や質問は、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の「サポート窓口」もご活用ください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その他の</a:t>
            </a:r>
            <a:r>
              <a:rPr kumimoji="1"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へのフィードバックは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ページ下の「フィードバック」から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お待ちしています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E73F1EB9-483A-D05E-C43A-F54BCD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9887</TotalTime>
  <Words>947</Words>
  <Application>Microsoft Office PowerPoint</Application>
  <PresentationFormat>画面に合わせる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Source Han Sans JP</vt:lpstr>
      <vt:lpstr>メイリオ</vt:lpstr>
      <vt:lpstr>游ゴシック</vt:lpstr>
      <vt:lpstr>Arial</vt:lpstr>
      <vt:lpstr>Calibri</vt:lpstr>
      <vt:lpstr>Cambria</vt:lpstr>
      <vt:lpstr>Source Sans Pro</vt:lpstr>
      <vt:lpstr>Wingdings</vt:lpstr>
      <vt:lpstr>雪藤</vt:lpstr>
      <vt:lpstr>ChatGPTスペシャルセッション</vt:lpstr>
      <vt:lpstr>本セッションの目的</vt:lpstr>
      <vt:lpstr>ChatGPTとは</vt:lpstr>
      <vt:lpstr>ChatGPTを利用する上での留意点</vt:lpstr>
      <vt:lpstr>教育における ChatGPT の活用可能性</vt:lpstr>
      <vt:lpstr>参考情報</vt:lpstr>
      <vt:lpstr>LearnWiz Oneについて</vt:lpstr>
      <vt:lpstr>意見交換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719</cp:revision>
  <dcterms:created xsi:type="dcterms:W3CDTF">2020-03-09T13:20:48Z</dcterms:created>
  <dcterms:modified xsi:type="dcterms:W3CDTF">2023-03-15T07:24:19Z</dcterms:modified>
</cp:coreProperties>
</file>