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77" r:id="rId10"/>
    <p:sldId id="262" r:id="rId11"/>
    <p:sldId id="263" r:id="rId12"/>
    <p:sldId id="264" r:id="rId13"/>
    <p:sldId id="265" r:id="rId14"/>
    <p:sldId id="276" r:id="rId15"/>
    <p:sldId id="270" r:id="rId16"/>
    <p:sldId id="269" r:id="rId17"/>
    <p:sldId id="271" r:id="rId18"/>
    <p:sldId id="278" r:id="rId19"/>
    <p:sldId id="279" r:id="rId20"/>
    <p:sldId id="272" r:id="rId21"/>
    <p:sldId id="273" r:id="rId22"/>
    <p:sldId id="280" r:id="rId23"/>
    <p:sldId id="274" r:id="rId24"/>
    <p:sldId id="27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C48"/>
    <a:srgbClr val="2A0B2B"/>
    <a:srgbClr val="EAB800"/>
    <a:srgbClr val="C00000"/>
    <a:srgbClr val="CC6600"/>
    <a:srgbClr val="F9D349"/>
    <a:srgbClr val="483900"/>
    <a:srgbClr val="A6D3F2"/>
    <a:srgbClr val="FFE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3442303579078"/>
          <c:y val="8.8281121537824719E-2"/>
          <c:w val="0.59093115392841844"/>
          <c:h val="0.823437756924350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480C48"/>
              </a:solidFill>
            </a:ln>
            <a:effectLst/>
          </c:spPr>
          <c:dPt>
            <c:idx val="0"/>
            <c:bubble3D val="0"/>
            <c:spPr>
              <a:solidFill>
                <a:srgbClr val="FFE585"/>
              </a:solidFill>
              <a:ln w="19050">
                <a:solidFill>
                  <a:srgbClr val="480C4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29-43A1-B1B0-71BC86E10AE3}"/>
              </c:ext>
            </c:extLst>
          </c:dPt>
          <c:dPt>
            <c:idx val="1"/>
            <c:bubble3D val="0"/>
            <c:spPr>
              <a:solidFill>
                <a:srgbClr val="F9D349"/>
              </a:solidFill>
              <a:ln w="19050">
                <a:solidFill>
                  <a:srgbClr val="480C4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129-43A1-B1B0-71BC86E10AE3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rgbClr val="480C4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29-43A1-B1B0-71BC86E10AE3}"/>
              </c:ext>
            </c:extLst>
          </c:dPt>
          <c:dPt>
            <c:idx val="3"/>
            <c:bubble3D val="0"/>
            <c:spPr>
              <a:solidFill>
                <a:srgbClr val="A6D3F2"/>
              </a:solidFill>
              <a:ln w="19050">
                <a:solidFill>
                  <a:srgbClr val="480C4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129-43A1-B1B0-71BC86E10AE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G1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129-43A1-B1B0-71BC86E10AE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A129-43A1-B1B0-71BC86E10AE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G2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129-43A1-B1B0-71BC86E10AE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Mitosis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129-43A1-B1B0-71BC86E10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2nd Qtr</c:v>
                </c:pt>
                <c:pt idx="1">
                  <c:v>4th Qtr</c:v>
                </c:pt>
                <c:pt idx="2">
                  <c:v>3rd Qtr</c:v>
                </c:pt>
                <c:pt idx="3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30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9-43A1-B1B0-71BC86E10AE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F38F-2C8A-4CD7-A767-3D4F4A17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AC66-7F43-445D-8890-16149FF0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C8B6-6553-4E52-AD22-CF3CF26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C662-F5C2-478C-BA8E-6D75881A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9F8E-051B-420A-A797-37AFD518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70C7-8271-48D1-B1D8-AC3C35D4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1C9DD-D696-495F-9FE1-6DD8057A3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974F-D2E4-4BBD-93A4-7ED13ADE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60CDE-4E45-4FEF-B5E5-ABE45B30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32FC-D31F-4BAB-B7DF-8F081AF3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79B2C-0A23-4A2F-8DAA-C6293DF9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4319-2F24-4CCB-B9DF-DED5001D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3DFC-A130-4BED-A052-4043144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A88C-62B7-41A2-BF04-DCC0606F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B0C6-F49F-4360-B490-8CB432BB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EB61-7648-435C-AFAF-76C566BE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403A-7BF7-424A-A533-786988FF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1A6F-A8EF-44F6-9078-33A65220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7491-B933-4A5C-BD7E-9C354F7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E237-64D6-4EAE-8064-1DC8E0FD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024A-5A88-403A-A8F9-83681D61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9490-29F2-4C62-B05B-3CC473C7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1A0F-8B7A-4D24-A564-B0FD3A06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0967-B88D-4C45-B9A5-F60D95A2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0143-78F2-4846-BF7D-A8884A2C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0B39-6FF6-49D7-A53D-F60D87E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39C3-898B-4731-8AB3-10983160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F0EC-C890-47C0-A757-81C582DFF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8521-F643-4462-A60A-78D38758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55EE-6C9C-4441-BDC5-EAB1F276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A001-6AED-406A-A07F-FC01D7D4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BBF-1875-4418-87DF-83F383F1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6CD81-69AD-4AB8-8DCD-A87FFC39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82EA-9B13-4741-AC7F-3D3A1519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5CF60-DCF6-49E1-9606-20C5C943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ADE0-881F-427D-BA43-59B3397E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20CF2-2130-4E72-A1F4-F6E93AC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AFCF5-BB40-4239-A2EC-C7141BD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0E1A3-BCBD-4688-9879-A70B1720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A2A3-F4A2-4DB4-A0A9-4ED545D5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C29E2-9985-4617-9C84-709D664B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FFBF-D4F3-4ED2-BA4C-F9B8579E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D42EC-EBD7-47BB-9FE0-8F9D53F6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D2E09-923C-4DD6-BEB4-1CE0B74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D3736-7AB2-4455-AEEA-52B0CE3E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4404-88AC-40EB-81D1-52135E42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20FF-C542-480E-94E5-9E7DC053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4FFA-94AF-4B85-9E10-AF36BB99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866B-54FF-4E4E-999A-23CB74711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2A71-2930-402E-AE9B-7B4B69CA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71A7D-8B04-4A0D-B007-71BA8D5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BEF5-14AE-4D61-9033-2E72EA52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EC1A-6FA7-4E1D-85D5-C7AE5EF4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665F7-46B9-49E7-B0EF-0A05D534B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9025-FE91-4EE6-AB5D-9A82FA7D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35E0-BE88-46BC-885A-CB86BF6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6F12-E40E-4FED-AA84-31B063E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C992-F4A0-48B5-8E7B-5931A791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0E774-15CD-46DB-8A13-6D9A4CB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4D42-628F-41BC-988F-AB32B6F0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F0D5-5EF5-43BC-B9DB-7702DDEF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5A45-EB9D-48E7-8854-9C4DE314FB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1B91-064A-4796-8ED9-6D1BB9F8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04C9-5585-43B9-94B0-70273DB1B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D312-6FCC-4B43-BA59-5DD3B889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s.berkeley.edu/talks/ben-raphael-and-niko-beerenwinkel-2016-01-20-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ncer.gov/about-cancer" TargetMode="External"/><Relationship Id="rId4" Type="http://schemas.openxmlformats.org/officeDocument/2006/relationships/hyperlink" Target="http://www.mrc-cu.cam.ac.uk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7AF-D078-400D-A351-CD78240C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2887265"/>
            <a:ext cx="9848850" cy="1083469"/>
          </a:xfrm>
        </p:spPr>
        <p:txBody>
          <a:bodyPr>
            <a:normAutofit/>
          </a:bodyPr>
          <a:lstStyle/>
          <a:p>
            <a:r>
              <a:rPr lang="fa-IR" sz="5400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کاربرد بیوانفورماتیک در آنالیز سرطان</a:t>
            </a:r>
            <a:endParaRPr lang="en-US" sz="5400" dirty="0">
              <a:solidFill>
                <a:srgbClr val="480C48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66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0"/>
    </mc:Choice>
    <mc:Fallback xmlns="">
      <p:transition spd="slow" advTm="20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EA052D8-29BC-4C2C-A10B-EC2F334C9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105874"/>
              </p:ext>
            </p:extLst>
          </p:nvPr>
        </p:nvGraphicFramePr>
        <p:xfrm>
          <a:off x="131884" y="734154"/>
          <a:ext cx="75506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</a:t>
            </a:r>
            <a:r>
              <a:rPr lang="en-US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</a:t>
            </a:r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چرخه سلول</a:t>
            </a:r>
            <a:endParaRPr lang="fa-IR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2708032" y="3243432"/>
            <a:ext cx="184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چرخه سلول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67D0A-F3FA-43E2-B787-43159E25635A}"/>
              </a:ext>
            </a:extLst>
          </p:cNvPr>
          <p:cNvSpPr/>
          <p:nvPr/>
        </p:nvSpPr>
        <p:spPr>
          <a:xfrm>
            <a:off x="9486900" y="1890347"/>
            <a:ext cx="211015" cy="21101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95FDF-6FF9-4FCA-A86C-F7F3AE5A595C}"/>
              </a:ext>
            </a:extLst>
          </p:cNvPr>
          <p:cNvSpPr/>
          <p:nvPr/>
        </p:nvSpPr>
        <p:spPr>
          <a:xfrm>
            <a:off x="9486900" y="2429608"/>
            <a:ext cx="211015" cy="211015"/>
          </a:xfrm>
          <a:prstGeom prst="rect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7186C-C283-49E1-B177-CC25371F6E77}"/>
              </a:ext>
            </a:extLst>
          </p:cNvPr>
          <p:cNvSpPr txBox="1"/>
          <p:nvPr/>
        </p:nvSpPr>
        <p:spPr>
          <a:xfrm>
            <a:off x="8386735" y="1795799"/>
            <a:ext cx="9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تکثیر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E4087-B4C6-46E7-B383-871E86AE54EB}"/>
              </a:ext>
            </a:extLst>
          </p:cNvPr>
          <p:cNvSpPr txBox="1"/>
          <p:nvPr/>
        </p:nvSpPr>
        <p:spPr>
          <a:xfrm>
            <a:off x="7160573" y="2335060"/>
            <a:ext cx="215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انجام وظیفه عادی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5F1CB7-E2B7-4422-867B-F0E4D7B0B13A}"/>
              </a:ext>
            </a:extLst>
          </p:cNvPr>
          <p:cNvSpPr/>
          <p:nvPr/>
        </p:nvSpPr>
        <p:spPr>
          <a:xfrm rot="7335907">
            <a:off x="2430687" y="1942191"/>
            <a:ext cx="289800" cy="124850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794AFE9-D169-43F8-A608-9189DC8C0FE8}"/>
              </a:ext>
            </a:extLst>
          </p:cNvPr>
          <p:cNvSpPr/>
          <p:nvPr/>
        </p:nvSpPr>
        <p:spPr>
          <a:xfrm rot="19140015">
            <a:off x="4725392" y="4095506"/>
            <a:ext cx="289800" cy="124850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639BDC1-EB46-4F99-9D82-50E1A293354D}"/>
              </a:ext>
            </a:extLst>
          </p:cNvPr>
          <p:cNvSpPr/>
          <p:nvPr/>
        </p:nvSpPr>
        <p:spPr>
          <a:xfrm rot="10272606">
            <a:off x="3550223" y="1228371"/>
            <a:ext cx="289800" cy="124850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92FF27-E659-4C06-8FEC-4DF9A92B8BEF}"/>
              </a:ext>
            </a:extLst>
          </p:cNvPr>
          <p:cNvGrpSpPr/>
          <p:nvPr/>
        </p:nvGrpSpPr>
        <p:grpSpPr>
          <a:xfrm>
            <a:off x="1544659" y="1066434"/>
            <a:ext cx="4725133" cy="4725133"/>
            <a:chOff x="1544659" y="1066434"/>
            <a:chExt cx="4725133" cy="472513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1D89A50-DCCD-4C7A-8DA5-D44EF72A37A5}"/>
                </a:ext>
              </a:extLst>
            </p:cNvPr>
            <p:cNvSpPr/>
            <p:nvPr/>
          </p:nvSpPr>
          <p:spPr>
            <a:xfrm rot="7031290">
              <a:off x="1544659" y="1066434"/>
              <a:ext cx="4725133" cy="4725133"/>
            </a:xfrm>
            <a:prstGeom prst="arc">
              <a:avLst>
                <a:gd name="adj1" fmla="val 9204456"/>
                <a:gd name="adj2" fmla="val 6182060"/>
              </a:avLst>
            </a:prstGeom>
            <a:ln w="127000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0A8F5CD-09E8-404B-B20A-CA56F28B7F7F}"/>
                </a:ext>
              </a:extLst>
            </p:cNvPr>
            <p:cNvSpPr/>
            <p:nvPr/>
          </p:nvSpPr>
          <p:spPr>
            <a:xfrm rot="2299486">
              <a:off x="2019211" y="1732829"/>
              <a:ext cx="289800" cy="200949"/>
            </a:xfrm>
            <a:prstGeom prst="triangle">
              <a:avLst>
                <a:gd name="adj" fmla="val 50000"/>
              </a:avLst>
            </a:prstGeom>
            <a:solidFill>
              <a:srgbClr val="EA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FDB1E9-2E7B-4909-852D-17BBBEB359D7}"/>
              </a:ext>
            </a:extLst>
          </p:cNvPr>
          <p:cNvGrpSpPr/>
          <p:nvPr/>
        </p:nvGrpSpPr>
        <p:grpSpPr>
          <a:xfrm>
            <a:off x="1592787" y="699077"/>
            <a:ext cx="4628874" cy="4945167"/>
            <a:chOff x="1592787" y="699077"/>
            <a:chExt cx="4628874" cy="494516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099BC5-05DF-4876-A260-D0F2CA64CC6A}"/>
                </a:ext>
              </a:extLst>
            </p:cNvPr>
            <p:cNvSpPr/>
            <p:nvPr/>
          </p:nvSpPr>
          <p:spPr>
            <a:xfrm rot="9904592">
              <a:off x="1592787" y="959543"/>
              <a:ext cx="4628874" cy="4684701"/>
            </a:xfrm>
            <a:prstGeom prst="arc">
              <a:avLst>
                <a:gd name="adj1" fmla="val 3240166"/>
                <a:gd name="adj2" fmla="val 6123826"/>
              </a:avLst>
            </a:prstGeom>
            <a:ln w="2540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9A6DE69F-7F46-420F-91F5-E1C2D3FCF669}"/>
                </a:ext>
              </a:extLst>
            </p:cNvPr>
            <p:cNvSpPr/>
            <p:nvPr/>
          </p:nvSpPr>
          <p:spPr>
            <a:xfrm rot="5400000">
              <a:off x="3666299" y="792153"/>
              <a:ext cx="607160" cy="421008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8ED5075-AF05-46D8-9E44-EEE12CA2E40B}"/>
              </a:ext>
            </a:extLst>
          </p:cNvPr>
          <p:cNvSpPr/>
          <p:nvPr/>
        </p:nvSpPr>
        <p:spPr>
          <a:xfrm rot="16200000">
            <a:off x="9423342" y="2937216"/>
            <a:ext cx="289800" cy="25934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1371C9-34FE-41A2-81A5-9EB6DA00CCCE}"/>
              </a:ext>
            </a:extLst>
          </p:cNvPr>
          <p:cNvSpPr txBox="1"/>
          <p:nvPr/>
        </p:nvSpPr>
        <p:spPr>
          <a:xfrm>
            <a:off x="7115906" y="2874321"/>
            <a:ext cx="215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چک پوینت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4ACC3-663F-4F13-87C3-DDEC3CD0F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3175334"/>
            <a:ext cx="936415" cy="936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740CC-97E6-4ADF-86BD-D120D8F17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" y="2921988"/>
            <a:ext cx="1210950" cy="1278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35D85-E52C-48A9-BE66-E2969DFAA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5649">
            <a:off x="2316262" y="271614"/>
            <a:ext cx="900000" cy="1488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5603373"/>
      </p:ext>
    </p:extLst>
  </p:cSld>
  <p:clrMapOvr>
    <a:masterClrMapping/>
  </p:clrMapOvr>
  <p:transition spd="slow" advTm="16297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4" grpId="0"/>
      <p:bldP spid="14" grpId="0" animBg="1"/>
      <p:bldP spid="17" grpId="0" animBg="1"/>
      <p:bldP spid="18" grpId="0"/>
      <p:bldP spid="28" grpId="0"/>
      <p:bldP spid="29" grpId="0" animBg="1"/>
      <p:bldP spid="38" grpId="0" animBg="1"/>
      <p:bldP spid="40" grpId="0" animBg="1"/>
      <p:bldP spid="46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5908432" y="441767"/>
            <a:ext cx="54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 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سلول های معیوب</a:t>
            </a:r>
            <a:endParaRPr lang="fa-IR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8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4612326" y="1818136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سلول های معیوب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E8028-342C-4446-8FC1-7BC5E8A72126}"/>
              </a:ext>
            </a:extLst>
          </p:cNvPr>
          <p:cNvSpPr txBox="1"/>
          <p:nvPr/>
        </p:nvSpPr>
        <p:spPr>
          <a:xfrm>
            <a:off x="6997852" y="3025129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ترمیم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CCA45-71D5-4215-B65A-4850C59C5DCC}"/>
              </a:ext>
            </a:extLst>
          </p:cNvPr>
          <p:cNvSpPr txBox="1"/>
          <p:nvPr/>
        </p:nvSpPr>
        <p:spPr>
          <a:xfrm>
            <a:off x="4612326" y="3361428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خود تخریبی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2C22E-1295-4DA4-AB0D-19E17457FA7B}"/>
              </a:ext>
            </a:extLst>
          </p:cNvPr>
          <p:cNvSpPr txBox="1"/>
          <p:nvPr/>
        </p:nvSpPr>
        <p:spPr>
          <a:xfrm>
            <a:off x="2289007" y="3025129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FF00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تکثیر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3B64E2-C3D1-4ACB-B2B1-9A3F921B4AD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718865" y="2018191"/>
            <a:ext cx="1321267" cy="1006938"/>
          </a:xfrm>
          <a:prstGeom prst="curvedConnector2">
            <a:avLst/>
          </a:prstGeom>
          <a:ln w="57150">
            <a:solidFill>
              <a:srgbClr val="EA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B30A58C-CE1D-4109-A6E2-9736FC9DFD2A}"/>
              </a:ext>
            </a:extLst>
          </p:cNvPr>
          <p:cNvCxnSpPr>
            <a:cxnSpLocks/>
            <a:stCxn id="24" idx="1"/>
            <a:endCxn id="4" idx="0"/>
          </p:cNvCxnSpPr>
          <p:nvPr/>
        </p:nvCxnSpPr>
        <p:spPr>
          <a:xfrm rot="10800000" flipV="1">
            <a:off x="3331288" y="2018191"/>
            <a:ext cx="1281039" cy="100693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DF7088-E30B-4F7B-B93C-F2E7BEFA3557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5654606" y="2218246"/>
            <a:ext cx="0" cy="1143182"/>
          </a:xfrm>
          <a:prstGeom prst="straightConnector1">
            <a:avLst/>
          </a:prstGeom>
          <a:ln w="57150">
            <a:solidFill>
              <a:srgbClr val="EA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1FCB8-FD56-4A05-A38B-E5087C9F069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31287" y="3425239"/>
            <a:ext cx="0" cy="1080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C4DF65-4742-4A6A-85ED-1E9B817B8BE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040132" y="3425239"/>
            <a:ext cx="0" cy="1006938"/>
          </a:xfrm>
          <a:prstGeom prst="straightConnector1">
            <a:avLst/>
          </a:prstGeom>
          <a:ln w="57150">
            <a:solidFill>
              <a:srgbClr val="EA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E186FB-4557-41B3-AF31-CCEA9BD131D0}"/>
              </a:ext>
            </a:extLst>
          </p:cNvPr>
          <p:cNvSpPr txBox="1"/>
          <p:nvPr/>
        </p:nvSpPr>
        <p:spPr>
          <a:xfrm>
            <a:off x="2223656" y="4505470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FF00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4BBB0F-C3C9-466F-AC9E-BBCC7A2553FE}"/>
              </a:ext>
            </a:extLst>
          </p:cNvPr>
          <p:cNvSpPr txBox="1"/>
          <p:nvPr/>
        </p:nvSpPr>
        <p:spPr>
          <a:xfrm>
            <a:off x="6997852" y="4505470"/>
            <a:ext cx="208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بازگشت به چرخه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A45A9-E771-462C-A115-55EEE953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01" y="883287"/>
            <a:ext cx="1366948" cy="1158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E921A9-CFBF-42CD-ABC8-EDFB5767A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07" y="4927302"/>
            <a:ext cx="899247" cy="899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97B459-553E-4A11-83B0-EC10AF85F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32" y="4851837"/>
            <a:ext cx="1483369" cy="16352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FC45EA-844F-4C0F-B05E-37A454C905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21" y="3662112"/>
            <a:ext cx="1414484" cy="14144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834863"/>
      </p:ext>
    </p:extLst>
  </p:cSld>
  <p:clrMapOvr>
    <a:masterClrMapping/>
  </p:clrMapOvr>
  <p:transition spd="slow" advTm="10238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3" grpId="0"/>
      <p:bldP spid="4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 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بیماری هوشمند</a:t>
            </a:r>
            <a:endParaRPr lang="fa-IR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9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1051364" y="1566920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رشد سرطان یک پروسه ی تکاملی است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76E4D-5B58-421E-9B79-835BCE9D495A}"/>
              </a:ext>
            </a:extLst>
          </p:cNvPr>
          <p:cNvSpPr txBox="1"/>
          <p:nvPr/>
        </p:nvSpPr>
        <p:spPr>
          <a:xfrm>
            <a:off x="1051364" y="3682593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انواع جهش ها و تغییرات در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تنوع خیلی زیادی دارد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1E7EB-DD43-432C-A5A0-755E6A6844E6}"/>
              </a:ext>
            </a:extLst>
          </p:cNvPr>
          <p:cNvSpPr txBox="1"/>
          <p:nvPr/>
        </p:nvSpPr>
        <p:spPr>
          <a:xfrm>
            <a:off x="2523392" y="2307353"/>
            <a:ext cx="781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سلول ها می توانند با تکامل، با دارو ها مبارزه کنند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9597-D09E-4E03-A8D6-D38F6D2456AE}"/>
              </a:ext>
            </a:extLst>
          </p:cNvPr>
          <p:cNvSpPr txBox="1"/>
          <p:nvPr/>
        </p:nvSpPr>
        <p:spPr>
          <a:xfrm>
            <a:off x="465992" y="4350592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شناسایی منبع ایجاد سرطان سخت است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A42E7-D463-4493-B7C8-D093D4BDD2C9}"/>
              </a:ext>
            </a:extLst>
          </p:cNvPr>
          <p:cNvSpPr txBox="1"/>
          <p:nvPr/>
        </p:nvSpPr>
        <p:spPr>
          <a:xfrm>
            <a:off x="2523391" y="2975352"/>
            <a:ext cx="781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سرعت رشد و احتمال جهش به مرور زمان بیشتر می شود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659058"/>
      </p:ext>
    </p:extLst>
  </p:cSld>
  <p:clrMapOvr>
    <a:masterClrMapping/>
  </p:clrMapOvr>
  <p:transition spd="slow" advTm="5785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0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989818" y="1353790"/>
            <a:ext cx="98694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ژنوم انسان حدود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میلیارد جفت باز دارد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	هزینه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sequence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کردن ژنوم انسان در سالهای اخیر کاهش یافته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6A9BA-F580-422D-9343-9749EA0EA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6" y="2325652"/>
            <a:ext cx="7396807" cy="4163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656325"/>
      </p:ext>
    </p:extLst>
  </p:cSld>
  <p:clrMapOvr>
    <a:masterClrMapping/>
  </p:clrMapOvr>
  <p:transition spd="slow" advTm="671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0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989818" y="1353790"/>
            <a:ext cx="9869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ژنوم انسان حدود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میلیارد جفت باز دارد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	هزینه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sequence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کردن ژنوم انسان در سالهای اخیر کاهش یافته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در مرحله اول، نمونه گیری می شود تا مورد بررسی قرار گیرد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	از تومور (مجموعه ای از سلول های سالم و ناسالم) استفاده می شود تا با هم مقایسه شود</a:t>
            </a:r>
          </a:p>
        </p:txBody>
      </p:sp>
    </p:spTree>
    <p:extLst>
      <p:ext uri="{BB962C8B-B14F-4D97-AF65-F5344CB8AC3E}">
        <p14:creationId xmlns:p14="http://schemas.microsoft.com/office/powerpoint/2010/main" val="28265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6">
        <p:fade/>
      </p:transition>
    </mc:Choice>
    <mc:Fallback xmlns="">
      <p:transition spd="med" advTm="160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4000502" y="441767"/>
            <a:ext cx="731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انواع خطاها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1051364" y="1566920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اشتباهاتی که هنگام کپی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رخ می دهد، انواع زیادی دارد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74E06E-1552-4714-82B7-E05DD5E3C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" y="2172190"/>
            <a:ext cx="3471321" cy="1370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B949A-EF8F-44A5-BC01-E17DFA6F5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93" y="3882109"/>
            <a:ext cx="3589020" cy="1359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DCE525-C2BE-4B43-A065-F24C2AAB0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" y="3882108"/>
            <a:ext cx="7202466" cy="13591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A2A7C0-6BC3-4A6A-BB0C-4BE988A94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76" y="2172189"/>
            <a:ext cx="3599538" cy="13707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4DA4E4-57B3-4EA6-9D48-48D16ABDF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97" y="2172189"/>
            <a:ext cx="3475375" cy="13707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471202"/>
      </p:ext>
    </p:extLst>
  </p:cSld>
  <p:clrMapOvr>
    <a:masterClrMapping/>
  </p:clrMapOvr>
  <p:transition spd="slow" advTm="129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2567354" y="441767"/>
            <a:ext cx="874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چالش ها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2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CDC39-D1EB-4279-8066-E541FB5DD056}"/>
              </a:ext>
            </a:extLst>
          </p:cNvPr>
          <p:cNvSpPr txBox="1"/>
          <p:nvPr/>
        </p:nvSpPr>
        <p:spPr>
          <a:xfrm>
            <a:off x="5954446" y="2250092"/>
            <a:ext cx="367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چه جهش هایی اتفاق افتاده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CE51A6-237C-4177-AF69-3591A12294CD}"/>
              </a:ext>
            </a:extLst>
          </p:cNvPr>
          <p:cNvGrpSpPr/>
          <p:nvPr/>
        </p:nvGrpSpPr>
        <p:grpSpPr>
          <a:xfrm>
            <a:off x="9671538" y="2054494"/>
            <a:ext cx="791307" cy="791307"/>
            <a:chOff x="8106508" y="3534508"/>
            <a:chExt cx="791307" cy="7913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8433F6A-446C-4651-A91A-1E6EAD5CBC3D}"/>
                </a:ext>
              </a:extLst>
            </p:cNvPr>
            <p:cNvSpPr/>
            <p:nvPr/>
          </p:nvSpPr>
          <p:spPr>
            <a:xfrm>
              <a:off x="8106508" y="3534508"/>
              <a:ext cx="791307" cy="791307"/>
            </a:xfrm>
            <a:prstGeom prst="ellipse">
              <a:avLst/>
            </a:prstGeom>
            <a:solidFill>
              <a:srgbClr val="EA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6DA58D-A488-4E7E-BF63-AE57F1547DBA}"/>
                </a:ext>
              </a:extLst>
            </p:cNvPr>
            <p:cNvSpPr txBox="1"/>
            <p:nvPr/>
          </p:nvSpPr>
          <p:spPr>
            <a:xfrm>
              <a:off x="8306483" y="3699317"/>
              <a:ext cx="42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3200" dirty="0">
                  <a:solidFill>
                    <a:srgbClr val="480C48"/>
                  </a:solidFill>
                  <a:latin typeface="IRANSans Medium" panose="02040503050201020203" pitchFamily="18" charset="-78"/>
                  <a:cs typeface="IRANSans Medium" panose="02040503050201020203" pitchFamily="18" charset="-78"/>
                </a:rPr>
                <a:t>؟</a:t>
              </a:r>
              <a:endParaRPr lang="en-US" sz="3200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1B8-9BD3-4228-9AEE-5C86052C61A7}"/>
              </a:ext>
            </a:extLst>
          </p:cNvPr>
          <p:cNvGrpSpPr/>
          <p:nvPr/>
        </p:nvGrpSpPr>
        <p:grpSpPr>
          <a:xfrm>
            <a:off x="9214336" y="3174048"/>
            <a:ext cx="791307" cy="791307"/>
            <a:chOff x="8106508" y="3534508"/>
            <a:chExt cx="791307" cy="7913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6E5DFE-B67D-4C29-8C7A-01F48ED6ECFD}"/>
                </a:ext>
              </a:extLst>
            </p:cNvPr>
            <p:cNvSpPr/>
            <p:nvPr/>
          </p:nvSpPr>
          <p:spPr>
            <a:xfrm>
              <a:off x="8106508" y="3534508"/>
              <a:ext cx="791307" cy="791307"/>
            </a:xfrm>
            <a:prstGeom prst="ellipse">
              <a:avLst/>
            </a:prstGeom>
            <a:solidFill>
              <a:srgbClr val="EA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73DE46-29B7-40BF-8B19-03A7090E207A}"/>
                </a:ext>
              </a:extLst>
            </p:cNvPr>
            <p:cNvSpPr txBox="1"/>
            <p:nvPr/>
          </p:nvSpPr>
          <p:spPr>
            <a:xfrm>
              <a:off x="8306483" y="3699317"/>
              <a:ext cx="42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3200" dirty="0">
                  <a:solidFill>
                    <a:srgbClr val="480C48"/>
                  </a:solidFill>
                  <a:latin typeface="IRANSans Medium" panose="02040503050201020203" pitchFamily="18" charset="-78"/>
                  <a:cs typeface="IRANSans Medium" panose="02040503050201020203" pitchFamily="18" charset="-78"/>
                </a:rPr>
                <a:t>؟</a:t>
              </a:r>
              <a:endParaRPr lang="en-US" sz="3200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D6C98-55C0-422E-8058-3A3E1954A826}"/>
              </a:ext>
            </a:extLst>
          </p:cNvPr>
          <p:cNvGrpSpPr/>
          <p:nvPr/>
        </p:nvGrpSpPr>
        <p:grpSpPr>
          <a:xfrm>
            <a:off x="9671537" y="4293602"/>
            <a:ext cx="791307" cy="791307"/>
            <a:chOff x="8106508" y="3534508"/>
            <a:chExt cx="791307" cy="79130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95BA6-BBA2-49D7-9576-2143A3EF58B6}"/>
                </a:ext>
              </a:extLst>
            </p:cNvPr>
            <p:cNvSpPr/>
            <p:nvPr/>
          </p:nvSpPr>
          <p:spPr>
            <a:xfrm>
              <a:off x="8106508" y="3534508"/>
              <a:ext cx="791307" cy="791307"/>
            </a:xfrm>
            <a:prstGeom prst="ellipse">
              <a:avLst/>
            </a:prstGeom>
            <a:solidFill>
              <a:srgbClr val="EA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D367E5-B7DD-462C-8119-4FD728546686}"/>
                </a:ext>
              </a:extLst>
            </p:cNvPr>
            <p:cNvSpPr txBox="1"/>
            <p:nvPr/>
          </p:nvSpPr>
          <p:spPr>
            <a:xfrm>
              <a:off x="8306483" y="3699317"/>
              <a:ext cx="42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sz="3200" dirty="0">
                  <a:solidFill>
                    <a:srgbClr val="480C48"/>
                  </a:solidFill>
                  <a:latin typeface="IRANSans Medium" panose="02040503050201020203" pitchFamily="18" charset="-78"/>
                  <a:cs typeface="IRANSans Medium" panose="02040503050201020203" pitchFamily="18" charset="-78"/>
                </a:rPr>
                <a:t>؟</a:t>
              </a:r>
              <a:endParaRPr lang="en-US" sz="3200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4C5903-B1B8-44BF-88DC-A16C23BE57B6}"/>
              </a:ext>
            </a:extLst>
          </p:cNvPr>
          <p:cNvSpPr txBox="1"/>
          <p:nvPr/>
        </p:nvSpPr>
        <p:spPr>
          <a:xfrm>
            <a:off x="4261631" y="3369646"/>
            <a:ext cx="491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کدام جهش شروع کننده سایر جهش ها بوده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FDEDE-4ED3-4E0D-8D3A-838334CC0509}"/>
              </a:ext>
            </a:extLst>
          </p:cNvPr>
          <p:cNvSpPr txBox="1"/>
          <p:nvPr/>
        </p:nvSpPr>
        <p:spPr>
          <a:xfrm>
            <a:off x="5410108" y="4508969"/>
            <a:ext cx="422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ترتیب جهش ها چگونه بوده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964069"/>
      </p:ext>
    </p:extLst>
  </p:cSld>
  <p:clrMapOvr>
    <a:masterClrMapping/>
  </p:clrMapOvr>
  <p:transition spd="slow" advTm="545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857152" y="441767"/>
            <a:ext cx="1045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الگوریتم های تشخیص جهش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8048683" y="4188105"/>
            <a:ext cx="13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نمونه تومور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A4E2F-DB3E-4520-8BD5-9A6C2ED5A3D0}"/>
              </a:ext>
            </a:extLst>
          </p:cNvPr>
          <p:cNvGrpSpPr/>
          <p:nvPr/>
        </p:nvGrpSpPr>
        <p:grpSpPr>
          <a:xfrm>
            <a:off x="7574086" y="1905000"/>
            <a:ext cx="2461860" cy="2074411"/>
            <a:chOff x="6190098" y="2384233"/>
            <a:chExt cx="1526737" cy="12864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95D96AE-37B3-4400-B650-E79C5A72CC6D}"/>
                </a:ext>
              </a:extLst>
            </p:cNvPr>
            <p:cNvSpPr/>
            <p:nvPr/>
          </p:nvSpPr>
          <p:spPr>
            <a:xfrm>
              <a:off x="6190098" y="2714981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51BDF5-BE2E-43A6-AD98-C9D87C55FCF2}"/>
                </a:ext>
              </a:extLst>
            </p:cNvPr>
            <p:cNvSpPr/>
            <p:nvPr/>
          </p:nvSpPr>
          <p:spPr>
            <a:xfrm>
              <a:off x="6424962" y="248491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950177-9CED-4C25-8AFC-6CFAB93AE62F}"/>
                </a:ext>
              </a:extLst>
            </p:cNvPr>
            <p:cNvSpPr/>
            <p:nvPr/>
          </p:nvSpPr>
          <p:spPr>
            <a:xfrm>
              <a:off x="6807706" y="238423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AC58AB-394E-4781-B631-66FA4FBF549E}"/>
                </a:ext>
              </a:extLst>
            </p:cNvPr>
            <p:cNvGrpSpPr/>
            <p:nvPr/>
          </p:nvGrpSpPr>
          <p:grpSpPr>
            <a:xfrm>
              <a:off x="6785384" y="2753577"/>
              <a:ext cx="501162" cy="501162"/>
              <a:chOff x="7523283" y="2746131"/>
              <a:chExt cx="501162" cy="50116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BDC90B6-216D-441A-AF2D-7DFF80F5D3B1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604BF7-3D5E-4194-989F-3382CF60C2E3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AE7616-A190-41A2-BE7A-3DFE5C598C1D}"/>
                </a:ext>
              </a:extLst>
            </p:cNvPr>
            <p:cNvGrpSpPr/>
            <p:nvPr/>
          </p:nvGrpSpPr>
          <p:grpSpPr>
            <a:xfrm>
              <a:off x="6484422" y="2809075"/>
              <a:ext cx="501162" cy="501162"/>
              <a:chOff x="6573933" y="3178419"/>
              <a:chExt cx="501162" cy="5011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941CBA9-C486-490A-8184-77222294343E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9E25ADB-BCE0-4E19-A48E-477AE445132A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6EB51C-6995-489C-BFF9-B6BE730401C7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B4420-51D8-46B0-A08B-E6F1EE34ED82}"/>
                </a:ext>
              </a:extLst>
            </p:cNvPr>
            <p:cNvGrpSpPr/>
            <p:nvPr/>
          </p:nvGrpSpPr>
          <p:grpSpPr>
            <a:xfrm>
              <a:off x="7104881" y="2595095"/>
              <a:ext cx="501162" cy="501162"/>
              <a:chOff x="7523283" y="2746131"/>
              <a:chExt cx="501162" cy="50116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C908E7-9D04-4D1E-94B9-9D5D5E708642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978692-25C2-4832-9BF8-80DE0941BF8D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7C4E39-47F5-46FE-ADAA-9EF708FD5FEC}"/>
                </a:ext>
              </a:extLst>
            </p:cNvPr>
            <p:cNvGrpSpPr/>
            <p:nvPr/>
          </p:nvGrpSpPr>
          <p:grpSpPr>
            <a:xfrm>
              <a:off x="6888867" y="3019937"/>
              <a:ext cx="501162" cy="501162"/>
              <a:chOff x="7523283" y="2746131"/>
              <a:chExt cx="501162" cy="50116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4FBD34-CB40-4809-ACF2-8E40CC8D548F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213860B-87D7-46FC-8ACF-4EB65D01A5CD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37C0E9-80B5-4EBE-892F-21F7B8E22C5A}"/>
                </a:ext>
              </a:extLst>
            </p:cNvPr>
            <p:cNvGrpSpPr/>
            <p:nvPr/>
          </p:nvGrpSpPr>
          <p:grpSpPr>
            <a:xfrm>
              <a:off x="7215673" y="2908227"/>
              <a:ext cx="501162" cy="501162"/>
              <a:chOff x="7523283" y="2746131"/>
              <a:chExt cx="501162" cy="50116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2BEB017-F86D-4273-AC80-DC6A7E60E528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A1078D7-6E4C-444B-B8DA-FB1D6357F1E8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BD62D1-CC86-48D4-9DBA-E12C5BE7E30F}"/>
                </a:ext>
              </a:extLst>
            </p:cNvPr>
            <p:cNvGrpSpPr/>
            <p:nvPr/>
          </p:nvGrpSpPr>
          <p:grpSpPr>
            <a:xfrm>
              <a:off x="6649908" y="3169529"/>
              <a:ext cx="501162" cy="501162"/>
              <a:chOff x="6573933" y="3178419"/>
              <a:chExt cx="501162" cy="50116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15F3EF-748D-4291-A3CE-DAA914A4DA4A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1637C26-DD94-495F-BC28-7B516C5A00E0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C926C01-987C-47B0-AC02-972E4110FA49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307AD40-B383-4B7C-A030-9BFD7F12DE1B}"/>
                </a:ext>
              </a:extLst>
            </p:cNvPr>
            <p:cNvGrpSpPr/>
            <p:nvPr/>
          </p:nvGrpSpPr>
          <p:grpSpPr>
            <a:xfrm>
              <a:off x="6273277" y="3093209"/>
              <a:ext cx="501162" cy="501162"/>
              <a:chOff x="6573933" y="3178419"/>
              <a:chExt cx="501162" cy="50116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149274A-05D8-468D-B874-E742BFF9B94D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D5ACE80-FE34-4838-AC05-4994A2DDBB5D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5B5B59-E7B0-4247-ABDB-357E4540B8FE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379F4A5-9239-4EE9-A146-4DF1AFE97A50}"/>
              </a:ext>
            </a:extLst>
          </p:cNvPr>
          <p:cNvSpPr txBox="1"/>
          <p:nvPr/>
        </p:nvSpPr>
        <p:spPr>
          <a:xfrm>
            <a:off x="494078" y="1941805"/>
            <a:ext cx="6736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نمونه شامل سلول های سالم و انواع سلول های جهش یافته است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با نمونه گیری سلول سالم مرجع شناسایی می شود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خروجی این مرحله،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هایی از مجموع سلول هاست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188236"/>
      </p:ext>
    </p:extLst>
  </p:cSld>
  <p:clrMapOvr>
    <a:masterClrMapping/>
  </p:clrMapOvr>
  <p:transition spd="slow" advTm="998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64467 -0.21366 " pathEditMode="relative" rAng="0" ptsTypes="AA">
                                      <p:cBhvr>
                                        <p:cTn id="4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40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0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857152" y="441767"/>
            <a:ext cx="1045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الگوریتم های تشخیص جهش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243598" y="441766"/>
            <a:ext cx="157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32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1.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نمونه تومور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83F283-4061-4B72-8468-EA6136A28997}"/>
              </a:ext>
            </a:extLst>
          </p:cNvPr>
          <p:cNvSpPr txBox="1"/>
          <p:nvPr/>
        </p:nvSpPr>
        <p:spPr>
          <a:xfrm>
            <a:off x="8515711" y="4720780"/>
            <a:ext cx="176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جداسازی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CAC8B-E769-4A63-82FD-2DA8BCADC8A8}"/>
              </a:ext>
            </a:extLst>
          </p:cNvPr>
          <p:cNvGrpSpPr/>
          <p:nvPr/>
        </p:nvGrpSpPr>
        <p:grpSpPr>
          <a:xfrm>
            <a:off x="8127563" y="2210121"/>
            <a:ext cx="2793265" cy="2071838"/>
            <a:chOff x="7611797" y="2220281"/>
            <a:chExt cx="2793265" cy="207183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1F5920-59B2-418A-A1B6-AFBED29D0441}"/>
                </a:ext>
              </a:extLst>
            </p:cNvPr>
            <p:cNvSpPr/>
            <p:nvPr/>
          </p:nvSpPr>
          <p:spPr>
            <a:xfrm>
              <a:off x="7937684" y="22651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8308CF-5343-4B2E-BC9E-E727920C13CF}"/>
                </a:ext>
              </a:extLst>
            </p:cNvPr>
            <p:cNvSpPr/>
            <p:nvPr/>
          </p:nvSpPr>
          <p:spPr>
            <a:xfrm>
              <a:off x="8629767" y="2232233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52AE94-D81E-497D-A70D-AE3EED3169A2}"/>
                </a:ext>
              </a:extLst>
            </p:cNvPr>
            <p:cNvSpPr/>
            <p:nvPr/>
          </p:nvSpPr>
          <p:spPr>
            <a:xfrm>
              <a:off x="9704610" y="2854587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9A9FF5-F406-4973-9B09-B59D3B6CB186}"/>
                </a:ext>
              </a:extLst>
            </p:cNvPr>
            <p:cNvSpPr/>
            <p:nvPr/>
          </p:nvSpPr>
          <p:spPr>
            <a:xfrm>
              <a:off x="7735527" y="253210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8CE088-9111-472E-A37D-14BF12E9BF3D}"/>
                </a:ext>
              </a:extLst>
            </p:cNvPr>
            <p:cNvSpPr/>
            <p:nvPr/>
          </p:nvSpPr>
          <p:spPr>
            <a:xfrm>
              <a:off x="8936086" y="31858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9B41C2-E172-4E4D-BC34-D73EE01DAF57}"/>
                </a:ext>
              </a:extLst>
            </p:cNvPr>
            <p:cNvSpPr/>
            <p:nvPr/>
          </p:nvSpPr>
          <p:spPr>
            <a:xfrm>
              <a:off x="7841861" y="3118382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63620F-5C5E-4D2F-A6F7-E2D59EABBAAC}"/>
                </a:ext>
              </a:extLst>
            </p:cNvPr>
            <p:cNvSpPr/>
            <p:nvPr/>
          </p:nvSpPr>
          <p:spPr>
            <a:xfrm>
              <a:off x="8653412" y="2849619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1A46960-DB14-418B-9892-9AD7DD1C5842}"/>
                </a:ext>
              </a:extLst>
            </p:cNvPr>
            <p:cNvSpPr/>
            <p:nvPr/>
          </p:nvSpPr>
          <p:spPr>
            <a:xfrm>
              <a:off x="7611797" y="344777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8A1177-4728-41B8-BBB9-CBF928B7C8FE}"/>
                </a:ext>
              </a:extLst>
            </p:cNvPr>
            <p:cNvSpPr/>
            <p:nvPr/>
          </p:nvSpPr>
          <p:spPr>
            <a:xfrm>
              <a:off x="8297194" y="35320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EDA7C6-7261-46BA-B804-297F72D93E44}"/>
                </a:ext>
              </a:extLst>
            </p:cNvPr>
            <p:cNvSpPr/>
            <p:nvPr/>
          </p:nvSpPr>
          <p:spPr>
            <a:xfrm>
              <a:off x="7727447" y="388535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92155A-35B9-4A49-A87F-02EF1F3E7BB8}"/>
                </a:ext>
              </a:extLst>
            </p:cNvPr>
            <p:cNvSpPr/>
            <p:nvPr/>
          </p:nvSpPr>
          <p:spPr>
            <a:xfrm>
              <a:off x="7999295" y="41533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C312CA6-C878-4596-B390-62A4AF4FDBFE}"/>
                </a:ext>
              </a:extLst>
            </p:cNvPr>
            <p:cNvSpPr/>
            <p:nvPr/>
          </p:nvSpPr>
          <p:spPr>
            <a:xfrm>
              <a:off x="8479457" y="387346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2E7927-6B3C-4207-8FAE-39CFD091D16D}"/>
                </a:ext>
              </a:extLst>
            </p:cNvPr>
            <p:cNvSpPr/>
            <p:nvPr/>
          </p:nvSpPr>
          <p:spPr>
            <a:xfrm>
              <a:off x="9190816" y="2220281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62535E-3A77-40C0-9CDB-9B27B308B3DF}"/>
                </a:ext>
              </a:extLst>
            </p:cNvPr>
            <p:cNvSpPr/>
            <p:nvPr/>
          </p:nvSpPr>
          <p:spPr>
            <a:xfrm>
              <a:off x="8312828" y="256391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049954-6A0D-4C5F-BA64-D8A2D09F0EF4}"/>
                </a:ext>
              </a:extLst>
            </p:cNvPr>
            <p:cNvSpPr/>
            <p:nvPr/>
          </p:nvSpPr>
          <p:spPr>
            <a:xfrm>
              <a:off x="9137848" y="255791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E630E8-EA6D-4B9A-AB94-0901D36C5F17}"/>
                </a:ext>
              </a:extLst>
            </p:cNvPr>
            <p:cNvSpPr/>
            <p:nvPr/>
          </p:nvSpPr>
          <p:spPr>
            <a:xfrm>
              <a:off x="9346072" y="351717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B8D284C-C122-48CD-8759-E427B7109543}"/>
                </a:ext>
              </a:extLst>
            </p:cNvPr>
            <p:cNvSpPr/>
            <p:nvPr/>
          </p:nvSpPr>
          <p:spPr>
            <a:xfrm>
              <a:off x="9553818" y="3185343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E5D6547-B698-49D2-9DE8-9A351DCB2549}"/>
                </a:ext>
              </a:extLst>
            </p:cNvPr>
            <p:cNvSpPr/>
            <p:nvPr/>
          </p:nvSpPr>
          <p:spPr>
            <a:xfrm>
              <a:off x="9166868" y="414948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16E2F3-456B-430C-8D34-D9A3748FAA93}"/>
                </a:ext>
              </a:extLst>
            </p:cNvPr>
            <p:cNvSpPr/>
            <p:nvPr/>
          </p:nvSpPr>
          <p:spPr>
            <a:xfrm>
              <a:off x="7793332" y="28308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718698-46BB-4C2C-B60D-169E3F53F004}"/>
                </a:ext>
              </a:extLst>
            </p:cNvPr>
            <p:cNvSpPr/>
            <p:nvPr/>
          </p:nvSpPr>
          <p:spPr>
            <a:xfrm>
              <a:off x="9132792" y="38850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0C34A9-EBF7-495B-8347-47E8527A11EB}"/>
                </a:ext>
              </a:extLst>
            </p:cNvPr>
            <p:cNvSpPr/>
            <p:nvPr/>
          </p:nvSpPr>
          <p:spPr>
            <a:xfrm>
              <a:off x="8942519" y="355217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30C897A-503D-4941-805E-8F6CE048A777}"/>
                </a:ext>
              </a:extLst>
            </p:cNvPr>
            <p:cNvSpPr/>
            <p:nvPr/>
          </p:nvSpPr>
          <p:spPr>
            <a:xfrm>
              <a:off x="9901347" y="2571288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A1F4515-6BFB-4AD3-B0D2-0A980238A3C6}"/>
                </a:ext>
              </a:extLst>
            </p:cNvPr>
            <p:cNvSpPr/>
            <p:nvPr/>
          </p:nvSpPr>
          <p:spPr>
            <a:xfrm>
              <a:off x="8493784" y="317046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67EE8-B44F-4160-8218-198A73CCE2DF}"/>
                </a:ext>
              </a:extLst>
            </p:cNvPr>
            <p:cNvSpPr/>
            <p:nvPr/>
          </p:nvSpPr>
          <p:spPr>
            <a:xfrm>
              <a:off x="9286370" y="2855559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7AC8344-7B4B-406A-9D7D-2AA9E282C047}"/>
                </a:ext>
              </a:extLst>
            </p:cNvPr>
            <p:cNvSpPr/>
            <p:nvPr/>
          </p:nvSpPr>
          <p:spPr>
            <a:xfrm>
              <a:off x="8706486" y="4153331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DAC7CEF-D5E9-4EB2-8FE5-BD5F2E3613EC}"/>
              </a:ext>
            </a:extLst>
          </p:cNvPr>
          <p:cNvGrpSpPr/>
          <p:nvPr/>
        </p:nvGrpSpPr>
        <p:grpSpPr>
          <a:xfrm>
            <a:off x="323215" y="959221"/>
            <a:ext cx="1234440" cy="1042416"/>
            <a:chOff x="6190098" y="2384233"/>
            <a:chExt cx="1526737" cy="1286458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6F805D4-A10C-43D8-9B02-D41CEF33FF1A}"/>
                </a:ext>
              </a:extLst>
            </p:cNvPr>
            <p:cNvSpPr/>
            <p:nvPr/>
          </p:nvSpPr>
          <p:spPr>
            <a:xfrm>
              <a:off x="6190098" y="2714981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33B4AC-3DC9-4A2D-B49C-CDD3A860325F}"/>
                </a:ext>
              </a:extLst>
            </p:cNvPr>
            <p:cNvSpPr/>
            <p:nvPr/>
          </p:nvSpPr>
          <p:spPr>
            <a:xfrm>
              <a:off x="6424962" y="248491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51BC46F-FE7D-4020-8C0E-120120CC4534}"/>
                </a:ext>
              </a:extLst>
            </p:cNvPr>
            <p:cNvSpPr/>
            <p:nvPr/>
          </p:nvSpPr>
          <p:spPr>
            <a:xfrm>
              <a:off x="6807706" y="238423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A3FFCF5-DEF8-49E3-A84F-60D1BEA03DA6}"/>
                </a:ext>
              </a:extLst>
            </p:cNvPr>
            <p:cNvGrpSpPr/>
            <p:nvPr/>
          </p:nvGrpSpPr>
          <p:grpSpPr>
            <a:xfrm>
              <a:off x="6785384" y="2753577"/>
              <a:ext cx="501162" cy="501162"/>
              <a:chOff x="7523283" y="2746131"/>
              <a:chExt cx="501162" cy="501162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368F0FB-31E9-4620-8AD1-93CA760F026C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406BA6F-9C09-49B2-B9B3-E14130A18DA5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157D5EA-19B7-42F8-9C93-5EE3924E3386}"/>
                </a:ext>
              </a:extLst>
            </p:cNvPr>
            <p:cNvGrpSpPr/>
            <p:nvPr/>
          </p:nvGrpSpPr>
          <p:grpSpPr>
            <a:xfrm>
              <a:off x="6484422" y="2809075"/>
              <a:ext cx="501162" cy="501162"/>
              <a:chOff x="6573933" y="3178419"/>
              <a:chExt cx="501162" cy="501162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2D57980-81EB-4C51-A08A-30FAB8AC8E49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787C8D2-1E19-4655-AF41-7AC85248D9B6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708BE6A-2BA1-4052-8112-E48892384D51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8D56A09-377B-4D10-A135-6DFC6C941ECF}"/>
                </a:ext>
              </a:extLst>
            </p:cNvPr>
            <p:cNvGrpSpPr/>
            <p:nvPr/>
          </p:nvGrpSpPr>
          <p:grpSpPr>
            <a:xfrm>
              <a:off x="7104881" y="2595095"/>
              <a:ext cx="501162" cy="501162"/>
              <a:chOff x="7523283" y="2746131"/>
              <a:chExt cx="501162" cy="501162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7C82B54-65A3-4550-9664-9B48E5C0044D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D8CD6C1-4609-4E5C-A50E-41337C4627E6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9629B92-EAAA-4D6B-8D04-FE5381457D53}"/>
                </a:ext>
              </a:extLst>
            </p:cNvPr>
            <p:cNvGrpSpPr/>
            <p:nvPr/>
          </p:nvGrpSpPr>
          <p:grpSpPr>
            <a:xfrm>
              <a:off x="6888867" y="3019937"/>
              <a:ext cx="501162" cy="501162"/>
              <a:chOff x="7523283" y="2746131"/>
              <a:chExt cx="501162" cy="50116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7BD3E4-EAE5-47DA-8ED3-8181F574EA99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208D192-A619-4CB9-86B5-CA7C3134CFBB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0AAC1BE-EE5A-4D31-AC96-8EC26F1B9011}"/>
                </a:ext>
              </a:extLst>
            </p:cNvPr>
            <p:cNvGrpSpPr/>
            <p:nvPr/>
          </p:nvGrpSpPr>
          <p:grpSpPr>
            <a:xfrm>
              <a:off x="7215673" y="2908227"/>
              <a:ext cx="501162" cy="501162"/>
              <a:chOff x="7523283" y="2746131"/>
              <a:chExt cx="501162" cy="501162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3168E39-FCC2-4F8B-AD4D-F38E3743BA37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2E7216A-EB45-44E7-A477-ED95BF02DE5B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11C7D45-5BAC-42CC-B4D5-B8752C631946}"/>
                </a:ext>
              </a:extLst>
            </p:cNvPr>
            <p:cNvGrpSpPr/>
            <p:nvPr/>
          </p:nvGrpSpPr>
          <p:grpSpPr>
            <a:xfrm>
              <a:off x="6649908" y="3169529"/>
              <a:ext cx="501162" cy="501162"/>
              <a:chOff x="6573933" y="3178419"/>
              <a:chExt cx="501162" cy="5011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AB6721D-3F11-4DA4-8CBF-B3E39C4AC89F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2E578D2-E087-4F53-A63C-884473C66075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5A8F933-93F7-4AD6-B645-DE473755C2D8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F60318D-1C48-41AD-B17A-F7F2A120D7DE}"/>
                </a:ext>
              </a:extLst>
            </p:cNvPr>
            <p:cNvGrpSpPr/>
            <p:nvPr/>
          </p:nvGrpSpPr>
          <p:grpSpPr>
            <a:xfrm>
              <a:off x="6273277" y="3093209"/>
              <a:ext cx="501162" cy="501162"/>
              <a:chOff x="6573933" y="3178419"/>
              <a:chExt cx="501162" cy="501162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0073A5A-5CB6-4FA3-9FD7-A55DB89454F3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D12E5FA-54FB-4A77-BD47-33F76E1490F5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158F0CF-7555-4B53-89E7-626107187AAD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AC6D1E9-3F79-4D2F-A273-D806E04B35B9}"/>
              </a:ext>
            </a:extLst>
          </p:cNvPr>
          <p:cNvSpPr txBox="1"/>
          <p:nvPr/>
        </p:nvSpPr>
        <p:spPr>
          <a:xfrm>
            <a:off x="1094882" y="2555189"/>
            <a:ext cx="673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 های استخراج شده تکه تکه می شوند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این کار برای افزایش کارایی مرحله بعد انجام می شود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092061"/>
      </p:ext>
    </p:extLst>
  </p:cSld>
  <p:clrMapOvr>
    <a:masterClrMapping/>
  </p:clrMapOvr>
  <p:transition spd="slow" advTm="9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69466 1.85185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140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857152" y="441767"/>
            <a:ext cx="1045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سرطان: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الگوریتم های تشخیص جهش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AABE75C-D59D-4643-B4E2-93D666950960}"/>
              </a:ext>
            </a:extLst>
          </p:cNvPr>
          <p:cNvGrpSpPr/>
          <p:nvPr/>
        </p:nvGrpSpPr>
        <p:grpSpPr>
          <a:xfrm>
            <a:off x="7813650" y="2057669"/>
            <a:ext cx="3075497" cy="1227844"/>
            <a:chOff x="6678114" y="2135849"/>
            <a:chExt cx="4388186" cy="175191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1F5920-59B2-418A-A1B6-AFBED29D0441}"/>
                </a:ext>
              </a:extLst>
            </p:cNvPr>
            <p:cNvSpPr/>
            <p:nvPr/>
          </p:nvSpPr>
          <p:spPr>
            <a:xfrm>
              <a:off x="8437213" y="3449336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8308CF-5343-4B2E-BC9E-E727920C13CF}"/>
                </a:ext>
              </a:extLst>
            </p:cNvPr>
            <p:cNvSpPr/>
            <p:nvPr/>
          </p:nvSpPr>
          <p:spPr>
            <a:xfrm>
              <a:off x="9129296" y="3416438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52AE94-D81E-497D-A70D-AE3EED3169A2}"/>
                </a:ext>
              </a:extLst>
            </p:cNvPr>
            <p:cNvSpPr/>
            <p:nvPr/>
          </p:nvSpPr>
          <p:spPr>
            <a:xfrm>
              <a:off x="10365848" y="2454077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9A9FF5-F406-4973-9B09-B59D3B6CB186}"/>
                </a:ext>
              </a:extLst>
            </p:cNvPr>
            <p:cNvSpPr/>
            <p:nvPr/>
          </p:nvSpPr>
          <p:spPr>
            <a:xfrm>
              <a:off x="8235056" y="3716313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8CE088-9111-472E-A37D-14BF12E9BF3D}"/>
                </a:ext>
              </a:extLst>
            </p:cNvPr>
            <p:cNvSpPr/>
            <p:nvPr/>
          </p:nvSpPr>
          <p:spPr>
            <a:xfrm>
              <a:off x="9597324" y="278533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9B41C2-E172-4E4D-BC34-D73EE01DAF57}"/>
                </a:ext>
              </a:extLst>
            </p:cNvPr>
            <p:cNvSpPr/>
            <p:nvPr/>
          </p:nvSpPr>
          <p:spPr>
            <a:xfrm>
              <a:off x="6908178" y="2673022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63620F-5C5E-4D2F-A6F7-E2D59EABBAAC}"/>
                </a:ext>
              </a:extLst>
            </p:cNvPr>
            <p:cNvSpPr/>
            <p:nvPr/>
          </p:nvSpPr>
          <p:spPr>
            <a:xfrm>
              <a:off x="7719729" y="2404259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1A46960-DB14-418B-9892-9AD7DD1C5842}"/>
                </a:ext>
              </a:extLst>
            </p:cNvPr>
            <p:cNvSpPr/>
            <p:nvPr/>
          </p:nvSpPr>
          <p:spPr>
            <a:xfrm>
              <a:off x="6678114" y="300241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8A1177-4728-41B8-BBB9-CBF928B7C8FE}"/>
                </a:ext>
              </a:extLst>
            </p:cNvPr>
            <p:cNvSpPr/>
            <p:nvPr/>
          </p:nvSpPr>
          <p:spPr>
            <a:xfrm>
              <a:off x="7363511" y="308668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EDA7C6-7261-46BA-B804-297F72D93E44}"/>
                </a:ext>
              </a:extLst>
            </p:cNvPr>
            <p:cNvSpPr/>
            <p:nvPr/>
          </p:nvSpPr>
          <p:spPr>
            <a:xfrm>
              <a:off x="6793764" y="343999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92155A-35B9-4A49-A87F-02EF1F3E7BB8}"/>
                </a:ext>
              </a:extLst>
            </p:cNvPr>
            <p:cNvSpPr/>
            <p:nvPr/>
          </p:nvSpPr>
          <p:spPr>
            <a:xfrm>
              <a:off x="7065612" y="370797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C312CA6-C878-4596-B390-62A4AF4FDBFE}"/>
                </a:ext>
              </a:extLst>
            </p:cNvPr>
            <p:cNvSpPr/>
            <p:nvPr/>
          </p:nvSpPr>
          <p:spPr>
            <a:xfrm>
              <a:off x="7545774" y="342810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2E7927-6B3C-4207-8FAE-39CFD091D16D}"/>
                </a:ext>
              </a:extLst>
            </p:cNvPr>
            <p:cNvSpPr/>
            <p:nvPr/>
          </p:nvSpPr>
          <p:spPr>
            <a:xfrm>
              <a:off x="7195548" y="2135849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62535E-3A77-40C0-9CDB-9B27B308B3DF}"/>
                </a:ext>
              </a:extLst>
            </p:cNvPr>
            <p:cNvSpPr/>
            <p:nvPr/>
          </p:nvSpPr>
          <p:spPr>
            <a:xfrm>
              <a:off x="8812357" y="3748120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049954-6A0D-4C5F-BA64-D8A2D09F0EF4}"/>
                </a:ext>
              </a:extLst>
            </p:cNvPr>
            <p:cNvSpPr/>
            <p:nvPr/>
          </p:nvSpPr>
          <p:spPr>
            <a:xfrm>
              <a:off x="9799086" y="215740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E630E8-EA6D-4B9A-AB94-0901D36C5F17}"/>
                </a:ext>
              </a:extLst>
            </p:cNvPr>
            <p:cNvSpPr/>
            <p:nvPr/>
          </p:nvSpPr>
          <p:spPr>
            <a:xfrm>
              <a:off x="10007310" y="311666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B8D284C-C122-48CD-8759-E427B7109543}"/>
                </a:ext>
              </a:extLst>
            </p:cNvPr>
            <p:cNvSpPr/>
            <p:nvPr/>
          </p:nvSpPr>
          <p:spPr>
            <a:xfrm>
              <a:off x="10215056" y="2784833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E5D6547-B698-49D2-9DE8-9A351DCB2549}"/>
                </a:ext>
              </a:extLst>
            </p:cNvPr>
            <p:cNvSpPr/>
            <p:nvPr/>
          </p:nvSpPr>
          <p:spPr>
            <a:xfrm>
              <a:off x="9828106" y="374897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16E2F3-456B-430C-8D34-D9A3748FAA93}"/>
                </a:ext>
              </a:extLst>
            </p:cNvPr>
            <p:cNvSpPr/>
            <p:nvPr/>
          </p:nvSpPr>
          <p:spPr>
            <a:xfrm>
              <a:off x="6859649" y="238553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718698-46BB-4C2C-B60D-169E3F53F004}"/>
                </a:ext>
              </a:extLst>
            </p:cNvPr>
            <p:cNvSpPr/>
            <p:nvPr/>
          </p:nvSpPr>
          <p:spPr>
            <a:xfrm>
              <a:off x="9794030" y="348458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0C34A9-EBF7-495B-8347-47E8527A11EB}"/>
                </a:ext>
              </a:extLst>
            </p:cNvPr>
            <p:cNvSpPr/>
            <p:nvPr/>
          </p:nvSpPr>
          <p:spPr>
            <a:xfrm>
              <a:off x="9603757" y="315166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30C897A-503D-4941-805E-8F6CE048A777}"/>
                </a:ext>
              </a:extLst>
            </p:cNvPr>
            <p:cNvSpPr/>
            <p:nvPr/>
          </p:nvSpPr>
          <p:spPr>
            <a:xfrm>
              <a:off x="10562585" y="2170778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A1F4515-6BFB-4AD3-B0D2-0A980238A3C6}"/>
                </a:ext>
              </a:extLst>
            </p:cNvPr>
            <p:cNvSpPr/>
            <p:nvPr/>
          </p:nvSpPr>
          <p:spPr>
            <a:xfrm>
              <a:off x="7560101" y="272510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67EE8-B44F-4160-8218-198A73CCE2DF}"/>
                </a:ext>
              </a:extLst>
            </p:cNvPr>
            <p:cNvSpPr/>
            <p:nvPr/>
          </p:nvSpPr>
          <p:spPr>
            <a:xfrm>
              <a:off x="9947608" y="2455049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7AC8344-7B4B-406A-9D7D-2AA9E282C047}"/>
                </a:ext>
              </a:extLst>
            </p:cNvPr>
            <p:cNvSpPr/>
            <p:nvPr/>
          </p:nvSpPr>
          <p:spPr>
            <a:xfrm>
              <a:off x="7772803" y="3707971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C8A2152-15B3-454E-991B-7C6D7D39C588}"/>
              </a:ext>
            </a:extLst>
          </p:cNvPr>
          <p:cNvGrpSpPr/>
          <p:nvPr/>
        </p:nvGrpSpPr>
        <p:grpSpPr>
          <a:xfrm>
            <a:off x="323215" y="959221"/>
            <a:ext cx="1234440" cy="1042416"/>
            <a:chOff x="6190098" y="2384233"/>
            <a:chExt cx="1526737" cy="128645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5B8877-896C-4DE3-BB7E-F46A8F2ECD5B}"/>
                </a:ext>
              </a:extLst>
            </p:cNvPr>
            <p:cNvSpPr/>
            <p:nvPr/>
          </p:nvSpPr>
          <p:spPr>
            <a:xfrm>
              <a:off x="6190098" y="2714981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220387-4845-4949-A80F-70F2FE0AEB65}"/>
                </a:ext>
              </a:extLst>
            </p:cNvPr>
            <p:cNvSpPr/>
            <p:nvPr/>
          </p:nvSpPr>
          <p:spPr>
            <a:xfrm>
              <a:off x="6424962" y="248491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58EC77-F3C6-466F-B358-4BCBC2F980B0}"/>
                </a:ext>
              </a:extLst>
            </p:cNvPr>
            <p:cNvSpPr/>
            <p:nvPr/>
          </p:nvSpPr>
          <p:spPr>
            <a:xfrm>
              <a:off x="6807706" y="238423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5A2E7B-CA71-486E-A3AC-DCA45072C20C}"/>
                </a:ext>
              </a:extLst>
            </p:cNvPr>
            <p:cNvGrpSpPr/>
            <p:nvPr/>
          </p:nvGrpSpPr>
          <p:grpSpPr>
            <a:xfrm>
              <a:off x="6785384" y="2753577"/>
              <a:ext cx="501162" cy="501162"/>
              <a:chOff x="7523283" y="2746131"/>
              <a:chExt cx="501162" cy="501162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D27A2BC-94E1-4FAC-BA00-7CC4D49963A8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B34A9C3-9851-4009-A5D2-40EB8E09F7F7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CB03991-162D-403F-B984-A0B93890D0CC}"/>
                </a:ext>
              </a:extLst>
            </p:cNvPr>
            <p:cNvGrpSpPr/>
            <p:nvPr/>
          </p:nvGrpSpPr>
          <p:grpSpPr>
            <a:xfrm>
              <a:off x="6484422" y="2809075"/>
              <a:ext cx="501162" cy="501162"/>
              <a:chOff x="6573933" y="3178419"/>
              <a:chExt cx="501162" cy="501162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72ED8F6-6A57-46DB-B422-C412816B9AB3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3D881B4-C1EB-4545-9B1F-19DA4B1CC442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D6A6CD9-DCBD-46C5-A80B-C4F616B8F3AA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DD29708-CD6F-4097-8C90-21D730D1F0D5}"/>
                </a:ext>
              </a:extLst>
            </p:cNvPr>
            <p:cNvGrpSpPr/>
            <p:nvPr/>
          </p:nvGrpSpPr>
          <p:grpSpPr>
            <a:xfrm>
              <a:off x="7104881" y="2595095"/>
              <a:ext cx="501162" cy="501162"/>
              <a:chOff x="7523283" y="2746131"/>
              <a:chExt cx="501162" cy="50116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0AE8197-C0DA-4368-84C3-EF92F4D69912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26FEDA7-660E-4198-A42D-60BAC05B720F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4AEC9D6-B978-44C8-99B0-6AE83D86CB11}"/>
                </a:ext>
              </a:extLst>
            </p:cNvPr>
            <p:cNvGrpSpPr/>
            <p:nvPr/>
          </p:nvGrpSpPr>
          <p:grpSpPr>
            <a:xfrm>
              <a:off x="6888867" y="3019937"/>
              <a:ext cx="501162" cy="501162"/>
              <a:chOff x="7523283" y="2746131"/>
              <a:chExt cx="501162" cy="50116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9DAD3DE-7996-4B97-95C1-DC4447D709B0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393AEB7-D1AE-4EAD-A03B-021DA311262F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78A3F67-8563-4DF3-8C3D-CB516E6D9096}"/>
                </a:ext>
              </a:extLst>
            </p:cNvPr>
            <p:cNvGrpSpPr/>
            <p:nvPr/>
          </p:nvGrpSpPr>
          <p:grpSpPr>
            <a:xfrm>
              <a:off x="7215673" y="2908227"/>
              <a:ext cx="501162" cy="501162"/>
              <a:chOff x="7523283" y="2746131"/>
              <a:chExt cx="501162" cy="50116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8999779-1404-4845-B262-A982D703EA22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81776FE-3BC2-43E1-8ED2-AB0C9BEE78AC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8DAB1AB-E1E2-43C1-B858-0B861E2FA196}"/>
                </a:ext>
              </a:extLst>
            </p:cNvPr>
            <p:cNvGrpSpPr/>
            <p:nvPr/>
          </p:nvGrpSpPr>
          <p:grpSpPr>
            <a:xfrm>
              <a:off x="6649908" y="3169529"/>
              <a:ext cx="501162" cy="501162"/>
              <a:chOff x="6573933" y="3178419"/>
              <a:chExt cx="501162" cy="50116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06990D4-E6FF-4107-B4E1-E2B52F2367DD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E21C9D7-2B69-4FDF-A2F7-DD04089523F0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49F2BC8-7085-4132-9E7E-1E97D6BA4341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E231973-86CC-4CEA-A455-DCFAC96B1654}"/>
                </a:ext>
              </a:extLst>
            </p:cNvPr>
            <p:cNvGrpSpPr/>
            <p:nvPr/>
          </p:nvGrpSpPr>
          <p:grpSpPr>
            <a:xfrm>
              <a:off x="6273277" y="3093209"/>
              <a:ext cx="501162" cy="501162"/>
              <a:chOff x="6573933" y="3178419"/>
              <a:chExt cx="501162" cy="5011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0AF91D7-5999-4082-B2A3-F97E6F82B070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0BE13D5-F0BE-4C1D-9347-353BDF6CBEC3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6F53EEE-31E4-4956-91D9-89E02EF3EEC7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550A19-1DAC-4169-9D18-686D465B7463}"/>
              </a:ext>
            </a:extLst>
          </p:cNvPr>
          <p:cNvGrpSpPr/>
          <p:nvPr/>
        </p:nvGrpSpPr>
        <p:grpSpPr>
          <a:xfrm>
            <a:off x="358324" y="2730127"/>
            <a:ext cx="1399032" cy="1042416"/>
            <a:chOff x="7611797" y="2220281"/>
            <a:chExt cx="2793265" cy="207183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3B992CB-67F1-4012-9837-D06E50769E78}"/>
                </a:ext>
              </a:extLst>
            </p:cNvPr>
            <p:cNvSpPr/>
            <p:nvPr/>
          </p:nvSpPr>
          <p:spPr>
            <a:xfrm>
              <a:off x="7937684" y="22651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C1FD165-03D5-48EB-BA15-340D2A9FE410}"/>
                </a:ext>
              </a:extLst>
            </p:cNvPr>
            <p:cNvSpPr/>
            <p:nvPr/>
          </p:nvSpPr>
          <p:spPr>
            <a:xfrm>
              <a:off x="8629767" y="2232233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AE60EFB-F2F1-4CD7-881B-FF3A566AC5D2}"/>
                </a:ext>
              </a:extLst>
            </p:cNvPr>
            <p:cNvSpPr/>
            <p:nvPr/>
          </p:nvSpPr>
          <p:spPr>
            <a:xfrm>
              <a:off x="9704610" y="2854587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2AAE652-C1DE-42C2-B68A-DB58503C647C}"/>
                </a:ext>
              </a:extLst>
            </p:cNvPr>
            <p:cNvSpPr/>
            <p:nvPr/>
          </p:nvSpPr>
          <p:spPr>
            <a:xfrm>
              <a:off x="7735527" y="253210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80D96A4-5582-442B-A1D6-644A5F51BC12}"/>
                </a:ext>
              </a:extLst>
            </p:cNvPr>
            <p:cNvSpPr/>
            <p:nvPr/>
          </p:nvSpPr>
          <p:spPr>
            <a:xfrm>
              <a:off x="8936086" y="31858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1C05C5-4B04-4932-8D67-97C981D63B91}"/>
                </a:ext>
              </a:extLst>
            </p:cNvPr>
            <p:cNvSpPr/>
            <p:nvPr/>
          </p:nvSpPr>
          <p:spPr>
            <a:xfrm>
              <a:off x="7841861" y="3118382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3D1BAF6-2F3C-4951-988F-42E651BA446B}"/>
                </a:ext>
              </a:extLst>
            </p:cNvPr>
            <p:cNvSpPr/>
            <p:nvPr/>
          </p:nvSpPr>
          <p:spPr>
            <a:xfrm>
              <a:off x="8653412" y="2849619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415BC7A-DDA8-435C-AA03-0E240AABAAA0}"/>
                </a:ext>
              </a:extLst>
            </p:cNvPr>
            <p:cNvSpPr/>
            <p:nvPr/>
          </p:nvSpPr>
          <p:spPr>
            <a:xfrm>
              <a:off x="7611797" y="344777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BF960A7-1201-47DB-89E0-18BB4DE183BA}"/>
                </a:ext>
              </a:extLst>
            </p:cNvPr>
            <p:cNvSpPr/>
            <p:nvPr/>
          </p:nvSpPr>
          <p:spPr>
            <a:xfrm>
              <a:off x="8297194" y="35320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034BAD-A4C9-41A9-BB7D-77E75818CEDB}"/>
                </a:ext>
              </a:extLst>
            </p:cNvPr>
            <p:cNvSpPr/>
            <p:nvPr/>
          </p:nvSpPr>
          <p:spPr>
            <a:xfrm>
              <a:off x="7727447" y="388535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EAE2E7E-AFF3-4903-A4BB-D31E607F9C63}"/>
                </a:ext>
              </a:extLst>
            </p:cNvPr>
            <p:cNvSpPr/>
            <p:nvPr/>
          </p:nvSpPr>
          <p:spPr>
            <a:xfrm>
              <a:off x="7999295" y="41533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C140B72-05C4-4EA7-807B-D446A684D636}"/>
                </a:ext>
              </a:extLst>
            </p:cNvPr>
            <p:cNvSpPr/>
            <p:nvPr/>
          </p:nvSpPr>
          <p:spPr>
            <a:xfrm>
              <a:off x="8479457" y="387346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6388126-9F7C-4BF2-9481-116BFC7A4597}"/>
                </a:ext>
              </a:extLst>
            </p:cNvPr>
            <p:cNvSpPr/>
            <p:nvPr/>
          </p:nvSpPr>
          <p:spPr>
            <a:xfrm>
              <a:off x="9190816" y="2220281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936D35B-8FEC-4CC1-AF39-31D4B9847190}"/>
                </a:ext>
              </a:extLst>
            </p:cNvPr>
            <p:cNvSpPr/>
            <p:nvPr/>
          </p:nvSpPr>
          <p:spPr>
            <a:xfrm>
              <a:off x="8312828" y="256391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7C0C97-DAB3-44E9-AF80-829C5FB1C884}"/>
                </a:ext>
              </a:extLst>
            </p:cNvPr>
            <p:cNvSpPr/>
            <p:nvPr/>
          </p:nvSpPr>
          <p:spPr>
            <a:xfrm>
              <a:off x="9137848" y="255791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1900AB-C799-4A8D-A675-72A7DAD45D82}"/>
                </a:ext>
              </a:extLst>
            </p:cNvPr>
            <p:cNvSpPr/>
            <p:nvPr/>
          </p:nvSpPr>
          <p:spPr>
            <a:xfrm>
              <a:off x="9346072" y="351717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9EAA8C-487F-41A3-9B4A-7C6E9318E88B}"/>
                </a:ext>
              </a:extLst>
            </p:cNvPr>
            <p:cNvSpPr/>
            <p:nvPr/>
          </p:nvSpPr>
          <p:spPr>
            <a:xfrm>
              <a:off x="9553818" y="3185343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3828D77-F102-4B86-8670-0C7171520A7F}"/>
                </a:ext>
              </a:extLst>
            </p:cNvPr>
            <p:cNvSpPr/>
            <p:nvPr/>
          </p:nvSpPr>
          <p:spPr>
            <a:xfrm>
              <a:off x="9166868" y="414948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F1DC17-ADE3-40D0-9E00-790A3D43AE92}"/>
                </a:ext>
              </a:extLst>
            </p:cNvPr>
            <p:cNvSpPr/>
            <p:nvPr/>
          </p:nvSpPr>
          <p:spPr>
            <a:xfrm>
              <a:off x="7793332" y="28308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AE88300-9E4C-4D09-8266-68FA4C7E71C4}"/>
                </a:ext>
              </a:extLst>
            </p:cNvPr>
            <p:cNvSpPr/>
            <p:nvPr/>
          </p:nvSpPr>
          <p:spPr>
            <a:xfrm>
              <a:off x="9132792" y="38850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4389328-821F-48B4-BC2C-D6A52DD573BB}"/>
                </a:ext>
              </a:extLst>
            </p:cNvPr>
            <p:cNvSpPr/>
            <p:nvPr/>
          </p:nvSpPr>
          <p:spPr>
            <a:xfrm>
              <a:off x="8942519" y="355217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D771332-7B84-4A29-A398-2B92FD0CCDFE}"/>
                </a:ext>
              </a:extLst>
            </p:cNvPr>
            <p:cNvSpPr/>
            <p:nvPr/>
          </p:nvSpPr>
          <p:spPr>
            <a:xfrm>
              <a:off x="9901347" y="2571288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9341F2-2C01-4D65-B76A-430B5824B2C2}"/>
                </a:ext>
              </a:extLst>
            </p:cNvPr>
            <p:cNvSpPr/>
            <p:nvPr/>
          </p:nvSpPr>
          <p:spPr>
            <a:xfrm>
              <a:off x="8493784" y="317046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D8F23CA-3518-4AA7-A9E2-5A0956DA7CEC}"/>
                </a:ext>
              </a:extLst>
            </p:cNvPr>
            <p:cNvSpPr/>
            <p:nvPr/>
          </p:nvSpPr>
          <p:spPr>
            <a:xfrm>
              <a:off x="9286370" y="2855559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31C4CC-ED9A-4845-86AB-C95672772766}"/>
                </a:ext>
              </a:extLst>
            </p:cNvPr>
            <p:cNvSpPr/>
            <p:nvPr/>
          </p:nvSpPr>
          <p:spPr>
            <a:xfrm>
              <a:off x="8706486" y="4153331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3CB7CD-A5AC-40D7-BB85-68872933CC2F}"/>
              </a:ext>
            </a:extLst>
          </p:cNvPr>
          <p:cNvSpPr txBox="1"/>
          <p:nvPr/>
        </p:nvSpPr>
        <p:spPr>
          <a:xfrm>
            <a:off x="46146" y="2104013"/>
            <a:ext cx="214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en-US" sz="32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2</a:t>
            </a:r>
            <a:r>
              <a:rPr lang="fa-IR" sz="32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.</a:t>
            </a:r>
            <a:r>
              <a:rPr lang="fa-IR" sz="20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جداسازی </a:t>
            </a:r>
            <a:r>
              <a:rPr lang="en-US" sz="20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F7E84A1-600D-4D12-99B0-0CD940351429}"/>
              </a:ext>
            </a:extLst>
          </p:cNvPr>
          <p:cNvSpPr/>
          <p:nvPr/>
        </p:nvSpPr>
        <p:spPr>
          <a:xfrm>
            <a:off x="7630107" y="3539397"/>
            <a:ext cx="3373124" cy="3925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5F244B-DBD9-4AC1-AB73-360BEB1E5DE8}"/>
              </a:ext>
            </a:extLst>
          </p:cNvPr>
          <p:cNvSpPr txBox="1"/>
          <p:nvPr/>
        </p:nvSpPr>
        <p:spPr>
          <a:xfrm>
            <a:off x="7604575" y="3579020"/>
            <a:ext cx="34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AGCGGCTTGATCGATCGACT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BA65D90-3162-4454-A27E-C40047B86F12}"/>
              </a:ext>
            </a:extLst>
          </p:cNvPr>
          <p:cNvSpPr txBox="1"/>
          <p:nvPr/>
        </p:nvSpPr>
        <p:spPr>
          <a:xfrm>
            <a:off x="243598" y="441766"/>
            <a:ext cx="157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32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1.</a:t>
            </a: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نمونه تومور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1100C8-A229-42BD-8C17-05BB406AA346}"/>
              </a:ext>
            </a:extLst>
          </p:cNvPr>
          <p:cNvSpPr txBox="1"/>
          <p:nvPr/>
        </p:nvSpPr>
        <p:spPr>
          <a:xfrm>
            <a:off x="7858236" y="4218908"/>
            <a:ext cx="27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هم ترازی با ژنوم مرجع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FA3EDDD-9703-407B-96BB-E6E3CFEEC462}"/>
              </a:ext>
            </a:extLst>
          </p:cNvPr>
          <p:cNvSpPr/>
          <p:nvPr/>
        </p:nvSpPr>
        <p:spPr>
          <a:xfrm>
            <a:off x="8901654" y="1880422"/>
            <a:ext cx="936588" cy="15720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1E4DDE-58B0-43A1-B887-390872479AA7}"/>
              </a:ext>
            </a:extLst>
          </p:cNvPr>
          <p:cNvSpPr txBox="1"/>
          <p:nvPr/>
        </p:nvSpPr>
        <p:spPr>
          <a:xfrm>
            <a:off x="8832018" y="1545365"/>
            <a:ext cx="10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Deletion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39F1576-6ADA-49E2-9E4C-EC2B83A4AC8E}"/>
              </a:ext>
            </a:extLst>
          </p:cNvPr>
          <p:cNvSpPr/>
          <p:nvPr/>
        </p:nvSpPr>
        <p:spPr>
          <a:xfrm>
            <a:off x="8168315" y="1932280"/>
            <a:ext cx="213898" cy="19474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DA4EC-BA49-4724-B891-22A0F728A7FC}"/>
              </a:ext>
            </a:extLst>
          </p:cNvPr>
          <p:cNvSpPr txBox="1"/>
          <p:nvPr/>
        </p:nvSpPr>
        <p:spPr>
          <a:xfrm>
            <a:off x="7902929" y="1590638"/>
            <a:ext cx="10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SNV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9018D93-8938-491E-BA34-5EDFF344194F}"/>
              </a:ext>
            </a:extLst>
          </p:cNvPr>
          <p:cNvSpPr txBox="1"/>
          <p:nvPr/>
        </p:nvSpPr>
        <p:spPr>
          <a:xfrm>
            <a:off x="776981" y="2488752"/>
            <a:ext cx="673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استفاده از الگوریتم های هم ترازی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جهش ها در هم ترازی ها پیدا می شود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964804"/>
      </p:ext>
    </p:extLst>
  </p:cSld>
  <p:clrMapOvr>
    <a:masterClrMapping/>
  </p:clrMapOvr>
  <p:transition spd="slow" advTm="1103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1" grpId="0"/>
      <p:bldP spid="184" grpId="0"/>
      <p:bldP spid="185" grpId="0" animBg="1"/>
      <p:bldP spid="186" grpId="0"/>
      <p:bldP spid="187" grpId="0" animBg="1"/>
      <p:bldP spid="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691550-D0F8-4FC2-8523-8BFD73E89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2621"/>
            <a:ext cx="9144000" cy="21129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a-IR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ارائه دهندگان: امیرحسین بینش، محمد عصاری</a:t>
            </a:r>
          </a:p>
          <a:p>
            <a:pPr>
              <a:spcAft>
                <a:spcPts val="1200"/>
              </a:spcAft>
            </a:pPr>
            <a:r>
              <a:rPr lang="fa-IR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استاد راهنما: دکتر زینلی</a:t>
            </a:r>
          </a:p>
          <a:p>
            <a:pPr>
              <a:spcAft>
                <a:spcPts val="1200"/>
              </a:spcAft>
            </a:pPr>
            <a:r>
              <a:rPr lang="fa-IR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تابستان </a:t>
            </a:r>
            <a:r>
              <a:rPr lang="fa-IR" dirty="0">
                <a:solidFill>
                  <a:srgbClr val="480C48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99</a:t>
            </a:r>
            <a:endParaRPr lang="en-US" dirty="0">
              <a:solidFill>
                <a:srgbClr val="480C48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F8624-47C6-4628-8627-46D8E659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2887265"/>
            <a:ext cx="9848850" cy="1083469"/>
          </a:xfrm>
        </p:spPr>
        <p:txBody>
          <a:bodyPr>
            <a:normAutofit/>
          </a:bodyPr>
          <a:lstStyle/>
          <a:p>
            <a:r>
              <a:rPr lang="fa-IR" sz="5400" dirty="0">
                <a:solidFill>
                  <a:srgbClr val="480C48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کاربرد بیوانفورماتیک در آنالیز سرطان</a:t>
            </a:r>
            <a:endParaRPr lang="en-US" sz="5400" dirty="0">
              <a:solidFill>
                <a:srgbClr val="480C48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61B19B-0997-4D6B-B966-8F777C23CA5F}"/>
              </a:ext>
            </a:extLst>
          </p:cNvPr>
          <p:cNvGrpSpPr/>
          <p:nvPr/>
        </p:nvGrpSpPr>
        <p:grpSpPr>
          <a:xfrm>
            <a:off x="942160" y="2652921"/>
            <a:ext cx="10281318" cy="1133053"/>
            <a:chOff x="942160" y="2652921"/>
            <a:chExt cx="10281318" cy="11330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15CD76E-6B9D-467C-894B-65DC7EF6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5529472" y="2626668"/>
              <a:ext cx="1133053" cy="118556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8CAD7B-6C1C-47F8-B620-398BC7E772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2080" y="3408922"/>
              <a:ext cx="4571398" cy="0"/>
            </a:xfrm>
            <a:prstGeom prst="line">
              <a:avLst/>
            </a:prstGeom>
            <a:ln w="60325">
              <a:solidFill>
                <a:srgbClr val="480C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1723AB-5C18-4194-ABA0-4EF38B315FF7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75" y="3053666"/>
              <a:ext cx="4571398" cy="0"/>
            </a:xfrm>
            <a:prstGeom prst="line">
              <a:avLst/>
            </a:prstGeom>
            <a:ln w="60325">
              <a:solidFill>
                <a:srgbClr val="480C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2EC155-2AE0-44FE-9E95-9718995441D4}"/>
                </a:ext>
              </a:extLst>
            </p:cNvPr>
            <p:cNvCxnSpPr>
              <a:cxnSpLocks/>
            </p:cNvCxnSpPr>
            <p:nvPr/>
          </p:nvCxnSpPr>
          <p:spPr>
            <a:xfrm>
              <a:off x="944065" y="3407017"/>
              <a:ext cx="4571398" cy="0"/>
            </a:xfrm>
            <a:prstGeom prst="line">
              <a:avLst/>
            </a:prstGeom>
            <a:ln w="60325">
              <a:solidFill>
                <a:srgbClr val="480C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CD4B14-04E5-474C-817B-D7EFE8A95397}"/>
                </a:ext>
              </a:extLst>
            </p:cNvPr>
            <p:cNvCxnSpPr>
              <a:cxnSpLocks/>
            </p:cNvCxnSpPr>
            <p:nvPr/>
          </p:nvCxnSpPr>
          <p:spPr>
            <a:xfrm>
              <a:off x="942160" y="3053666"/>
              <a:ext cx="4571398" cy="0"/>
            </a:xfrm>
            <a:prstGeom prst="line">
              <a:avLst/>
            </a:prstGeom>
            <a:ln w="60325">
              <a:solidFill>
                <a:srgbClr val="480C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2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4"/>
    </mc:Choice>
    <mc:Fallback xmlns="">
      <p:transition spd="slow" advTm="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6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562708" y="1431237"/>
            <a:ext cx="1035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با توجه به خروجی مراحل قبل، انواع زیر سرطان های یک سرطان با روش های خوشه بندی، طبقه بندی می شوند.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B1ACB-AA68-4889-B699-7FB14C969C3A}"/>
              </a:ext>
            </a:extLst>
          </p:cNvPr>
          <p:cNvSpPr txBox="1"/>
          <p:nvPr/>
        </p:nvSpPr>
        <p:spPr>
          <a:xfrm>
            <a:off x="857152" y="441767"/>
            <a:ext cx="1045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درمان سرطان:</a:t>
            </a:r>
            <a:r>
              <a:rPr lang="fa-IR" sz="32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خوشه بندی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5DDD3-62EA-4B99-9C96-916784407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25" y="2268700"/>
            <a:ext cx="5355486" cy="3790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BFC3E-17B4-4744-BCD5-1152078E7FA2}"/>
              </a:ext>
            </a:extLst>
          </p:cNvPr>
          <p:cNvSpPr txBox="1"/>
          <p:nvPr/>
        </p:nvSpPr>
        <p:spPr>
          <a:xfrm>
            <a:off x="6104608" y="2371725"/>
            <a:ext cx="447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خوشه بندی با توجه به تعداد جهش ها، نوع جهش ها و کروموزوم جهش یافته و عوامل دیگری انجام می شود.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6F0E9-B111-4740-BE9B-62097FDF910C}"/>
              </a:ext>
            </a:extLst>
          </p:cNvPr>
          <p:cNvSpPr txBox="1"/>
          <p:nvPr/>
        </p:nvSpPr>
        <p:spPr>
          <a:xfrm>
            <a:off x="6471149" y="3556132"/>
            <a:ext cx="410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هر خوشه، درمان متفاوتی از سایر خوشه ها دارد و انواع سرطان های داخل خوشه، درمان نزدیک به هم دارند.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CF662-5BF7-4295-A779-D6FA3A6F9F52}"/>
              </a:ext>
            </a:extLst>
          </p:cNvPr>
          <p:cNvSpPr txBox="1"/>
          <p:nvPr/>
        </p:nvSpPr>
        <p:spPr>
          <a:xfrm>
            <a:off x="6471149" y="4640239"/>
            <a:ext cx="410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تعیین پارامتر های خوشه بندی، با توجه به تجربه انجام می گیرد و بهترین پارامترها انتخاب می شوند.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789993"/>
      </p:ext>
    </p:extLst>
  </p:cSld>
  <p:clrMapOvr>
    <a:masterClrMapping/>
  </p:clrMapOvr>
  <p:transition spd="slow" advTm="1205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20924 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4419600" y="441767"/>
            <a:ext cx="689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درمان سرطان:</a:t>
            </a:r>
            <a:r>
              <a:rPr lang="fa-IR" sz="32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پیشنهاد دارو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1051365" y="1552154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استفاده از روش </a:t>
            </a:r>
            <a:r>
              <a:rPr lang="en-US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Collaborative Filtering</a:t>
            </a:r>
            <a:endParaRPr lang="fa-IR" sz="20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CFEB85F-6F59-421F-9730-1AF6C5AA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0058"/>
              </p:ext>
            </p:extLst>
          </p:nvPr>
        </p:nvGraphicFramePr>
        <p:xfrm>
          <a:off x="1051365" y="1552154"/>
          <a:ext cx="3667954" cy="16770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6032">
                  <a:extLst>
                    <a:ext uri="{9D8B030D-6E8A-4147-A177-3AD203B41FA5}">
                      <a16:colId xmlns:a16="http://schemas.microsoft.com/office/drawing/2014/main" val="159279097"/>
                    </a:ext>
                  </a:extLst>
                </a:gridCol>
                <a:gridCol w="649478">
                  <a:extLst>
                    <a:ext uri="{9D8B030D-6E8A-4147-A177-3AD203B41FA5}">
                      <a16:colId xmlns:a16="http://schemas.microsoft.com/office/drawing/2014/main" val="3682325310"/>
                    </a:ext>
                  </a:extLst>
                </a:gridCol>
                <a:gridCol w="657170">
                  <a:extLst>
                    <a:ext uri="{9D8B030D-6E8A-4147-A177-3AD203B41FA5}">
                      <a16:colId xmlns:a16="http://schemas.microsoft.com/office/drawing/2014/main" val="2327174572"/>
                    </a:ext>
                  </a:extLst>
                </a:gridCol>
                <a:gridCol w="639618">
                  <a:extLst>
                    <a:ext uri="{9D8B030D-6E8A-4147-A177-3AD203B41FA5}">
                      <a16:colId xmlns:a16="http://schemas.microsoft.com/office/drawing/2014/main" val="1091217012"/>
                    </a:ext>
                  </a:extLst>
                </a:gridCol>
                <a:gridCol w="575656">
                  <a:extLst>
                    <a:ext uri="{9D8B030D-6E8A-4147-A177-3AD203B41FA5}">
                      <a16:colId xmlns:a16="http://schemas.microsoft.com/office/drawing/2014/main" val="394541973"/>
                    </a:ext>
                  </a:extLst>
                </a:gridCol>
              </a:tblGrid>
              <a:tr h="3354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80C48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Mutation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80C48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A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80C48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B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80C48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C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80C48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D</a:t>
                      </a:r>
                    </a:p>
                  </a:txBody>
                  <a:tcPr marL="82704" marR="82704" marT="41352" marB="41352"/>
                </a:tc>
                <a:extLst>
                  <a:ext uri="{0D108BD9-81ED-4DB2-BD59-A6C34878D82A}">
                    <a16:rowId xmlns:a16="http://schemas.microsoft.com/office/drawing/2014/main" val="1395826508"/>
                  </a:ext>
                </a:extLst>
              </a:tr>
              <a:tr h="3354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T / A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20%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90%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20%</a:t>
                      </a:r>
                    </a:p>
                  </a:txBody>
                  <a:tcPr marL="82704" marR="82704" marT="41352" marB="41352"/>
                </a:tc>
                <a:extLst>
                  <a:ext uri="{0D108BD9-81ED-4DB2-BD59-A6C34878D82A}">
                    <a16:rowId xmlns:a16="http://schemas.microsoft.com/office/drawing/2014/main" val="3379748785"/>
                  </a:ext>
                </a:extLst>
              </a:tr>
              <a:tr h="3354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C / T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50%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40%</a:t>
                      </a:r>
                    </a:p>
                  </a:txBody>
                  <a:tcPr marL="82704" marR="82704" marT="41352" marB="41352"/>
                </a:tc>
                <a:extLst>
                  <a:ext uri="{0D108BD9-81ED-4DB2-BD59-A6C34878D82A}">
                    <a16:rowId xmlns:a16="http://schemas.microsoft.com/office/drawing/2014/main" val="3149588660"/>
                  </a:ext>
                </a:extLst>
              </a:tr>
              <a:tr h="3354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C / G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40%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20%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20%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30%</a:t>
                      </a:r>
                    </a:p>
                  </a:txBody>
                  <a:tcPr marL="82704" marR="82704" marT="41352" marB="41352"/>
                </a:tc>
                <a:extLst>
                  <a:ext uri="{0D108BD9-81ED-4DB2-BD59-A6C34878D82A}">
                    <a16:rowId xmlns:a16="http://schemas.microsoft.com/office/drawing/2014/main" val="1853267328"/>
                  </a:ext>
                </a:extLst>
              </a:tr>
              <a:tr h="33541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T / C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10%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30%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0%</a:t>
                      </a:r>
                    </a:p>
                  </a:txBody>
                  <a:tcPr marL="82704" marR="82704" marT="41352" marB="41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C000"/>
                          </a:solidFill>
                          <a:latin typeface="IRANSans Medium" panose="02040503050201020203" pitchFamily="18" charset="-78"/>
                          <a:cs typeface="IRANSans Medium" panose="02040503050201020203" pitchFamily="18" charset="-78"/>
                        </a:rPr>
                        <a:t>50%</a:t>
                      </a:r>
                    </a:p>
                  </a:txBody>
                  <a:tcPr marL="82704" marR="82704" marT="41352" marB="41352"/>
                </a:tc>
                <a:extLst>
                  <a:ext uri="{0D108BD9-81ED-4DB2-BD59-A6C34878D82A}">
                    <a16:rowId xmlns:a16="http://schemas.microsoft.com/office/drawing/2014/main" val="1968168330"/>
                  </a:ext>
                </a:extLst>
              </a:tr>
            </a:tbl>
          </a:graphicData>
        </a:graphic>
      </p:graphicFrame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ED102F7D-41CB-4A47-946F-58FC5BD67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4919"/>
              </p:ext>
            </p:extLst>
          </p:nvPr>
        </p:nvGraphicFramePr>
        <p:xfrm>
          <a:off x="2316480" y="3915315"/>
          <a:ext cx="1076960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8775419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688282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7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2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050048"/>
                  </a:ext>
                </a:extLst>
              </a:tr>
            </a:tbl>
          </a:graphicData>
        </a:graphic>
      </p:graphicFrame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4011C7CF-CDF1-4EE5-8A9E-1817D1FD2C8F}"/>
              </a:ext>
            </a:extLst>
          </p:cNvPr>
          <p:cNvSpPr/>
          <p:nvPr/>
        </p:nvSpPr>
        <p:spPr>
          <a:xfrm>
            <a:off x="3928050" y="4456940"/>
            <a:ext cx="400110" cy="40011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D4632AB5-B154-41A2-888D-B96703CB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48789"/>
              </p:ext>
            </p:extLst>
          </p:nvPr>
        </p:nvGraphicFramePr>
        <p:xfrm>
          <a:off x="4719318" y="4301395"/>
          <a:ext cx="239658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9317">
                  <a:extLst>
                    <a:ext uri="{9D8B030D-6E8A-4147-A177-3AD203B41FA5}">
                      <a16:colId xmlns:a16="http://schemas.microsoft.com/office/drawing/2014/main" val="187754191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3688282808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574025604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1562246229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190023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7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05004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5B094AB-1E8F-47B0-9EA6-995E3082C42B}"/>
              </a:ext>
            </a:extLst>
          </p:cNvPr>
          <p:cNvSpPr txBox="1"/>
          <p:nvPr/>
        </p:nvSpPr>
        <p:spPr>
          <a:xfrm>
            <a:off x="1706581" y="5579837"/>
            <a:ext cx="21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Cancer sub types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18963-CD1E-4D4D-A967-AC5F2A1351D8}"/>
              </a:ext>
            </a:extLst>
          </p:cNvPr>
          <p:cNvSpPr txBox="1"/>
          <p:nvPr/>
        </p:nvSpPr>
        <p:spPr>
          <a:xfrm>
            <a:off x="5466667" y="5588900"/>
            <a:ext cx="91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Drugs</a:t>
            </a:r>
          </a:p>
        </p:txBody>
      </p:sp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92E8C38B-A583-4591-A021-72EA7A11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32999"/>
              </p:ext>
            </p:extLst>
          </p:nvPr>
        </p:nvGraphicFramePr>
        <p:xfrm>
          <a:off x="8083845" y="3915315"/>
          <a:ext cx="2396580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9316">
                  <a:extLst>
                    <a:ext uri="{9D8B030D-6E8A-4147-A177-3AD203B41FA5}">
                      <a16:colId xmlns:a16="http://schemas.microsoft.com/office/drawing/2014/main" val="187754191"/>
                    </a:ext>
                  </a:extLst>
                </a:gridCol>
                <a:gridCol w="479316">
                  <a:extLst>
                    <a:ext uri="{9D8B030D-6E8A-4147-A177-3AD203B41FA5}">
                      <a16:colId xmlns:a16="http://schemas.microsoft.com/office/drawing/2014/main" val="3688282808"/>
                    </a:ext>
                  </a:extLst>
                </a:gridCol>
                <a:gridCol w="479316">
                  <a:extLst>
                    <a:ext uri="{9D8B030D-6E8A-4147-A177-3AD203B41FA5}">
                      <a16:colId xmlns:a16="http://schemas.microsoft.com/office/drawing/2014/main" val="1119763241"/>
                    </a:ext>
                  </a:extLst>
                </a:gridCol>
                <a:gridCol w="479316">
                  <a:extLst>
                    <a:ext uri="{9D8B030D-6E8A-4147-A177-3AD203B41FA5}">
                      <a16:colId xmlns:a16="http://schemas.microsoft.com/office/drawing/2014/main" val="1369841559"/>
                    </a:ext>
                  </a:extLst>
                </a:gridCol>
                <a:gridCol w="479316">
                  <a:extLst>
                    <a:ext uri="{9D8B030D-6E8A-4147-A177-3AD203B41FA5}">
                      <a16:colId xmlns:a16="http://schemas.microsoft.com/office/drawing/2014/main" val="38257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7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2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050048"/>
                  </a:ext>
                </a:extLst>
              </a:tr>
            </a:tbl>
          </a:graphicData>
        </a:graphic>
      </p:graphicFrame>
      <p:sp>
        <p:nvSpPr>
          <p:cNvPr id="37" name="Equals 36">
            <a:extLst>
              <a:ext uri="{FF2B5EF4-FFF2-40B4-BE49-F238E27FC236}">
                <a16:creationId xmlns:a16="http://schemas.microsoft.com/office/drawing/2014/main" id="{3620EF74-380B-461F-B0D1-E58D03B4B069}"/>
              </a:ext>
            </a:extLst>
          </p:cNvPr>
          <p:cNvSpPr/>
          <p:nvPr/>
        </p:nvSpPr>
        <p:spPr>
          <a:xfrm>
            <a:off x="7439844" y="4509676"/>
            <a:ext cx="325118" cy="325118"/>
          </a:xfrm>
          <a:prstGeom prst="mathEqual">
            <a:avLst>
              <a:gd name="adj1" fmla="val 23520"/>
              <a:gd name="adj2" fmla="val 225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D7B8F-839D-4F2C-871F-7EC1A3FDAC70}"/>
              </a:ext>
            </a:extLst>
          </p:cNvPr>
          <p:cNvSpPr txBox="1"/>
          <p:nvPr/>
        </p:nvSpPr>
        <p:spPr>
          <a:xfrm>
            <a:off x="3273594" y="1182822"/>
            <a:ext cx="92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Drugs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70133"/>
      </p:ext>
    </p:extLst>
  </p:cSld>
  <p:clrMapOvr>
    <a:masterClrMapping/>
  </p:clrMapOvr>
  <p:transition spd="slow" advTm="799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2" grpId="0"/>
      <p:bldP spid="34" grpId="0"/>
      <p:bldP spid="37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4419600" y="441767"/>
            <a:ext cx="689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درمان سرطان:</a:t>
            </a:r>
            <a:r>
              <a:rPr lang="fa-IR" sz="32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 </a:t>
            </a:r>
            <a:r>
              <a:rPr lang="fa-IR" sz="24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پیشنهاد دارو</a:t>
            </a:r>
            <a:endParaRPr lang="en-US" sz="32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6F075-240A-476E-B3ED-1467A7385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6" y="2217673"/>
            <a:ext cx="5873819" cy="3345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C81C3-0151-4722-8FA6-17AB67033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2" y="2568522"/>
            <a:ext cx="2664795" cy="27225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A9F0E-6DEA-4B3C-9248-E0EAA664EAF6}"/>
              </a:ext>
            </a:extLst>
          </p:cNvPr>
          <p:cNvCxnSpPr>
            <a:cxnSpLocks/>
          </p:cNvCxnSpPr>
          <p:nvPr/>
        </p:nvCxnSpPr>
        <p:spPr>
          <a:xfrm>
            <a:off x="6427177" y="3868637"/>
            <a:ext cx="826477" cy="0"/>
          </a:xfrm>
          <a:prstGeom prst="straightConnector1">
            <a:avLst/>
          </a:prstGeom>
          <a:ln w="76200">
            <a:solidFill>
              <a:srgbClr val="EA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D95817-F045-4BDC-BE47-189DC7C2E669}"/>
              </a:ext>
            </a:extLst>
          </p:cNvPr>
          <p:cNvCxnSpPr>
            <a:cxnSpLocks/>
          </p:cNvCxnSpPr>
          <p:nvPr/>
        </p:nvCxnSpPr>
        <p:spPr>
          <a:xfrm flipH="1">
            <a:off x="3332285" y="3890621"/>
            <a:ext cx="926123" cy="0"/>
          </a:xfrm>
          <a:prstGeom prst="straightConnector1">
            <a:avLst/>
          </a:prstGeom>
          <a:ln w="76200">
            <a:solidFill>
              <a:srgbClr val="EA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E75D9-9F35-42E0-88AF-E56A57A73D33}"/>
              </a:ext>
            </a:extLst>
          </p:cNvPr>
          <p:cNvSpPr txBox="1"/>
          <p:nvPr/>
        </p:nvSpPr>
        <p:spPr>
          <a:xfrm>
            <a:off x="1465344" y="1913652"/>
            <a:ext cx="20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FFC0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روش های مرسوم</a:t>
            </a:r>
            <a:endParaRPr lang="en-US" dirty="0">
              <a:solidFill>
                <a:srgbClr val="FFC000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4FE3A-D1FC-4ACE-B76B-E474A31E70C0}"/>
              </a:ext>
            </a:extLst>
          </p:cNvPr>
          <p:cNvSpPr txBox="1"/>
          <p:nvPr/>
        </p:nvSpPr>
        <p:spPr>
          <a:xfrm>
            <a:off x="7392739" y="1848341"/>
            <a:ext cx="25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FFC0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روش شخصی سازی شده</a:t>
            </a:r>
            <a:endParaRPr lang="en-US" dirty="0">
              <a:solidFill>
                <a:srgbClr val="FFC000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04826"/>
      </p:ext>
    </p:extLst>
  </p:cSld>
  <p:clrMapOvr>
    <a:masterClrMapping/>
  </p:clrMapOvr>
  <p:transition spd="slow" advTm="2237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جمع بندی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2029C9-996A-4E05-86D2-670B9A1E90E7}"/>
              </a:ext>
            </a:extLst>
          </p:cNvPr>
          <p:cNvGrpSpPr/>
          <p:nvPr/>
        </p:nvGrpSpPr>
        <p:grpSpPr>
          <a:xfrm>
            <a:off x="3298540" y="820518"/>
            <a:ext cx="948558" cy="948558"/>
            <a:chOff x="6535130" y="3100098"/>
            <a:chExt cx="1633994" cy="163399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4FD6-BD85-45A9-9B32-82A162C91B69}"/>
                </a:ext>
              </a:extLst>
            </p:cNvPr>
            <p:cNvSpPr/>
            <p:nvPr/>
          </p:nvSpPr>
          <p:spPr>
            <a:xfrm>
              <a:off x="6535130" y="3100098"/>
              <a:ext cx="1633994" cy="16339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30DEA8-C86D-44B0-9565-E0DF2FB0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257" y="3267233"/>
              <a:ext cx="1171739" cy="1171739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6C70444-1587-4E9D-A9FF-E33B6D47B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48" y="634591"/>
            <a:ext cx="1058354" cy="10583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6C553D-11E0-4482-818B-703CBDE4B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9" y="802307"/>
            <a:ext cx="954157" cy="954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AC0293-A123-4D46-8685-995AF0E48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01" y="682164"/>
            <a:ext cx="1182449" cy="118244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52D944-346C-4495-9219-753961A59C09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537434" y="2109082"/>
            <a:ext cx="2109469" cy="0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B9B5689-4EDA-42BC-A81E-1E3D238012DD}"/>
              </a:ext>
            </a:extLst>
          </p:cNvPr>
          <p:cNvSpPr/>
          <p:nvPr/>
        </p:nvSpPr>
        <p:spPr>
          <a:xfrm>
            <a:off x="1400274" y="1971922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A86BF0-C086-415F-BEC4-029DD7FFC4F7}"/>
              </a:ext>
            </a:extLst>
          </p:cNvPr>
          <p:cNvSpPr/>
          <p:nvPr/>
        </p:nvSpPr>
        <p:spPr>
          <a:xfrm>
            <a:off x="3646903" y="1971922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1378B9-0823-4C8B-AD21-86A13AC14A11}"/>
              </a:ext>
            </a:extLst>
          </p:cNvPr>
          <p:cNvSpPr/>
          <p:nvPr/>
        </p:nvSpPr>
        <p:spPr>
          <a:xfrm>
            <a:off x="8892777" y="1973420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A2EE6C-35C9-456A-BBE9-6E5F425BB112}"/>
              </a:ext>
            </a:extLst>
          </p:cNvPr>
          <p:cNvCxnSpPr>
            <a:cxnSpLocks/>
            <a:endCxn id="157" idx="2"/>
          </p:cNvCxnSpPr>
          <p:nvPr/>
        </p:nvCxnSpPr>
        <p:spPr>
          <a:xfrm>
            <a:off x="3784063" y="2109082"/>
            <a:ext cx="2387166" cy="12670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68073-CADC-47E1-80EA-6BBCAB721707}"/>
              </a:ext>
            </a:extLst>
          </p:cNvPr>
          <p:cNvCxnSpPr>
            <a:cxnSpLocks/>
            <a:stCxn id="157" idx="6"/>
            <a:endCxn id="30" idx="2"/>
          </p:cNvCxnSpPr>
          <p:nvPr/>
        </p:nvCxnSpPr>
        <p:spPr>
          <a:xfrm flipV="1">
            <a:off x="6445549" y="2110580"/>
            <a:ext cx="2447228" cy="11172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0F05E4-DB7B-472E-9C43-CD00178D2E21}"/>
              </a:ext>
            </a:extLst>
          </p:cNvPr>
          <p:cNvSpPr txBox="1"/>
          <p:nvPr/>
        </p:nvSpPr>
        <p:spPr>
          <a:xfrm>
            <a:off x="605451" y="2311929"/>
            <a:ext cx="128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بیمار</a:t>
            </a:r>
            <a:endParaRPr lang="en-US" sz="20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0A504-9162-4F97-AE70-EE74F5AECA4F}"/>
              </a:ext>
            </a:extLst>
          </p:cNvPr>
          <p:cNvSpPr txBox="1"/>
          <p:nvPr/>
        </p:nvSpPr>
        <p:spPr>
          <a:xfrm>
            <a:off x="2922783" y="2304660"/>
            <a:ext cx="128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آزمایش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662115-6EC5-444E-9A92-E4B030792257}"/>
              </a:ext>
            </a:extLst>
          </p:cNvPr>
          <p:cNvSpPr txBox="1"/>
          <p:nvPr/>
        </p:nvSpPr>
        <p:spPr>
          <a:xfrm>
            <a:off x="5854320" y="2301024"/>
            <a:ext cx="128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آنالیز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53962-65C0-4FD7-8E55-16DE011E6C6E}"/>
              </a:ext>
            </a:extLst>
          </p:cNvPr>
          <p:cNvSpPr txBox="1"/>
          <p:nvPr/>
        </p:nvSpPr>
        <p:spPr>
          <a:xfrm>
            <a:off x="8058109" y="2293652"/>
            <a:ext cx="128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درمان</a:t>
            </a:r>
            <a:endParaRPr lang="en-US" sz="20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79FFC9-B583-457C-B43B-761507E79FC6}"/>
              </a:ext>
            </a:extLst>
          </p:cNvPr>
          <p:cNvGrpSpPr/>
          <p:nvPr/>
        </p:nvGrpSpPr>
        <p:grpSpPr>
          <a:xfrm>
            <a:off x="3233288" y="5289469"/>
            <a:ext cx="1537699" cy="1309872"/>
            <a:chOff x="3233288" y="5289469"/>
            <a:chExt cx="1537699" cy="130987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24DA07-88D8-4D3C-BA13-6363D1DC42B8}"/>
                </a:ext>
              </a:extLst>
            </p:cNvPr>
            <p:cNvGrpSpPr/>
            <p:nvPr/>
          </p:nvGrpSpPr>
          <p:grpSpPr>
            <a:xfrm>
              <a:off x="3283747" y="5289469"/>
              <a:ext cx="1471867" cy="903317"/>
              <a:chOff x="6678114" y="2135849"/>
              <a:chExt cx="4388186" cy="175191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E2943F-8AE6-4991-93A3-673CE4B1B81F}"/>
                  </a:ext>
                </a:extLst>
              </p:cNvPr>
              <p:cNvSpPr/>
              <p:nvPr/>
            </p:nvSpPr>
            <p:spPr>
              <a:xfrm>
                <a:off x="8437213" y="3449336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C22746E-6AD5-4875-A959-F48293B079B6}"/>
                  </a:ext>
                </a:extLst>
              </p:cNvPr>
              <p:cNvSpPr/>
              <p:nvPr/>
            </p:nvSpPr>
            <p:spPr>
              <a:xfrm>
                <a:off x="9129296" y="3416438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E205F-B4C2-4D59-B746-B1BA9768530B}"/>
                  </a:ext>
                </a:extLst>
              </p:cNvPr>
              <p:cNvSpPr/>
              <p:nvPr/>
            </p:nvSpPr>
            <p:spPr>
              <a:xfrm>
                <a:off x="10365848" y="2454077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C50DA6F-65FB-4FA1-9918-530297E269DD}"/>
                  </a:ext>
                </a:extLst>
              </p:cNvPr>
              <p:cNvSpPr/>
              <p:nvPr/>
            </p:nvSpPr>
            <p:spPr>
              <a:xfrm>
                <a:off x="8235056" y="3716313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4778DF-F730-4B90-9851-44F29BCE8045}"/>
                  </a:ext>
                </a:extLst>
              </p:cNvPr>
              <p:cNvSpPr/>
              <p:nvPr/>
            </p:nvSpPr>
            <p:spPr>
              <a:xfrm>
                <a:off x="9597324" y="2785335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0490A5-41C2-416C-80D5-F7CE63E9D5FB}"/>
                  </a:ext>
                </a:extLst>
              </p:cNvPr>
              <p:cNvSpPr/>
              <p:nvPr/>
            </p:nvSpPr>
            <p:spPr>
              <a:xfrm>
                <a:off x="6908178" y="2673022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B3A9108-78D3-4CE1-9C13-12EFC1CD55AA}"/>
                  </a:ext>
                </a:extLst>
              </p:cNvPr>
              <p:cNvSpPr/>
              <p:nvPr/>
            </p:nvSpPr>
            <p:spPr>
              <a:xfrm>
                <a:off x="7719729" y="2404259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CEE24-E712-4E8F-BE9F-EB571DE52257}"/>
                  </a:ext>
                </a:extLst>
              </p:cNvPr>
              <p:cNvSpPr/>
              <p:nvPr/>
            </p:nvSpPr>
            <p:spPr>
              <a:xfrm>
                <a:off x="6678114" y="3002418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DB51718-DA4E-4006-B0D8-DB0B7C3C4657}"/>
                  </a:ext>
                </a:extLst>
              </p:cNvPr>
              <p:cNvSpPr/>
              <p:nvPr/>
            </p:nvSpPr>
            <p:spPr>
              <a:xfrm>
                <a:off x="7363511" y="3086685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DB35F20-2303-49E8-917F-C68DCDBFE72D}"/>
                  </a:ext>
                </a:extLst>
              </p:cNvPr>
              <p:cNvSpPr/>
              <p:nvPr/>
            </p:nvSpPr>
            <p:spPr>
              <a:xfrm>
                <a:off x="6793764" y="3439990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A5EC9EA-14DF-4ACF-9E95-02AF4243D9FC}"/>
                  </a:ext>
                </a:extLst>
              </p:cNvPr>
              <p:cNvSpPr/>
              <p:nvPr/>
            </p:nvSpPr>
            <p:spPr>
              <a:xfrm>
                <a:off x="7065612" y="3707971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D04596-7BFC-4FFB-AD1D-D75FFFA10785}"/>
                  </a:ext>
                </a:extLst>
              </p:cNvPr>
              <p:cNvSpPr/>
              <p:nvPr/>
            </p:nvSpPr>
            <p:spPr>
              <a:xfrm>
                <a:off x="7545774" y="3428100"/>
                <a:ext cx="46306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AB2D29E-CAF4-4D7F-A4CE-8DCF57E255ED}"/>
                  </a:ext>
                </a:extLst>
              </p:cNvPr>
              <p:cNvSpPr/>
              <p:nvPr/>
            </p:nvSpPr>
            <p:spPr>
              <a:xfrm>
                <a:off x="7195548" y="2135849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4C9912A-EABA-4EE3-B68F-9214FB6249DE}"/>
                  </a:ext>
                </a:extLst>
              </p:cNvPr>
              <p:cNvSpPr/>
              <p:nvPr/>
            </p:nvSpPr>
            <p:spPr>
              <a:xfrm>
                <a:off x="8812357" y="3748120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D9EF7A-E8EF-45CD-B88B-22C2241C514E}"/>
                  </a:ext>
                </a:extLst>
              </p:cNvPr>
              <p:cNvSpPr/>
              <p:nvPr/>
            </p:nvSpPr>
            <p:spPr>
              <a:xfrm>
                <a:off x="9799086" y="2157402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7370B1-EA62-479A-9712-E9069F26B667}"/>
                  </a:ext>
                </a:extLst>
              </p:cNvPr>
              <p:cNvSpPr/>
              <p:nvPr/>
            </p:nvSpPr>
            <p:spPr>
              <a:xfrm>
                <a:off x="10007310" y="3116662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222855-4EFD-4FAC-AD8D-D043822B57FF}"/>
                  </a:ext>
                </a:extLst>
              </p:cNvPr>
              <p:cNvSpPr/>
              <p:nvPr/>
            </p:nvSpPr>
            <p:spPr>
              <a:xfrm>
                <a:off x="10215056" y="2784833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831AD6-067E-4520-BA5F-ED8E32B8FBD3}"/>
                  </a:ext>
                </a:extLst>
              </p:cNvPr>
              <p:cNvSpPr/>
              <p:nvPr/>
            </p:nvSpPr>
            <p:spPr>
              <a:xfrm>
                <a:off x="9828106" y="3748975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245FD8F-3750-497B-AD52-A6C5A66ACA45}"/>
                  </a:ext>
                </a:extLst>
              </p:cNvPr>
              <p:cNvSpPr/>
              <p:nvPr/>
            </p:nvSpPr>
            <p:spPr>
              <a:xfrm>
                <a:off x="6859649" y="2385532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C352628-AC8C-4BFA-88E5-E6221DCFAFE5}"/>
                  </a:ext>
                </a:extLst>
              </p:cNvPr>
              <p:cNvSpPr/>
              <p:nvPr/>
            </p:nvSpPr>
            <p:spPr>
              <a:xfrm>
                <a:off x="9794030" y="3484582"/>
                <a:ext cx="700452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D5E896-CD14-4BFC-A54F-C86F1857FAB4}"/>
                  </a:ext>
                </a:extLst>
              </p:cNvPr>
              <p:cNvSpPr/>
              <p:nvPr/>
            </p:nvSpPr>
            <p:spPr>
              <a:xfrm>
                <a:off x="9603757" y="3151665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39BD4AE-F4EE-456B-9F5C-5760B848A4BE}"/>
                  </a:ext>
                </a:extLst>
              </p:cNvPr>
              <p:cNvSpPr/>
              <p:nvPr/>
            </p:nvSpPr>
            <p:spPr>
              <a:xfrm>
                <a:off x="10562585" y="2170778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710544-330C-462A-BD97-D5C8292BB50D}"/>
                  </a:ext>
                </a:extLst>
              </p:cNvPr>
              <p:cNvSpPr/>
              <p:nvPr/>
            </p:nvSpPr>
            <p:spPr>
              <a:xfrm>
                <a:off x="7560101" y="2725105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092C1D-1947-48B6-9C2A-AF19374AEEDD}"/>
                  </a:ext>
                </a:extLst>
              </p:cNvPr>
              <p:cNvSpPr/>
              <p:nvPr/>
            </p:nvSpPr>
            <p:spPr>
              <a:xfrm>
                <a:off x="9947608" y="2455049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2E87DD8-B613-4EEF-818E-F79CDD2F3A55}"/>
                  </a:ext>
                </a:extLst>
              </p:cNvPr>
              <p:cNvSpPr/>
              <p:nvPr/>
            </p:nvSpPr>
            <p:spPr>
              <a:xfrm>
                <a:off x="7772803" y="3707971"/>
                <a:ext cx="294059" cy="1387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CF13F9-3010-4FA8-969A-0E57475A7156}"/>
                </a:ext>
              </a:extLst>
            </p:cNvPr>
            <p:cNvSpPr/>
            <p:nvPr/>
          </p:nvSpPr>
          <p:spPr>
            <a:xfrm>
              <a:off x="3256650" y="6290520"/>
              <a:ext cx="1484460" cy="249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DF9EE-D693-4CF0-B24E-91CF2F24B432}"/>
                </a:ext>
              </a:extLst>
            </p:cNvPr>
            <p:cNvSpPr txBox="1"/>
            <p:nvPr/>
          </p:nvSpPr>
          <p:spPr>
            <a:xfrm>
              <a:off x="3233288" y="6291564"/>
              <a:ext cx="1537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80C48"/>
                  </a:solidFill>
                  <a:latin typeface="IRANSans Medium" panose="02040503050201020203" pitchFamily="18" charset="-78"/>
                  <a:cs typeface="IRANSans Medium" panose="02040503050201020203" pitchFamily="18" charset="-78"/>
                </a:rPr>
                <a:t>AGCGGCTTGA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DA56CC-F618-47AD-8C6E-3652CBFB782A}"/>
              </a:ext>
            </a:extLst>
          </p:cNvPr>
          <p:cNvGrpSpPr/>
          <p:nvPr/>
        </p:nvGrpSpPr>
        <p:grpSpPr>
          <a:xfrm>
            <a:off x="3527921" y="2924263"/>
            <a:ext cx="1042633" cy="874873"/>
            <a:chOff x="6190098" y="2384233"/>
            <a:chExt cx="1526737" cy="128645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3CD9E8-9276-49D4-ACBA-E29311FD86ED}"/>
                </a:ext>
              </a:extLst>
            </p:cNvPr>
            <p:cNvSpPr/>
            <p:nvPr/>
          </p:nvSpPr>
          <p:spPr>
            <a:xfrm>
              <a:off x="6190098" y="2714981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C1E187-3E97-4D5D-A992-F56DCF9D6D80}"/>
                </a:ext>
              </a:extLst>
            </p:cNvPr>
            <p:cNvSpPr/>
            <p:nvPr/>
          </p:nvSpPr>
          <p:spPr>
            <a:xfrm>
              <a:off x="6424962" y="248491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3A13AE-03CE-40B7-9C64-18E2D841A792}"/>
                </a:ext>
              </a:extLst>
            </p:cNvPr>
            <p:cNvSpPr/>
            <p:nvPr/>
          </p:nvSpPr>
          <p:spPr>
            <a:xfrm>
              <a:off x="6807706" y="2384233"/>
              <a:ext cx="501162" cy="501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F9A10D8-CFFC-48B7-BD5A-6ECD6AAC41B7}"/>
                </a:ext>
              </a:extLst>
            </p:cNvPr>
            <p:cNvGrpSpPr/>
            <p:nvPr/>
          </p:nvGrpSpPr>
          <p:grpSpPr>
            <a:xfrm>
              <a:off x="6785384" y="2753577"/>
              <a:ext cx="501162" cy="501162"/>
              <a:chOff x="7523283" y="2746131"/>
              <a:chExt cx="501162" cy="5011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1FB0D3B-2E13-484C-90A7-F99034C9D049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CAF3C91-32F8-45D3-AAC5-CD8AE7109799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F02D1EE-8EB3-42D6-8426-D9268AA76946}"/>
                </a:ext>
              </a:extLst>
            </p:cNvPr>
            <p:cNvGrpSpPr/>
            <p:nvPr/>
          </p:nvGrpSpPr>
          <p:grpSpPr>
            <a:xfrm>
              <a:off x="6484422" y="2809075"/>
              <a:ext cx="501162" cy="501162"/>
              <a:chOff x="6573933" y="3178419"/>
              <a:chExt cx="501162" cy="501162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CB1AC98-87AE-4ED3-8B65-49FA4D17263F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74D0ED0-55D8-496E-A095-EFAC7F419D58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94D579A-E845-47D6-8452-6BC513BF06A1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5EB4D9-714B-4384-9397-387135B21B2D}"/>
                </a:ext>
              </a:extLst>
            </p:cNvPr>
            <p:cNvGrpSpPr/>
            <p:nvPr/>
          </p:nvGrpSpPr>
          <p:grpSpPr>
            <a:xfrm>
              <a:off x="7104881" y="2595095"/>
              <a:ext cx="501162" cy="501162"/>
              <a:chOff x="7523283" y="2746131"/>
              <a:chExt cx="501162" cy="50116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0BB28EB-B804-4083-9923-4D568FE1410A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029C17C-1FD7-4D4E-A620-85B910A50F91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9E1A6C1-BC10-41B4-8A50-33F38FF8C4E9}"/>
                </a:ext>
              </a:extLst>
            </p:cNvPr>
            <p:cNvGrpSpPr/>
            <p:nvPr/>
          </p:nvGrpSpPr>
          <p:grpSpPr>
            <a:xfrm>
              <a:off x="6888867" y="3019937"/>
              <a:ext cx="501162" cy="501162"/>
              <a:chOff x="7523283" y="2746131"/>
              <a:chExt cx="501162" cy="501162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353B219-EDFC-4C07-AE76-684E46F49FD6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B95C9AB-AB86-48AE-8A77-598DE69FFEC5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869C7CD-8DD2-4403-937A-00B10B5C5507}"/>
                </a:ext>
              </a:extLst>
            </p:cNvPr>
            <p:cNvGrpSpPr/>
            <p:nvPr/>
          </p:nvGrpSpPr>
          <p:grpSpPr>
            <a:xfrm>
              <a:off x="7215673" y="2908227"/>
              <a:ext cx="501162" cy="501162"/>
              <a:chOff x="7523283" y="2746131"/>
              <a:chExt cx="501162" cy="50116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1A60FDF-04A6-45D5-A185-DD6ABF910CF9}"/>
                  </a:ext>
                </a:extLst>
              </p:cNvPr>
              <p:cNvSpPr/>
              <p:nvPr/>
            </p:nvSpPr>
            <p:spPr>
              <a:xfrm>
                <a:off x="7523283" y="2746131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8BAD6FD-6AEE-4B56-A0B6-6DBB0FAED58A}"/>
                  </a:ext>
                </a:extLst>
              </p:cNvPr>
              <p:cNvSpPr/>
              <p:nvPr/>
            </p:nvSpPr>
            <p:spPr>
              <a:xfrm>
                <a:off x="7631161" y="2854009"/>
                <a:ext cx="142703" cy="142703"/>
              </a:xfrm>
              <a:prstGeom prst="ellipse">
                <a:avLst/>
              </a:prstGeom>
              <a:solidFill>
                <a:srgbClr val="480C4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E82D999-8ECF-4FB6-B1D9-8DD120714E0E}"/>
                </a:ext>
              </a:extLst>
            </p:cNvPr>
            <p:cNvGrpSpPr/>
            <p:nvPr/>
          </p:nvGrpSpPr>
          <p:grpSpPr>
            <a:xfrm>
              <a:off x="6649908" y="3169529"/>
              <a:ext cx="501162" cy="501162"/>
              <a:chOff x="6573933" y="3178419"/>
              <a:chExt cx="501162" cy="5011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F057437-09CB-4A31-ABF1-DF7C0BD8FF40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088E665-8BE3-404D-84D2-1350FD9296A9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D8CFD4-EED5-4377-A16B-40B94C0941C2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648298C-3597-484E-8F2C-DDA1E5C2D502}"/>
                </a:ext>
              </a:extLst>
            </p:cNvPr>
            <p:cNvGrpSpPr/>
            <p:nvPr/>
          </p:nvGrpSpPr>
          <p:grpSpPr>
            <a:xfrm>
              <a:off x="6273277" y="3093209"/>
              <a:ext cx="501162" cy="501162"/>
              <a:chOff x="6573933" y="3178419"/>
              <a:chExt cx="501162" cy="501162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681C430-58AF-40C9-BF99-51AFBD15037A}"/>
                  </a:ext>
                </a:extLst>
              </p:cNvPr>
              <p:cNvSpPr/>
              <p:nvPr/>
            </p:nvSpPr>
            <p:spPr>
              <a:xfrm>
                <a:off x="6573933" y="3178419"/>
                <a:ext cx="501162" cy="50116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937460A-46A6-436F-90F0-7C92F3481CAC}"/>
                  </a:ext>
                </a:extLst>
              </p:cNvPr>
              <p:cNvSpPr/>
              <p:nvPr/>
            </p:nvSpPr>
            <p:spPr>
              <a:xfrm>
                <a:off x="6681811" y="3270518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92C3A29-D69C-4B91-ABA9-C909AAE39DFA}"/>
                  </a:ext>
                </a:extLst>
              </p:cNvPr>
              <p:cNvSpPr/>
              <p:nvPr/>
            </p:nvSpPr>
            <p:spPr>
              <a:xfrm>
                <a:off x="6834211" y="3343790"/>
                <a:ext cx="142703" cy="14270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A644000-C0F2-4407-9A32-06CB3FC2DF40}"/>
              </a:ext>
            </a:extLst>
          </p:cNvPr>
          <p:cNvGrpSpPr/>
          <p:nvPr/>
        </p:nvGrpSpPr>
        <p:grpSpPr>
          <a:xfrm>
            <a:off x="8413837" y="4158239"/>
            <a:ext cx="1254748" cy="932473"/>
            <a:chOff x="7611797" y="2220281"/>
            <a:chExt cx="2793265" cy="207183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E3EBAC3-6A7C-4035-9094-86A0656B0230}"/>
                </a:ext>
              </a:extLst>
            </p:cNvPr>
            <p:cNvSpPr/>
            <p:nvPr/>
          </p:nvSpPr>
          <p:spPr>
            <a:xfrm>
              <a:off x="7937684" y="22651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E75D903-6C83-4703-8D37-8A9F21D2C066}"/>
                </a:ext>
              </a:extLst>
            </p:cNvPr>
            <p:cNvSpPr/>
            <p:nvPr/>
          </p:nvSpPr>
          <p:spPr>
            <a:xfrm>
              <a:off x="8629767" y="2232233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617CB8C-7130-4A27-BEE7-58DE3FC0B14D}"/>
                </a:ext>
              </a:extLst>
            </p:cNvPr>
            <p:cNvSpPr/>
            <p:nvPr/>
          </p:nvSpPr>
          <p:spPr>
            <a:xfrm>
              <a:off x="9704610" y="2854587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7FE509D-66FB-4B43-A8AB-CC5AEEC5B3D5}"/>
                </a:ext>
              </a:extLst>
            </p:cNvPr>
            <p:cNvSpPr/>
            <p:nvPr/>
          </p:nvSpPr>
          <p:spPr>
            <a:xfrm>
              <a:off x="7735527" y="253210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6E1B150-5F56-4FBE-BEAF-C41111ACAB93}"/>
                </a:ext>
              </a:extLst>
            </p:cNvPr>
            <p:cNvSpPr/>
            <p:nvPr/>
          </p:nvSpPr>
          <p:spPr>
            <a:xfrm>
              <a:off x="8936086" y="31858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1F64D3C-B250-49F8-BEC3-A28C64DA6973}"/>
                </a:ext>
              </a:extLst>
            </p:cNvPr>
            <p:cNvSpPr/>
            <p:nvPr/>
          </p:nvSpPr>
          <p:spPr>
            <a:xfrm>
              <a:off x="7841861" y="3118382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D5998E-44A7-40BD-9EE8-124EFB7804A7}"/>
                </a:ext>
              </a:extLst>
            </p:cNvPr>
            <p:cNvSpPr/>
            <p:nvPr/>
          </p:nvSpPr>
          <p:spPr>
            <a:xfrm>
              <a:off x="8653412" y="2849619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1552C7F-2707-44FD-A299-A86A8D26A0BC}"/>
                </a:ext>
              </a:extLst>
            </p:cNvPr>
            <p:cNvSpPr/>
            <p:nvPr/>
          </p:nvSpPr>
          <p:spPr>
            <a:xfrm>
              <a:off x="7611797" y="3447778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9D34FBD-D4CD-4AAD-839B-B64A518CD31B}"/>
                </a:ext>
              </a:extLst>
            </p:cNvPr>
            <p:cNvSpPr/>
            <p:nvPr/>
          </p:nvSpPr>
          <p:spPr>
            <a:xfrm>
              <a:off x="8297194" y="3532045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D41F504-B882-4668-89AC-64D52D4F1B1C}"/>
                </a:ext>
              </a:extLst>
            </p:cNvPr>
            <p:cNvSpPr/>
            <p:nvPr/>
          </p:nvSpPr>
          <p:spPr>
            <a:xfrm>
              <a:off x="7727447" y="388535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6B5BD2B-0E43-4E78-9F16-09602EC9B183}"/>
                </a:ext>
              </a:extLst>
            </p:cNvPr>
            <p:cNvSpPr/>
            <p:nvPr/>
          </p:nvSpPr>
          <p:spPr>
            <a:xfrm>
              <a:off x="7999295" y="4153331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C0D86E-5BD9-470A-9C48-E72B9092B4D4}"/>
                </a:ext>
              </a:extLst>
            </p:cNvPr>
            <p:cNvSpPr/>
            <p:nvPr/>
          </p:nvSpPr>
          <p:spPr>
            <a:xfrm>
              <a:off x="8479457" y="3873460"/>
              <a:ext cx="46306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A530638-BC14-4E76-A532-64DD8970002C}"/>
                </a:ext>
              </a:extLst>
            </p:cNvPr>
            <p:cNvSpPr/>
            <p:nvPr/>
          </p:nvSpPr>
          <p:spPr>
            <a:xfrm>
              <a:off x="9190816" y="2220281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6B71C11-B4D9-4DA1-885C-B186F6D634D0}"/>
                </a:ext>
              </a:extLst>
            </p:cNvPr>
            <p:cNvSpPr/>
            <p:nvPr/>
          </p:nvSpPr>
          <p:spPr>
            <a:xfrm>
              <a:off x="8312828" y="256391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D4DB1B9-2D6C-4BCC-8649-B01113CE959A}"/>
                </a:ext>
              </a:extLst>
            </p:cNvPr>
            <p:cNvSpPr/>
            <p:nvPr/>
          </p:nvSpPr>
          <p:spPr>
            <a:xfrm>
              <a:off x="9137848" y="255791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C9F9C91-9BBE-4437-A5AF-55D05A573C10}"/>
                </a:ext>
              </a:extLst>
            </p:cNvPr>
            <p:cNvSpPr/>
            <p:nvPr/>
          </p:nvSpPr>
          <p:spPr>
            <a:xfrm>
              <a:off x="9346072" y="351717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0EBFB5C-9413-4317-BC1A-ED6D7B5D697D}"/>
                </a:ext>
              </a:extLst>
            </p:cNvPr>
            <p:cNvSpPr/>
            <p:nvPr/>
          </p:nvSpPr>
          <p:spPr>
            <a:xfrm>
              <a:off x="9553818" y="3185343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89CB3D9-B175-4E72-A681-0098D4FAAF0D}"/>
                </a:ext>
              </a:extLst>
            </p:cNvPr>
            <p:cNvSpPr/>
            <p:nvPr/>
          </p:nvSpPr>
          <p:spPr>
            <a:xfrm>
              <a:off x="9166868" y="4149485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C2C85D8-9411-4242-AC77-319D7E76B5FA}"/>
                </a:ext>
              </a:extLst>
            </p:cNvPr>
            <p:cNvSpPr/>
            <p:nvPr/>
          </p:nvSpPr>
          <p:spPr>
            <a:xfrm>
              <a:off x="7793332" y="28308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82BBD01-AE27-4118-B648-E62CB5FC96F9}"/>
                </a:ext>
              </a:extLst>
            </p:cNvPr>
            <p:cNvSpPr/>
            <p:nvPr/>
          </p:nvSpPr>
          <p:spPr>
            <a:xfrm>
              <a:off x="9132792" y="3885092"/>
              <a:ext cx="700452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6AD5DF6-6448-4EA5-AA46-5D8712DCD335}"/>
                </a:ext>
              </a:extLst>
            </p:cNvPr>
            <p:cNvSpPr/>
            <p:nvPr/>
          </p:nvSpPr>
          <p:spPr>
            <a:xfrm>
              <a:off x="8942519" y="355217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00A6D4-4E55-41BA-B713-62A70B08BADA}"/>
                </a:ext>
              </a:extLst>
            </p:cNvPr>
            <p:cNvSpPr/>
            <p:nvPr/>
          </p:nvSpPr>
          <p:spPr>
            <a:xfrm>
              <a:off x="9901347" y="2571288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43A391E-EA66-4360-AA9F-F77113CB908C}"/>
                </a:ext>
              </a:extLst>
            </p:cNvPr>
            <p:cNvSpPr/>
            <p:nvPr/>
          </p:nvSpPr>
          <p:spPr>
            <a:xfrm>
              <a:off x="8493784" y="3170465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941221-3A80-4246-B696-45D3261645A1}"/>
                </a:ext>
              </a:extLst>
            </p:cNvPr>
            <p:cNvSpPr/>
            <p:nvPr/>
          </p:nvSpPr>
          <p:spPr>
            <a:xfrm>
              <a:off x="9286370" y="2855559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8D10D20-26FC-4F7B-A36D-A473ABFB7CCE}"/>
                </a:ext>
              </a:extLst>
            </p:cNvPr>
            <p:cNvSpPr/>
            <p:nvPr/>
          </p:nvSpPr>
          <p:spPr>
            <a:xfrm>
              <a:off x="8706486" y="4153331"/>
              <a:ext cx="294059" cy="138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468D4BC9-B008-4443-9254-FE9B70F6367B}"/>
              </a:ext>
            </a:extLst>
          </p:cNvPr>
          <p:cNvSpPr/>
          <p:nvPr/>
        </p:nvSpPr>
        <p:spPr>
          <a:xfrm>
            <a:off x="6171229" y="1984592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FB16E-17B2-4BA4-B05A-62EBAB104BDE}"/>
              </a:ext>
            </a:extLst>
          </p:cNvPr>
          <p:cNvCxnSpPr>
            <a:stCxn id="157" idx="4"/>
          </p:cNvCxnSpPr>
          <p:nvPr/>
        </p:nvCxnSpPr>
        <p:spPr>
          <a:xfrm>
            <a:off x="6308389" y="2258912"/>
            <a:ext cx="0" cy="3662268"/>
          </a:xfrm>
          <a:prstGeom prst="line">
            <a:avLst/>
          </a:prstGeom>
          <a:ln w="5715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CEDD8016-1827-4727-BC50-948EBD47FDDB}"/>
              </a:ext>
            </a:extLst>
          </p:cNvPr>
          <p:cNvSpPr/>
          <p:nvPr/>
        </p:nvSpPr>
        <p:spPr>
          <a:xfrm>
            <a:off x="6037628" y="3086003"/>
            <a:ext cx="520307" cy="520307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9D062-C522-40B9-BB64-9399AD0ADA49}"/>
              </a:ext>
            </a:extLst>
          </p:cNvPr>
          <p:cNvSpPr txBox="1"/>
          <p:nvPr/>
        </p:nvSpPr>
        <p:spPr>
          <a:xfrm>
            <a:off x="4474768" y="3152420"/>
            <a:ext cx="157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نمونه تومور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70FFA0-EE56-459C-8027-F6E5A8FC3672}"/>
              </a:ext>
            </a:extLst>
          </p:cNvPr>
          <p:cNvSpPr txBox="1"/>
          <p:nvPr/>
        </p:nvSpPr>
        <p:spPr>
          <a:xfrm>
            <a:off x="6580067" y="4457849"/>
            <a:ext cx="159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جداسازی </a:t>
            </a:r>
            <a:r>
              <a:rPr lang="en-US" sz="18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DNA</a:t>
            </a:r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E1647A9-B5BF-469F-A4CA-122AC64179BB}"/>
              </a:ext>
            </a:extLst>
          </p:cNvPr>
          <p:cNvSpPr/>
          <p:nvPr/>
        </p:nvSpPr>
        <p:spPr>
          <a:xfrm>
            <a:off x="6047623" y="4330413"/>
            <a:ext cx="520307" cy="520307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4B0DB6A-DFAB-48A0-A271-E5B453BA0AC7}"/>
              </a:ext>
            </a:extLst>
          </p:cNvPr>
          <p:cNvSpPr/>
          <p:nvPr/>
        </p:nvSpPr>
        <p:spPr>
          <a:xfrm>
            <a:off x="6038415" y="5866614"/>
            <a:ext cx="520307" cy="520307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C9BAE56-1D39-4CC2-9D1A-54F589863C61}"/>
              </a:ext>
            </a:extLst>
          </p:cNvPr>
          <p:cNvSpPr txBox="1"/>
          <p:nvPr/>
        </p:nvSpPr>
        <p:spPr>
          <a:xfrm>
            <a:off x="4366681" y="5964854"/>
            <a:ext cx="159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هم ترازی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A3C7E2D-C28B-49BD-9B79-E24755E37A38}"/>
              </a:ext>
            </a:extLst>
          </p:cNvPr>
          <p:cNvSpPr txBox="1"/>
          <p:nvPr/>
        </p:nvSpPr>
        <p:spPr>
          <a:xfrm>
            <a:off x="6142336" y="3112629"/>
            <a:ext cx="52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solidFill>
                  <a:srgbClr val="480C48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  <a:endParaRPr lang="en-US" sz="3200" dirty="0">
              <a:solidFill>
                <a:srgbClr val="480C48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A4B5B44-7C5B-44D1-8D52-E2983B90D248}"/>
              </a:ext>
            </a:extLst>
          </p:cNvPr>
          <p:cNvSpPr txBox="1"/>
          <p:nvPr/>
        </p:nvSpPr>
        <p:spPr>
          <a:xfrm>
            <a:off x="6128260" y="4347152"/>
            <a:ext cx="52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solidFill>
                  <a:srgbClr val="480C48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2</a:t>
            </a:r>
            <a:endParaRPr lang="en-US" sz="3200" dirty="0">
              <a:solidFill>
                <a:srgbClr val="480C48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E9E5C4-0EE8-4A54-92EA-614F3C53217F}"/>
              </a:ext>
            </a:extLst>
          </p:cNvPr>
          <p:cNvSpPr txBox="1"/>
          <p:nvPr/>
        </p:nvSpPr>
        <p:spPr>
          <a:xfrm>
            <a:off x="6087510" y="5901523"/>
            <a:ext cx="52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solidFill>
                  <a:srgbClr val="480C48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endParaRPr lang="en-US" sz="3200" dirty="0">
              <a:solidFill>
                <a:srgbClr val="480C48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294066"/>
      </p:ext>
    </p:extLst>
  </p:cSld>
  <p:clrMapOvr>
    <a:masterClrMapping/>
  </p:clrMapOvr>
  <p:transition spd="slow" advTm="5543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750" fill="hold"/>
                                        <p:tgtEl>
                                          <p:spTgt spid="1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3" grpId="0"/>
      <p:bldP spid="34" grpId="0"/>
      <p:bldP spid="35" grpId="0"/>
      <p:bldP spid="36" grpId="0"/>
      <p:bldP spid="157" grpId="0" animBg="1"/>
      <p:bldP spid="157" grpId="1" animBg="1"/>
      <p:bldP spid="158" grpId="0" animBg="1"/>
      <p:bldP spid="10" grpId="0"/>
      <p:bldP spid="162" grpId="0"/>
      <p:bldP spid="163" grpId="0" animBg="1"/>
      <p:bldP spid="164" grpId="0" animBg="1"/>
      <p:bldP spid="166" grpId="0"/>
      <p:bldP spid="170" grpId="0"/>
      <p:bldP spid="172" grpId="0"/>
      <p:bldP spid="1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منابع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585370" y="1631860"/>
            <a:ext cx="104313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Xu</a:t>
            </a:r>
            <a:r>
              <a:rPr lang="en-US" sz="2000" b="0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, Ying, </a:t>
            </a:r>
            <a:r>
              <a:rPr lang="en-US" sz="2000" b="1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Cui</a:t>
            </a:r>
            <a:r>
              <a:rPr lang="en-US" sz="2000" b="0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, Juan, </a:t>
            </a:r>
            <a:r>
              <a:rPr lang="en-US" sz="2000" b="1" i="0" dirty="0" err="1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Puett</a:t>
            </a:r>
            <a:r>
              <a:rPr lang="en-US" sz="2000" b="0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, David, 2014, </a:t>
            </a:r>
            <a:r>
              <a:rPr lang="en-US" sz="2000" b="0" i="1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Cancer Bioinformatics, </a:t>
            </a:r>
            <a:r>
              <a:rPr lang="en-US" sz="2000" b="0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Springer-Verlag, New York</a:t>
            </a:r>
            <a:endParaRPr lang="en-US" sz="2000" b="1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AB800"/>
                </a:solidFill>
                <a:effectLst/>
                <a:latin typeface="IRANSans UltraLight" panose="02040503050201020203" pitchFamily="18" charset="-78"/>
                <a:cs typeface="IRANSans UltraLight" panose="02040503050201020203" pitchFamily="18" charset="-78"/>
              </a:rPr>
              <a:t>Introduction to Cancer Bioinformatics, </a:t>
            </a:r>
            <a:r>
              <a:rPr lang="en-US" sz="20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https://simons.berkeley.edu/talks/ben-raphael-and-niko-beerenwinkel-2016-01-20-01</a:t>
            </a:r>
            <a:endParaRPr lang="en-US" sz="2000" b="0" i="0" dirty="0">
              <a:solidFill>
                <a:srgbClr val="EAB800"/>
              </a:solidFill>
              <a:effectLst/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  <a:p>
            <a:pPr marL="342900" indent="-34290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MRC Cancer Unit, University of </a:t>
            </a:r>
            <a:r>
              <a:rPr lang="en-US" sz="2000" dirty="0" err="1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Cambrige</a:t>
            </a:r>
            <a:r>
              <a:rPr lang="en-US" sz="20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, </a:t>
            </a:r>
            <a:r>
              <a:rPr lang="en-US" sz="20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http://www.mrc-cu.cam.ac.uk/</a:t>
            </a:r>
            <a:endParaRPr lang="en-US" sz="20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  <a:p>
            <a:pPr marL="342900" indent="-34290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National Cancer Institute, </a:t>
            </a:r>
            <a:r>
              <a:rPr lang="en-US" sz="2000" u="sng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http://www.cancer.gov/about-cancer</a:t>
            </a:r>
            <a:endParaRPr lang="fa-IR" sz="2000" u="sng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92101-1406-4987-BDF3-986ACEE9D3D6}"/>
              </a:ext>
            </a:extLst>
          </p:cNvPr>
          <p:cNvSpPr txBox="1"/>
          <p:nvPr/>
        </p:nvSpPr>
        <p:spPr>
          <a:xfrm>
            <a:off x="886898" y="4898955"/>
            <a:ext cx="98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assari.mhmd@gmail.com                                     ur.amirbin@aut.ac.ir</a:t>
            </a:r>
          </a:p>
        </p:txBody>
      </p:sp>
    </p:spTree>
    <p:extLst>
      <p:ext uri="{BB962C8B-B14F-4D97-AF65-F5344CB8AC3E}">
        <p14:creationId xmlns:p14="http://schemas.microsoft.com/office/powerpoint/2010/main" val="385810879"/>
      </p:ext>
    </p:extLst>
  </p:cSld>
  <p:clrMapOvr>
    <a:masterClrMapping/>
  </p:clrMapOvr>
  <p:transition spd="slow" advTm="205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4919417" y="2844225"/>
            <a:ext cx="235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Thank you!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6F44B-9625-4230-AD74-84CCDD84ECA8}"/>
              </a:ext>
            </a:extLst>
          </p:cNvPr>
          <p:cNvCxnSpPr/>
          <p:nvPr/>
        </p:nvCxnSpPr>
        <p:spPr>
          <a:xfrm>
            <a:off x="3075841" y="3534508"/>
            <a:ext cx="6040315" cy="0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91822"/>
      </p:ext>
    </p:extLst>
  </p:cSld>
  <p:clrMapOvr>
    <a:masterClrMapping/>
  </p:clrMapOvr>
  <p:transition spd="med" advTm="2393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فهرست مطالب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4735047" y="851106"/>
            <a:ext cx="10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مقدمه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F75998-8CF2-425F-A389-352BDE0FE0B0}"/>
              </a:ext>
            </a:extLst>
          </p:cNvPr>
          <p:cNvCxnSpPr/>
          <p:nvPr/>
        </p:nvCxnSpPr>
        <p:spPr>
          <a:xfrm>
            <a:off x="5974080" y="-81280"/>
            <a:ext cx="0" cy="6939280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E3FEFC8-DF28-4786-BC90-CBD1B35FBF90}"/>
              </a:ext>
            </a:extLst>
          </p:cNvPr>
          <p:cNvSpPr/>
          <p:nvPr/>
        </p:nvSpPr>
        <p:spPr>
          <a:xfrm>
            <a:off x="5877560" y="98541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E2072B-B705-4808-83FF-417B60188079}"/>
              </a:ext>
            </a:extLst>
          </p:cNvPr>
          <p:cNvSpPr/>
          <p:nvPr/>
        </p:nvSpPr>
        <p:spPr>
          <a:xfrm>
            <a:off x="5876461" y="193029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190411-1086-4AD7-AE19-C36993A26DAD}"/>
              </a:ext>
            </a:extLst>
          </p:cNvPr>
          <p:cNvSpPr/>
          <p:nvPr/>
        </p:nvSpPr>
        <p:spPr>
          <a:xfrm>
            <a:off x="5871383" y="287517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D69752-09DF-4611-94B9-CACF8B61CE61}"/>
              </a:ext>
            </a:extLst>
          </p:cNvPr>
          <p:cNvSpPr/>
          <p:nvPr/>
        </p:nvSpPr>
        <p:spPr>
          <a:xfrm>
            <a:off x="5870284" y="382005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C821D-2E07-42B5-A37C-D5AE099E38E5}"/>
              </a:ext>
            </a:extLst>
          </p:cNvPr>
          <p:cNvSpPr/>
          <p:nvPr/>
        </p:nvSpPr>
        <p:spPr>
          <a:xfrm>
            <a:off x="5871383" y="476493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6C8A3-A3D1-496A-A7F0-4D2B5DE265CE}"/>
              </a:ext>
            </a:extLst>
          </p:cNvPr>
          <p:cNvSpPr/>
          <p:nvPr/>
        </p:nvSpPr>
        <p:spPr>
          <a:xfrm>
            <a:off x="5870284" y="5709819"/>
            <a:ext cx="193040" cy="19304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D5626-845A-414E-A468-74627912D578}"/>
              </a:ext>
            </a:extLst>
          </p:cNvPr>
          <p:cNvSpPr txBox="1"/>
          <p:nvPr/>
        </p:nvSpPr>
        <p:spPr>
          <a:xfrm>
            <a:off x="6118473" y="1795986"/>
            <a:ext cx="10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224F-0391-48AB-A5F5-D43E6498B977}"/>
              </a:ext>
            </a:extLst>
          </p:cNvPr>
          <p:cNvSpPr txBox="1"/>
          <p:nvPr/>
        </p:nvSpPr>
        <p:spPr>
          <a:xfrm>
            <a:off x="5996403" y="3685746"/>
            <a:ext cx="181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درمان سرطان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10C93F-A7F8-4974-9BA7-FD2146AB4FEB}"/>
              </a:ext>
            </a:extLst>
          </p:cNvPr>
          <p:cNvSpPr txBox="1"/>
          <p:nvPr/>
        </p:nvSpPr>
        <p:spPr>
          <a:xfrm>
            <a:off x="2214881" y="2740866"/>
            <a:ext cx="36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آنالیز ژن های موثر در سرطان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72008-F047-4817-9D0B-B7D5C7364AD5}"/>
              </a:ext>
            </a:extLst>
          </p:cNvPr>
          <p:cNvSpPr txBox="1"/>
          <p:nvPr/>
        </p:nvSpPr>
        <p:spPr>
          <a:xfrm>
            <a:off x="4257043" y="4630626"/>
            <a:ext cx="160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جمع بندی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3AB98-A413-44CD-87C7-FD4E7E32A7AA}"/>
              </a:ext>
            </a:extLst>
          </p:cNvPr>
          <p:cNvSpPr txBox="1"/>
          <p:nvPr/>
        </p:nvSpPr>
        <p:spPr>
          <a:xfrm>
            <a:off x="5996403" y="5575506"/>
            <a:ext cx="10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مراجع</a:t>
            </a:r>
          </a:p>
        </p:txBody>
      </p:sp>
    </p:spTree>
    <p:extLst>
      <p:ext uri="{BB962C8B-B14F-4D97-AF65-F5344CB8AC3E}">
        <p14:creationId xmlns:p14="http://schemas.microsoft.com/office/powerpoint/2010/main" val="3253957996"/>
      </p:ext>
    </p:extLst>
  </p:cSld>
  <p:clrMapOvr>
    <a:masterClrMapping/>
  </p:clrMapOvr>
  <p:transition spd="slow" advTm="2331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مقدمه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2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ACB2C-E72E-4406-BDB5-D2396B48DF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35" y="1741028"/>
            <a:ext cx="549863" cy="151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8EBF21-8D6D-4BDF-925C-469909A8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2" y="1741028"/>
            <a:ext cx="549863" cy="15121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94CAC-C7E3-4180-88E8-46A4B3454458}"/>
              </a:ext>
            </a:extLst>
          </p:cNvPr>
          <p:cNvGrpSpPr/>
          <p:nvPr/>
        </p:nvGrpSpPr>
        <p:grpSpPr>
          <a:xfrm>
            <a:off x="1472614" y="3525866"/>
            <a:ext cx="3214223" cy="1512126"/>
            <a:chOff x="1472614" y="3525866"/>
            <a:chExt cx="3214223" cy="15121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66168F-1046-4F89-B5FB-2B12423C2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14" y="3525866"/>
              <a:ext cx="549863" cy="15121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5F0B20-B775-4B89-81BB-2B509D98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704" y="3525866"/>
              <a:ext cx="549863" cy="15121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505235-375E-4F29-974C-F2C66168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94" y="3525866"/>
              <a:ext cx="549863" cy="15121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B3FD95-54E3-4E22-8A28-7AE5458F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884" y="3525866"/>
              <a:ext cx="549863" cy="15121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4BE5BD-CD43-4932-9BFE-099191AF9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974" y="3525866"/>
              <a:ext cx="549863" cy="1512126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55F058A-C4D3-4B51-8BEC-B87C5976127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40" y="1741028"/>
            <a:ext cx="582049" cy="15121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FB069E-4B22-4F77-A0E2-CB456AA595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11" y="1741028"/>
            <a:ext cx="582049" cy="15121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E4AF56-A23E-4E53-8EB8-E753CFF784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82" y="1741028"/>
            <a:ext cx="582049" cy="151212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5EC09FC-1268-43FB-9ADF-27125DD79508}"/>
              </a:ext>
            </a:extLst>
          </p:cNvPr>
          <p:cNvGrpSpPr/>
          <p:nvPr/>
        </p:nvGrpSpPr>
        <p:grpSpPr>
          <a:xfrm>
            <a:off x="5788369" y="3521382"/>
            <a:ext cx="3487831" cy="1512126"/>
            <a:chOff x="5788369" y="3521382"/>
            <a:chExt cx="3487831" cy="151212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280F657-1A51-4233-B3EE-37F6024F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369" y="3521382"/>
              <a:ext cx="582049" cy="151212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68CA7A1-023C-4D0A-A0BF-2475DC96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540" y="3521382"/>
              <a:ext cx="582049" cy="151212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1BCF44-AB45-4013-948B-BB941DA9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711" y="3521382"/>
              <a:ext cx="582049" cy="151212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04BFF5-259F-4520-AF01-0236BA24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980" y="3521382"/>
              <a:ext cx="582049" cy="151212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77BA0E5-DABC-4580-A6BC-98DC8901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151" y="3521382"/>
              <a:ext cx="582049" cy="1512126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E30D822-37A9-4E6E-96F6-FB53B35742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2" y="1741028"/>
            <a:ext cx="549863" cy="15121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ECDB19-944A-4A16-9EE2-28D3196565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10" y="1741028"/>
            <a:ext cx="582049" cy="15121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64A3B-52A2-4FA9-ADCA-CCE84246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93" y="3521382"/>
            <a:ext cx="549863" cy="15121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2860B5-5EB3-4522-9115-A498E8AD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69" y="3521382"/>
            <a:ext cx="582049" cy="1512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147421"/>
      </p:ext>
    </p:extLst>
  </p:cSld>
  <p:clrMapOvr>
    <a:masterClrMapping/>
  </p:clrMapOvr>
  <p:transition spd="slow" advTm="9719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مقدمه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0A3F-7132-4C2E-B5B0-91E5CF72BF0F}"/>
              </a:ext>
            </a:extLst>
          </p:cNvPr>
          <p:cNvSpPr txBox="1"/>
          <p:nvPr/>
        </p:nvSpPr>
        <p:spPr>
          <a:xfrm>
            <a:off x="7988499" y="1335053"/>
            <a:ext cx="260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بیوانفورماتیک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410A6-605A-41FD-94AB-AB16FF22F23D}"/>
              </a:ext>
            </a:extLst>
          </p:cNvPr>
          <p:cNvSpPr txBox="1"/>
          <p:nvPr/>
        </p:nvSpPr>
        <p:spPr>
          <a:xfrm>
            <a:off x="1781128" y="3375907"/>
            <a:ext cx="75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علم </a:t>
            </a:r>
            <a:r>
              <a:rPr lang="fa-IR" sz="2000" u="sng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جمع آوری و آنالیز داده</a:t>
            </a:r>
            <a:r>
              <a:rPr lang="en-US" sz="2000" u="sng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fa-IR" sz="2000" u="sng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های پیچیده</a:t>
            </a:r>
            <a:r>
              <a:rPr lang="en-US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fa-IR" sz="2000" u="sng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بیولوژیکی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مانند کد های ژنتیکی</a:t>
            </a:r>
            <a:endParaRPr lang="en-US" sz="2000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F54A-43DB-4778-BEF9-69AF828F99F5}"/>
              </a:ext>
            </a:extLst>
          </p:cNvPr>
          <p:cNvSpPr txBox="1"/>
          <p:nvPr/>
        </p:nvSpPr>
        <p:spPr>
          <a:xfrm>
            <a:off x="4398305" y="3974425"/>
            <a:ext cx="74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D349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BIO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240E9-75C7-4793-A003-466D9FF4200F}"/>
              </a:ext>
            </a:extLst>
          </p:cNvPr>
          <p:cNvSpPr txBox="1"/>
          <p:nvPr/>
        </p:nvSpPr>
        <p:spPr>
          <a:xfrm>
            <a:off x="5977746" y="3974425"/>
            <a:ext cx="294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D349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INFORMATICS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B7A2A-F020-4BFD-8206-156719761AB4}"/>
              </a:ext>
            </a:extLst>
          </p:cNvPr>
          <p:cNvSpPr txBox="1"/>
          <p:nvPr/>
        </p:nvSpPr>
        <p:spPr>
          <a:xfrm>
            <a:off x="6938758" y="1335053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چیست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09B85-197E-4124-8A6D-91FF12F7D952}"/>
              </a:ext>
            </a:extLst>
          </p:cNvPr>
          <p:cNvSpPr txBox="1"/>
          <p:nvPr/>
        </p:nvSpPr>
        <p:spPr>
          <a:xfrm>
            <a:off x="6939971" y="2051246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4839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چرا</a:t>
            </a:r>
            <a:endParaRPr lang="en-US" sz="2800" b="1" dirty="0">
              <a:solidFill>
                <a:srgbClr val="4839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888081"/>
      </p:ext>
    </p:extLst>
  </p:cSld>
  <p:clrMapOvr>
    <a:masterClrMapping/>
  </p:clrMapOvr>
  <p:transition spd="slow" advTm="9214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3.75E-6 -0.0851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00013 -0.104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مقدمه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3</a:t>
            </a:r>
            <a:endParaRPr lang="en-US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0A3F-7132-4C2E-B5B0-91E5CF72BF0F}"/>
              </a:ext>
            </a:extLst>
          </p:cNvPr>
          <p:cNvSpPr txBox="1"/>
          <p:nvPr/>
        </p:nvSpPr>
        <p:spPr>
          <a:xfrm>
            <a:off x="7988499" y="1335053"/>
            <a:ext cx="260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بیوانفورماتیک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B7A2A-F020-4BFD-8206-156719761AB4}"/>
              </a:ext>
            </a:extLst>
          </p:cNvPr>
          <p:cNvSpPr txBox="1"/>
          <p:nvPr/>
        </p:nvSpPr>
        <p:spPr>
          <a:xfrm>
            <a:off x="6938758" y="735793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4839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چیست</a:t>
            </a:r>
            <a:endParaRPr lang="en-US" sz="2800" b="1" dirty="0">
              <a:solidFill>
                <a:srgbClr val="4839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09B85-197E-4124-8A6D-91FF12F7D952}"/>
              </a:ext>
            </a:extLst>
          </p:cNvPr>
          <p:cNvSpPr txBox="1"/>
          <p:nvPr/>
        </p:nvSpPr>
        <p:spPr>
          <a:xfrm>
            <a:off x="6939971" y="1327513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چرا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82B35-981F-4816-A8AB-D4DD4472B4DC}"/>
              </a:ext>
            </a:extLst>
          </p:cNvPr>
          <p:cNvSpPr txBox="1"/>
          <p:nvPr/>
        </p:nvSpPr>
        <p:spPr>
          <a:xfrm>
            <a:off x="5212473" y="3105834"/>
            <a:ext cx="181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AB8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BRCA1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E78B8-C5BC-4F54-9970-54334F4F2B96}"/>
              </a:ext>
            </a:extLst>
          </p:cNvPr>
          <p:cNvSpPr txBox="1"/>
          <p:nvPr/>
        </p:nvSpPr>
        <p:spPr>
          <a:xfrm>
            <a:off x="4770124" y="3745359"/>
            <a:ext cx="24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بیش از 80000 جفت باز</a:t>
            </a:r>
            <a:endParaRPr lang="en-US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2686-5523-4FC2-B4B3-ED56FC343529}"/>
              </a:ext>
            </a:extLst>
          </p:cNvPr>
          <p:cNvSpPr txBox="1"/>
          <p:nvPr/>
        </p:nvSpPr>
        <p:spPr>
          <a:xfrm>
            <a:off x="-210999" y="-64502"/>
            <a:ext cx="1261636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EAB8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AATGGTTGGAAAAGTTGTGGAGTAGCCCCTATCCCAGAGCCCTGACAGATCAATGAGGCAGTTTTAGCCCTGCCATACCATTAATCACCTGTGATCAACTCTGTGCCTCCTTATTGCGGGTGATTCGCCACTAGGGGTCATCGAATGAACGAGGGGGCCTGGCGAGTCATCTGACAAACTAACTTAATGGTAGGCATAGGATTACTTTTATGAAGCGTTCTTGTAAAGGTACTGAGGAACTTTTATCATGTCGGAACGGAATTTGGACAACATTCGGTCGACGGACACTTGGTGATCGTTAGCATCCCCACAGCGGTATCGAAAGGCGCGGTGGCGGCGTGGTATGGTAGAGCAGGCGCGACATTTTGCATGAGGGGGGGATCGTGAGAGTGGGCAAGGTCATTGTACCTGTTGGCAAATACCTAATTGGTTAATTAAAATAAGGCAATTATTGCAGCAGTAACAAAACGGGCATGTCACCGCATTGACATCTACTGGGCTCCCACAAGGGCGCTTGATAGTACGGCAATTGCTTTCCGCACACGCCGTAGTCACGAGGACAAGTAAATATCCCGAACACTGACACCCGAATAAGATATTCGTGAAGTGGCTCTAAAATTAGGGCTAATTGTCGCATCGGTGTGAATCCATAGGTACTTCAAAGACCTGTTAGGTAAGCAGTATCAAAACGCGAGTTGCGATATCGACCAGTACCAGATGTTAAAGGTGGTGACATAGCTTGCTCAGGTTGAAGCGTGAAGACCATTTATCCGAGAAGGGGCATTGTCCTCTGCACAGAAATACTGATGGCCTCGGTATTTTAGATGTATGGGATTACCGGAGCTCATGGTTCACGAACTGTGTCTAGTATGGACGTAGCGAAGAAAACAGATCCTTACCTTAACATATTGCCCTAAGCGCCCTATTATCCATATTCGTAGAGCCGAGTAGCCGAACGTGCGTAGCTCCAAAAAGGCGATTCGCTGTGCGAATGGTTGGAAAAGTTGTGGAGTAGCCCCTATCCCAGAGCCCTGACAGATCAATGAGGCAGTTTTAGCCCTGCCATACCATTAATCACCTGTGATCAACTCTGTGCCTCCTTATTGCGGGTGATTCGCCACTAGGGGTCATCGAATGAACGAGGGGGCCTGGCGAGTCATCTGACAAACTAACTTAATGGTAGGCATAGGATTACTTTTATGAAGCGTTCTTGTAAAGGTACTGAGGAACTTTTATCATGTCGGAACGGAATTTGGACAACATTCGGTCGACGGACACTTGGTGATCGTTAGCATCCCCACAGCGGTATCGAAAGGCGCGGTGGCGGCGTGGTATGGTAGAGCAGGCGCGACATTTTGCATGAGGGGGGGATCGTGAGAGTGGGCAAGGTCATTGTACCTGTTGGCAAATACCTAATTGGTTAATTAAAATAAGGCAATTATTGCAGCAGTAACAAAACGGGCATGTCACCGCATTGACATCTACTGGGCTCCCACAAGGGCGCTTGATAGTACGGCAATTGCTTTCCGCACACGCCGTAGTCACGAGGACAAGTAAATATCCCGAACACTGACACCCGAATAAGATATTCGTGAAGTGGCTCTAAAATTAGGGCTAATTGTCGCATCGGTGTGAATCCATAGGTACTTCAAAGACCTGTTAGGTAAGCAGTATCAAAACGCGAGTTGCGATATCGACCAGTACCAGATGTTAAAGGTGGTGACATAGCTTGCTCAGGTTGAAGCGTGAAGACCATTTATCCGAGAAGGGGCATTGTCCTCTGCACAGAAATACTGATGGCCTCGGTATTTTAGATGTATGGGATTACCGGAGCTCATGGTTCACGAACTGTGTCTAGTATGGACGTAGCGAAGAAAACAGATCCTTACCTTAACATATTGCCCTAAGCGCCCTATTATCCATATTCGTAGAGCCGAGTAGCCGAACGTGCGTAGCTCCAAAAAGGCGATTCGCTGTGCG </a:t>
            </a:r>
          </a:p>
          <a:p>
            <a:r>
              <a:rPr lang="en-US" spc="300" dirty="0">
                <a:solidFill>
                  <a:srgbClr val="EAB800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</a:t>
            </a:r>
          </a:p>
          <a:p>
            <a:endParaRPr lang="en-US" spc="300" dirty="0">
              <a:solidFill>
                <a:srgbClr val="EAB800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666608"/>
      </p:ext>
    </p:extLst>
  </p:cSld>
  <p:clrMapOvr>
    <a:masterClrMapping/>
  </p:clrMapOvr>
  <p:transition spd="slow" advTm="6194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25979-ABA0-478B-921F-E9BA73C50C14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مقدمه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10660-4E80-4C74-9A01-29A1A520B54A}"/>
              </a:ext>
            </a:extLst>
          </p:cNvPr>
          <p:cNvSpPr txBox="1"/>
          <p:nvPr/>
        </p:nvSpPr>
        <p:spPr>
          <a:xfrm>
            <a:off x="7988499" y="1335053"/>
            <a:ext cx="260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بیوانفورماتیک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CE3EA-EA62-4571-8E8B-5A947D937CE3}"/>
              </a:ext>
            </a:extLst>
          </p:cNvPr>
          <p:cNvSpPr txBox="1"/>
          <p:nvPr/>
        </p:nvSpPr>
        <p:spPr>
          <a:xfrm>
            <a:off x="6938758" y="735793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4839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چیست</a:t>
            </a:r>
            <a:endParaRPr lang="en-US" sz="2800" b="1" dirty="0">
              <a:solidFill>
                <a:srgbClr val="4839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BA5061-2D13-401E-8B5F-39B7E37C763B}"/>
              </a:ext>
            </a:extLst>
          </p:cNvPr>
          <p:cNvSpPr txBox="1"/>
          <p:nvPr/>
        </p:nvSpPr>
        <p:spPr>
          <a:xfrm>
            <a:off x="6939971" y="1327513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چرا</a:t>
            </a:r>
            <a:endParaRPr lang="en-US" sz="28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5EDAA-4E11-4D56-979D-CAC046B729C7}"/>
              </a:ext>
            </a:extLst>
          </p:cNvPr>
          <p:cNvSpPr txBox="1"/>
          <p:nvPr/>
        </p:nvSpPr>
        <p:spPr>
          <a:xfrm>
            <a:off x="6938758" y="2042431"/>
            <a:ext cx="1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4839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چگونه</a:t>
            </a:r>
            <a:endParaRPr lang="en-US" sz="2800" b="1" dirty="0">
              <a:solidFill>
                <a:srgbClr val="4839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2B25AE-AF42-48A6-A52F-DDE2BFAE0CBF}"/>
              </a:ext>
            </a:extLst>
          </p:cNvPr>
          <p:cNvGrpSpPr/>
          <p:nvPr/>
        </p:nvGrpSpPr>
        <p:grpSpPr>
          <a:xfrm>
            <a:off x="3220623" y="2897367"/>
            <a:ext cx="1633994" cy="1633994"/>
            <a:chOff x="6535130" y="3100098"/>
            <a:chExt cx="1633994" cy="16339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56DB95-BF64-4DDF-AFB7-05CD731110F6}"/>
                </a:ext>
              </a:extLst>
            </p:cNvPr>
            <p:cNvSpPr/>
            <p:nvPr/>
          </p:nvSpPr>
          <p:spPr>
            <a:xfrm>
              <a:off x="6535130" y="3100098"/>
              <a:ext cx="1633994" cy="16339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6DDD80-D9ED-4BF2-8704-CDE992A2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257" y="3267233"/>
              <a:ext cx="1171739" cy="117173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F0FBCFE-B523-446D-A406-28054B632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007" y="2897367"/>
            <a:ext cx="1633994" cy="16339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95F9EC-100D-41AD-86C1-FBAFCBD90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3" y="2897367"/>
            <a:ext cx="1633994" cy="16339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E017D4-124B-4F0B-98AF-12F36CCA0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53" y="2394312"/>
            <a:ext cx="2512118" cy="251211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7F53B1-D31D-4EEE-9E26-607C01BE21A3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790990" y="5354320"/>
            <a:ext cx="2109469" cy="0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1BCDCD5-74AB-4DB9-A231-AE232B2FDE39}"/>
              </a:ext>
            </a:extLst>
          </p:cNvPr>
          <p:cNvSpPr/>
          <p:nvPr/>
        </p:nvSpPr>
        <p:spPr>
          <a:xfrm>
            <a:off x="1653830" y="5217160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9ACBD7-60A7-45CB-BEB0-74D764F413AB}"/>
              </a:ext>
            </a:extLst>
          </p:cNvPr>
          <p:cNvSpPr/>
          <p:nvPr/>
        </p:nvSpPr>
        <p:spPr>
          <a:xfrm>
            <a:off x="3900459" y="5217160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E0D947-48A9-4933-B1F6-F39DAB240F1F}"/>
              </a:ext>
            </a:extLst>
          </p:cNvPr>
          <p:cNvSpPr/>
          <p:nvPr/>
        </p:nvSpPr>
        <p:spPr>
          <a:xfrm>
            <a:off x="6324061" y="5091182"/>
            <a:ext cx="537458" cy="537458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CA1F30-6D46-4098-86BC-0587A673B25D}"/>
              </a:ext>
            </a:extLst>
          </p:cNvPr>
          <p:cNvSpPr/>
          <p:nvPr/>
        </p:nvSpPr>
        <p:spPr>
          <a:xfrm>
            <a:off x="9146333" y="5218658"/>
            <a:ext cx="274320" cy="274320"/>
          </a:xfrm>
          <a:prstGeom prst="ellipse">
            <a:avLst/>
          </a:prstGeom>
          <a:solidFill>
            <a:srgbClr val="EAB800"/>
          </a:solidFill>
          <a:ln>
            <a:solidFill>
              <a:srgbClr val="EA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FDFD59-5C92-43DC-8B6E-4DCE9CE8697F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037619" y="5354320"/>
            <a:ext cx="2286442" cy="5591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6EA1FC-39A4-44A9-A85A-275303E37B0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6815944" y="5354320"/>
            <a:ext cx="2330389" cy="1498"/>
          </a:xfrm>
          <a:prstGeom prst="line">
            <a:avLst/>
          </a:prstGeom>
          <a:ln w="76200">
            <a:solidFill>
              <a:srgbClr val="EA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7261E8-2BE4-47A4-86B6-3E5C47418CDD}"/>
              </a:ext>
            </a:extLst>
          </p:cNvPr>
          <p:cNvSpPr txBox="1"/>
          <p:nvPr/>
        </p:nvSpPr>
        <p:spPr>
          <a:xfrm>
            <a:off x="857152" y="5603239"/>
            <a:ext cx="128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بیمار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63C6C-3CE3-412B-B7F2-0778E6BB2760}"/>
              </a:ext>
            </a:extLst>
          </p:cNvPr>
          <p:cNvSpPr txBox="1"/>
          <p:nvPr/>
        </p:nvSpPr>
        <p:spPr>
          <a:xfrm>
            <a:off x="3093815" y="5603239"/>
            <a:ext cx="128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آزمایش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82765D-1FFD-461B-936B-3D4A3DC54E76}"/>
              </a:ext>
            </a:extLst>
          </p:cNvPr>
          <p:cNvSpPr txBox="1"/>
          <p:nvPr/>
        </p:nvSpPr>
        <p:spPr>
          <a:xfrm>
            <a:off x="5835747" y="5697608"/>
            <a:ext cx="128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آنالیز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BFF7D5-9DC4-427F-8B56-2685E9B0F8C4}"/>
              </a:ext>
            </a:extLst>
          </p:cNvPr>
          <p:cNvSpPr txBox="1"/>
          <p:nvPr/>
        </p:nvSpPr>
        <p:spPr>
          <a:xfrm>
            <a:off x="8376950" y="5697608"/>
            <a:ext cx="128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درمان</a:t>
            </a:r>
            <a:endParaRPr lang="en-US" sz="2400" b="1" dirty="0">
              <a:solidFill>
                <a:srgbClr val="EAB8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765260"/>
      </p:ext>
    </p:extLst>
  </p:cSld>
  <p:clrMapOvr>
    <a:masterClrMapping/>
  </p:clrMapOvr>
  <p:transition spd="slow" advTm="9595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0013 -0.1041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3.75E-6 -0.0819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00013 -0.0863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4" grpId="1"/>
      <p:bldP spid="25" grpId="0"/>
      <p:bldP spid="25" grpId="1"/>
      <p:bldP spid="25" grpId="2"/>
      <p:bldP spid="36" grpId="0" animBg="1"/>
      <p:bldP spid="38" grpId="0" animBg="1"/>
      <p:bldP spid="40" grpId="0" animBg="1"/>
      <p:bldP spid="42" grpId="0" animBg="1"/>
      <p:bldP spid="48" grpId="0"/>
      <p:bldP spid="50" grpId="0"/>
      <p:bldP spid="52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1051364" y="1566920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بیماری ای که به دلیل تغییر </a:t>
            </a:r>
            <a:r>
              <a:rPr lang="en-US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سلول های بدن بوجود می آید.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2604A-4F86-4006-8022-D085AAC62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03" y="2161540"/>
            <a:ext cx="7974593" cy="3903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8504017"/>
      </p:ext>
    </p:extLst>
  </p:cSld>
  <p:clrMapOvr>
    <a:masterClrMapping/>
  </p:clrMapOvr>
  <p:transition spd="slow" advTm="647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068F0-84CA-46DF-8537-44FDDFAB5B2F}"/>
              </a:ext>
            </a:extLst>
          </p:cNvPr>
          <p:cNvSpPr txBox="1"/>
          <p:nvPr/>
        </p:nvSpPr>
        <p:spPr>
          <a:xfrm>
            <a:off x="6538302" y="441767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سرطان</a:t>
            </a:r>
            <a:endParaRPr lang="en-US" sz="3200" dirty="0">
              <a:solidFill>
                <a:srgbClr val="EAB800"/>
              </a:solidFill>
              <a:latin typeface="IRANSans(FaNum) Medium" panose="02040503050201020203" pitchFamily="18" charset="-78"/>
              <a:cs typeface="IRANSans(FaNum) Medium" panose="02040503050201020203" pitchFamily="18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1B592-C705-4433-99F2-B405702B02B9}"/>
              </a:ext>
            </a:extLst>
          </p:cNvPr>
          <p:cNvGrpSpPr/>
          <p:nvPr/>
        </p:nvGrpSpPr>
        <p:grpSpPr>
          <a:xfrm>
            <a:off x="11312525" y="-176262"/>
            <a:ext cx="436342" cy="7034262"/>
            <a:chOff x="11119096" y="-176262"/>
            <a:chExt cx="436342" cy="7034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EEC5A8-18D2-4125-B58C-7F4D51C3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6" y="257467"/>
              <a:ext cx="436342" cy="95337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CE64BC-0997-4314-9B95-0577393F7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578" y="1210844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6101C-F24F-4D44-818A-6AE5636434F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418" y="1208939"/>
              <a:ext cx="0" cy="5647156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CE588-0F51-4D8D-A7FB-B4A0C9DA2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5228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7EB1BD-3754-4C4E-BC48-1BB0822A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9059" y="-176262"/>
              <a:ext cx="3519" cy="437882"/>
            </a:xfrm>
            <a:prstGeom prst="line">
              <a:avLst/>
            </a:prstGeom>
            <a:ln w="41275">
              <a:solidFill>
                <a:srgbClr val="EAB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57FBEE-B2BA-4F30-9E7C-5E32F251101E}"/>
              </a:ext>
            </a:extLst>
          </p:cNvPr>
          <p:cNvSpPr txBox="1"/>
          <p:nvPr/>
        </p:nvSpPr>
        <p:spPr>
          <a:xfrm>
            <a:off x="11330792" y="6488668"/>
            <a:ext cx="43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B800"/>
                </a:solidFill>
                <a:latin typeface="IRANSans(FaNum) Medium" panose="02040503050201020203" pitchFamily="18" charset="-78"/>
                <a:cs typeface="IRANSans(FaNum) Medium" panose="02040503050201020203" pitchFamily="18" charset="-78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DFBE2-2E48-45F1-B69F-26409BFEF0D7}"/>
              </a:ext>
            </a:extLst>
          </p:cNvPr>
          <p:cNvSpPr txBox="1"/>
          <p:nvPr/>
        </p:nvSpPr>
        <p:spPr>
          <a:xfrm>
            <a:off x="5076094" y="6504057"/>
            <a:ext cx="203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solidFill>
                  <a:srgbClr val="EAB800"/>
                </a:solidFill>
                <a:latin typeface="IRANSans UltraLight" panose="02040503050201020203" pitchFamily="18" charset="-78"/>
                <a:cs typeface="IRANSans UltraLight" panose="02040503050201020203" pitchFamily="18" charset="-78"/>
              </a:rPr>
              <a:t>دانشگاه صنعتی امیرکبیر</a:t>
            </a:r>
            <a:endParaRPr lang="en-US" sz="1600" dirty="0">
              <a:solidFill>
                <a:srgbClr val="EAB800"/>
              </a:solidFill>
              <a:latin typeface="IRANSans UltraLight" panose="02040503050201020203" pitchFamily="18" charset="-78"/>
              <a:cs typeface="IRANSans UltraLight" panose="02040503050201020203" pitchFamily="18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E980E-211C-4B00-87AE-1F6E68E09201}"/>
              </a:ext>
            </a:extLst>
          </p:cNvPr>
          <p:cNvSpPr txBox="1"/>
          <p:nvPr/>
        </p:nvSpPr>
        <p:spPr>
          <a:xfrm>
            <a:off x="1051364" y="1566920"/>
            <a:ext cx="986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بیماری ای که به دلیل تغییر </a:t>
            </a:r>
            <a:r>
              <a:rPr lang="en-US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DNA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سلول های بدن بوجود می آید.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FE66B-C07D-44E8-BBCB-D8CE7286E146}"/>
              </a:ext>
            </a:extLst>
          </p:cNvPr>
          <p:cNvSpPr txBox="1"/>
          <p:nvPr/>
        </p:nvSpPr>
        <p:spPr>
          <a:xfrm>
            <a:off x="1051364" y="2507408"/>
            <a:ext cx="9869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دلیل اصلی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: جهش های بدنی (</a:t>
            </a:r>
            <a:r>
              <a:rPr lang="en-US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Somatic Mutations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) سلول ها هنگام تکثیر</a:t>
            </a:r>
          </a:p>
          <a:p>
            <a:pPr algn="r" rtl="1">
              <a:spcBef>
                <a:spcPts val="600"/>
              </a:spcBef>
              <a:spcAft>
                <a:spcPts val="1200"/>
              </a:spcAft>
            </a:pPr>
            <a:r>
              <a:rPr lang="fa-IR" sz="2400" b="1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عوامل موثر در جهش: </a:t>
            </a:r>
            <a:r>
              <a:rPr lang="fa-IR" sz="2000" dirty="0">
                <a:solidFill>
                  <a:srgbClr val="EAB8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سیگار کشیدن، اشعه ی فرابنفش، افزایش سن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217275"/>
      </p:ext>
    </p:extLst>
  </p:cSld>
  <p:clrMapOvr>
    <a:masterClrMapping/>
  </p:clrMapOvr>
  <p:transition spd="slow" advTm="4246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3|2.1|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1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2|1.8|2.4|2.3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|1.7|1.8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3|2.2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1.6|2.3|1.9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2.1|3.1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4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5|1.5|1.2|1.2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1.1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1.3|1|1.5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3|1.2|0.9|2.8|1.3|1.4|1.2|1.1|1.1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6|1.2|1.8|1.7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|1.7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849</Words>
  <Application>Microsoft Office PowerPoint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IRANSans Medium</vt:lpstr>
      <vt:lpstr>IRANSans UltraLight</vt:lpstr>
      <vt:lpstr>IRANSans(FaNum)</vt:lpstr>
      <vt:lpstr>IRANSans(FaNum) Medium</vt:lpstr>
      <vt:lpstr>Office Theme</vt:lpstr>
      <vt:lpstr>کاربرد بیوانفورماتیک در آنالیز سرطان</vt:lpstr>
      <vt:lpstr>کاربرد بیوانفورماتیک در آنالیز سرطان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کاربرد بیوانفورماتیک در آنالیز سرطان</dc:title>
  <dc:creator>Amir Bin</dc:creator>
  <cp:lastModifiedBy>Amir Bin</cp:lastModifiedBy>
  <cp:revision>77</cp:revision>
  <dcterms:created xsi:type="dcterms:W3CDTF">2020-07-29T07:04:27Z</dcterms:created>
  <dcterms:modified xsi:type="dcterms:W3CDTF">2020-08-05T10:48:26Z</dcterms:modified>
</cp:coreProperties>
</file>