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17"/>
  </p:notesMasterIdLst>
  <p:sldIdLst>
    <p:sldId id="312" r:id="rId2"/>
    <p:sldId id="313" r:id="rId3"/>
    <p:sldId id="314" r:id="rId4"/>
    <p:sldId id="315" r:id="rId5"/>
    <p:sldId id="320" r:id="rId6"/>
    <p:sldId id="361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5" r:id="rId15"/>
    <p:sldId id="370" r:id="rId16"/>
    <p:sldId id="376" r:id="rId17"/>
    <p:sldId id="372" r:id="rId18"/>
    <p:sldId id="373" r:id="rId19"/>
    <p:sldId id="374" r:id="rId20"/>
    <p:sldId id="377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6" r:id="rId56"/>
    <p:sldId id="359" r:id="rId57"/>
    <p:sldId id="358" r:id="rId58"/>
    <p:sldId id="316" r:id="rId59"/>
    <p:sldId id="378" r:id="rId60"/>
    <p:sldId id="379" r:id="rId61"/>
    <p:sldId id="380" r:id="rId62"/>
    <p:sldId id="381" r:id="rId63"/>
    <p:sldId id="382" r:id="rId64"/>
    <p:sldId id="408" r:id="rId65"/>
    <p:sldId id="438" r:id="rId66"/>
    <p:sldId id="383" r:id="rId67"/>
    <p:sldId id="384" r:id="rId68"/>
    <p:sldId id="385" r:id="rId69"/>
    <p:sldId id="387" r:id="rId70"/>
    <p:sldId id="388" r:id="rId71"/>
    <p:sldId id="439" r:id="rId72"/>
    <p:sldId id="317" r:id="rId73"/>
    <p:sldId id="390" r:id="rId74"/>
    <p:sldId id="391" r:id="rId75"/>
    <p:sldId id="392" r:id="rId76"/>
    <p:sldId id="393" r:id="rId77"/>
    <p:sldId id="394" r:id="rId78"/>
    <p:sldId id="395" r:id="rId79"/>
    <p:sldId id="396" r:id="rId80"/>
    <p:sldId id="397" r:id="rId81"/>
    <p:sldId id="398" r:id="rId82"/>
    <p:sldId id="399" r:id="rId83"/>
    <p:sldId id="401" r:id="rId84"/>
    <p:sldId id="319" r:id="rId85"/>
    <p:sldId id="407" r:id="rId86"/>
    <p:sldId id="410" r:id="rId87"/>
    <p:sldId id="409" r:id="rId88"/>
    <p:sldId id="411" r:id="rId89"/>
    <p:sldId id="412" r:id="rId90"/>
    <p:sldId id="413" r:id="rId91"/>
    <p:sldId id="414" r:id="rId92"/>
    <p:sldId id="415" r:id="rId93"/>
    <p:sldId id="417" r:id="rId94"/>
    <p:sldId id="419" r:id="rId95"/>
    <p:sldId id="420" r:id="rId96"/>
    <p:sldId id="423" r:id="rId97"/>
    <p:sldId id="422" r:id="rId98"/>
    <p:sldId id="424" r:id="rId99"/>
    <p:sldId id="425" r:id="rId100"/>
    <p:sldId id="427" r:id="rId101"/>
    <p:sldId id="428" r:id="rId102"/>
    <p:sldId id="318" r:id="rId103"/>
    <p:sldId id="431" r:id="rId104"/>
    <p:sldId id="432" r:id="rId105"/>
    <p:sldId id="433" r:id="rId106"/>
    <p:sldId id="434" r:id="rId107"/>
    <p:sldId id="436" r:id="rId108"/>
    <p:sldId id="437" r:id="rId109"/>
    <p:sldId id="435" r:id="rId110"/>
    <p:sldId id="429" r:id="rId111"/>
    <p:sldId id="402" r:id="rId112"/>
    <p:sldId id="403" r:id="rId113"/>
    <p:sldId id="440" r:id="rId114"/>
    <p:sldId id="441" r:id="rId115"/>
    <p:sldId id="442" r:id="rId116"/>
  </p:sldIdLst>
  <p:sldSz cx="10080625" cy="7559675"/>
  <p:notesSz cx="7559675" cy="10691813"/>
  <p:embeddedFontLst>
    <p:embeddedFont>
      <p:font typeface="Agency FB" panose="020B0503020202020204" pitchFamily="34" charset="0"/>
      <p:regular r:id="rId118"/>
      <p:bold r:id="rId119"/>
    </p:embeddedFont>
    <p:embeddedFont>
      <p:font typeface="Calibri" panose="020F0502020204030204" pitchFamily="34" charset="0"/>
      <p:regular r:id="rId120"/>
      <p:bold r:id="rId121"/>
      <p:italic r:id="rId122"/>
      <p:boldItalic r:id="rId123"/>
    </p:embeddedFont>
    <p:embeddedFont>
      <p:font typeface="Source Sans Pro" panose="020B0503030403020204" pitchFamily="34" charset="0"/>
      <p:regular r:id="rId124"/>
      <p:bold r:id="rId125"/>
      <p:italic r:id="rId126"/>
      <p:boldItalic r:id="rId127"/>
    </p:embeddedFont>
    <p:embeddedFont>
      <p:font typeface="Source Sans Pro Black" panose="020B0803030403020204" pitchFamily="34" charset="0"/>
      <p:bold r:id="rId128"/>
      <p:boldItalic r:id="rId1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ACD63-E8EC-D3C6-432E-640FA05526B3}" v="1" dt="2023-04-20T18:15:19.351"/>
    <p1510:client id="{87E830D8-A349-77BF-86BA-591044F22882}" v="357" dt="2023-04-21T08:53:42.760"/>
    <p1510:client id="{F2C9E5F2-335A-4355-AB96-11D08A37DA3B}" v="377" dt="2023-04-21T07:21:14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6.fntdata"/><Relationship Id="rId128" Type="http://schemas.openxmlformats.org/officeDocument/2006/relationships/font" Target="fonts/font11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font" Target="fonts/font1.fntdata"/><Relationship Id="rId134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7.fntdata"/><Relationship Id="rId129" Type="http://schemas.openxmlformats.org/officeDocument/2006/relationships/font" Target="fonts/font1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font" Target="fonts/font2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3.fntdata"/><Relationship Id="rId125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18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62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5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7167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38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2914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851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040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338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99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63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0251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830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749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73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70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714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05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0226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90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332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118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4241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7432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393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552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7149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518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160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509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307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393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67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2908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027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2597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072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913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0042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2131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769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9617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4024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81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3237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5741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048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6020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3428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dirty="0"/>
              <a:t>N-dimensionalidad de la memo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47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415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2334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577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Cual</a:t>
            </a:r>
          </a:p>
        </p:txBody>
      </p:sp>
    </p:spTree>
    <p:extLst>
      <p:ext uri="{BB962C8B-B14F-4D97-AF65-F5344CB8AC3E}">
        <p14:creationId xmlns:p14="http://schemas.microsoft.com/office/powerpoint/2010/main" val="10277084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68781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356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3352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6682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1341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5726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57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6656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6277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08075" y="801688"/>
            <a:ext cx="5345113" cy="40100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64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904943" y="6824875"/>
            <a:ext cx="10464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3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4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3"/>
          <p:cNvSpPr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904943" y="6824875"/>
            <a:ext cx="10464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2"/>
          </p:nvPr>
        </p:nvSpPr>
        <p:spPr>
          <a:xfrm>
            <a:off x="8904943" y="6824875"/>
            <a:ext cx="104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92014E3E-DE70-6B22-CF00-5ED4E48478C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863" y="6729023"/>
            <a:ext cx="838273" cy="83065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eptaelreto.com/problem/statement.php?id=606&amp;cat=31" TargetMode="External"/><Relationship Id="rId2" Type="http://schemas.openxmlformats.org/officeDocument/2006/relationships/hyperlink" Target="https://www.aceptaelreto.com/problem/statement.php?id=251&amp;cat=3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eptaelreto.com/problem/statement.php?id=603&amp;cat=31" TargetMode="External"/><Relationship Id="rId4" Type="http://schemas.openxmlformats.org/officeDocument/2006/relationships/hyperlink" Target="https://www.aceptaelreto.com/problem/statement.php?id=353&amp;cat=31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s://forms.office.com/e/wKcpZH5u2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a.pinaz.2020@alumnos.urjc.es" TargetMode="External"/><Relationship Id="rId3" Type="http://schemas.openxmlformats.org/officeDocument/2006/relationships/hyperlink" Target="mailto:raul.martin@urjc.es" TargetMode="External"/><Relationship Id="rId7" Type="http://schemas.openxmlformats.org/officeDocument/2006/relationships/hyperlink" Target="mailto:x.liu1.2020@alumnos.urjc.es" TargetMode="External"/><Relationship Id="rId2" Type="http://schemas.openxmlformats.org/officeDocument/2006/relationships/hyperlink" Target="mailto:isaac.lozano@urjc.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.perezc.2018@alumnos.urjc.es" TargetMode="External"/><Relationship Id="rId5" Type="http://schemas.openxmlformats.org/officeDocument/2006/relationships/hyperlink" Target="mailto:f.tortola.2018@alumnos.urjc.es" TargetMode="External"/><Relationship Id="rId10" Type="http://schemas.openxmlformats.org/officeDocument/2006/relationships/hyperlink" Target="mailto:r.fauste.2020@alumnos.urjc.es" TargetMode="External"/><Relationship Id="rId4" Type="http://schemas.openxmlformats.org/officeDocument/2006/relationships/hyperlink" Target="mailto:s.salazarc.2018@alumnos.urjc.es" TargetMode="External"/><Relationship Id="rId9" Type="http://schemas.openxmlformats.org/officeDocument/2006/relationships/hyperlink" Target="mailto:s.garciarod.2020@alumnos.urjc.e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eptaelreto.com/problem/statement.php?id=28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eptaelreto.com/problem/statement.php?id=554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4">
            <a:extLst>
              <a:ext uri="{FF2B5EF4-FFF2-40B4-BE49-F238E27FC236}">
                <a16:creationId xmlns:a16="http://schemas.microsoft.com/office/drawing/2014/main" id="{900FE422-D360-4BEA-8AC6-19B478141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363" y="360363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PROGRAMACIÓN COMPETITIVA</a:t>
            </a:r>
            <a:endParaRPr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URJC - 2023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BD84CED-164D-D3C1-F048-BF324F82C91B}"/>
              </a:ext>
            </a:extLst>
          </p:cNvPr>
          <p:cNvCxnSpPr>
            <a:cxnSpLocks/>
          </p:cNvCxnSpPr>
          <p:nvPr/>
        </p:nvCxnSpPr>
        <p:spPr>
          <a:xfrm>
            <a:off x="678425" y="3632353"/>
            <a:ext cx="6577781" cy="0"/>
          </a:xfrm>
          <a:prstGeom prst="line">
            <a:avLst/>
          </a:prstGeom>
          <a:ln w="76200">
            <a:solidFill>
              <a:srgbClr val="E74C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2FFD0F-53A3-FB7F-2BA0-356738FC0E25}"/>
              </a:ext>
            </a:extLst>
          </p:cNvPr>
          <p:cNvCxnSpPr>
            <a:cxnSpLocks/>
          </p:cNvCxnSpPr>
          <p:nvPr/>
        </p:nvCxnSpPr>
        <p:spPr>
          <a:xfrm>
            <a:off x="4881716" y="5392327"/>
            <a:ext cx="4410843" cy="0"/>
          </a:xfrm>
          <a:prstGeom prst="line">
            <a:avLst/>
          </a:prstGeom>
          <a:ln w="76200">
            <a:solidFill>
              <a:srgbClr val="E74C3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588A-7933-570A-BEC5-A8D4B284D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" y="1980000"/>
            <a:ext cx="7191174" cy="2002062"/>
          </a:xfrm>
        </p:spPr>
        <p:txBody>
          <a:bodyPr/>
          <a:lstStyle/>
          <a:p>
            <a:r>
              <a:rPr lang="es-ES" sz="11500" dirty="0">
                <a:latin typeface="Agency FB" panose="020B0503020202020204" pitchFamily="34" charset="0"/>
              </a:rPr>
              <a:t>Programación</a:t>
            </a:r>
          </a:p>
          <a:p>
            <a:r>
              <a:rPr lang="es-ES" sz="11500" dirty="0">
                <a:latin typeface="Agency FB" panose="020B0503020202020204" pitchFamily="34" charset="0"/>
              </a:rPr>
              <a:t>			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B4F2F41E-F4B4-7319-4366-CAEE435B6D36}"/>
              </a:ext>
            </a:extLst>
          </p:cNvPr>
          <p:cNvSpPr txBox="1">
            <a:spLocks/>
          </p:cNvSpPr>
          <p:nvPr/>
        </p:nvSpPr>
        <p:spPr>
          <a:xfrm>
            <a:off x="3955587" y="1949507"/>
            <a:ext cx="5545393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500" dirty="0">
                <a:latin typeface="Agency FB" panose="020B0503020202020204" pitchFamily="34" charset="0"/>
              </a:rPr>
              <a:t>				Dinámica</a:t>
            </a:r>
          </a:p>
        </p:txBody>
      </p:sp>
      <p:pic>
        <p:nvPicPr>
          <p:cNvPr id="13" name="Imagen 12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713772D-CC0E-8BCC-3877-6F75D386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9" y="3223907"/>
            <a:ext cx="4361887" cy="433576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455F0C9-7124-22F6-B044-6F805E5FBAB2}"/>
              </a:ext>
            </a:extLst>
          </p:cNvPr>
          <p:cNvSpPr/>
          <p:nvPr/>
        </p:nvSpPr>
        <p:spPr>
          <a:xfrm>
            <a:off x="181818" y="6828504"/>
            <a:ext cx="516193" cy="516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 descr="Icono&#10;&#10;Descripción generada automáticamente con confianza baja">
            <a:extLst>
              <a:ext uri="{FF2B5EF4-FFF2-40B4-BE49-F238E27FC236}">
                <a16:creationId xmlns:a16="http://schemas.microsoft.com/office/drawing/2014/main" id="{A50A8E1A-C086-23BE-AF86-F7A0F562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0" y="6828503"/>
            <a:ext cx="464028" cy="516193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A9D1820-38FD-A245-5939-9EC595B80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91" y="6919138"/>
            <a:ext cx="805100" cy="3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" y="1532938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710DA-B6AB-8A89-8EBC-AC16B76C2DBE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057B57-8643-919E-2626-599B5709AFF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4494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181E-7 -2.42335E-6 L 5.51181E-7 0.00021 C 0.04283 0.00567 0.08583 0.01008 0.12882 0.01764 C 0.15748 0.02163 0.1789 0.02793 0.19323 0.03402 C 0.20756 0.03822 0.22189 0.04242 0.23622 0.04725 C 0.26488 0.05565 0.27213 0.06342 0.29354 0.07329 C 0.29354 0.07581 0.30787 0.09219 0.30787 0.0945 C 0.30787 0.09975 0.30079 0.105 0.30079 0.11046 C 0.29354 0.13377 0.29354 0.13062 0.29354 0.14196 L 0.31512 0.14007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8" y="70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100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724692" y="16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198D4A-76FB-9DDF-2E3C-C4D1472E09FD}"/>
              </a:ext>
            </a:extLst>
          </p:cNvPr>
          <p:cNvSpPr/>
          <p:nvPr/>
        </p:nvSpPr>
        <p:spPr>
          <a:xfrm>
            <a:off x="99763" y="1957078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2" name="Google Shape;128;p7">
            <a:extLst>
              <a:ext uri="{FF2B5EF4-FFF2-40B4-BE49-F238E27FC236}">
                <a16:creationId xmlns:a16="http://schemas.microsoft.com/office/drawing/2014/main" id="{B12F26CF-E1ED-618E-5158-346889CDB1ED}"/>
              </a:ext>
            </a:extLst>
          </p:cNvPr>
          <p:cNvSpPr/>
          <p:nvPr/>
        </p:nvSpPr>
        <p:spPr>
          <a:xfrm>
            <a:off x="6659397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" name="Google Shape;128;p7">
            <a:extLst>
              <a:ext uri="{FF2B5EF4-FFF2-40B4-BE49-F238E27FC236}">
                <a16:creationId xmlns:a16="http://schemas.microsoft.com/office/drawing/2014/main" id="{D493A29A-54D1-DE6B-7F21-4286B96663E1}"/>
              </a:ext>
            </a:extLst>
          </p:cNvPr>
          <p:cNvSpPr/>
          <p:nvPr/>
        </p:nvSpPr>
        <p:spPr>
          <a:xfrm>
            <a:off x="1903340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4" name="Google Shape;144;p7">
            <a:extLst>
              <a:ext uri="{FF2B5EF4-FFF2-40B4-BE49-F238E27FC236}">
                <a16:creationId xmlns:a16="http://schemas.microsoft.com/office/drawing/2014/main" id="{145AA650-30FB-8DF7-1E59-54A5DAFFDC2A}"/>
              </a:ext>
            </a:extLst>
          </p:cNvPr>
          <p:cNvCxnSpPr>
            <a:cxnSpLocks/>
            <a:stCxn id="128" idx="6"/>
            <a:endCxn id="2" idx="1"/>
          </p:cNvCxnSpPr>
          <p:nvPr/>
        </p:nvCxnSpPr>
        <p:spPr>
          <a:xfrm>
            <a:off x="5618961" y="2110496"/>
            <a:ext cx="1171399" cy="581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44;p7">
            <a:extLst>
              <a:ext uri="{FF2B5EF4-FFF2-40B4-BE49-F238E27FC236}">
                <a16:creationId xmlns:a16="http://schemas.microsoft.com/office/drawing/2014/main" id="{6FD19872-70EE-867A-BE21-99E8704A06FD}"/>
              </a:ext>
            </a:extLst>
          </p:cNvPr>
          <p:cNvCxnSpPr>
            <a:cxnSpLocks/>
            <a:stCxn id="3" idx="6"/>
            <a:endCxn id="128" idx="2"/>
          </p:cNvCxnSpPr>
          <p:nvPr/>
        </p:nvCxnSpPr>
        <p:spPr>
          <a:xfrm flipV="1">
            <a:off x="2797609" y="2110496"/>
            <a:ext cx="1927083" cy="9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327384-3C9D-8E16-18A6-EBD4F8D5E5DD}"/>
              </a:ext>
            </a:extLst>
          </p:cNvPr>
          <p:cNvSpPr/>
          <p:nvPr/>
        </p:nvSpPr>
        <p:spPr>
          <a:xfrm>
            <a:off x="3067117" y="2536080"/>
            <a:ext cx="894269" cy="348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540467-8D27-9AFF-1491-125482EB0C29}"/>
              </a:ext>
            </a:extLst>
          </p:cNvPr>
          <p:cNvSpPr/>
          <p:nvPr/>
        </p:nvSpPr>
        <p:spPr>
          <a:xfrm>
            <a:off x="5819054" y="2189149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9BA70-AB5C-932D-89ED-6A0C50B2D68F}"/>
              </a:ext>
            </a:extLst>
          </p:cNvPr>
          <p:cNvSpPr/>
          <p:nvPr/>
        </p:nvSpPr>
        <p:spPr>
          <a:xfrm>
            <a:off x="88357" y="2934744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18FD024-FF0A-2415-99AC-8731C789AEBD}"/>
              </a:ext>
            </a:extLst>
          </p:cNvPr>
          <p:cNvSpPr txBox="1">
            <a:spLocks/>
          </p:cNvSpPr>
          <p:nvPr/>
        </p:nvSpPr>
        <p:spPr>
          <a:xfrm>
            <a:off x="-764382" y="5735111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Google Shape;128;p7">
            <a:extLst>
              <a:ext uri="{FF2B5EF4-FFF2-40B4-BE49-F238E27FC236}">
                <a16:creationId xmlns:a16="http://schemas.microsoft.com/office/drawing/2014/main" id="{A111EF9A-5B94-F332-8BC4-2F850F47FC74}"/>
              </a:ext>
            </a:extLst>
          </p:cNvPr>
          <p:cNvSpPr/>
          <p:nvPr/>
        </p:nvSpPr>
        <p:spPr>
          <a:xfrm>
            <a:off x="718398" y="36491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18" name="Google Shape;144;p7">
            <a:extLst>
              <a:ext uri="{FF2B5EF4-FFF2-40B4-BE49-F238E27FC236}">
                <a16:creationId xmlns:a16="http://schemas.microsoft.com/office/drawing/2014/main" id="{CFE9B69B-B61A-1F2D-253E-FBB76DC77296}"/>
              </a:ext>
            </a:extLst>
          </p:cNvPr>
          <p:cNvCxnSpPr>
            <a:cxnSpLocks/>
            <a:stCxn id="17" idx="0"/>
            <a:endCxn id="3" idx="3"/>
          </p:cNvCxnSpPr>
          <p:nvPr/>
        </p:nvCxnSpPr>
        <p:spPr>
          <a:xfrm flipV="1">
            <a:off x="1165533" y="332869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28;p7">
            <a:extLst>
              <a:ext uri="{FF2B5EF4-FFF2-40B4-BE49-F238E27FC236}">
                <a16:creationId xmlns:a16="http://schemas.microsoft.com/office/drawing/2014/main" id="{644D4B96-0275-AB10-B661-F2CAFC70F3B6}"/>
              </a:ext>
            </a:extLst>
          </p:cNvPr>
          <p:cNvSpPr/>
          <p:nvPr/>
        </p:nvSpPr>
        <p:spPr>
          <a:xfrm>
            <a:off x="3444894" y="362718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23" name="Google Shape;144;p7">
            <a:extLst>
              <a:ext uri="{FF2B5EF4-FFF2-40B4-BE49-F238E27FC236}">
                <a16:creationId xmlns:a16="http://schemas.microsoft.com/office/drawing/2014/main" id="{86C71243-E37A-EE85-2A01-ECA31CBFB7E5}"/>
              </a:ext>
            </a:extLst>
          </p:cNvPr>
          <p:cNvCxnSpPr>
            <a:cxnSpLocks/>
            <a:stCxn id="3" idx="5"/>
            <a:endCxn id="22" idx="1"/>
          </p:cNvCxnSpPr>
          <p:nvPr/>
        </p:nvCxnSpPr>
        <p:spPr>
          <a:xfrm>
            <a:off x="2666646" y="3328694"/>
            <a:ext cx="909211" cy="430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91C4B3-CDC2-DAFA-98A9-63DDE3F26291}"/>
              </a:ext>
            </a:extLst>
          </p:cNvPr>
          <p:cNvSpPr/>
          <p:nvPr/>
        </p:nvSpPr>
        <p:spPr>
          <a:xfrm>
            <a:off x="1313431" y="332623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6171BFD-A6D2-DA13-E705-EAC65CB868DF}"/>
              </a:ext>
            </a:extLst>
          </p:cNvPr>
          <p:cNvSpPr/>
          <p:nvPr/>
        </p:nvSpPr>
        <p:spPr>
          <a:xfrm>
            <a:off x="2570343" y="344758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D42C5DA-DDEA-0F54-56F0-06FD34C78C46}"/>
              </a:ext>
            </a:extLst>
          </p:cNvPr>
          <p:cNvSpPr txBox="1">
            <a:spLocks/>
          </p:cNvSpPr>
          <p:nvPr/>
        </p:nvSpPr>
        <p:spPr>
          <a:xfrm>
            <a:off x="-378570" y="3891648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40E9E1-B581-C787-D5A2-E7D4AB03B807}"/>
              </a:ext>
            </a:extLst>
          </p:cNvPr>
          <p:cNvSpPr/>
          <p:nvPr/>
        </p:nvSpPr>
        <p:spPr>
          <a:xfrm>
            <a:off x="74085" y="3945761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Google Shape;128;p7">
            <a:extLst>
              <a:ext uri="{FF2B5EF4-FFF2-40B4-BE49-F238E27FC236}">
                <a16:creationId xmlns:a16="http://schemas.microsoft.com/office/drawing/2014/main" id="{5F5CD6AF-ECEE-F882-4589-DF079E92FF79}"/>
              </a:ext>
            </a:extLst>
          </p:cNvPr>
          <p:cNvSpPr/>
          <p:nvPr/>
        </p:nvSpPr>
        <p:spPr>
          <a:xfrm>
            <a:off x="5450789" y="357419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12" name="Google Shape;144;p7">
            <a:extLst>
              <a:ext uri="{FF2B5EF4-FFF2-40B4-BE49-F238E27FC236}">
                <a16:creationId xmlns:a16="http://schemas.microsoft.com/office/drawing/2014/main" id="{9C2C896E-B0D2-93EB-5FA2-4C6B4A526C0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924" y="325371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28;p7">
            <a:extLst>
              <a:ext uri="{FF2B5EF4-FFF2-40B4-BE49-F238E27FC236}">
                <a16:creationId xmlns:a16="http://schemas.microsoft.com/office/drawing/2014/main" id="{0C0AA8C2-7F3D-6B2C-DC10-B69671FE3BD8}"/>
              </a:ext>
            </a:extLst>
          </p:cNvPr>
          <p:cNvSpPr/>
          <p:nvPr/>
        </p:nvSpPr>
        <p:spPr>
          <a:xfrm>
            <a:off x="8177285" y="355220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20" name="Google Shape;144;p7">
            <a:extLst>
              <a:ext uri="{FF2B5EF4-FFF2-40B4-BE49-F238E27FC236}">
                <a16:creationId xmlns:a16="http://schemas.microsoft.com/office/drawing/2014/main" id="{17D5A3CA-FACF-1C40-0ABD-27CB352851D5}"/>
              </a:ext>
            </a:extLst>
          </p:cNvPr>
          <p:cNvCxnSpPr>
            <a:cxnSpLocks/>
            <a:stCxn id="2" idx="6"/>
            <a:endCxn id="19" idx="1"/>
          </p:cNvCxnSpPr>
          <p:nvPr/>
        </p:nvCxnSpPr>
        <p:spPr>
          <a:xfrm>
            <a:off x="7553666" y="3010496"/>
            <a:ext cx="754582" cy="6735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0D3915-1801-BEA7-98CC-64240DE43442}"/>
              </a:ext>
            </a:extLst>
          </p:cNvPr>
          <p:cNvSpPr/>
          <p:nvPr/>
        </p:nvSpPr>
        <p:spPr>
          <a:xfrm>
            <a:off x="6045822" y="325125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93693EA-D206-6307-FCF1-273FC4056ED4}"/>
              </a:ext>
            </a:extLst>
          </p:cNvPr>
          <p:cNvSpPr/>
          <p:nvPr/>
        </p:nvSpPr>
        <p:spPr>
          <a:xfrm>
            <a:off x="7302734" y="337260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26" name="Google Shape;128;p7">
            <a:extLst>
              <a:ext uri="{FF2B5EF4-FFF2-40B4-BE49-F238E27FC236}">
                <a16:creationId xmlns:a16="http://schemas.microsoft.com/office/drawing/2014/main" id="{8D13B99E-9DB8-E783-0933-AA86C365522D}"/>
              </a:ext>
            </a:extLst>
          </p:cNvPr>
          <p:cNvSpPr/>
          <p:nvPr/>
        </p:nvSpPr>
        <p:spPr>
          <a:xfrm>
            <a:off x="740540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29" name="Google Shape;144;p7">
            <a:extLst>
              <a:ext uri="{FF2B5EF4-FFF2-40B4-BE49-F238E27FC236}">
                <a16:creationId xmlns:a16="http://schemas.microsoft.com/office/drawing/2014/main" id="{A32FC18B-BB65-3712-9276-88DE36CDECD5}"/>
              </a:ext>
            </a:extLst>
          </p:cNvPr>
          <p:cNvCxnSpPr>
            <a:cxnSpLocks/>
          </p:cNvCxnSpPr>
          <p:nvPr/>
        </p:nvCxnSpPr>
        <p:spPr>
          <a:xfrm>
            <a:off x="1187675" y="4549179"/>
            <a:ext cx="0" cy="3417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349AE9E-B39F-A9F1-8225-9B090B612BFC}"/>
              </a:ext>
            </a:extLst>
          </p:cNvPr>
          <p:cNvSpPr/>
          <p:nvPr/>
        </p:nvSpPr>
        <p:spPr>
          <a:xfrm>
            <a:off x="1313431" y="4458594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BBBD82F-715C-5440-492E-4D7EF4717A54}"/>
              </a:ext>
            </a:extLst>
          </p:cNvPr>
          <p:cNvSpPr txBox="1">
            <a:spLocks/>
          </p:cNvSpPr>
          <p:nvPr/>
        </p:nvSpPr>
        <p:spPr>
          <a:xfrm>
            <a:off x="0" y="6497020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989FCCD-2F54-91C1-3AB2-318258F1E090}"/>
              </a:ext>
            </a:extLst>
          </p:cNvPr>
          <p:cNvSpPr/>
          <p:nvPr/>
        </p:nvSpPr>
        <p:spPr>
          <a:xfrm>
            <a:off x="106310" y="5156069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1" name="Google Shape;128;p7">
            <a:extLst>
              <a:ext uri="{FF2B5EF4-FFF2-40B4-BE49-F238E27FC236}">
                <a16:creationId xmlns:a16="http://schemas.microsoft.com/office/drawing/2014/main" id="{D9067502-12D5-C6AF-41DB-5A9D6B3D528E}"/>
              </a:ext>
            </a:extLst>
          </p:cNvPr>
          <p:cNvSpPr/>
          <p:nvPr/>
        </p:nvSpPr>
        <p:spPr>
          <a:xfrm>
            <a:off x="3444894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32" name="Google Shape;144;p7">
            <a:extLst>
              <a:ext uri="{FF2B5EF4-FFF2-40B4-BE49-F238E27FC236}">
                <a16:creationId xmlns:a16="http://schemas.microsoft.com/office/drawing/2014/main" id="{C764A25C-28A2-B34A-129E-78465D7F8C07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892029" y="4527185"/>
            <a:ext cx="0" cy="3637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8B67836-649D-DEDC-F52C-7FCADD09622B}"/>
              </a:ext>
            </a:extLst>
          </p:cNvPr>
          <p:cNvSpPr/>
          <p:nvPr/>
        </p:nvSpPr>
        <p:spPr>
          <a:xfrm>
            <a:off x="2896256" y="4556995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36" name="Google Shape;128;p7">
            <a:extLst>
              <a:ext uri="{FF2B5EF4-FFF2-40B4-BE49-F238E27FC236}">
                <a16:creationId xmlns:a16="http://schemas.microsoft.com/office/drawing/2014/main" id="{215EAF09-38D5-852F-6F8C-4E81FCDA2253}"/>
              </a:ext>
            </a:extLst>
          </p:cNvPr>
          <p:cNvSpPr/>
          <p:nvPr/>
        </p:nvSpPr>
        <p:spPr>
          <a:xfrm>
            <a:off x="5474855" y="487833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37" name="Google Shape;144;p7">
            <a:extLst>
              <a:ext uri="{FF2B5EF4-FFF2-40B4-BE49-F238E27FC236}">
                <a16:creationId xmlns:a16="http://schemas.microsoft.com/office/drawing/2014/main" id="{9649DEF9-B31D-F7FD-6B7B-1BBEBA164C5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897924" y="4496927"/>
            <a:ext cx="24066" cy="3814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219A9A4-F7FB-FA70-044D-C53545B9B538}"/>
              </a:ext>
            </a:extLst>
          </p:cNvPr>
          <p:cNvSpPr/>
          <p:nvPr/>
        </p:nvSpPr>
        <p:spPr>
          <a:xfrm>
            <a:off x="4988283" y="4505196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46" name="Google Shape;128;p7">
            <a:extLst>
              <a:ext uri="{FF2B5EF4-FFF2-40B4-BE49-F238E27FC236}">
                <a16:creationId xmlns:a16="http://schemas.microsoft.com/office/drawing/2014/main" id="{09DAF0BC-091D-EC12-726F-592526DE736C}"/>
              </a:ext>
            </a:extLst>
          </p:cNvPr>
          <p:cNvSpPr/>
          <p:nvPr/>
        </p:nvSpPr>
        <p:spPr>
          <a:xfrm>
            <a:off x="6610547" y="4621018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47" name="Google Shape;144;p7">
            <a:extLst>
              <a:ext uri="{FF2B5EF4-FFF2-40B4-BE49-F238E27FC236}">
                <a16:creationId xmlns:a16="http://schemas.microsoft.com/office/drawing/2014/main" id="{910590CE-9B5F-45C9-F960-FC3C2FD1304B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7057682" y="4002205"/>
            <a:ext cx="1119603" cy="6188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128;p7">
            <a:extLst>
              <a:ext uri="{FF2B5EF4-FFF2-40B4-BE49-F238E27FC236}">
                <a16:creationId xmlns:a16="http://schemas.microsoft.com/office/drawing/2014/main" id="{832188A6-DF05-9BF3-DA37-40E459255168}"/>
              </a:ext>
            </a:extLst>
          </p:cNvPr>
          <p:cNvSpPr/>
          <p:nvPr/>
        </p:nvSpPr>
        <p:spPr>
          <a:xfrm>
            <a:off x="8985664" y="4621018"/>
            <a:ext cx="894269" cy="8239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49" name="Google Shape;144;p7">
            <a:extLst>
              <a:ext uri="{FF2B5EF4-FFF2-40B4-BE49-F238E27FC236}">
                <a16:creationId xmlns:a16="http://schemas.microsoft.com/office/drawing/2014/main" id="{FC682CFC-E48D-6AE1-CBEA-41789E6B6860}"/>
              </a:ext>
            </a:extLst>
          </p:cNvPr>
          <p:cNvCxnSpPr>
            <a:cxnSpLocks/>
            <a:stCxn id="19" idx="5"/>
            <a:endCxn id="48" idx="1"/>
          </p:cNvCxnSpPr>
          <p:nvPr/>
        </p:nvCxnSpPr>
        <p:spPr>
          <a:xfrm>
            <a:off x="8940591" y="4320403"/>
            <a:ext cx="176036" cy="421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A31F428-D8DE-E17A-4043-9B9F1BF796C3}"/>
              </a:ext>
            </a:extLst>
          </p:cNvPr>
          <p:cNvSpPr/>
          <p:nvPr/>
        </p:nvSpPr>
        <p:spPr>
          <a:xfrm>
            <a:off x="6817547" y="4145529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A44DE0-764E-7E74-F2EB-032EE7AD8D4B}"/>
              </a:ext>
            </a:extLst>
          </p:cNvPr>
          <p:cNvSpPr/>
          <p:nvPr/>
        </p:nvSpPr>
        <p:spPr>
          <a:xfrm>
            <a:off x="9210524" y="3848703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9" name="Google Shape;128;p7">
            <a:extLst>
              <a:ext uri="{FF2B5EF4-FFF2-40B4-BE49-F238E27FC236}">
                <a16:creationId xmlns:a16="http://schemas.microsoft.com/office/drawing/2014/main" id="{E0BB99BF-D6E2-FEA7-9342-81EE193A9781}"/>
              </a:ext>
            </a:extLst>
          </p:cNvPr>
          <p:cNvSpPr/>
          <p:nvPr/>
        </p:nvSpPr>
        <p:spPr>
          <a:xfrm>
            <a:off x="7861113" y="581138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v:4</a:t>
            </a:r>
            <a:endParaRPr lang="es" sz="1543" dirty="0"/>
          </a:p>
        </p:txBody>
      </p:sp>
      <p:cxnSp>
        <p:nvCxnSpPr>
          <p:cNvPr id="35" name="Google Shape;144;p7">
            <a:extLst>
              <a:ext uri="{FF2B5EF4-FFF2-40B4-BE49-F238E27FC236}">
                <a16:creationId xmlns:a16="http://schemas.microsoft.com/office/drawing/2014/main" id="{6C4BB9CC-5EFF-34AA-50A5-B2984BAA30B4}"/>
              </a:ext>
            </a:extLst>
          </p:cNvPr>
          <p:cNvCxnSpPr>
            <a:cxnSpLocks/>
            <a:stCxn id="9" idx="7"/>
            <a:endCxn id="48" idx="2"/>
          </p:cNvCxnSpPr>
          <p:nvPr/>
        </p:nvCxnSpPr>
        <p:spPr>
          <a:xfrm flipV="1">
            <a:off x="8624419" y="5032974"/>
            <a:ext cx="361245" cy="9102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128;p7">
            <a:extLst>
              <a:ext uri="{FF2B5EF4-FFF2-40B4-BE49-F238E27FC236}">
                <a16:creationId xmlns:a16="http://schemas.microsoft.com/office/drawing/2014/main" id="{693EF82E-5177-6ECA-B6A1-5964A00D9CEC}"/>
              </a:ext>
            </a:extLst>
          </p:cNvPr>
          <p:cNvSpPr/>
          <p:nvPr/>
        </p:nvSpPr>
        <p:spPr>
          <a:xfrm>
            <a:off x="8981284" y="5911400"/>
            <a:ext cx="894269" cy="8239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40" name="Google Shape;144;p7">
            <a:extLst>
              <a:ext uri="{FF2B5EF4-FFF2-40B4-BE49-F238E27FC236}">
                <a16:creationId xmlns:a16="http://schemas.microsoft.com/office/drawing/2014/main" id="{9DD82238-D455-3DDB-D51F-87CB2161A51B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 flipH="1">
            <a:off x="9112247" y="5348476"/>
            <a:ext cx="569815" cy="6835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4372753-A603-7EB8-E632-79F46FD367C7}"/>
              </a:ext>
            </a:extLst>
          </p:cNvPr>
          <p:cNvSpPr/>
          <p:nvPr/>
        </p:nvSpPr>
        <p:spPr>
          <a:xfrm>
            <a:off x="8087356" y="5177578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DEBCDD2-80CB-CB5D-5264-69F4D418FE7F}"/>
              </a:ext>
            </a:extLst>
          </p:cNvPr>
          <p:cNvSpPr/>
          <p:nvPr/>
        </p:nvSpPr>
        <p:spPr>
          <a:xfrm>
            <a:off x="9234927" y="5348476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A1C6F9B-3324-D54B-B20F-5F268B8F20CE}"/>
              </a:ext>
            </a:extLst>
          </p:cNvPr>
          <p:cNvSpPr/>
          <p:nvPr/>
        </p:nvSpPr>
        <p:spPr>
          <a:xfrm>
            <a:off x="108047" y="6142243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59" name="Google Shape;128;p7">
            <a:extLst>
              <a:ext uri="{FF2B5EF4-FFF2-40B4-BE49-F238E27FC236}">
                <a16:creationId xmlns:a16="http://schemas.microsoft.com/office/drawing/2014/main" id="{4488C828-A3D1-F425-4D2E-D7D1FDD5FE94}"/>
              </a:ext>
            </a:extLst>
          </p:cNvPr>
          <p:cNvSpPr/>
          <p:nvPr/>
        </p:nvSpPr>
        <p:spPr>
          <a:xfrm>
            <a:off x="6610547" y="5884230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60" name="Google Shape;144;p7">
            <a:extLst>
              <a:ext uri="{FF2B5EF4-FFF2-40B4-BE49-F238E27FC236}">
                <a16:creationId xmlns:a16="http://schemas.microsoft.com/office/drawing/2014/main" id="{55E58C45-14D6-83D6-E8F8-3A9CC9648AE4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057682" y="5521018"/>
            <a:ext cx="0" cy="3632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FB9119D-79F2-720B-94C6-F3C1C56C75BE}"/>
              </a:ext>
            </a:extLst>
          </p:cNvPr>
          <p:cNvSpPr/>
          <p:nvPr/>
        </p:nvSpPr>
        <p:spPr>
          <a:xfrm>
            <a:off x="7080420" y="5550381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3" name="Google Shape;128;p7">
            <a:extLst>
              <a:ext uri="{FF2B5EF4-FFF2-40B4-BE49-F238E27FC236}">
                <a16:creationId xmlns:a16="http://schemas.microsoft.com/office/drawing/2014/main" id="{2E005CD3-BA46-D015-C496-7A429EA94A47}"/>
              </a:ext>
            </a:extLst>
          </p:cNvPr>
          <p:cNvSpPr/>
          <p:nvPr/>
        </p:nvSpPr>
        <p:spPr>
          <a:xfrm>
            <a:off x="5504080" y="59990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64" name="Google Shape;144;p7">
            <a:extLst>
              <a:ext uri="{FF2B5EF4-FFF2-40B4-BE49-F238E27FC236}">
                <a16:creationId xmlns:a16="http://schemas.microsoft.com/office/drawing/2014/main" id="{064D15A9-AD8D-FF55-F203-98809C685BC1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5921990" y="5778336"/>
            <a:ext cx="29225" cy="2207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E6F032D-D977-B77D-CB15-1FE9EE331187}"/>
              </a:ext>
            </a:extLst>
          </p:cNvPr>
          <p:cNvSpPr/>
          <p:nvPr/>
        </p:nvSpPr>
        <p:spPr>
          <a:xfrm>
            <a:off x="4766681" y="5570791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7" name="Google Shape;128;p7">
            <a:extLst>
              <a:ext uri="{FF2B5EF4-FFF2-40B4-BE49-F238E27FC236}">
                <a16:creationId xmlns:a16="http://schemas.microsoft.com/office/drawing/2014/main" id="{D9A06743-8EA1-D0F6-31F1-176C065B59C7}"/>
              </a:ext>
            </a:extLst>
          </p:cNvPr>
          <p:cNvSpPr/>
          <p:nvPr/>
        </p:nvSpPr>
        <p:spPr>
          <a:xfrm>
            <a:off x="3418705" y="5911400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68" name="Google Shape;144;p7">
            <a:extLst>
              <a:ext uri="{FF2B5EF4-FFF2-40B4-BE49-F238E27FC236}">
                <a16:creationId xmlns:a16="http://schemas.microsoft.com/office/drawing/2014/main" id="{0F87D12B-931A-B092-FA6D-5152096C8F5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865840" y="5790974"/>
            <a:ext cx="26189" cy="120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0249CD-F1C1-4EE1-F46B-156DD657E41B}"/>
              </a:ext>
            </a:extLst>
          </p:cNvPr>
          <p:cNvSpPr/>
          <p:nvPr/>
        </p:nvSpPr>
        <p:spPr>
          <a:xfrm>
            <a:off x="2605344" y="5661057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71" name="Google Shape;128;p7">
            <a:extLst>
              <a:ext uri="{FF2B5EF4-FFF2-40B4-BE49-F238E27FC236}">
                <a16:creationId xmlns:a16="http://schemas.microsoft.com/office/drawing/2014/main" id="{48F59DF4-C516-764F-CF96-CE9CE23E9942}"/>
              </a:ext>
            </a:extLst>
          </p:cNvPr>
          <p:cNvSpPr/>
          <p:nvPr/>
        </p:nvSpPr>
        <p:spPr>
          <a:xfrm>
            <a:off x="771191" y="5987621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72" name="Google Shape;144;p7">
            <a:extLst>
              <a:ext uri="{FF2B5EF4-FFF2-40B4-BE49-F238E27FC236}">
                <a16:creationId xmlns:a16="http://schemas.microsoft.com/office/drawing/2014/main" id="{03EBD2CF-625D-16A0-0657-8AC943A3253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218326" y="5800448"/>
            <a:ext cx="0" cy="1871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D812F6A-0324-DE23-DC86-18589ACF7C9D}"/>
              </a:ext>
            </a:extLst>
          </p:cNvPr>
          <p:cNvSpPr/>
          <p:nvPr/>
        </p:nvSpPr>
        <p:spPr>
          <a:xfrm>
            <a:off x="1344082" y="5709863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</p:spTree>
    <p:extLst>
      <p:ext uri="{BB962C8B-B14F-4D97-AF65-F5344CB8AC3E}">
        <p14:creationId xmlns:p14="http://schemas.microsoft.com/office/powerpoint/2010/main" val="21811621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101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724692" y="16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198D4A-76FB-9DDF-2E3C-C4D1472E09FD}"/>
              </a:ext>
            </a:extLst>
          </p:cNvPr>
          <p:cNvSpPr/>
          <p:nvPr/>
        </p:nvSpPr>
        <p:spPr>
          <a:xfrm>
            <a:off x="99763" y="1957078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2" name="Google Shape;128;p7">
            <a:extLst>
              <a:ext uri="{FF2B5EF4-FFF2-40B4-BE49-F238E27FC236}">
                <a16:creationId xmlns:a16="http://schemas.microsoft.com/office/drawing/2014/main" id="{B12F26CF-E1ED-618E-5158-346889CDB1ED}"/>
              </a:ext>
            </a:extLst>
          </p:cNvPr>
          <p:cNvSpPr/>
          <p:nvPr/>
        </p:nvSpPr>
        <p:spPr>
          <a:xfrm>
            <a:off x="6659397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" name="Google Shape;128;p7">
            <a:extLst>
              <a:ext uri="{FF2B5EF4-FFF2-40B4-BE49-F238E27FC236}">
                <a16:creationId xmlns:a16="http://schemas.microsoft.com/office/drawing/2014/main" id="{D493A29A-54D1-DE6B-7F21-4286B96663E1}"/>
              </a:ext>
            </a:extLst>
          </p:cNvPr>
          <p:cNvSpPr/>
          <p:nvPr/>
        </p:nvSpPr>
        <p:spPr>
          <a:xfrm>
            <a:off x="1903340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4" name="Google Shape;144;p7">
            <a:extLst>
              <a:ext uri="{FF2B5EF4-FFF2-40B4-BE49-F238E27FC236}">
                <a16:creationId xmlns:a16="http://schemas.microsoft.com/office/drawing/2014/main" id="{145AA650-30FB-8DF7-1E59-54A5DAFFDC2A}"/>
              </a:ext>
            </a:extLst>
          </p:cNvPr>
          <p:cNvCxnSpPr>
            <a:cxnSpLocks/>
            <a:stCxn id="128" idx="6"/>
            <a:endCxn id="2" idx="1"/>
          </p:cNvCxnSpPr>
          <p:nvPr/>
        </p:nvCxnSpPr>
        <p:spPr>
          <a:xfrm>
            <a:off x="5618961" y="2110496"/>
            <a:ext cx="1171399" cy="581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44;p7">
            <a:extLst>
              <a:ext uri="{FF2B5EF4-FFF2-40B4-BE49-F238E27FC236}">
                <a16:creationId xmlns:a16="http://schemas.microsoft.com/office/drawing/2014/main" id="{6FD19872-70EE-867A-BE21-99E8704A06FD}"/>
              </a:ext>
            </a:extLst>
          </p:cNvPr>
          <p:cNvCxnSpPr>
            <a:cxnSpLocks/>
            <a:stCxn id="3" idx="6"/>
            <a:endCxn id="128" idx="2"/>
          </p:cNvCxnSpPr>
          <p:nvPr/>
        </p:nvCxnSpPr>
        <p:spPr>
          <a:xfrm flipV="1">
            <a:off x="2797609" y="2110496"/>
            <a:ext cx="1927083" cy="9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327384-3C9D-8E16-18A6-EBD4F8D5E5DD}"/>
              </a:ext>
            </a:extLst>
          </p:cNvPr>
          <p:cNvSpPr/>
          <p:nvPr/>
        </p:nvSpPr>
        <p:spPr>
          <a:xfrm>
            <a:off x="3067117" y="2536080"/>
            <a:ext cx="894269" cy="348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540467-8D27-9AFF-1491-125482EB0C29}"/>
              </a:ext>
            </a:extLst>
          </p:cNvPr>
          <p:cNvSpPr/>
          <p:nvPr/>
        </p:nvSpPr>
        <p:spPr>
          <a:xfrm>
            <a:off x="5819054" y="2189149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9BA70-AB5C-932D-89ED-6A0C50B2D68F}"/>
              </a:ext>
            </a:extLst>
          </p:cNvPr>
          <p:cNvSpPr/>
          <p:nvPr/>
        </p:nvSpPr>
        <p:spPr>
          <a:xfrm>
            <a:off x="88357" y="2934744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18FD024-FF0A-2415-99AC-8731C789AEBD}"/>
              </a:ext>
            </a:extLst>
          </p:cNvPr>
          <p:cNvSpPr txBox="1">
            <a:spLocks/>
          </p:cNvSpPr>
          <p:nvPr/>
        </p:nvSpPr>
        <p:spPr>
          <a:xfrm>
            <a:off x="-764382" y="5735111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Google Shape;128;p7">
            <a:extLst>
              <a:ext uri="{FF2B5EF4-FFF2-40B4-BE49-F238E27FC236}">
                <a16:creationId xmlns:a16="http://schemas.microsoft.com/office/drawing/2014/main" id="{A111EF9A-5B94-F332-8BC4-2F850F47FC74}"/>
              </a:ext>
            </a:extLst>
          </p:cNvPr>
          <p:cNvSpPr/>
          <p:nvPr/>
        </p:nvSpPr>
        <p:spPr>
          <a:xfrm>
            <a:off x="718398" y="36491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18" name="Google Shape;144;p7">
            <a:extLst>
              <a:ext uri="{FF2B5EF4-FFF2-40B4-BE49-F238E27FC236}">
                <a16:creationId xmlns:a16="http://schemas.microsoft.com/office/drawing/2014/main" id="{CFE9B69B-B61A-1F2D-253E-FBB76DC77296}"/>
              </a:ext>
            </a:extLst>
          </p:cNvPr>
          <p:cNvCxnSpPr>
            <a:cxnSpLocks/>
            <a:stCxn id="17" idx="0"/>
            <a:endCxn id="3" idx="3"/>
          </p:cNvCxnSpPr>
          <p:nvPr/>
        </p:nvCxnSpPr>
        <p:spPr>
          <a:xfrm flipV="1">
            <a:off x="1165533" y="332869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28;p7">
            <a:extLst>
              <a:ext uri="{FF2B5EF4-FFF2-40B4-BE49-F238E27FC236}">
                <a16:creationId xmlns:a16="http://schemas.microsoft.com/office/drawing/2014/main" id="{644D4B96-0275-AB10-B661-F2CAFC70F3B6}"/>
              </a:ext>
            </a:extLst>
          </p:cNvPr>
          <p:cNvSpPr/>
          <p:nvPr/>
        </p:nvSpPr>
        <p:spPr>
          <a:xfrm>
            <a:off x="3444894" y="362718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23" name="Google Shape;144;p7">
            <a:extLst>
              <a:ext uri="{FF2B5EF4-FFF2-40B4-BE49-F238E27FC236}">
                <a16:creationId xmlns:a16="http://schemas.microsoft.com/office/drawing/2014/main" id="{86C71243-E37A-EE85-2A01-ECA31CBFB7E5}"/>
              </a:ext>
            </a:extLst>
          </p:cNvPr>
          <p:cNvCxnSpPr>
            <a:cxnSpLocks/>
            <a:stCxn id="3" idx="5"/>
            <a:endCxn id="22" idx="1"/>
          </p:cNvCxnSpPr>
          <p:nvPr/>
        </p:nvCxnSpPr>
        <p:spPr>
          <a:xfrm>
            <a:off x="2666646" y="3328694"/>
            <a:ext cx="909211" cy="430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91C4B3-CDC2-DAFA-98A9-63DDE3F26291}"/>
              </a:ext>
            </a:extLst>
          </p:cNvPr>
          <p:cNvSpPr/>
          <p:nvPr/>
        </p:nvSpPr>
        <p:spPr>
          <a:xfrm>
            <a:off x="1313431" y="332623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6171BFD-A6D2-DA13-E705-EAC65CB868DF}"/>
              </a:ext>
            </a:extLst>
          </p:cNvPr>
          <p:cNvSpPr/>
          <p:nvPr/>
        </p:nvSpPr>
        <p:spPr>
          <a:xfrm>
            <a:off x="2570343" y="344758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D42C5DA-DDEA-0F54-56F0-06FD34C78C46}"/>
              </a:ext>
            </a:extLst>
          </p:cNvPr>
          <p:cNvSpPr txBox="1">
            <a:spLocks/>
          </p:cNvSpPr>
          <p:nvPr/>
        </p:nvSpPr>
        <p:spPr>
          <a:xfrm>
            <a:off x="-378570" y="3891648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40E9E1-B581-C787-D5A2-E7D4AB03B807}"/>
              </a:ext>
            </a:extLst>
          </p:cNvPr>
          <p:cNvSpPr/>
          <p:nvPr/>
        </p:nvSpPr>
        <p:spPr>
          <a:xfrm>
            <a:off x="74085" y="3945761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Google Shape;128;p7">
            <a:extLst>
              <a:ext uri="{FF2B5EF4-FFF2-40B4-BE49-F238E27FC236}">
                <a16:creationId xmlns:a16="http://schemas.microsoft.com/office/drawing/2014/main" id="{5F5CD6AF-ECEE-F882-4589-DF079E92FF79}"/>
              </a:ext>
            </a:extLst>
          </p:cNvPr>
          <p:cNvSpPr/>
          <p:nvPr/>
        </p:nvSpPr>
        <p:spPr>
          <a:xfrm>
            <a:off x="5450789" y="357419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12" name="Google Shape;144;p7">
            <a:extLst>
              <a:ext uri="{FF2B5EF4-FFF2-40B4-BE49-F238E27FC236}">
                <a16:creationId xmlns:a16="http://schemas.microsoft.com/office/drawing/2014/main" id="{9C2C896E-B0D2-93EB-5FA2-4C6B4A526C0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924" y="325371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28;p7">
            <a:extLst>
              <a:ext uri="{FF2B5EF4-FFF2-40B4-BE49-F238E27FC236}">
                <a16:creationId xmlns:a16="http://schemas.microsoft.com/office/drawing/2014/main" id="{0C0AA8C2-7F3D-6B2C-DC10-B69671FE3BD8}"/>
              </a:ext>
            </a:extLst>
          </p:cNvPr>
          <p:cNvSpPr/>
          <p:nvPr/>
        </p:nvSpPr>
        <p:spPr>
          <a:xfrm>
            <a:off x="8177285" y="355220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20" name="Google Shape;144;p7">
            <a:extLst>
              <a:ext uri="{FF2B5EF4-FFF2-40B4-BE49-F238E27FC236}">
                <a16:creationId xmlns:a16="http://schemas.microsoft.com/office/drawing/2014/main" id="{17D5A3CA-FACF-1C40-0ABD-27CB352851D5}"/>
              </a:ext>
            </a:extLst>
          </p:cNvPr>
          <p:cNvCxnSpPr>
            <a:cxnSpLocks/>
            <a:stCxn id="2" idx="6"/>
            <a:endCxn id="19" idx="1"/>
          </p:cNvCxnSpPr>
          <p:nvPr/>
        </p:nvCxnSpPr>
        <p:spPr>
          <a:xfrm>
            <a:off x="7553666" y="3010496"/>
            <a:ext cx="754582" cy="6735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0D3915-1801-BEA7-98CC-64240DE43442}"/>
              </a:ext>
            </a:extLst>
          </p:cNvPr>
          <p:cNvSpPr/>
          <p:nvPr/>
        </p:nvSpPr>
        <p:spPr>
          <a:xfrm>
            <a:off x="6045822" y="325125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93693EA-D206-6307-FCF1-273FC4056ED4}"/>
              </a:ext>
            </a:extLst>
          </p:cNvPr>
          <p:cNvSpPr/>
          <p:nvPr/>
        </p:nvSpPr>
        <p:spPr>
          <a:xfrm>
            <a:off x="7302734" y="337260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26" name="Google Shape;128;p7">
            <a:extLst>
              <a:ext uri="{FF2B5EF4-FFF2-40B4-BE49-F238E27FC236}">
                <a16:creationId xmlns:a16="http://schemas.microsoft.com/office/drawing/2014/main" id="{8D13B99E-9DB8-E783-0933-AA86C365522D}"/>
              </a:ext>
            </a:extLst>
          </p:cNvPr>
          <p:cNvSpPr/>
          <p:nvPr/>
        </p:nvSpPr>
        <p:spPr>
          <a:xfrm>
            <a:off x="740540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29" name="Google Shape;144;p7">
            <a:extLst>
              <a:ext uri="{FF2B5EF4-FFF2-40B4-BE49-F238E27FC236}">
                <a16:creationId xmlns:a16="http://schemas.microsoft.com/office/drawing/2014/main" id="{A32FC18B-BB65-3712-9276-88DE36CDECD5}"/>
              </a:ext>
            </a:extLst>
          </p:cNvPr>
          <p:cNvCxnSpPr>
            <a:cxnSpLocks/>
          </p:cNvCxnSpPr>
          <p:nvPr/>
        </p:nvCxnSpPr>
        <p:spPr>
          <a:xfrm>
            <a:off x="1187675" y="4549179"/>
            <a:ext cx="0" cy="3417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349AE9E-B39F-A9F1-8225-9B090B612BFC}"/>
              </a:ext>
            </a:extLst>
          </p:cNvPr>
          <p:cNvSpPr/>
          <p:nvPr/>
        </p:nvSpPr>
        <p:spPr>
          <a:xfrm>
            <a:off x="1313431" y="4458594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BBBD82F-715C-5440-492E-4D7EF4717A54}"/>
              </a:ext>
            </a:extLst>
          </p:cNvPr>
          <p:cNvSpPr txBox="1">
            <a:spLocks/>
          </p:cNvSpPr>
          <p:nvPr/>
        </p:nvSpPr>
        <p:spPr>
          <a:xfrm>
            <a:off x="0" y="6497020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989FCCD-2F54-91C1-3AB2-318258F1E090}"/>
              </a:ext>
            </a:extLst>
          </p:cNvPr>
          <p:cNvSpPr/>
          <p:nvPr/>
        </p:nvSpPr>
        <p:spPr>
          <a:xfrm>
            <a:off x="106310" y="5156069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1" name="Google Shape;128;p7">
            <a:extLst>
              <a:ext uri="{FF2B5EF4-FFF2-40B4-BE49-F238E27FC236}">
                <a16:creationId xmlns:a16="http://schemas.microsoft.com/office/drawing/2014/main" id="{D9067502-12D5-C6AF-41DB-5A9D6B3D528E}"/>
              </a:ext>
            </a:extLst>
          </p:cNvPr>
          <p:cNvSpPr/>
          <p:nvPr/>
        </p:nvSpPr>
        <p:spPr>
          <a:xfrm>
            <a:off x="3444894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32" name="Google Shape;144;p7">
            <a:extLst>
              <a:ext uri="{FF2B5EF4-FFF2-40B4-BE49-F238E27FC236}">
                <a16:creationId xmlns:a16="http://schemas.microsoft.com/office/drawing/2014/main" id="{C764A25C-28A2-B34A-129E-78465D7F8C07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892029" y="4527185"/>
            <a:ext cx="0" cy="3637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8B67836-649D-DEDC-F52C-7FCADD09622B}"/>
              </a:ext>
            </a:extLst>
          </p:cNvPr>
          <p:cNvSpPr/>
          <p:nvPr/>
        </p:nvSpPr>
        <p:spPr>
          <a:xfrm>
            <a:off x="2896256" y="4556995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36" name="Google Shape;128;p7">
            <a:extLst>
              <a:ext uri="{FF2B5EF4-FFF2-40B4-BE49-F238E27FC236}">
                <a16:creationId xmlns:a16="http://schemas.microsoft.com/office/drawing/2014/main" id="{215EAF09-38D5-852F-6F8C-4E81FCDA2253}"/>
              </a:ext>
            </a:extLst>
          </p:cNvPr>
          <p:cNvSpPr/>
          <p:nvPr/>
        </p:nvSpPr>
        <p:spPr>
          <a:xfrm>
            <a:off x="5474855" y="487833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37" name="Google Shape;144;p7">
            <a:extLst>
              <a:ext uri="{FF2B5EF4-FFF2-40B4-BE49-F238E27FC236}">
                <a16:creationId xmlns:a16="http://schemas.microsoft.com/office/drawing/2014/main" id="{9649DEF9-B31D-F7FD-6B7B-1BBEBA164C5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897924" y="4496927"/>
            <a:ext cx="24066" cy="3814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219A9A4-F7FB-FA70-044D-C53545B9B538}"/>
              </a:ext>
            </a:extLst>
          </p:cNvPr>
          <p:cNvSpPr/>
          <p:nvPr/>
        </p:nvSpPr>
        <p:spPr>
          <a:xfrm>
            <a:off x="4988283" y="4505196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46" name="Google Shape;128;p7">
            <a:extLst>
              <a:ext uri="{FF2B5EF4-FFF2-40B4-BE49-F238E27FC236}">
                <a16:creationId xmlns:a16="http://schemas.microsoft.com/office/drawing/2014/main" id="{09DAF0BC-091D-EC12-726F-592526DE736C}"/>
              </a:ext>
            </a:extLst>
          </p:cNvPr>
          <p:cNvSpPr/>
          <p:nvPr/>
        </p:nvSpPr>
        <p:spPr>
          <a:xfrm>
            <a:off x="6610547" y="4621018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47" name="Google Shape;144;p7">
            <a:extLst>
              <a:ext uri="{FF2B5EF4-FFF2-40B4-BE49-F238E27FC236}">
                <a16:creationId xmlns:a16="http://schemas.microsoft.com/office/drawing/2014/main" id="{910590CE-9B5F-45C9-F960-FC3C2FD1304B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7057682" y="4002205"/>
            <a:ext cx="1119603" cy="6188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128;p7">
            <a:extLst>
              <a:ext uri="{FF2B5EF4-FFF2-40B4-BE49-F238E27FC236}">
                <a16:creationId xmlns:a16="http://schemas.microsoft.com/office/drawing/2014/main" id="{832188A6-DF05-9BF3-DA37-40E459255168}"/>
              </a:ext>
            </a:extLst>
          </p:cNvPr>
          <p:cNvSpPr/>
          <p:nvPr/>
        </p:nvSpPr>
        <p:spPr>
          <a:xfrm>
            <a:off x="8985664" y="4621018"/>
            <a:ext cx="894269" cy="8239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49" name="Google Shape;144;p7">
            <a:extLst>
              <a:ext uri="{FF2B5EF4-FFF2-40B4-BE49-F238E27FC236}">
                <a16:creationId xmlns:a16="http://schemas.microsoft.com/office/drawing/2014/main" id="{FC682CFC-E48D-6AE1-CBEA-41789E6B6860}"/>
              </a:ext>
            </a:extLst>
          </p:cNvPr>
          <p:cNvCxnSpPr>
            <a:cxnSpLocks/>
            <a:stCxn id="19" idx="5"/>
            <a:endCxn id="48" idx="1"/>
          </p:cNvCxnSpPr>
          <p:nvPr/>
        </p:nvCxnSpPr>
        <p:spPr>
          <a:xfrm>
            <a:off x="8940591" y="4320403"/>
            <a:ext cx="176036" cy="421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A31F428-D8DE-E17A-4043-9B9F1BF796C3}"/>
              </a:ext>
            </a:extLst>
          </p:cNvPr>
          <p:cNvSpPr/>
          <p:nvPr/>
        </p:nvSpPr>
        <p:spPr>
          <a:xfrm>
            <a:off x="6817547" y="4145529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A44DE0-764E-7E74-F2EB-032EE7AD8D4B}"/>
              </a:ext>
            </a:extLst>
          </p:cNvPr>
          <p:cNvSpPr/>
          <p:nvPr/>
        </p:nvSpPr>
        <p:spPr>
          <a:xfrm>
            <a:off x="9210524" y="3848703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9" name="Google Shape;128;p7">
            <a:extLst>
              <a:ext uri="{FF2B5EF4-FFF2-40B4-BE49-F238E27FC236}">
                <a16:creationId xmlns:a16="http://schemas.microsoft.com/office/drawing/2014/main" id="{E0BB99BF-D6E2-FEA7-9342-81EE193A9781}"/>
              </a:ext>
            </a:extLst>
          </p:cNvPr>
          <p:cNvSpPr/>
          <p:nvPr/>
        </p:nvSpPr>
        <p:spPr>
          <a:xfrm>
            <a:off x="7861113" y="581138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v:4</a:t>
            </a:r>
            <a:endParaRPr lang="es" sz="1543" dirty="0"/>
          </a:p>
        </p:txBody>
      </p:sp>
      <p:cxnSp>
        <p:nvCxnSpPr>
          <p:cNvPr id="35" name="Google Shape;144;p7">
            <a:extLst>
              <a:ext uri="{FF2B5EF4-FFF2-40B4-BE49-F238E27FC236}">
                <a16:creationId xmlns:a16="http://schemas.microsoft.com/office/drawing/2014/main" id="{6C4BB9CC-5EFF-34AA-50A5-B2984BAA30B4}"/>
              </a:ext>
            </a:extLst>
          </p:cNvPr>
          <p:cNvCxnSpPr>
            <a:cxnSpLocks/>
            <a:stCxn id="9" idx="7"/>
            <a:endCxn id="48" idx="2"/>
          </p:cNvCxnSpPr>
          <p:nvPr/>
        </p:nvCxnSpPr>
        <p:spPr>
          <a:xfrm flipV="1">
            <a:off x="8624419" y="5032974"/>
            <a:ext cx="361245" cy="9102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128;p7">
            <a:extLst>
              <a:ext uri="{FF2B5EF4-FFF2-40B4-BE49-F238E27FC236}">
                <a16:creationId xmlns:a16="http://schemas.microsoft.com/office/drawing/2014/main" id="{693EF82E-5177-6ECA-B6A1-5964A00D9CEC}"/>
              </a:ext>
            </a:extLst>
          </p:cNvPr>
          <p:cNvSpPr/>
          <p:nvPr/>
        </p:nvSpPr>
        <p:spPr>
          <a:xfrm>
            <a:off x="8981284" y="5911400"/>
            <a:ext cx="894269" cy="8239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40" name="Google Shape;144;p7">
            <a:extLst>
              <a:ext uri="{FF2B5EF4-FFF2-40B4-BE49-F238E27FC236}">
                <a16:creationId xmlns:a16="http://schemas.microsoft.com/office/drawing/2014/main" id="{9DD82238-D455-3DDB-D51F-87CB2161A51B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 flipH="1">
            <a:off x="9112247" y="5348476"/>
            <a:ext cx="569815" cy="6835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4372753-A603-7EB8-E632-79F46FD367C7}"/>
              </a:ext>
            </a:extLst>
          </p:cNvPr>
          <p:cNvSpPr/>
          <p:nvPr/>
        </p:nvSpPr>
        <p:spPr>
          <a:xfrm>
            <a:off x="8087356" y="5177578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DEBCDD2-80CB-CB5D-5264-69F4D418FE7F}"/>
              </a:ext>
            </a:extLst>
          </p:cNvPr>
          <p:cNvSpPr/>
          <p:nvPr/>
        </p:nvSpPr>
        <p:spPr>
          <a:xfrm>
            <a:off x="9234927" y="5348476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A1C6F9B-3324-D54B-B20F-5F268B8F20CE}"/>
              </a:ext>
            </a:extLst>
          </p:cNvPr>
          <p:cNvSpPr/>
          <p:nvPr/>
        </p:nvSpPr>
        <p:spPr>
          <a:xfrm>
            <a:off x="108047" y="6142243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59" name="Google Shape;128;p7">
            <a:extLst>
              <a:ext uri="{FF2B5EF4-FFF2-40B4-BE49-F238E27FC236}">
                <a16:creationId xmlns:a16="http://schemas.microsoft.com/office/drawing/2014/main" id="{4488C828-A3D1-F425-4D2E-D7D1FDD5FE94}"/>
              </a:ext>
            </a:extLst>
          </p:cNvPr>
          <p:cNvSpPr/>
          <p:nvPr/>
        </p:nvSpPr>
        <p:spPr>
          <a:xfrm>
            <a:off x="6610547" y="5884230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60" name="Google Shape;144;p7">
            <a:extLst>
              <a:ext uri="{FF2B5EF4-FFF2-40B4-BE49-F238E27FC236}">
                <a16:creationId xmlns:a16="http://schemas.microsoft.com/office/drawing/2014/main" id="{55E58C45-14D6-83D6-E8F8-3A9CC9648AE4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057682" y="5521018"/>
            <a:ext cx="0" cy="3632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FB9119D-79F2-720B-94C6-F3C1C56C75BE}"/>
              </a:ext>
            </a:extLst>
          </p:cNvPr>
          <p:cNvSpPr/>
          <p:nvPr/>
        </p:nvSpPr>
        <p:spPr>
          <a:xfrm>
            <a:off x="7080420" y="5550381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3" name="Google Shape;128;p7">
            <a:extLst>
              <a:ext uri="{FF2B5EF4-FFF2-40B4-BE49-F238E27FC236}">
                <a16:creationId xmlns:a16="http://schemas.microsoft.com/office/drawing/2014/main" id="{2E005CD3-BA46-D015-C496-7A429EA94A47}"/>
              </a:ext>
            </a:extLst>
          </p:cNvPr>
          <p:cNvSpPr/>
          <p:nvPr/>
        </p:nvSpPr>
        <p:spPr>
          <a:xfrm>
            <a:off x="5504080" y="59990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64" name="Google Shape;144;p7">
            <a:extLst>
              <a:ext uri="{FF2B5EF4-FFF2-40B4-BE49-F238E27FC236}">
                <a16:creationId xmlns:a16="http://schemas.microsoft.com/office/drawing/2014/main" id="{064D15A9-AD8D-FF55-F203-98809C685BC1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5921990" y="5778336"/>
            <a:ext cx="29225" cy="2207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E6F032D-D977-B77D-CB15-1FE9EE331187}"/>
              </a:ext>
            </a:extLst>
          </p:cNvPr>
          <p:cNvSpPr/>
          <p:nvPr/>
        </p:nvSpPr>
        <p:spPr>
          <a:xfrm>
            <a:off x="4766681" y="5570791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7" name="Google Shape;128;p7">
            <a:extLst>
              <a:ext uri="{FF2B5EF4-FFF2-40B4-BE49-F238E27FC236}">
                <a16:creationId xmlns:a16="http://schemas.microsoft.com/office/drawing/2014/main" id="{D9A06743-8EA1-D0F6-31F1-176C065B59C7}"/>
              </a:ext>
            </a:extLst>
          </p:cNvPr>
          <p:cNvSpPr/>
          <p:nvPr/>
        </p:nvSpPr>
        <p:spPr>
          <a:xfrm>
            <a:off x="3418705" y="5911400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68" name="Google Shape;144;p7">
            <a:extLst>
              <a:ext uri="{FF2B5EF4-FFF2-40B4-BE49-F238E27FC236}">
                <a16:creationId xmlns:a16="http://schemas.microsoft.com/office/drawing/2014/main" id="{0F87D12B-931A-B092-FA6D-5152096C8F5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865840" y="5790974"/>
            <a:ext cx="26189" cy="120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0249CD-F1C1-4EE1-F46B-156DD657E41B}"/>
              </a:ext>
            </a:extLst>
          </p:cNvPr>
          <p:cNvSpPr/>
          <p:nvPr/>
        </p:nvSpPr>
        <p:spPr>
          <a:xfrm>
            <a:off x="2605344" y="5661057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71" name="Google Shape;128;p7">
            <a:extLst>
              <a:ext uri="{FF2B5EF4-FFF2-40B4-BE49-F238E27FC236}">
                <a16:creationId xmlns:a16="http://schemas.microsoft.com/office/drawing/2014/main" id="{48F59DF4-C516-764F-CF96-CE9CE23E9942}"/>
              </a:ext>
            </a:extLst>
          </p:cNvPr>
          <p:cNvSpPr/>
          <p:nvPr/>
        </p:nvSpPr>
        <p:spPr>
          <a:xfrm>
            <a:off x="771191" y="5987621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72" name="Google Shape;144;p7">
            <a:extLst>
              <a:ext uri="{FF2B5EF4-FFF2-40B4-BE49-F238E27FC236}">
                <a16:creationId xmlns:a16="http://schemas.microsoft.com/office/drawing/2014/main" id="{03EBD2CF-625D-16A0-0657-8AC943A3253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218326" y="5800448"/>
            <a:ext cx="0" cy="1871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D812F6A-0324-DE23-DC86-18589ACF7C9D}"/>
              </a:ext>
            </a:extLst>
          </p:cNvPr>
          <p:cNvSpPr/>
          <p:nvPr/>
        </p:nvSpPr>
        <p:spPr>
          <a:xfrm>
            <a:off x="1344082" y="5709863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</p:spTree>
    <p:extLst>
      <p:ext uri="{BB962C8B-B14F-4D97-AF65-F5344CB8AC3E}">
        <p14:creationId xmlns:p14="http://schemas.microsoft.com/office/powerpoint/2010/main" val="12204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980000"/>
            <a:ext cx="5575851" cy="763200"/>
          </a:xfrm>
        </p:spPr>
        <p:txBody>
          <a:bodyPr/>
          <a:lstStyle/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¿Cómo construimos la recursión?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102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7BFE3-E239-F69A-474C-7B295DF2CD60}"/>
              </a:ext>
            </a:extLst>
          </p:cNvPr>
          <p:cNvSpPr txBox="1"/>
          <p:nvPr/>
        </p:nvSpPr>
        <p:spPr>
          <a:xfrm>
            <a:off x="698727" y="2871896"/>
            <a:ext cx="9607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Estados: 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(índice, peso acumulado)</a:t>
            </a:r>
          </a:p>
          <a:p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Transición: 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coger o no coger el objeto y pasar al siguiente</a:t>
            </a:r>
            <a:endParaRPr lang="es-ES" sz="2800" dirty="0">
              <a:solidFill>
                <a:srgbClr val="C00000"/>
              </a:solidFill>
              <a:latin typeface="Source Sans Pro" panose="020B0604020202020204" charset="0"/>
            </a:endParaRPr>
          </a:p>
          <a:p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base: 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cuando hemos pasado por todos los objetos 			(índice=n+1)</a:t>
            </a:r>
            <a:endParaRPr lang="es-ES" sz="2800" dirty="0">
              <a:solidFill>
                <a:srgbClr val="FFC000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022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100" y="1949004"/>
            <a:ext cx="5575851" cy="763200"/>
          </a:xfrm>
        </p:spPr>
        <p:txBody>
          <a:bodyPr/>
          <a:lstStyle/>
          <a:p>
            <a:r>
              <a:rPr lang="es-E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-Pseudocódigo Fuerza Bruta: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103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7BFE3-E239-F69A-474C-7B295DF2CD60}"/>
              </a:ext>
            </a:extLst>
          </p:cNvPr>
          <p:cNvSpPr txBox="1"/>
          <p:nvPr/>
        </p:nvSpPr>
        <p:spPr>
          <a:xfrm>
            <a:off x="472979" y="2980384"/>
            <a:ext cx="9607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Mochila (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i, 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peso){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//caso base (hemos recorrido toda la fila)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si i==n+1: devolver 0;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//transiciones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si no: devolver  Max(Mochila(i+1, peso),  //no coger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			    Mochila(i+1, 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peso+peso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[i])) //coger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5106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104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7BFE3-E239-F69A-474C-7B295DF2CD60}"/>
              </a:ext>
            </a:extLst>
          </p:cNvPr>
          <p:cNvSpPr txBox="1"/>
          <p:nvPr/>
        </p:nvSpPr>
        <p:spPr>
          <a:xfrm>
            <a:off x="236489" y="2211152"/>
            <a:ext cx="960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-¿Es suficiente?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ECFAED-B021-2E6E-B56F-99FCD0730BF9}"/>
              </a:ext>
            </a:extLst>
          </p:cNvPr>
          <p:cNvSpPr txBox="1"/>
          <p:nvPr/>
        </p:nvSpPr>
        <p:spPr>
          <a:xfrm>
            <a:off x="180100" y="3035918"/>
            <a:ext cx="10290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- </a:t>
            </a:r>
            <a:r>
              <a:rPr lang="es-ES" sz="2800" b="1" dirty="0">
                <a:solidFill>
                  <a:schemeClr val="tx1"/>
                </a:solidFill>
                <a:latin typeface="Source Sans Pro" panose="020B0604020202020204" charset="0"/>
              </a:rPr>
              <a:t>NO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 Generamos todos los subconjuntos posibles:         O(2^n)     		  		                                                                      </a:t>
            </a:r>
            <a:r>
              <a:rPr lang="es-ES" sz="2800" b="1" dirty="0">
                <a:solidFill>
                  <a:schemeClr val="tx1"/>
                </a:solidFill>
                <a:latin typeface="Source Sans Pro" panose="020B0604020202020204" charset="0"/>
              </a:rPr>
              <a:t>EXPONENCIAL</a:t>
            </a:r>
            <a:endParaRPr lang="es-ES" sz="28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6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105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724692" y="16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198D4A-76FB-9DDF-2E3C-C4D1472E09FD}"/>
              </a:ext>
            </a:extLst>
          </p:cNvPr>
          <p:cNvSpPr/>
          <p:nvPr/>
        </p:nvSpPr>
        <p:spPr>
          <a:xfrm>
            <a:off x="99763" y="1957078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2" name="Google Shape;128;p7">
            <a:extLst>
              <a:ext uri="{FF2B5EF4-FFF2-40B4-BE49-F238E27FC236}">
                <a16:creationId xmlns:a16="http://schemas.microsoft.com/office/drawing/2014/main" id="{B12F26CF-E1ED-618E-5158-346889CDB1ED}"/>
              </a:ext>
            </a:extLst>
          </p:cNvPr>
          <p:cNvSpPr/>
          <p:nvPr/>
        </p:nvSpPr>
        <p:spPr>
          <a:xfrm>
            <a:off x="6659397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" name="Google Shape;128;p7">
            <a:extLst>
              <a:ext uri="{FF2B5EF4-FFF2-40B4-BE49-F238E27FC236}">
                <a16:creationId xmlns:a16="http://schemas.microsoft.com/office/drawing/2014/main" id="{D493A29A-54D1-DE6B-7F21-4286B96663E1}"/>
              </a:ext>
            </a:extLst>
          </p:cNvPr>
          <p:cNvSpPr/>
          <p:nvPr/>
        </p:nvSpPr>
        <p:spPr>
          <a:xfrm>
            <a:off x="1903340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4" name="Google Shape;144;p7">
            <a:extLst>
              <a:ext uri="{FF2B5EF4-FFF2-40B4-BE49-F238E27FC236}">
                <a16:creationId xmlns:a16="http://schemas.microsoft.com/office/drawing/2014/main" id="{145AA650-30FB-8DF7-1E59-54A5DAFFDC2A}"/>
              </a:ext>
            </a:extLst>
          </p:cNvPr>
          <p:cNvCxnSpPr>
            <a:cxnSpLocks/>
            <a:stCxn id="128" idx="6"/>
            <a:endCxn id="2" idx="1"/>
          </p:cNvCxnSpPr>
          <p:nvPr/>
        </p:nvCxnSpPr>
        <p:spPr>
          <a:xfrm>
            <a:off x="5618961" y="2110496"/>
            <a:ext cx="1171399" cy="581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44;p7">
            <a:extLst>
              <a:ext uri="{FF2B5EF4-FFF2-40B4-BE49-F238E27FC236}">
                <a16:creationId xmlns:a16="http://schemas.microsoft.com/office/drawing/2014/main" id="{6FD19872-70EE-867A-BE21-99E8704A06FD}"/>
              </a:ext>
            </a:extLst>
          </p:cNvPr>
          <p:cNvCxnSpPr>
            <a:cxnSpLocks/>
            <a:stCxn id="3" idx="6"/>
            <a:endCxn id="128" idx="2"/>
          </p:cNvCxnSpPr>
          <p:nvPr/>
        </p:nvCxnSpPr>
        <p:spPr>
          <a:xfrm flipV="1">
            <a:off x="2797609" y="2110496"/>
            <a:ext cx="1927083" cy="9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327384-3C9D-8E16-18A6-EBD4F8D5E5DD}"/>
              </a:ext>
            </a:extLst>
          </p:cNvPr>
          <p:cNvSpPr/>
          <p:nvPr/>
        </p:nvSpPr>
        <p:spPr>
          <a:xfrm>
            <a:off x="3067117" y="2536080"/>
            <a:ext cx="894269" cy="348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540467-8D27-9AFF-1491-125482EB0C29}"/>
              </a:ext>
            </a:extLst>
          </p:cNvPr>
          <p:cNvSpPr/>
          <p:nvPr/>
        </p:nvSpPr>
        <p:spPr>
          <a:xfrm>
            <a:off x="5819054" y="2189149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9BA70-AB5C-932D-89ED-6A0C50B2D68F}"/>
              </a:ext>
            </a:extLst>
          </p:cNvPr>
          <p:cNvSpPr/>
          <p:nvPr/>
        </p:nvSpPr>
        <p:spPr>
          <a:xfrm>
            <a:off x="88357" y="2934744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18FD024-FF0A-2415-99AC-8731C789AEBD}"/>
              </a:ext>
            </a:extLst>
          </p:cNvPr>
          <p:cNvSpPr txBox="1">
            <a:spLocks/>
          </p:cNvSpPr>
          <p:nvPr/>
        </p:nvSpPr>
        <p:spPr>
          <a:xfrm>
            <a:off x="-764382" y="5735111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Google Shape;128;p7">
            <a:extLst>
              <a:ext uri="{FF2B5EF4-FFF2-40B4-BE49-F238E27FC236}">
                <a16:creationId xmlns:a16="http://schemas.microsoft.com/office/drawing/2014/main" id="{A111EF9A-5B94-F332-8BC4-2F850F47FC74}"/>
              </a:ext>
            </a:extLst>
          </p:cNvPr>
          <p:cNvSpPr/>
          <p:nvPr/>
        </p:nvSpPr>
        <p:spPr>
          <a:xfrm>
            <a:off x="718398" y="36491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18" name="Google Shape;144;p7">
            <a:extLst>
              <a:ext uri="{FF2B5EF4-FFF2-40B4-BE49-F238E27FC236}">
                <a16:creationId xmlns:a16="http://schemas.microsoft.com/office/drawing/2014/main" id="{CFE9B69B-B61A-1F2D-253E-FBB76DC77296}"/>
              </a:ext>
            </a:extLst>
          </p:cNvPr>
          <p:cNvCxnSpPr>
            <a:cxnSpLocks/>
            <a:stCxn id="17" idx="0"/>
            <a:endCxn id="3" idx="3"/>
          </p:cNvCxnSpPr>
          <p:nvPr/>
        </p:nvCxnSpPr>
        <p:spPr>
          <a:xfrm flipV="1">
            <a:off x="1165533" y="332869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28;p7">
            <a:extLst>
              <a:ext uri="{FF2B5EF4-FFF2-40B4-BE49-F238E27FC236}">
                <a16:creationId xmlns:a16="http://schemas.microsoft.com/office/drawing/2014/main" id="{644D4B96-0275-AB10-B661-F2CAFC70F3B6}"/>
              </a:ext>
            </a:extLst>
          </p:cNvPr>
          <p:cNvSpPr/>
          <p:nvPr/>
        </p:nvSpPr>
        <p:spPr>
          <a:xfrm>
            <a:off x="3444894" y="362718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23" name="Google Shape;144;p7">
            <a:extLst>
              <a:ext uri="{FF2B5EF4-FFF2-40B4-BE49-F238E27FC236}">
                <a16:creationId xmlns:a16="http://schemas.microsoft.com/office/drawing/2014/main" id="{86C71243-E37A-EE85-2A01-ECA31CBFB7E5}"/>
              </a:ext>
            </a:extLst>
          </p:cNvPr>
          <p:cNvCxnSpPr>
            <a:cxnSpLocks/>
            <a:stCxn id="3" idx="5"/>
            <a:endCxn id="22" idx="1"/>
          </p:cNvCxnSpPr>
          <p:nvPr/>
        </p:nvCxnSpPr>
        <p:spPr>
          <a:xfrm>
            <a:off x="2666646" y="3328694"/>
            <a:ext cx="909211" cy="430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91C4B3-CDC2-DAFA-98A9-63DDE3F26291}"/>
              </a:ext>
            </a:extLst>
          </p:cNvPr>
          <p:cNvSpPr/>
          <p:nvPr/>
        </p:nvSpPr>
        <p:spPr>
          <a:xfrm>
            <a:off x="1313431" y="332623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6171BFD-A6D2-DA13-E705-EAC65CB868DF}"/>
              </a:ext>
            </a:extLst>
          </p:cNvPr>
          <p:cNvSpPr/>
          <p:nvPr/>
        </p:nvSpPr>
        <p:spPr>
          <a:xfrm>
            <a:off x="2570343" y="344758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D42C5DA-DDEA-0F54-56F0-06FD34C78C46}"/>
              </a:ext>
            </a:extLst>
          </p:cNvPr>
          <p:cNvSpPr txBox="1">
            <a:spLocks/>
          </p:cNvSpPr>
          <p:nvPr/>
        </p:nvSpPr>
        <p:spPr>
          <a:xfrm>
            <a:off x="-378570" y="3891648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40E9E1-B581-C787-D5A2-E7D4AB03B807}"/>
              </a:ext>
            </a:extLst>
          </p:cNvPr>
          <p:cNvSpPr/>
          <p:nvPr/>
        </p:nvSpPr>
        <p:spPr>
          <a:xfrm>
            <a:off x="74085" y="3945761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Google Shape;128;p7">
            <a:extLst>
              <a:ext uri="{FF2B5EF4-FFF2-40B4-BE49-F238E27FC236}">
                <a16:creationId xmlns:a16="http://schemas.microsoft.com/office/drawing/2014/main" id="{5F5CD6AF-ECEE-F882-4589-DF079E92FF79}"/>
              </a:ext>
            </a:extLst>
          </p:cNvPr>
          <p:cNvSpPr/>
          <p:nvPr/>
        </p:nvSpPr>
        <p:spPr>
          <a:xfrm>
            <a:off x="5450789" y="357419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12" name="Google Shape;144;p7">
            <a:extLst>
              <a:ext uri="{FF2B5EF4-FFF2-40B4-BE49-F238E27FC236}">
                <a16:creationId xmlns:a16="http://schemas.microsoft.com/office/drawing/2014/main" id="{9C2C896E-B0D2-93EB-5FA2-4C6B4A526C0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924" y="325371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28;p7">
            <a:extLst>
              <a:ext uri="{FF2B5EF4-FFF2-40B4-BE49-F238E27FC236}">
                <a16:creationId xmlns:a16="http://schemas.microsoft.com/office/drawing/2014/main" id="{0C0AA8C2-7F3D-6B2C-DC10-B69671FE3BD8}"/>
              </a:ext>
            </a:extLst>
          </p:cNvPr>
          <p:cNvSpPr/>
          <p:nvPr/>
        </p:nvSpPr>
        <p:spPr>
          <a:xfrm>
            <a:off x="8177285" y="355220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20" name="Google Shape;144;p7">
            <a:extLst>
              <a:ext uri="{FF2B5EF4-FFF2-40B4-BE49-F238E27FC236}">
                <a16:creationId xmlns:a16="http://schemas.microsoft.com/office/drawing/2014/main" id="{17D5A3CA-FACF-1C40-0ABD-27CB352851D5}"/>
              </a:ext>
            </a:extLst>
          </p:cNvPr>
          <p:cNvCxnSpPr>
            <a:cxnSpLocks/>
            <a:stCxn id="2" idx="6"/>
            <a:endCxn id="19" idx="1"/>
          </p:cNvCxnSpPr>
          <p:nvPr/>
        </p:nvCxnSpPr>
        <p:spPr>
          <a:xfrm>
            <a:off x="7553666" y="3010496"/>
            <a:ext cx="754582" cy="6735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0D3915-1801-BEA7-98CC-64240DE43442}"/>
              </a:ext>
            </a:extLst>
          </p:cNvPr>
          <p:cNvSpPr/>
          <p:nvPr/>
        </p:nvSpPr>
        <p:spPr>
          <a:xfrm>
            <a:off x="6045822" y="325125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93693EA-D206-6307-FCF1-273FC4056ED4}"/>
              </a:ext>
            </a:extLst>
          </p:cNvPr>
          <p:cNvSpPr/>
          <p:nvPr/>
        </p:nvSpPr>
        <p:spPr>
          <a:xfrm>
            <a:off x="7302734" y="337260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26" name="Google Shape;128;p7">
            <a:extLst>
              <a:ext uri="{FF2B5EF4-FFF2-40B4-BE49-F238E27FC236}">
                <a16:creationId xmlns:a16="http://schemas.microsoft.com/office/drawing/2014/main" id="{8D13B99E-9DB8-E783-0933-AA86C365522D}"/>
              </a:ext>
            </a:extLst>
          </p:cNvPr>
          <p:cNvSpPr/>
          <p:nvPr/>
        </p:nvSpPr>
        <p:spPr>
          <a:xfrm>
            <a:off x="740540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29" name="Google Shape;144;p7">
            <a:extLst>
              <a:ext uri="{FF2B5EF4-FFF2-40B4-BE49-F238E27FC236}">
                <a16:creationId xmlns:a16="http://schemas.microsoft.com/office/drawing/2014/main" id="{A32FC18B-BB65-3712-9276-88DE36CDECD5}"/>
              </a:ext>
            </a:extLst>
          </p:cNvPr>
          <p:cNvCxnSpPr>
            <a:cxnSpLocks/>
          </p:cNvCxnSpPr>
          <p:nvPr/>
        </p:nvCxnSpPr>
        <p:spPr>
          <a:xfrm>
            <a:off x="1187675" y="4549179"/>
            <a:ext cx="0" cy="3417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349AE9E-B39F-A9F1-8225-9B090B612BFC}"/>
              </a:ext>
            </a:extLst>
          </p:cNvPr>
          <p:cNvSpPr/>
          <p:nvPr/>
        </p:nvSpPr>
        <p:spPr>
          <a:xfrm>
            <a:off x="1313431" y="4458594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BBBD82F-715C-5440-492E-4D7EF4717A54}"/>
              </a:ext>
            </a:extLst>
          </p:cNvPr>
          <p:cNvSpPr txBox="1">
            <a:spLocks/>
          </p:cNvSpPr>
          <p:nvPr/>
        </p:nvSpPr>
        <p:spPr>
          <a:xfrm>
            <a:off x="0" y="6497020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989FCCD-2F54-91C1-3AB2-318258F1E090}"/>
              </a:ext>
            </a:extLst>
          </p:cNvPr>
          <p:cNvSpPr/>
          <p:nvPr/>
        </p:nvSpPr>
        <p:spPr>
          <a:xfrm>
            <a:off x="106310" y="5156069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1" name="Google Shape;128;p7">
            <a:extLst>
              <a:ext uri="{FF2B5EF4-FFF2-40B4-BE49-F238E27FC236}">
                <a16:creationId xmlns:a16="http://schemas.microsoft.com/office/drawing/2014/main" id="{D9067502-12D5-C6AF-41DB-5A9D6B3D528E}"/>
              </a:ext>
            </a:extLst>
          </p:cNvPr>
          <p:cNvSpPr/>
          <p:nvPr/>
        </p:nvSpPr>
        <p:spPr>
          <a:xfrm>
            <a:off x="3444894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32" name="Google Shape;144;p7">
            <a:extLst>
              <a:ext uri="{FF2B5EF4-FFF2-40B4-BE49-F238E27FC236}">
                <a16:creationId xmlns:a16="http://schemas.microsoft.com/office/drawing/2014/main" id="{C764A25C-28A2-B34A-129E-78465D7F8C07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892029" y="4527185"/>
            <a:ext cx="0" cy="3637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8B67836-649D-DEDC-F52C-7FCADD09622B}"/>
              </a:ext>
            </a:extLst>
          </p:cNvPr>
          <p:cNvSpPr/>
          <p:nvPr/>
        </p:nvSpPr>
        <p:spPr>
          <a:xfrm>
            <a:off x="2896256" y="4556995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36" name="Google Shape;128;p7">
            <a:extLst>
              <a:ext uri="{FF2B5EF4-FFF2-40B4-BE49-F238E27FC236}">
                <a16:creationId xmlns:a16="http://schemas.microsoft.com/office/drawing/2014/main" id="{215EAF09-38D5-852F-6F8C-4E81FCDA2253}"/>
              </a:ext>
            </a:extLst>
          </p:cNvPr>
          <p:cNvSpPr/>
          <p:nvPr/>
        </p:nvSpPr>
        <p:spPr>
          <a:xfrm>
            <a:off x="5474855" y="487833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37" name="Google Shape;144;p7">
            <a:extLst>
              <a:ext uri="{FF2B5EF4-FFF2-40B4-BE49-F238E27FC236}">
                <a16:creationId xmlns:a16="http://schemas.microsoft.com/office/drawing/2014/main" id="{9649DEF9-B31D-F7FD-6B7B-1BBEBA164C5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897924" y="4496927"/>
            <a:ext cx="24066" cy="3814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219A9A4-F7FB-FA70-044D-C53545B9B538}"/>
              </a:ext>
            </a:extLst>
          </p:cNvPr>
          <p:cNvSpPr/>
          <p:nvPr/>
        </p:nvSpPr>
        <p:spPr>
          <a:xfrm>
            <a:off x="4988283" y="4505196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46" name="Google Shape;128;p7">
            <a:extLst>
              <a:ext uri="{FF2B5EF4-FFF2-40B4-BE49-F238E27FC236}">
                <a16:creationId xmlns:a16="http://schemas.microsoft.com/office/drawing/2014/main" id="{09DAF0BC-091D-EC12-726F-592526DE736C}"/>
              </a:ext>
            </a:extLst>
          </p:cNvPr>
          <p:cNvSpPr/>
          <p:nvPr/>
        </p:nvSpPr>
        <p:spPr>
          <a:xfrm>
            <a:off x="6610547" y="4621018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47" name="Google Shape;144;p7">
            <a:extLst>
              <a:ext uri="{FF2B5EF4-FFF2-40B4-BE49-F238E27FC236}">
                <a16:creationId xmlns:a16="http://schemas.microsoft.com/office/drawing/2014/main" id="{910590CE-9B5F-45C9-F960-FC3C2FD1304B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7057682" y="4002205"/>
            <a:ext cx="1119603" cy="6188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128;p7">
            <a:extLst>
              <a:ext uri="{FF2B5EF4-FFF2-40B4-BE49-F238E27FC236}">
                <a16:creationId xmlns:a16="http://schemas.microsoft.com/office/drawing/2014/main" id="{832188A6-DF05-9BF3-DA37-40E459255168}"/>
              </a:ext>
            </a:extLst>
          </p:cNvPr>
          <p:cNvSpPr/>
          <p:nvPr/>
        </p:nvSpPr>
        <p:spPr>
          <a:xfrm>
            <a:off x="8985664" y="4621018"/>
            <a:ext cx="894269" cy="8239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49" name="Google Shape;144;p7">
            <a:extLst>
              <a:ext uri="{FF2B5EF4-FFF2-40B4-BE49-F238E27FC236}">
                <a16:creationId xmlns:a16="http://schemas.microsoft.com/office/drawing/2014/main" id="{FC682CFC-E48D-6AE1-CBEA-41789E6B6860}"/>
              </a:ext>
            </a:extLst>
          </p:cNvPr>
          <p:cNvCxnSpPr>
            <a:cxnSpLocks/>
            <a:stCxn id="19" idx="5"/>
            <a:endCxn id="48" idx="1"/>
          </p:cNvCxnSpPr>
          <p:nvPr/>
        </p:nvCxnSpPr>
        <p:spPr>
          <a:xfrm>
            <a:off x="8940591" y="4320403"/>
            <a:ext cx="176036" cy="421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A31F428-D8DE-E17A-4043-9B9F1BF796C3}"/>
              </a:ext>
            </a:extLst>
          </p:cNvPr>
          <p:cNvSpPr/>
          <p:nvPr/>
        </p:nvSpPr>
        <p:spPr>
          <a:xfrm>
            <a:off x="6817547" y="4145529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A44DE0-764E-7E74-F2EB-032EE7AD8D4B}"/>
              </a:ext>
            </a:extLst>
          </p:cNvPr>
          <p:cNvSpPr/>
          <p:nvPr/>
        </p:nvSpPr>
        <p:spPr>
          <a:xfrm>
            <a:off x="9210524" y="3848703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9" name="Google Shape;128;p7">
            <a:extLst>
              <a:ext uri="{FF2B5EF4-FFF2-40B4-BE49-F238E27FC236}">
                <a16:creationId xmlns:a16="http://schemas.microsoft.com/office/drawing/2014/main" id="{E0BB99BF-D6E2-FEA7-9342-81EE193A9781}"/>
              </a:ext>
            </a:extLst>
          </p:cNvPr>
          <p:cNvSpPr/>
          <p:nvPr/>
        </p:nvSpPr>
        <p:spPr>
          <a:xfrm>
            <a:off x="7861113" y="581138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v:4</a:t>
            </a:r>
            <a:endParaRPr lang="es" sz="1543" dirty="0"/>
          </a:p>
        </p:txBody>
      </p:sp>
      <p:cxnSp>
        <p:nvCxnSpPr>
          <p:cNvPr id="35" name="Google Shape;144;p7">
            <a:extLst>
              <a:ext uri="{FF2B5EF4-FFF2-40B4-BE49-F238E27FC236}">
                <a16:creationId xmlns:a16="http://schemas.microsoft.com/office/drawing/2014/main" id="{6C4BB9CC-5EFF-34AA-50A5-B2984BAA30B4}"/>
              </a:ext>
            </a:extLst>
          </p:cNvPr>
          <p:cNvCxnSpPr>
            <a:cxnSpLocks/>
            <a:stCxn id="9" idx="7"/>
            <a:endCxn id="48" idx="2"/>
          </p:cNvCxnSpPr>
          <p:nvPr/>
        </p:nvCxnSpPr>
        <p:spPr>
          <a:xfrm flipV="1">
            <a:off x="8624419" y="5032974"/>
            <a:ext cx="361245" cy="9102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128;p7">
            <a:extLst>
              <a:ext uri="{FF2B5EF4-FFF2-40B4-BE49-F238E27FC236}">
                <a16:creationId xmlns:a16="http://schemas.microsoft.com/office/drawing/2014/main" id="{693EF82E-5177-6ECA-B6A1-5964A00D9CEC}"/>
              </a:ext>
            </a:extLst>
          </p:cNvPr>
          <p:cNvSpPr/>
          <p:nvPr/>
        </p:nvSpPr>
        <p:spPr>
          <a:xfrm>
            <a:off x="8981284" y="5911400"/>
            <a:ext cx="894269" cy="8239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40" name="Google Shape;144;p7">
            <a:extLst>
              <a:ext uri="{FF2B5EF4-FFF2-40B4-BE49-F238E27FC236}">
                <a16:creationId xmlns:a16="http://schemas.microsoft.com/office/drawing/2014/main" id="{9DD82238-D455-3DDB-D51F-87CB2161A51B}"/>
              </a:ext>
            </a:extLst>
          </p:cNvPr>
          <p:cNvCxnSpPr>
            <a:cxnSpLocks/>
            <a:stCxn id="42" idx="0"/>
            <a:endCxn id="39" idx="1"/>
          </p:cNvCxnSpPr>
          <p:nvPr/>
        </p:nvCxnSpPr>
        <p:spPr>
          <a:xfrm flipH="1">
            <a:off x="9112247" y="5348476"/>
            <a:ext cx="569815" cy="6835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4372753-A603-7EB8-E632-79F46FD367C7}"/>
              </a:ext>
            </a:extLst>
          </p:cNvPr>
          <p:cNvSpPr/>
          <p:nvPr/>
        </p:nvSpPr>
        <p:spPr>
          <a:xfrm>
            <a:off x="8087356" y="5177578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DEBCDD2-80CB-CB5D-5264-69F4D418FE7F}"/>
              </a:ext>
            </a:extLst>
          </p:cNvPr>
          <p:cNvSpPr/>
          <p:nvPr/>
        </p:nvSpPr>
        <p:spPr>
          <a:xfrm>
            <a:off x="9234927" y="5348476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A1C6F9B-3324-D54B-B20F-5F268B8F20CE}"/>
              </a:ext>
            </a:extLst>
          </p:cNvPr>
          <p:cNvSpPr/>
          <p:nvPr/>
        </p:nvSpPr>
        <p:spPr>
          <a:xfrm>
            <a:off x="108047" y="6142243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59" name="Google Shape;128;p7">
            <a:extLst>
              <a:ext uri="{FF2B5EF4-FFF2-40B4-BE49-F238E27FC236}">
                <a16:creationId xmlns:a16="http://schemas.microsoft.com/office/drawing/2014/main" id="{4488C828-A3D1-F425-4D2E-D7D1FDD5FE94}"/>
              </a:ext>
            </a:extLst>
          </p:cNvPr>
          <p:cNvSpPr/>
          <p:nvPr/>
        </p:nvSpPr>
        <p:spPr>
          <a:xfrm>
            <a:off x="6610547" y="5884230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60" name="Google Shape;144;p7">
            <a:extLst>
              <a:ext uri="{FF2B5EF4-FFF2-40B4-BE49-F238E27FC236}">
                <a16:creationId xmlns:a16="http://schemas.microsoft.com/office/drawing/2014/main" id="{55E58C45-14D6-83D6-E8F8-3A9CC9648AE4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057682" y="5521018"/>
            <a:ext cx="0" cy="3632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FB9119D-79F2-720B-94C6-F3C1C56C75BE}"/>
              </a:ext>
            </a:extLst>
          </p:cNvPr>
          <p:cNvSpPr/>
          <p:nvPr/>
        </p:nvSpPr>
        <p:spPr>
          <a:xfrm>
            <a:off x="7080420" y="5550381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3" name="Google Shape;128;p7">
            <a:extLst>
              <a:ext uri="{FF2B5EF4-FFF2-40B4-BE49-F238E27FC236}">
                <a16:creationId xmlns:a16="http://schemas.microsoft.com/office/drawing/2014/main" id="{2E005CD3-BA46-D015-C496-7A429EA94A47}"/>
              </a:ext>
            </a:extLst>
          </p:cNvPr>
          <p:cNvSpPr/>
          <p:nvPr/>
        </p:nvSpPr>
        <p:spPr>
          <a:xfrm>
            <a:off x="5504080" y="59990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64" name="Google Shape;144;p7">
            <a:extLst>
              <a:ext uri="{FF2B5EF4-FFF2-40B4-BE49-F238E27FC236}">
                <a16:creationId xmlns:a16="http://schemas.microsoft.com/office/drawing/2014/main" id="{064D15A9-AD8D-FF55-F203-98809C685BC1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5921990" y="5778336"/>
            <a:ext cx="29225" cy="22074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E6F032D-D977-B77D-CB15-1FE9EE331187}"/>
              </a:ext>
            </a:extLst>
          </p:cNvPr>
          <p:cNvSpPr/>
          <p:nvPr/>
        </p:nvSpPr>
        <p:spPr>
          <a:xfrm>
            <a:off x="4766681" y="5570791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7" name="Google Shape;128;p7">
            <a:extLst>
              <a:ext uri="{FF2B5EF4-FFF2-40B4-BE49-F238E27FC236}">
                <a16:creationId xmlns:a16="http://schemas.microsoft.com/office/drawing/2014/main" id="{D9A06743-8EA1-D0F6-31F1-176C065B59C7}"/>
              </a:ext>
            </a:extLst>
          </p:cNvPr>
          <p:cNvSpPr/>
          <p:nvPr/>
        </p:nvSpPr>
        <p:spPr>
          <a:xfrm>
            <a:off x="3418705" y="5911400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68" name="Google Shape;144;p7">
            <a:extLst>
              <a:ext uri="{FF2B5EF4-FFF2-40B4-BE49-F238E27FC236}">
                <a16:creationId xmlns:a16="http://schemas.microsoft.com/office/drawing/2014/main" id="{0F87D12B-931A-B092-FA6D-5152096C8F54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3865840" y="5790974"/>
            <a:ext cx="26189" cy="120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0249CD-F1C1-4EE1-F46B-156DD657E41B}"/>
              </a:ext>
            </a:extLst>
          </p:cNvPr>
          <p:cNvSpPr/>
          <p:nvPr/>
        </p:nvSpPr>
        <p:spPr>
          <a:xfrm>
            <a:off x="2605344" y="5661057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71" name="Google Shape;128;p7">
            <a:extLst>
              <a:ext uri="{FF2B5EF4-FFF2-40B4-BE49-F238E27FC236}">
                <a16:creationId xmlns:a16="http://schemas.microsoft.com/office/drawing/2014/main" id="{48F59DF4-C516-764F-CF96-CE9CE23E9942}"/>
              </a:ext>
            </a:extLst>
          </p:cNvPr>
          <p:cNvSpPr/>
          <p:nvPr/>
        </p:nvSpPr>
        <p:spPr>
          <a:xfrm>
            <a:off x="771191" y="5987621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72" name="Google Shape;144;p7">
            <a:extLst>
              <a:ext uri="{FF2B5EF4-FFF2-40B4-BE49-F238E27FC236}">
                <a16:creationId xmlns:a16="http://schemas.microsoft.com/office/drawing/2014/main" id="{03EBD2CF-625D-16A0-0657-8AC943A3253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218326" y="5800448"/>
            <a:ext cx="0" cy="18717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D812F6A-0324-DE23-DC86-18589ACF7C9D}"/>
              </a:ext>
            </a:extLst>
          </p:cNvPr>
          <p:cNvSpPr/>
          <p:nvPr/>
        </p:nvSpPr>
        <p:spPr>
          <a:xfrm>
            <a:off x="1344082" y="5709863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E8CE1D9-18A1-12C3-E264-30D64C40FBE6}"/>
              </a:ext>
            </a:extLst>
          </p:cNvPr>
          <p:cNvSpPr txBox="1"/>
          <p:nvPr/>
        </p:nvSpPr>
        <p:spPr>
          <a:xfrm>
            <a:off x="2049262" y="3140114"/>
            <a:ext cx="5736338" cy="830997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ESTADOS REPETIDOS</a:t>
            </a:r>
          </a:p>
        </p:txBody>
      </p:sp>
    </p:spTree>
    <p:extLst>
      <p:ext uri="{BB962C8B-B14F-4D97-AF65-F5344CB8AC3E}">
        <p14:creationId xmlns:p14="http://schemas.microsoft.com/office/powerpoint/2010/main" val="161996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106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7BFE3-E239-F69A-474C-7B295DF2CD60}"/>
              </a:ext>
            </a:extLst>
          </p:cNvPr>
          <p:cNvSpPr txBox="1"/>
          <p:nvPr/>
        </p:nvSpPr>
        <p:spPr>
          <a:xfrm>
            <a:off x="472979" y="1701381"/>
            <a:ext cx="960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/>
                </a:solidFill>
                <a:latin typeface="Source Sans Pro" panose="020B0604020202020204" charset="0"/>
              </a:rPr>
              <a:t>-Estados repetidos -&gt; DP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B44475-4887-F0F3-58A2-1E3F5EBE8EDE}"/>
              </a:ext>
            </a:extLst>
          </p:cNvPr>
          <p:cNvSpPr txBox="1"/>
          <p:nvPr/>
        </p:nvSpPr>
        <p:spPr>
          <a:xfrm>
            <a:off x="652233" y="2753998"/>
            <a:ext cx="6571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  </a:t>
            </a:r>
          </a:p>
          <a:p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</a:p>
          <a:p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</a:t>
            </a:r>
          </a:p>
          <a:p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</a:p>
        </p:txBody>
      </p:sp>
      <p:pic>
        <p:nvPicPr>
          <p:cNvPr id="2050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8F85DA6D-E9A0-3246-2475-5F94A0AC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06" y="2740842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ED8FE343-021E-A7BE-5CFE-506C6FFC1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27" y="3138718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14FBCDFA-C66F-42C3-68B6-583FF3A7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1" y="4046659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399,139 imágenes de Signo de interrogación - Imágenes, fotos y vectores de  stock | Shutterstock">
            <a:extLst>
              <a:ext uri="{FF2B5EF4-FFF2-40B4-BE49-F238E27FC236}">
                <a16:creationId xmlns:a16="http://schemas.microsoft.com/office/drawing/2014/main" id="{59100D6F-0297-A19F-4F70-0B2C1A283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3" t="18105" r="16343" b="20377"/>
          <a:stretch/>
        </p:blipFill>
        <p:spPr bwMode="auto">
          <a:xfrm>
            <a:off x="2146690" y="3588002"/>
            <a:ext cx="523222" cy="5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7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107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7BFE3-E239-F69A-474C-7B295DF2CD60}"/>
              </a:ext>
            </a:extLst>
          </p:cNvPr>
          <p:cNvSpPr txBox="1"/>
          <p:nvPr/>
        </p:nvSpPr>
        <p:spPr>
          <a:xfrm>
            <a:off x="472979" y="1701381"/>
            <a:ext cx="960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/>
                </a:solidFill>
                <a:latin typeface="Source Sans Pro" panose="020B0604020202020204" charset="0"/>
              </a:rPr>
              <a:t>-Estados repetidos -&gt; DP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B44475-4887-F0F3-58A2-1E3F5EBE8EDE}"/>
              </a:ext>
            </a:extLst>
          </p:cNvPr>
          <p:cNvSpPr txBox="1"/>
          <p:nvPr/>
        </p:nvSpPr>
        <p:spPr>
          <a:xfrm>
            <a:off x="652233" y="2753998"/>
            <a:ext cx="82527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  </a:t>
            </a:r>
          </a:p>
          <a:p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</a:p>
          <a:p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Memoria: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Memo(índice, peso) -&gt; </a:t>
            </a:r>
            <a:r>
              <a:rPr lang="es-ES" sz="2800" b="1" dirty="0">
                <a:solidFill>
                  <a:schemeClr val="tx1"/>
                </a:solidFill>
                <a:latin typeface="Source Sans Pro" panose="020B0604020202020204" charset="0"/>
              </a:rPr>
              <a:t>bidimensional</a:t>
            </a:r>
            <a:endParaRPr lang="es-ES" sz="2800" dirty="0">
              <a:solidFill>
                <a:srgbClr val="7030A0"/>
              </a:solidFill>
              <a:latin typeface="Source Sans Pro" panose="020B0604020202020204" charset="0"/>
            </a:endParaRPr>
          </a:p>
          <a:p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</a:p>
        </p:txBody>
      </p:sp>
      <p:pic>
        <p:nvPicPr>
          <p:cNvPr id="2050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8F85DA6D-E9A0-3246-2475-5F94A0AC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06" y="2740842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ED8FE343-021E-A7BE-5CFE-506C6FFC1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27" y="3138718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14FBCDFA-C66F-42C3-68B6-583FF3A7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1" y="4046659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286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108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97BFE3-E239-F69A-474C-7B295DF2CD60}"/>
              </a:ext>
            </a:extLst>
          </p:cNvPr>
          <p:cNvSpPr txBox="1"/>
          <p:nvPr/>
        </p:nvSpPr>
        <p:spPr>
          <a:xfrm>
            <a:off x="472979" y="1701381"/>
            <a:ext cx="9607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tx1"/>
                </a:solidFill>
                <a:latin typeface="Source Sans Pro" panose="020B0604020202020204" charset="0"/>
              </a:rPr>
              <a:t>-Estados repetidos -&gt; DP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B44475-4887-F0F3-58A2-1E3F5EBE8EDE}"/>
              </a:ext>
            </a:extLst>
          </p:cNvPr>
          <p:cNvSpPr txBox="1"/>
          <p:nvPr/>
        </p:nvSpPr>
        <p:spPr>
          <a:xfrm>
            <a:off x="652233" y="2753998"/>
            <a:ext cx="6571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  </a:t>
            </a:r>
          </a:p>
          <a:p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</a:p>
          <a:p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</a:t>
            </a:r>
          </a:p>
          <a:p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</a:p>
        </p:txBody>
      </p:sp>
      <p:pic>
        <p:nvPicPr>
          <p:cNvPr id="2050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8F85DA6D-E9A0-3246-2475-5F94A0AC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06" y="2740842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ED8FE343-021E-A7BE-5CFE-506C6FFC1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527" y="3138718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14FBCDFA-C66F-42C3-68B6-583FF3A7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01" y="4046659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lemento De Señal De Marca. Icono De Marca De Verificación ...">
            <a:extLst>
              <a:ext uri="{FF2B5EF4-FFF2-40B4-BE49-F238E27FC236}">
                <a16:creationId xmlns:a16="http://schemas.microsoft.com/office/drawing/2014/main" id="{5FD15616-2A00-54CA-2C6D-787757B4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16" y="3648783"/>
            <a:ext cx="523221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457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109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4C88BD-0A20-D640-CB8B-F449844B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100" y="1514801"/>
            <a:ext cx="5575851" cy="763200"/>
          </a:xfrm>
        </p:spPr>
        <p:txBody>
          <a:bodyPr/>
          <a:lstStyle/>
          <a:p>
            <a:r>
              <a:rPr lang="es-E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-Pseudocódigo DP: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0FB3E1-D75A-4778-DA73-1788A0D8DD4B}"/>
              </a:ext>
            </a:extLst>
          </p:cNvPr>
          <p:cNvSpPr txBox="1"/>
          <p:nvPr/>
        </p:nvSpPr>
        <p:spPr>
          <a:xfrm>
            <a:off x="472979" y="2074556"/>
            <a:ext cx="9607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Mochila (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i, 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peso){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//caso base (hemos recorrido toda la fila)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si i==n+1: devolver 0;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si </a:t>
            </a: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i,peso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) conocida: devolver </a:t>
            </a: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i,peso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)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//transiciones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si no: </a:t>
            </a: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i,peso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)=  Max(Mochila(i+1, peso),  //no coger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			    Mochila(i+1, 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peso+peso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[i])) //coger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	devolver </a:t>
            </a: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i,peso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)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}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50C0AB-288D-6187-DB87-B167A37FB840}"/>
              </a:ext>
            </a:extLst>
          </p:cNvPr>
          <p:cNvSpPr txBox="1">
            <a:spLocks/>
          </p:cNvSpPr>
          <p:nvPr/>
        </p:nvSpPr>
        <p:spPr>
          <a:xfrm>
            <a:off x="180099" y="6044874"/>
            <a:ext cx="7166098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s-E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Complejidad? 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O(n*</a:t>
            </a:r>
            <a:r>
              <a:rPr lang="es-E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pmax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*2)=O(n*</a:t>
            </a:r>
            <a:r>
              <a:rPr lang="es-E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pmax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2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6217" y="870714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E0F3494-0BA0-43C2-CBDE-E2D4653418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055733" y="1616737"/>
            <a:ext cx="3265045" cy="26578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69A2BB-1848-A095-7213-43CB0736B135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B6105-3F57-D363-2832-2793AC950EFC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5593A-B3D1-0EB1-9F7E-E49C855328DE}"/>
              </a:ext>
            </a:extLst>
          </p:cNvPr>
          <p:cNvSpPr txBox="1"/>
          <p:nvPr/>
        </p:nvSpPr>
        <p:spPr>
          <a:xfrm>
            <a:off x="9055864" y="1561056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29799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465E-6 0.00042 L 2.83465E-6 0.00063 C 2.83465E-6 0.00021 0.00126 -0.02541 0.00189 -0.02583 C 0.00236 -0.02604 0.00299 -0.02352 0.00346 -0.02226 L 0.00488 0.00042 C 0.00519 0.00378 0.00535 0.00609 0.00551 0.00924 C 0.0063 0.0231 0.00598 0.01764 0.00677 0.0252 C 0.00693 0.02415 0.00724 0.02394 0.0074 0.02163 C 0.00913 0.00483 0.0063 0.01869 0.00913 0.00252 C 0.0096 -2.20916E-6 0.01008 -2.20916E-6 0.01039 -0.00105 C 0.01102 -2.20916E-6 0.01165 -0.00042 0.01212 0.00252 C 0.0126 0.0042 0.01291 0.00861 0.01307 0.01302 C 0.0137 0.021 0.01417 0.0294 0.01464 0.03948 C 0.01512 0.04998 0.01559 0.06258 0.01622 0.07119 C 0.01638 0.07413 0.01669 0.0756 0.01685 0.07833 C 0.01748 0.0714 0.01732 0.07308 0.01811 0.06783 C 0.01826 0.06636 0.01842 0.06552 0.01858 0.06405 C 0.01984 0.05292 0.01858 0.05964 0.02 0.05376 C 0.02047 0.05418 0.02094 0.05397 0.02157 0.05523 C 0.02204 0.05712 0.0222 0.063 0.02267 0.06951 C 0.02267 0.07056 0.02283 0.07203 0.02283 0.07266 C 0.02315 0.07476 0.0233 0.07665 0.02362 0.07833 C 0.02378 0.07497 0.02409 0.07266 0.02425 0.06951 C 0.02519 0.05439 0.02567 0.0357 0.02724 0.03255 L 0.02803 0.03024 C 0.02819 0.03255 0.02834 0.03339 0.0285 0.0357 C 0.02897 0.04032 0.02929 0.04977 0.0296 0.05712 C 0.03039 0.07875 0.02992 0.07434 0.03071 0.07833 C 0.03086 0.07644 0.03102 0.07392 0.03118 0.07266 C 0.03212 0.06867 0.03449 0.07266 0.03464 0.07266 C 0.03559 0.07749 0.03527 0.07476 0.03622 0.08505 C 0.03638 0.08673 0.03653 0.08883 0.03669 0.09051 C 0.03669 0.09156 0.03685 0.09303 0.03685 0.09408 C 0.03701 0.09492 0.03716 0.09513 0.03716 0.09555 C 0.03732 0.09828 0.03779 0.10416 0.03795 0.10815 C 0.03795 0.10836 0.03795 0.1092 0.03795 0.11046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" y="4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Longest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Increasing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Subsequence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(LIS)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Longest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Subsequence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(LCS)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Coin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Problem</a:t>
            </a:r>
            <a:endParaRPr lang="es-ES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110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Otros problemas clásicos…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9826811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Motivación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¿Qué es?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Características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Top Down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Bottom Up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Problemas clásicos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111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3883053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659615"/>
            <a:ext cx="9180000" cy="4680000"/>
          </a:xfrm>
        </p:spPr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Return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choice</a:t>
            </a:r>
            <a:endParaRPr lang="es-ES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DP con máscara de bits</a:t>
            </a:r>
          </a:p>
          <a:p>
            <a:pPr marL="228600" indent="0"/>
            <a:r>
              <a:rPr lang="es-ES" sz="3600" dirty="0">
                <a:latin typeface="Source Sans Pro"/>
                <a:ea typeface="Source Sans Pro"/>
              </a:rPr>
              <a:t>- Teoría de juegos</a:t>
            </a:r>
            <a:endParaRPr lang="es-ES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112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Más allá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C34EBA8-5954-3940-4FC0-615B144C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33" y="3898658"/>
            <a:ext cx="2229133" cy="234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194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113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sym typeface="Source Sans Pro Black"/>
              </a:rPr>
              <a:t>Resolviendo el problema de las vacas</a:t>
            </a:r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67B5C492-C8F6-4700-FA4C-88E9A2F4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37" y="1747526"/>
            <a:ext cx="2197712" cy="753484"/>
          </a:xfrm>
        </p:spPr>
        <p:txBody>
          <a:bodyPr/>
          <a:lstStyle/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00B050"/>
                </a:solidFill>
                <a:latin typeface="Source Sans Pro"/>
                <a:ea typeface="Source Sans Pro"/>
              </a:rPr>
              <a:t>Estado</a:t>
            </a:r>
            <a:r>
              <a:rPr lang="es-ES" sz="2800" dirty="0">
                <a:latin typeface="Source Sans Pro"/>
                <a:ea typeface="Source Sans Pro"/>
              </a:rPr>
              <a:t>:  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F86035B5-9CCF-760C-BB69-05C4B051298C}"/>
              </a:ext>
            </a:extLst>
          </p:cNvPr>
          <p:cNvSpPr txBox="1">
            <a:spLocks/>
          </p:cNvSpPr>
          <p:nvPr/>
        </p:nvSpPr>
        <p:spPr>
          <a:xfrm>
            <a:off x="944464" y="3920648"/>
            <a:ext cx="7714617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7030A0"/>
                </a:solidFill>
                <a:latin typeface="Source Sans Pro"/>
                <a:ea typeface="Source Sans Pro"/>
              </a:rPr>
              <a:t>Memo</a:t>
            </a:r>
            <a:r>
              <a:rPr lang="es-ES" sz="2800" dirty="0">
                <a:latin typeface="Source Sans Pro"/>
                <a:ea typeface="Source Sans Pro"/>
              </a:rPr>
              <a:t>: 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D6D3C706-BC8A-C33F-3893-D6CB1414C4FC}"/>
              </a:ext>
            </a:extLst>
          </p:cNvPr>
          <p:cNvSpPr txBox="1">
            <a:spLocks/>
          </p:cNvSpPr>
          <p:nvPr/>
        </p:nvSpPr>
        <p:spPr>
          <a:xfrm>
            <a:off x="933436" y="3189513"/>
            <a:ext cx="2420704" cy="110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FFC000"/>
                </a:solidFill>
                <a:latin typeface="Source Sans Pro"/>
                <a:ea typeface="Source Sans Pro"/>
              </a:rPr>
              <a:t>Casos base</a:t>
            </a:r>
            <a:r>
              <a:rPr lang="es-ES" sz="2800" dirty="0">
                <a:latin typeface="Source Sans Pro"/>
                <a:ea typeface="Source Sans Pro"/>
              </a:rPr>
              <a:t>: </a:t>
            </a:r>
            <a:endParaRPr lang="es-ES" dirty="0">
              <a:latin typeface="Source Sans Pro"/>
              <a:ea typeface="Source Sans Pro"/>
            </a:endParaRP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A69B87D1-6D4F-E3B3-43EF-F105E924D8B6}"/>
              </a:ext>
            </a:extLst>
          </p:cNvPr>
          <p:cNvSpPr txBox="1">
            <a:spLocks/>
          </p:cNvSpPr>
          <p:nvPr/>
        </p:nvSpPr>
        <p:spPr>
          <a:xfrm>
            <a:off x="933434" y="2495228"/>
            <a:ext cx="2674305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C00000"/>
                </a:solidFill>
                <a:latin typeface="Source Sans Pro"/>
                <a:ea typeface="Source Sans Pro"/>
              </a:rPr>
              <a:t>Transiciones</a:t>
            </a:r>
            <a:r>
              <a:rPr lang="es-ES" sz="2800" dirty="0">
                <a:latin typeface="Source Sans Pro"/>
                <a:ea typeface="Source Sans Pro"/>
              </a:rPr>
              <a:t>: 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7EBD7811-479F-9B0C-7417-C4835CEFC3F1}"/>
              </a:ext>
            </a:extLst>
          </p:cNvPr>
          <p:cNvSpPr txBox="1">
            <a:spLocks/>
          </p:cNvSpPr>
          <p:nvPr/>
        </p:nvSpPr>
        <p:spPr>
          <a:xfrm>
            <a:off x="2280510" y="1734878"/>
            <a:ext cx="5444509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Cubos de los extremos </a:t>
            </a:r>
            <a:endParaRPr lang="es-E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079A6773-6060-395D-3C0D-4909D04A4E16}"/>
              </a:ext>
            </a:extLst>
          </p:cNvPr>
          <p:cNvSpPr txBox="1">
            <a:spLocks/>
          </p:cNvSpPr>
          <p:nvPr/>
        </p:nvSpPr>
        <p:spPr>
          <a:xfrm>
            <a:off x="3125519" y="2492289"/>
            <a:ext cx="7714617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 Cubos que te puedes comer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6249F2D5-528C-52FA-E4E8-DB0C772F914D}"/>
              </a:ext>
            </a:extLst>
          </p:cNvPr>
          <p:cNvSpPr txBox="1">
            <a:spLocks/>
          </p:cNvSpPr>
          <p:nvPr/>
        </p:nvSpPr>
        <p:spPr>
          <a:xfrm>
            <a:off x="2921553" y="3192714"/>
            <a:ext cx="7714617" cy="110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Solo hay dos cubos 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B36C628-A270-7A1A-84E3-F95DAF2D0750}"/>
              </a:ext>
            </a:extLst>
          </p:cNvPr>
          <p:cNvSpPr txBox="1">
            <a:spLocks/>
          </p:cNvSpPr>
          <p:nvPr/>
        </p:nvSpPr>
        <p:spPr>
          <a:xfrm>
            <a:off x="2194408" y="3917710"/>
            <a:ext cx="7714617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matriz 2-dimensional</a:t>
            </a:r>
          </a:p>
        </p:txBody>
      </p:sp>
    </p:spTree>
    <p:extLst>
      <p:ext uri="{BB962C8B-B14F-4D97-AF65-F5344CB8AC3E}">
        <p14:creationId xmlns:p14="http://schemas.microsoft.com/office/powerpoint/2010/main" val="28986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114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sym typeface="Source Sans Pro Black"/>
              </a:rPr>
              <a:t>Problemas propuestos</a:t>
            </a:r>
            <a:endParaRPr lang="es-ES" dirty="0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7EBD7811-479F-9B0C-7417-C4835CEFC3F1}"/>
              </a:ext>
            </a:extLst>
          </p:cNvPr>
          <p:cNvSpPr txBox="1">
            <a:spLocks/>
          </p:cNvSpPr>
          <p:nvPr/>
        </p:nvSpPr>
        <p:spPr>
          <a:xfrm>
            <a:off x="967096" y="1890216"/>
            <a:ext cx="8049723" cy="440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 </a:t>
            </a:r>
            <a:r>
              <a:rPr lang="es-ES" sz="2800" dirty="0" err="1">
                <a:latin typeface="Source Sans Pro"/>
                <a:ea typeface="Source Sans Pro"/>
              </a:rPr>
              <a:t>Parkímetros</a:t>
            </a:r>
            <a:r>
              <a:rPr lang="es-ES" sz="2800" dirty="0">
                <a:latin typeface="Source Sans Pro"/>
                <a:ea typeface="Source Sans Pro"/>
              </a:rPr>
              <a:t> </a:t>
            </a:r>
            <a:r>
              <a:rPr lang="es-ES" sz="2800" dirty="0">
                <a:latin typeface="Source Sans Pro"/>
                <a:ea typeface="Source Sans Pro"/>
                <a:hlinkClick r:id="rId2"/>
              </a:rPr>
              <a:t>(AER 251)</a:t>
            </a:r>
            <a:endParaRPr lang="es-ES" sz="2800" dirty="0" err="1">
              <a:latin typeface="Source Sans Pro" panose="020B0503030403020204" pitchFamily="34" charset="0"/>
              <a:ea typeface="Source Sans Pro" panose="020B0503030403020204" pitchFamily="34" charset="0"/>
              <a:hlinkClick r:id="rId2"/>
            </a:endParaRPr>
          </a:p>
          <a:p>
            <a:pPr marL="228600" indent="0"/>
            <a:r>
              <a:rPr lang="es-ES" sz="2800" dirty="0">
                <a:latin typeface="Source Sans Pro"/>
                <a:ea typeface="Source Sans Pro"/>
              </a:rPr>
              <a:t>- El precio de la gasolina </a:t>
            </a:r>
            <a:r>
              <a:rPr lang="es-ES" sz="2800" dirty="0">
                <a:latin typeface="Source Sans Pro"/>
                <a:ea typeface="Source Sans Pro"/>
                <a:hlinkClick r:id="rId3"/>
              </a:rPr>
              <a:t>(AER 606)</a:t>
            </a:r>
          </a:p>
          <a:p>
            <a:pPr marL="228600" indent="0"/>
            <a:r>
              <a:rPr lang="es-ES" sz="2800" dirty="0">
                <a:latin typeface="Source Sans Pro"/>
                <a:ea typeface="Source Sans Pro"/>
              </a:rPr>
              <a:t>- Cazatesoros </a:t>
            </a:r>
            <a:r>
              <a:rPr lang="es-ES" sz="2800" dirty="0">
                <a:latin typeface="Source Sans Pro"/>
                <a:ea typeface="Source Sans Pro"/>
                <a:hlinkClick r:id="rId4"/>
              </a:rPr>
              <a:t>(AER 353)</a:t>
            </a:r>
          </a:p>
          <a:p>
            <a:pPr marL="228600" indent="0"/>
            <a:r>
              <a:rPr lang="es-ES" sz="2800" dirty="0">
                <a:latin typeface="Source Sans Pro"/>
                <a:ea typeface="Source Sans Pro"/>
              </a:rPr>
              <a:t>- El carpintero </a:t>
            </a:r>
            <a:r>
              <a:rPr lang="es-ES" sz="2800" dirty="0" err="1">
                <a:latin typeface="Source Sans Pro"/>
                <a:ea typeface="Source Sans Pro"/>
              </a:rPr>
              <a:t>Ebanisto</a:t>
            </a:r>
            <a:r>
              <a:rPr lang="es-ES" sz="2800" dirty="0">
                <a:latin typeface="Source Sans Pro"/>
                <a:ea typeface="Source Sans Pro"/>
              </a:rPr>
              <a:t> </a:t>
            </a:r>
            <a:r>
              <a:rPr lang="es-ES" sz="2800" dirty="0">
                <a:latin typeface="Source Sans Pro"/>
                <a:ea typeface="Source Sans Pro"/>
                <a:hlinkClick r:id="rId5"/>
              </a:rPr>
              <a:t>(AER 603)</a:t>
            </a:r>
            <a:endParaRPr lang="es-ES" sz="2800" dirty="0"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270421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115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</a:rPr>
              <a:t>Concurso FINAL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7EBD7811-479F-9B0C-7417-C4835CEFC3F1}"/>
              </a:ext>
            </a:extLst>
          </p:cNvPr>
          <p:cNvSpPr txBox="1">
            <a:spLocks/>
          </p:cNvSpPr>
          <p:nvPr/>
        </p:nvSpPr>
        <p:spPr>
          <a:xfrm>
            <a:off x="967096" y="1890216"/>
            <a:ext cx="8049723" cy="129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457200">
              <a:buFont typeface="Calibri"/>
              <a:buChar char="-"/>
            </a:pPr>
            <a:r>
              <a:rPr lang="es-ES" sz="2800" dirty="0">
                <a:latin typeface="Source Sans Pro"/>
                <a:ea typeface="Source Sans Pro"/>
              </a:rPr>
              <a:t>Link para apuntarse por equipos: </a:t>
            </a:r>
            <a:r>
              <a:rPr lang="es-ES" sz="2800" dirty="0">
                <a:latin typeface="Source Sans Pro"/>
                <a:ea typeface="Source Sans Pro"/>
                <a:hlinkClick r:id="rId2"/>
              </a:rPr>
              <a:t>forms</a:t>
            </a:r>
          </a:p>
          <a:p>
            <a:pPr marL="228600" indent="0"/>
            <a:endParaRPr lang="es-ES" sz="2800" dirty="0">
              <a:latin typeface="Source Sans Pro"/>
              <a:ea typeface="Source Sans Pro"/>
            </a:endParaRPr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F9422D96-B09A-3CB8-E748-D07C9ACB6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90" r="463" b="-518"/>
          <a:stretch/>
        </p:blipFill>
        <p:spPr>
          <a:xfrm>
            <a:off x="2945963" y="3778440"/>
            <a:ext cx="3066189" cy="2395097"/>
          </a:xfrm>
          <a:prstGeom prst="rect">
            <a:avLst/>
          </a:prstGeom>
        </p:spPr>
      </p:pic>
      <p:pic>
        <p:nvPicPr>
          <p:cNvPr id="3" name="Imagen 5">
            <a:extLst>
              <a:ext uri="{FF2B5EF4-FFF2-40B4-BE49-F238E27FC236}">
                <a16:creationId xmlns:a16="http://schemas.microsoft.com/office/drawing/2014/main" id="{14F406C9-F6A7-D699-9F4A-D5270000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780" y="1891730"/>
            <a:ext cx="656986" cy="6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" y="1532938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710DA-B6AB-8A89-8EBC-AC16B76C2DBE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057B57-8643-919E-2626-599B5709AFFF}"/>
              </a:ext>
            </a:extLst>
          </p:cNvPr>
          <p:cNvSpPr txBox="1"/>
          <p:nvPr/>
        </p:nvSpPr>
        <p:spPr>
          <a:xfrm>
            <a:off x="88531" y="1564795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5273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181E-7 -2.42335E-6 L 5.51181E-7 -2.42335E-6 C 0.08362 0.00462 0.16772 0.0084 0.25181 0.0147 C 0.30787 0.01806 0.34976 0.02331 0.37779 0.02835 C 0.40583 0.03192 0.43386 0.03549 0.46189 0.03948 C 0.51795 0.04662 0.53213 0.05313 0.57402 0.06132 C 0.57402 0.06342 0.60205 0.07728 0.60205 0.07917 C 0.60205 0.08358 0.58819 0.08799 0.58819 0.09261 C 0.57402 0.11214 0.57402 0.10941 0.57402 0.11907 L 0.61622 0.11739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03" y="5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rio Kart Wii - The Cutting Room Floor">
            <a:extLst>
              <a:ext uri="{FF2B5EF4-FFF2-40B4-BE49-F238E27FC236}">
                <a16:creationId xmlns:a16="http://schemas.microsoft.com/office/drawing/2014/main" id="{B0E4D6F1-7997-ADA2-735B-7479537E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0809"/>
            <a:ext cx="10080625" cy="543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19" y="3494906"/>
            <a:ext cx="3635854" cy="363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9114908" y="6147890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337206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90BEE7-219D-43D0-4EB6-B66E52106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266503" y="3657236"/>
            <a:ext cx="1667754" cy="2285702"/>
          </a:xfrm>
          <a:prstGeom prst="rect">
            <a:avLst/>
          </a:prstGeom>
        </p:spPr>
      </p:pic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7BDAC5-06F1-0C71-31D4-F3EA6F48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1779463" y="3657236"/>
            <a:ext cx="1667754" cy="228570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E1F5FC4-BCF9-E414-DC66-71B26E70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57236"/>
            <a:ext cx="1667754" cy="22857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E0F3494-0BA0-43C2-CBDE-E2D4653418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055733" y="1616737"/>
            <a:ext cx="3265045" cy="265784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3EFD41B-AFE0-B192-1219-D8E8CE46A897}"/>
              </a:ext>
            </a:extLst>
          </p:cNvPr>
          <p:cNvSpPr txBox="1"/>
          <p:nvPr/>
        </p:nvSpPr>
        <p:spPr>
          <a:xfrm>
            <a:off x="759417" y="5942938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7CE9CB-4F7C-97D3-4CD7-0C332F8BA76E}"/>
              </a:ext>
            </a:extLst>
          </p:cNvPr>
          <p:cNvSpPr txBox="1"/>
          <p:nvPr/>
        </p:nvSpPr>
        <p:spPr>
          <a:xfrm>
            <a:off x="2343021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8191E-F391-E68F-5C3C-46EEB578C3FB}"/>
              </a:ext>
            </a:extLst>
          </p:cNvPr>
          <p:cNvSpPr txBox="1"/>
          <p:nvPr/>
        </p:nvSpPr>
        <p:spPr>
          <a:xfrm>
            <a:off x="3926626" y="5973112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69A2BB-1848-A095-7213-43CB0736B135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B6105-3F57-D363-2832-2793AC950EFC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5593A-B3D1-0EB1-9F7E-E49C855328DE}"/>
              </a:ext>
            </a:extLst>
          </p:cNvPr>
          <p:cNvSpPr txBox="1"/>
          <p:nvPr/>
        </p:nvSpPr>
        <p:spPr>
          <a:xfrm>
            <a:off x="9055864" y="1577207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9102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465E-6 -0.00126 L 2.83465E-6 -0.00105 C -0.00063 -0.00147 -0.02174 -0.02289 -0.03024 -0.02331 C -0.0389 -0.02352 -0.04772 -0.02121 -0.05638 -0.02016 L -0.07969 -0.00126 C -0.08268 0.00147 -0.08614 0.00357 -0.08929 0.00609 C -0.10142 0.01764 -0.09496 0.01323 -0.10835 0.01932 C -0.11197 0.01848 -0.11591 0.01827 -0.11937 0.01638 C -0.1452 0.00252 -0.10032 0.01407 -0.14662 0.00042 C -0.15339 -0.00168 -0.16048 -0.00168 -0.16709 -0.00252 C -0.17654 -0.00168 -0.18567 -0.0021 -0.19465 0.00042 C -0.20016 0.00189 -0.2052 0.00546 -0.20961 0.00924 C -0.21811 0.01575 -0.22614 0.02289 -0.23292 0.03129 C -0.24032 0.04011 -0.24835 0.05061 -0.25764 0.05775 C -0.26095 0.06027 -0.26504 0.06153 -0.26866 0.06363 C -0.2789 0.05796 -0.27559 0.05943 -0.28772 0.05481 C -0.29055 0.05355 -0.29323 0.05292 -0.29591 0.05187 C -0.31575 0.04263 -0.29764 0.04809 -0.31922 0.04305 C -0.32693 0.04347 -0.33481 0.04326 -0.34252 0.04431 C -0.35071 0.04599 -0.35402 0.05103 -0.36032 0.05628 C -0.36158 0.05712 -0.36299 0.05838 -0.36441 0.05901 C -0.36772 0.06069 -0.37197 0.06216 -0.37544 0.06363 C -0.37906 0.0609 -0.38299 0.05901 -0.3863 0.05628 C -0.40189 0.04368 -0.40819 0.02814 -0.43276 0.02541 L -0.4452 0.02373 C -0.44851 0.02541 -0.45181 0.02625 -0.45465 0.02814 C -0.46095 0.03213 -0.46693 0.0399 -0.47118 0.04599 C -0.48425 0.06405 -0.47575 0.06048 -0.48756 0.06363 C -0.49087 0.06195 -0.49386 0.06006 -0.49717 0.05901 C -0.51071 0.05565 -0.54992 0.05901 -0.55181 0.05901 C -0.5663 0.063 -0.56158 0.06069 -0.5767 0.0693 C -0.57906 0.07077 -0.58126 0.07245 -0.58347 0.07371 C -0.58488 0.07476 -0.58614 0.07602 -0.58756 0.07686 C -0.58882 0.07749 -0.59024 0.0777 -0.59181 0.07812 C -0.59433 0.08043 -0.60032 0.08526 -0.60284 0.08862 C -0.60284 0.08883 -0.60284 0.08946 -0.60284 0.0903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42" y="3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7BDAC5-06F1-0C71-31D4-F3EA6F48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1779463" y="3657236"/>
            <a:ext cx="1667754" cy="228570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E1F5FC4-BCF9-E414-DC66-71B26E70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57236"/>
            <a:ext cx="1667754" cy="22857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" y="1532938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CE9CB-4F7C-97D3-4CD7-0C332F8BA76E}"/>
              </a:ext>
            </a:extLst>
          </p:cNvPr>
          <p:cNvSpPr txBox="1"/>
          <p:nvPr/>
        </p:nvSpPr>
        <p:spPr>
          <a:xfrm>
            <a:off x="2343021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8191E-F391-E68F-5C3C-46EEB578C3FB}"/>
              </a:ext>
            </a:extLst>
          </p:cNvPr>
          <p:cNvSpPr txBox="1"/>
          <p:nvPr/>
        </p:nvSpPr>
        <p:spPr>
          <a:xfrm>
            <a:off x="3926626" y="5973112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710DA-B6AB-8A89-8EBC-AC16B76C2DBE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057B57-8643-919E-2626-599B5709AFFF}"/>
              </a:ext>
            </a:extLst>
          </p:cNvPr>
          <p:cNvSpPr txBox="1"/>
          <p:nvPr/>
        </p:nvSpPr>
        <p:spPr>
          <a:xfrm>
            <a:off x="57866" y="1532937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4594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181E-7 -2.42335E-6 L 5.51181E-7 -2.42335E-6 C 0.08598 0.00399 0.17197 0.00714 0.25811 0.01239 C 0.31543 0.01512 0.35842 0.01953 0.38709 0.02373 C 0.41575 0.02667 0.44457 0.02961 0.47323 0.03297 C 0.53055 0.03906 0.54488 0.04431 0.58787 0.05124 C 0.58787 0.05292 0.61653 0.06447 0.61653 0.06615 C 0.61653 0.06972 0.6022 0.0735 0.6022 0.07728 C 0.58787 0.09366 0.58787 0.09135 0.58787 0.09933 L 0.63102 0.09807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43" y="49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7BDAC5-06F1-0C71-31D4-F3EA6F48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1779463" y="3657236"/>
            <a:ext cx="1667754" cy="228570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E1F5FC4-BCF9-E414-DC66-71B26E70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57236"/>
            <a:ext cx="1667754" cy="22857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6217" y="870714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E0F3494-0BA0-43C2-CBDE-E2D4653418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055733" y="1616737"/>
            <a:ext cx="3265045" cy="265784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CE9CB-4F7C-97D3-4CD7-0C332F8BA76E}"/>
              </a:ext>
            </a:extLst>
          </p:cNvPr>
          <p:cNvSpPr txBox="1"/>
          <p:nvPr/>
        </p:nvSpPr>
        <p:spPr>
          <a:xfrm>
            <a:off x="2343021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8191E-F391-E68F-5C3C-46EEB578C3FB}"/>
              </a:ext>
            </a:extLst>
          </p:cNvPr>
          <p:cNvSpPr txBox="1"/>
          <p:nvPr/>
        </p:nvSpPr>
        <p:spPr>
          <a:xfrm>
            <a:off x="3926626" y="5973112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69A2BB-1848-A095-7213-43CB0736B135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B6105-3F57-D363-2832-2793AC950EFC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5593A-B3D1-0EB1-9F7E-E49C855328DE}"/>
              </a:ext>
            </a:extLst>
          </p:cNvPr>
          <p:cNvSpPr txBox="1"/>
          <p:nvPr/>
        </p:nvSpPr>
        <p:spPr>
          <a:xfrm>
            <a:off x="9055864" y="1532938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4913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465E-6 -0.00042 L 2.83465E-6 -0.00021 C -0.00063 -0.00063 -0.01622 -0.02268 -0.02252 -0.0231 C -0.02882 -0.0231 -0.03528 -0.021 -0.04174 -0.01995 L -0.0589 -0.00042 C -0.06111 0.00252 -0.06362 0.00462 -0.06599 0.00714 C -0.07496 0.01932 -0.07008 0.0147 -0.08016 0.02079 C -0.08268 0.02016 -0.08551 0.01995 -0.08819 0.01785 C -0.10725 0.00357 -0.07402 0.01554 -0.10819 0.00147 C -0.11323 -0.00084 -0.11843 -0.00084 -0.12331 -0.00168 C -0.13024 -0.00084 -0.13701 -0.00126 -0.14362 0.00147 C -0.14772 0.00294 -0.1515 0.00651 -0.15481 0.0105 C -0.16095 0.01722 -0.16693 0.02457 -0.17181 0.03339 C -0.17733 0.04221 -0.18315 0.05313 -0.19008 0.06048 C -0.19244 0.06321 -0.19544 0.06447 -0.19811 0.06657 C -0.20583 0.06069 -0.20331 0.06237 -0.21229 0.05754 C -0.21433 0.05607 -0.21622 0.05544 -0.21827 0.05439 C -0.23292 0.04494 -0.21969 0.0504 -0.23544 0.04536 C -0.24126 0.04578 -0.24693 0.04557 -0.25276 0.04662 C -0.25874 0.04851 -0.26126 0.05355 -0.26583 0.05901 C -0.26662 0.05985 -0.26772 0.06111 -0.26882 0.06195 C -0.27118 0.06363 -0.27433 0.06489 -0.27701 0.06657 C -0.27969 0.06384 -0.28252 0.06195 -0.28504 0.05901 C -0.29654 0.04599 -0.30111 0.03003 -0.31922 0.02709 L -0.32835 0.02541 C -0.33071 0.02709 -0.33323 0.02793 -0.33544 0.03003 C -0.34 0.03423 -0.34441 0.042 -0.34756 0.04851 C -0.35717 0.06699 -0.35087 0.06342 -0.35969 0.06657 C -0.36205 0.06489 -0.3641 0.063 -0.36662 0.06195 C -0.3767 0.05838 -0.40551 0.06195 -0.40693 0.06195 C -0.41764 0.06594 -0.41418 0.06363 -0.42536 0.07245 C -0.42709 0.07392 -0.42866 0.07581 -0.4304 0.07707 C -0.43134 0.07812 -0.43229 0.07938 -0.43339 0.08022 C -0.43418 0.08085 -0.43528 0.08106 -0.43654 0.08148 C -0.43827 0.08379 -0.44268 0.08883 -0.44441 0.0924 C -0.44441 0.09261 -0.44441 0.09324 -0.44441 0.09429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0" y="35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710DA-B6AB-8A89-8EBC-AC16B76C2DBE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057B57-8643-919E-2626-599B5709AFFF}"/>
              </a:ext>
            </a:extLst>
          </p:cNvPr>
          <p:cNvSpPr txBox="1"/>
          <p:nvPr/>
        </p:nvSpPr>
        <p:spPr>
          <a:xfrm>
            <a:off x="77491" y="1532937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95FA35D-3092-93FD-503D-7CAC196C48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24374"/>
            <a:ext cx="1667754" cy="228570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C3AF06-32B0-5C29-680A-1D0D5D0D705B}"/>
              </a:ext>
            </a:extLst>
          </p:cNvPr>
          <p:cNvSpPr txBox="1"/>
          <p:nvPr/>
        </p:nvSpPr>
        <p:spPr>
          <a:xfrm>
            <a:off x="3926626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" y="1532938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52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181E-7 -2.42335E-6 L 5.51181E-7 -2.42335E-6 C 0.02157 0.00462 0.04346 0.0084 0.0652 0.0147 C 0.07968 0.01806 0.09055 0.02331 0.09779 0.02835 C 0.10504 0.03192 0.11244 0.03549 0.11968 0.03948 C 0.13417 0.04662 0.13779 0.05313 0.14866 0.06132 C 0.14866 0.06342 0.1559 0.07728 0.1559 0.07917 C 0.1559 0.08358 0.15228 0.08799 0.15228 0.09261 C 0.14866 0.11214 0.14866 0.10941 0.14866 0.11907 L 0.15968 0.11739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4" y="5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6217" y="870714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69A2BB-1848-A095-7213-43CB0736B135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B6105-3F57-D363-2832-2793AC950EFC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5593A-B3D1-0EB1-9F7E-E49C855328DE}"/>
              </a:ext>
            </a:extLst>
          </p:cNvPr>
          <p:cNvSpPr txBox="1"/>
          <p:nvPr/>
        </p:nvSpPr>
        <p:spPr>
          <a:xfrm>
            <a:off x="9055864" y="1576559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13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DB619A-A802-D191-7052-BC4A6799D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0DBB914-9052-40B1-0594-14B50693D4E6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0E0F3494-0BA0-43C2-CBDE-E2D4653418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055733" y="1616737"/>
            <a:ext cx="3265045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465E-6 -0.00168 L 2.83465E-6 -0.00147 C 2.83465E-6 -0.00189 -0.00441 -0.02562 -0.00646 -0.02604 C -0.00803 -0.02604 -0.01008 -0.02373 -0.01166 -0.02268 L -0.01638 -0.00168 C -0.01733 0.00126 -0.01796 0.00336 -0.01843 0.0063 C -0.02111 0.01911 -0.02 0.01407 -0.02268 0.021 C -0.02331 0.02016 -0.02425 0.01995 -0.02473 0.01785 C -0.0304 0.00231 -0.02111 0.01512 -0.0304 0.00021 C -0.03213 -0.0021 -0.0337 -0.0021 -0.03465 -0.00315 C -0.0367 -0.0021 -0.0389 -0.00252 -0.04048 0.00021 C -0.04205 0.00168 -0.04299 0.00588 -0.04362 0.00987 C -0.04567 0.01722 -0.04725 0.02499 -0.04882 0.03423 C -0.0504 0.04389 -0.05197 0.05544 -0.05402 0.06342 C -0.05465 0.06615 -0.05559 0.06762 -0.05607 0.07014 C -0.05827 0.06363 -0.0578 0.0651 -0.06032 0.06027 C -0.06079 0.05901 -0.06142 0.05817 -0.06205 0.05691 C -0.06614 0.04662 -0.06205 0.05271 -0.06662 0.04746 C -0.06819 0.04788 -0.06977 0.04767 -0.07181 0.04872 C -0.07339 0.0504 -0.07402 0.05586 -0.07544 0.06195 C -0.07544 0.06279 -0.07607 0.06426 -0.07607 0.06489 C -0.07701 0.06678 -0.07764 0.06846 -0.07874 0.07014 C -0.07922 0.06699 -0.08016 0.06489 -0.08079 0.06195 C -0.08378 0.04788 -0.08551 0.03066 -0.09071 0.02793 L -0.09339 0.02562 C -0.09386 0.02793 -0.09433 0.02856 -0.09481 0.03066 C -0.09638 0.03507 -0.09748 0.04368 -0.09843 0.0504 C -0.10111 0.07035 -0.09969 0.06636 -0.10221 0.07014 C -0.10268 0.06825 -0.10315 0.06594 -0.10378 0.06489 C -0.10693 0.06111 -0.11481 0.06489 -0.11544 0.06489 C -0.11843 0.0693 -0.11748 0.06678 -0.12048 0.07623 C -0.12111 0.0777 -0.12158 0.0798 -0.12205 0.08127 C -0.12205 0.08232 -0.12268 0.08358 -0.12268 0.08463 C -0.12315 0.08526 -0.12378 0.08547 -0.12378 0.08589 C -0.1241 0.08841 -0.12583 0.09387 -0.12614 0.09744 C -0.12614 0.09765 -0.12614 0.09849 -0.12614 0.09975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68462B-47DC-EAD9-05FE-9CEA604A7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" y="1532938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710DA-B6AB-8A89-8EBC-AC16B76C2DBE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057B57-8643-919E-2626-599B5709AFFF}"/>
              </a:ext>
            </a:extLst>
          </p:cNvPr>
          <p:cNvSpPr txBox="1"/>
          <p:nvPr/>
        </p:nvSpPr>
        <p:spPr>
          <a:xfrm>
            <a:off x="77491" y="1564795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9D3B476-62A7-6DDB-D7D2-B854B72AF5BD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4609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181E-7 -2.42335E-6 L 5.51181E-7 0.00021 C 0.06378 0.00462 0.12803 0.0084 0.19228 0.01491 C 0.23496 0.01827 0.26693 0.02352 0.28835 0.02877 C 0.30976 0.03234 0.33118 0.03591 0.3526 0.04011 C 0.39543 0.04725 0.4063 0.05397 0.43827 0.06237 C 0.43827 0.06447 0.45968 0.07854 0.45968 0.08043 C 0.45968 0.08505 0.44913 0.08946 0.44913 0.09408 C 0.43827 0.11403 0.43827 0.1113 0.43827 0.12117 L 0.47055 0.11928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8" y="60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573336-2BA2-11C3-4726-68A610196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0F9C481A-70EB-B747-6616-680E97CE6E4C}"/>
              </a:ext>
            </a:extLst>
          </p:cNvPr>
          <p:cNvSpPr txBox="1"/>
          <p:nvPr/>
        </p:nvSpPr>
        <p:spPr>
          <a:xfrm>
            <a:off x="360000" y="305640"/>
            <a:ext cx="936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PROGRAMACIÓN COMPETITIVA</a:t>
            </a:r>
            <a:endParaRPr sz="3200" b="1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URJC - 2022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Google Shape;87;p15">
            <a:extLst>
              <a:ext uri="{FF2B5EF4-FFF2-40B4-BE49-F238E27FC236}">
                <a16:creationId xmlns:a16="http://schemas.microsoft.com/office/drawing/2014/main" id="{EB5C43DB-3E88-079C-3D23-AC0D4BD5E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3683" y="1702432"/>
            <a:ext cx="10885814" cy="4679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dirty="0" err="1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Organizadores</a:t>
            </a:r>
            <a:r>
              <a:rPr lang="en-US" sz="32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dirty="0">
              <a:solidFill>
                <a:srgbClr val="1C1C1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Isaac Lozano    	 	</a:t>
            </a:r>
            <a:r>
              <a:rPr lang="en-US" sz="2400" dirty="0">
                <a:solidFill>
                  <a:srgbClr val="1C1C1C"/>
                </a:solidFill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2400" u="sng" dirty="0">
                <a:solidFill>
                  <a:schemeClr val="hlink"/>
                </a:solidFill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isaac.lozano@urjc.es</a:t>
            </a:r>
            <a:r>
              <a:rPr lang="en-US" sz="2400" dirty="0">
                <a:solidFill>
                  <a:srgbClr val="1C1C1C"/>
                </a:solidFill>
                <a:ea typeface="Source Sans Pro"/>
                <a:cs typeface="Source Sans Pro"/>
                <a:sym typeface="Source Sans Pro"/>
              </a:rPr>
              <a:t>)</a:t>
            </a:r>
            <a:endParaRPr lang="en-US" sz="2400" dirty="0">
              <a:solidFill>
                <a:srgbClr val="1C1C1C"/>
              </a:solidFill>
              <a:ea typeface="Source Sans Pro"/>
              <a:cs typeface="Source Sans Pro"/>
            </a:endParaRP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Raúl Martín              	(</a:t>
            </a:r>
            <a:r>
              <a:rPr lang="en-US" sz="2400" u="sng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raul.martin@urjc.es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Sergio Salazar 		(</a:t>
            </a:r>
            <a:r>
              <a:rPr lang="en-US" sz="2400" dirty="0">
                <a:ea typeface="Source Sans Pro"/>
                <a:hlinkClick r:id="rId4"/>
              </a:rPr>
              <a:t>s.salazarc.2018@alumnos.urjc.es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Francisco </a:t>
            </a:r>
            <a:r>
              <a:rPr lang="en-US" sz="2400" dirty="0" err="1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Tórtola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 		(</a:t>
            </a:r>
            <a:r>
              <a:rPr lang="en-US" sz="2400" dirty="0">
                <a:ea typeface="Source Sans Pro"/>
                <a:hlinkClick r:id="rId5"/>
              </a:rPr>
              <a:t>f.tortola.2018@alumnos.urjc.es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</a:rPr>
              <a:t>Cristian Pérez         	(</a:t>
            </a:r>
            <a:r>
              <a:rPr lang="en-US" sz="2400" dirty="0">
                <a:ea typeface="Source Sans Pro"/>
                <a:hlinkClick r:id="rId6"/>
              </a:rPr>
              <a:t>c.perezc.2018@alumnos.urjc.es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400" dirty="0" err="1">
                <a:solidFill>
                  <a:srgbClr val="1C1C1C"/>
                </a:solidFill>
                <a:latin typeface="Source Sans Pro"/>
                <a:ea typeface="Source Sans Pro"/>
              </a:rPr>
              <a:t>Xuqiang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</a:rPr>
              <a:t> Liu             		(</a:t>
            </a:r>
            <a:r>
              <a:rPr lang="en-US" sz="2400" dirty="0">
                <a:ea typeface="Source Sans Pro"/>
                <a:hlinkClick r:id="rId7"/>
              </a:rPr>
              <a:t>x.liu1.2020@alumnos.urjc.es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500" b="1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Alicia Pina             		</a:t>
            </a:r>
            <a:r>
              <a:rPr lang="en-US" sz="2400" b="1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(</a:t>
            </a:r>
            <a:r>
              <a:rPr lang="en-US" sz="2400" b="1" dirty="0">
                <a:ea typeface="Source Sans Pro"/>
                <a:hlinkClick r:id="rId8"/>
              </a:rPr>
              <a:t>a.pinaz.2020@alumnos.urjc.es</a:t>
            </a:r>
            <a:r>
              <a:rPr lang="en-US" sz="2400" b="1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500" b="1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Sara García           	</a:t>
            </a:r>
            <a:r>
              <a:rPr lang="en-US" sz="2400" b="1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(</a:t>
            </a:r>
            <a:r>
              <a:rPr lang="en-US" sz="2400" b="1" dirty="0">
                <a:ea typeface="Source Sans Pro"/>
                <a:hlinkClick r:id="rId9"/>
              </a:rPr>
              <a:t>s.garciarod.2020@alumnos.urjc.es</a:t>
            </a:r>
            <a:r>
              <a:rPr lang="en-US" sz="2400" b="1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Raúl </a:t>
            </a:r>
            <a:r>
              <a:rPr lang="en-US" sz="2400" dirty="0" err="1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Fauste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              	(</a:t>
            </a:r>
            <a:r>
              <a:rPr lang="en-US" sz="2400" dirty="0">
                <a:ea typeface="Source Sans Pro"/>
                <a:hlinkClick r:id="rId10"/>
              </a:rPr>
              <a:t>r.fauste.2020@alumnos.urjc.es</a:t>
            </a:r>
            <a:r>
              <a:rPr lang="en-US" sz="2400" dirty="0">
                <a:solidFill>
                  <a:srgbClr val="1C1C1C"/>
                </a:solidFill>
                <a:latin typeface="Source Sans Pro"/>
                <a:ea typeface="Source Sans Pro"/>
                <a:cs typeface="Source Sans Pro"/>
              </a:rPr>
              <a:t>)</a:t>
            </a:r>
          </a:p>
          <a:p>
            <a:pPr indent="-393700">
              <a:buClr>
                <a:srgbClr val="1C1C1C"/>
              </a:buClr>
              <a:buSzPts val="2600"/>
              <a:buFont typeface="Source Sans Pro"/>
              <a:buChar char="●"/>
            </a:pPr>
            <a:endParaRPr lang="en-US" sz="3200" dirty="0">
              <a:solidFill>
                <a:srgbClr val="1C1C1C"/>
              </a:solidFill>
              <a:latin typeface="Source Sans Pro"/>
              <a:ea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1C1C1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46958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32C43C-9CA4-AF7E-04A1-6036A038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5823"/>
            <a:ext cx="10080625" cy="547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76" y="1576310"/>
            <a:ext cx="4637542" cy="463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6342355" y="220894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8814372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50625" y="4288299"/>
            <a:ext cx="6717074" cy="2274426"/>
          </a:xfr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s-ES" sz="2400" dirty="0">
                <a:latin typeface="Source Sans Pro" panose="020B0604020202020204" charset="0"/>
              </a:rPr>
              <a:t>Fibonacci(n) =</a:t>
            </a:r>
          </a:p>
          <a:p>
            <a:endParaRPr lang="es-ES" sz="2400" dirty="0">
              <a:latin typeface="Source Sans Pro" panose="020B0604020202020204" charset="0"/>
            </a:endParaRPr>
          </a:p>
          <a:p>
            <a:r>
              <a:rPr lang="es-ES" sz="2400" dirty="0">
                <a:latin typeface="Source Sans Pro" panose="020B0604020202020204" charset="0"/>
              </a:rPr>
              <a:t>	1, si n==0 o n==1</a:t>
            </a:r>
          </a:p>
          <a:p>
            <a:endParaRPr lang="es-ES" sz="2400" dirty="0">
              <a:latin typeface="Source Sans Pro" panose="020B0604020202020204" charset="0"/>
            </a:endParaRPr>
          </a:p>
          <a:p>
            <a:r>
              <a:rPr lang="es-ES" sz="2400" dirty="0">
                <a:latin typeface="Source Sans Pro" panose="020B0604020202020204" charset="0"/>
              </a:rPr>
              <a:t>	Fibonacci(n-1) + Fibonacci(n-2), en otro caso</a:t>
            </a:r>
          </a:p>
          <a:p>
            <a:r>
              <a:rPr lang="es-ES" sz="2400" dirty="0">
                <a:latin typeface="Source Sans Pro" panose="020B0604020202020204" charset="0"/>
              </a:rPr>
              <a:t>	</a:t>
            </a:r>
          </a:p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000" y="18855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¿Es fuerza bruta la única solución?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7" name="Marcador de texto 2"/>
          <p:cNvSpPr txBox="1">
            <a:spLocks/>
          </p:cNvSpPr>
          <p:nvPr/>
        </p:nvSpPr>
        <p:spPr>
          <a:xfrm>
            <a:off x="360000" y="2757312"/>
            <a:ext cx="6412275" cy="75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604020202020204" charset="0"/>
              </a:rPr>
              <a:t>- Ejemplo: programa recursivo de Fibonacci</a:t>
            </a:r>
          </a:p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9" name="Marcador de texto 2"/>
          <p:cNvSpPr txBox="1">
            <a:spLocks/>
          </p:cNvSpPr>
          <p:nvPr/>
        </p:nvSpPr>
        <p:spPr>
          <a:xfrm>
            <a:off x="553237" y="3534624"/>
            <a:ext cx="8793525" cy="75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604020202020204" charset="0"/>
              </a:rPr>
              <a:t>Sucesión de </a:t>
            </a:r>
            <a:r>
              <a:rPr lang="es-ES" sz="2400" dirty="0">
                <a:solidFill>
                  <a:srgbClr val="E74C3C"/>
                </a:solidFill>
                <a:latin typeface="Source Sans Pro" panose="020B0604020202020204" charset="0"/>
              </a:rPr>
              <a:t>Fibonacci</a:t>
            </a:r>
            <a:r>
              <a:rPr lang="es-ES" sz="2400" dirty="0">
                <a:latin typeface="Source Sans Pro" panose="020B0604020202020204" charset="0"/>
              </a:rPr>
              <a:t>:  1, 1, 2, 3, 5, 8, …</a:t>
            </a:r>
          </a:p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0" name="Marcador de texto 2"/>
          <p:cNvSpPr txBox="1">
            <a:spLocks/>
          </p:cNvSpPr>
          <p:nvPr/>
        </p:nvSpPr>
        <p:spPr>
          <a:xfrm>
            <a:off x="360000" y="2141925"/>
            <a:ext cx="8793525" cy="75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604020202020204" charset="0"/>
              </a:rPr>
              <a:t>- Generar todas las posibles opciones</a:t>
            </a:r>
          </a:p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2CD44B-7778-6CD4-6B4E-5CB5AA40CCB4}"/>
              </a:ext>
            </a:extLst>
          </p:cNvPr>
          <p:cNvSpPr txBox="1"/>
          <p:nvPr/>
        </p:nvSpPr>
        <p:spPr>
          <a:xfrm>
            <a:off x="5432156" y="2154085"/>
            <a:ext cx="4417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Source Sans Pro" panose="020B0604020202020204" charset="0"/>
              </a:rPr>
              <a:t>→</a:t>
            </a:r>
            <a:endParaRPr lang="es-ES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5FBCE8C-9FD7-EC26-E98B-470AA0C091A0}"/>
              </a:ext>
            </a:extLst>
          </p:cNvPr>
          <p:cNvSpPr txBox="1"/>
          <p:nvPr/>
        </p:nvSpPr>
        <p:spPr>
          <a:xfrm>
            <a:off x="5873857" y="2099162"/>
            <a:ext cx="177000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ES" sz="3600" b="1" dirty="0">
                <a:ln/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TLE</a:t>
            </a:r>
            <a:endParaRPr lang="es-ES" b="1" dirty="0">
              <a:ln/>
              <a:solidFill>
                <a:schemeClr val="accent3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22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</p:spTree>
    <p:extLst>
      <p:ext uri="{BB962C8B-B14F-4D97-AF65-F5344CB8AC3E}">
        <p14:creationId xmlns:p14="http://schemas.microsoft.com/office/powerpoint/2010/main" val="327069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23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5</a:t>
            </a:r>
            <a:endParaRPr sz="1543" dirty="0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</p:spTree>
    <p:extLst>
      <p:ext uri="{BB962C8B-B14F-4D97-AF65-F5344CB8AC3E}">
        <p14:creationId xmlns:p14="http://schemas.microsoft.com/office/powerpoint/2010/main" val="3465167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24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</p:spTree>
    <p:extLst>
      <p:ext uri="{BB962C8B-B14F-4D97-AF65-F5344CB8AC3E}">
        <p14:creationId xmlns:p14="http://schemas.microsoft.com/office/powerpoint/2010/main" val="172365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25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</p:spTree>
    <p:extLst>
      <p:ext uri="{BB962C8B-B14F-4D97-AF65-F5344CB8AC3E}">
        <p14:creationId xmlns:p14="http://schemas.microsoft.com/office/powerpoint/2010/main" val="1418634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26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</p:spTree>
    <p:extLst>
      <p:ext uri="{BB962C8B-B14F-4D97-AF65-F5344CB8AC3E}">
        <p14:creationId xmlns:p14="http://schemas.microsoft.com/office/powerpoint/2010/main" val="2980222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27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56162" y="6137822"/>
            <a:ext cx="325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Source Sans Pro" panose="020B0604020202020204" charset="0"/>
              </a:rPr>
              <a:t>Caso base: Fibonacci(1) = 1</a:t>
            </a:r>
          </a:p>
        </p:txBody>
      </p:sp>
    </p:spTree>
    <p:extLst>
      <p:ext uri="{BB962C8B-B14F-4D97-AF65-F5344CB8AC3E}">
        <p14:creationId xmlns:p14="http://schemas.microsoft.com/office/powerpoint/2010/main" val="1243902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28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928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29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08824" y="5921143"/>
            <a:ext cx="325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Source Sans Pro" panose="020B0604020202020204" charset="0"/>
              </a:rPr>
              <a:t>Caso base: Fibonacci(0) = 1</a:t>
            </a:r>
          </a:p>
        </p:txBody>
      </p:sp>
    </p:spTree>
    <p:extLst>
      <p:ext uri="{BB962C8B-B14F-4D97-AF65-F5344CB8AC3E}">
        <p14:creationId xmlns:p14="http://schemas.microsoft.com/office/powerpoint/2010/main" val="23984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Motivación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¿Qué es?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Características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Top Down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Bottom Up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Problemas clásicos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31408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30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328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31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7053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32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152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33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8699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34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28126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35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22806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36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5335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37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15487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38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7215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39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579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b="1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Motivación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¿Qué es?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Características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Top Down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Bottom Up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Problemas clásicos</a:t>
            </a:r>
          </a:p>
          <a:p>
            <a:r>
              <a:rPr lang="es-ES" sz="3600">
                <a:latin typeface="Source Sans Pro" panose="020B0503030403020204" pitchFamily="34" charset="0"/>
                <a:ea typeface="Source Sans Pro" panose="020B0503030403020204" pitchFamily="34" charset="0"/>
              </a:rPr>
              <a:t>- 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463146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40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5704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41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574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42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194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43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5637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44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7455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45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45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46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9907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47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563597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8612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48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563597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223638" y="393466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6543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49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rgbClr val="E74C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563597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223638" y="393466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214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BEC020-50AC-1CE6-45F0-A7D66AB7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143" y="2559856"/>
            <a:ext cx="7702324" cy="770485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Decisión óptima  → Solución óptima?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71500" indent="-342900">
              <a:buFontTx/>
              <a:buChar char="-"/>
            </a:pPr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CBA934-F11E-FB93-E41D-5D3DE65CB2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¿Por qué </a:t>
            </a:r>
            <a:r>
              <a:rPr lang="es-ES" sz="3200" b="1" dirty="0" err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Greedy</a:t>
            </a: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 no es siempre válido?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6A434C3-31FF-7D79-3602-ADD236AB9253}"/>
              </a:ext>
            </a:extLst>
          </p:cNvPr>
          <p:cNvSpPr txBox="1"/>
          <p:nvPr/>
        </p:nvSpPr>
        <p:spPr>
          <a:xfrm>
            <a:off x="5700181" y="2485290"/>
            <a:ext cx="88490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E74C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WA</a:t>
            </a:r>
            <a:endParaRPr lang="es-E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E74C3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A44A99F-3EF1-BE6F-935F-ED2BC665D97C}"/>
              </a:ext>
            </a:extLst>
          </p:cNvPr>
          <p:cNvCxnSpPr>
            <a:cxnSpLocks/>
          </p:cNvCxnSpPr>
          <p:nvPr/>
        </p:nvCxnSpPr>
        <p:spPr>
          <a:xfrm flipH="1">
            <a:off x="734778" y="2883022"/>
            <a:ext cx="4484922" cy="0"/>
          </a:xfrm>
          <a:prstGeom prst="line">
            <a:avLst/>
          </a:prstGeom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991C12CC-4017-CC31-CC5C-6A8E27748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04" y="3547396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99BEC020-50AC-1CE6-45F0-A7D66AB72F66}"/>
              </a:ext>
            </a:extLst>
          </p:cNvPr>
          <p:cNvSpPr txBox="1">
            <a:spLocks/>
          </p:cNvSpPr>
          <p:nvPr/>
        </p:nvSpPr>
        <p:spPr>
          <a:xfrm>
            <a:off x="248143" y="2994430"/>
            <a:ext cx="7448057" cy="103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Ejemplo: problema de las Vacas Pensantes </a:t>
            </a:r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(</a:t>
            </a:r>
            <a:r>
              <a:rPr lang="es-ES" sz="2400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aer</a:t>
            </a:r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 285)</a:t>
            </a:r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571500" indent="-342900">
              <a:buFontTx/>
              <a:buChar char="-"/>
            </a:pPr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50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563597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223638" y="393466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697913" y="470247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471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51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563597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223638" y="393466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480324" y="317113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50313" y="485487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3465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52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0</a:t>
            </a:r>
            <a:endParaRPr sz="1543" dirty="0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1</a:t>
            </a:r>
            <a:endParaRPr sz="1543" dirty="0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43514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756677" y="592114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84695" y="455308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2855193" y="517858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331497" y="363989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839722" y="563269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5059030" y="5606149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5171145" y="383288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2385488" y="2959230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6278338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7563597" y="5397957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6223638" y="3934661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8480324" y="3171133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8850313" y="4854872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5843159" y="2286955"/>
            <a:ext cx="435179" cy="306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755895" y="1835417"/>
            <a:ext cx="293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Source Sans Pro" panose="020B0604020202020204" charset="0"/>
              </a:rPr>
              <a:t>Complejidad </a:t>
            </a:r>
            <a:r>
              <a:rPr lang="es-ES" sz="1800" b="1" dirty="0">
                <a:latin typeface="Source Sans Pro" panose="020B0604020202020204" charset="0"/>
              </a:rPr>
              <a:t>exponencial</a:t>
            </a:r>
          </a:p>
        </p:txBody>
      </p:sp>
    </p:spTree>
    <p:extLst>
      <p:ext uri="{BB962C8B-B14F-4D97-AF65-F5344CB8AC3E}">
        <p14:creationId xmlns:p14="http://schemas.microsoft.com/office/powerpoint/2010/main" val="9541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53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 dirty="0"/>
              <a:t>2</a:t>
            </a:r>
            <a:endParaRPr sz="1543" dirty="0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6" name="Forma libre 5"/>
          <p:cNvSpPr/>
          <p:nvPr/>
        </p:nvSpPr>
        <p:spPr>
          <a:xfrm>
            <a:off x="142730" y="4138863"/>
            <a:ext cx="2311712" cy="1953929"/>
          </a:xfrm>
          <a:custGeom>
            <a:avLst/>
            <a:gdLst>
              <a:gd name="connsiteX0" fmla="*/ 867923 w 2311712"/>
              <a:gd name="connsiteY0" fmla="*/ 67377 h 1953929"/>
              <a:gd name="connsiteX1" fmla="*/ 916049 w 2311712"/>
              <a:gd name="connsiteY1" fmla="*/ 48126 h 1953929"/>
              <a:gd name="connsiteX2" fmla="*/ 944925 w 2311712"/>
              <a:gd name="connsiteY2" fmla="*/ 38501 h 1953929"/>
              <a:gd name="connsiteX3" fmla="*/ 973801 w 2311712"/>
              <a:gd name="connsiteY3" fmla="*/ 19251 h 1953929"/>
              <a:gd name="connsiteX4" fmla="*/ 1031552 w 2311712"/>
              <a:gd name="connsiteY4" fmla="*/ 9625 h 1953929"/>
              <a:gd name="connsiteX5" fmla="*/ 1070053 w 2311712"/>
              <a:gd name="connsiteY5" fmla="*/ 0 h 1953929"/>
              <a:gd name="connsiteX6" fmla="*/ 1291434 w 2311712"/>
              <a:gd name="connsiteY6" fmla="*/ 9625 h 1953929"/>
              <a:gd name="connsiteX7" fmla="*/ 1329935 w 2311712"/>
              <a:gd name="connsiteY7" fmla="*/ 19251 h 1953929"/>
              <a:gd name="connsiteX8" fmla="*/ 1387687 w 2311712"/>
              <a:gd name="connsiteY8" fmla="*/ 48126 h 1953929"/>
              <a:gd name="connsiteX9" fmla="*/ 1416563 w 2311712"/>
              <a:gd name="connsiteY9" fmla="*/ 67377 h 1953929"/>
              <a:gd name="connsiteX10" fmla="*/ 1474314 w 2311712"/>
              <a:gd name="connsiteY10" fmla="*/ 86628 h 1953929"/>
              <a:gd name="connsiteX11" fmla="*/ 1503190 w 2311712"/>
              <a:gd name="connsiteY11" fmla="*/ 105878 h 1953929"/>
              <a:gd name="connsiteX12" fmla="*/ 1560942 w 2311712"/>
              <a:gd name="connsiteY12" fmla="*/ 125129 h 1953929"/>
              <a:gd name="connsiteX13" fmla="*/ 1628318 w 2311712"/>
              <a:gd name="connsiteY13" fmla="*/ 163630 h 1953929"/>
              <a:gd name="connsiteX14" fmla="*/ 1676445 w 2311712"/>
              <a:gd name="connsiteY14" fmla="*/ 211756 h 1953929"/>
              <a:gd name="connsiteX15" fmla="*/ 1705321 w 2311712"/>
              <a:gd name="connsiteY15" fmla="*/ 250257 h 1953929"/>
              <a:gd name="connsiteX16" fmla="*/ 1734196 w 2311712"/>
              <a:gd name="connsiteY16" fmla="*/ 308009 h 1953929"/>
              <a:gd name="connsiteX17" fmla="*/ 1763072 w 2311712"/>
              <a:gd name="connsiteY17" fmla="*/ 404261 h 1953929"/>
              <a:gd name="connsiteX18" fmla="*/ 1772697 w 2311712"/>
              <a:gd name="connsiteY18" fmla="*/ 433137 h 1953929"/>
              <a:gd name="connsiteX19" fmla="*/ 1763072 w 2311712"/>
              <a:gd name="connsiteY19" fmla="*/ 721895 h 1953929"/>
              <a:gd name="connsiteX20" fmla="*/ 1743822 w 2311712"/>
              <a:gd name="connsiteY20" fmla="*/ 750771 h 1953929"/>
              <a:gd name="connsiteX21" fmla="*/ 1753447 w 2311712"/>
              <a:gd name="connsiteY21" fmla="*/ 779646 h 1953929"/>
              <a:gd name="connsiteX22" fmla="*/ 1811198 w 2311712"/>
              <a:gd name="connsiteY22" fmla="*/ 798897 h 1953929"/>
              <a:gd name="connsiteX23" fmla="*/ 1840074 w 2311712"/>
              <a:gd name="connsiteY23" fmla="*/ 818148 h 1953929"/>
              <a:gd name="connsiteX24" fmla="*/ 1868950 w 2311712"/>
              <a:gd name="connsiteY24" fmla="*/ 827773 h 1953929"/>
              <a:gd name="connsiteX25" fmla="*/ 1897826 w 2311712"/>
              <a:gd name="connsiteY25" fmla="*/ 856649 h 1953929"/>
              <a:gd name="connsiteX26" fmla="*/ 1955577 w 2311712"/>
              <a:gd name="connsiteY26" fmla="*/ 875899 h 1953929"/>
              <a:gd name="connsiteX27" fmla="*/ 2013329 w 2311712"/>
              <a:gd name="connsiteY27" fmla="*/ 914400 h 1953929"/>
              <a:gd name="connsiteX28" fmla="*/ 2080706 w 2311712"/>
              <a:gd name="connsiteY28" fmla="*/ 933651 h 1953929"/>
              <a:gd name="connsiteX29" fmla="*/ 2109582 w 2311712"/>
              <a:gd name="connsiteY29" fmla="*/ 962526 h 1953929"/>
              <a:gd name="connsiteX30" fmla="*/ 2148083 w 2311712"/>
              <a:gd name="connsiteY30" fmla="*/ 991402 h 1953929"/>
              <a:gd name="connsiteX31" fmla="*/ 2176958 w 2311712"/>
              <a:gd name="connsiteY31" fmla="*/ 1010653 h 1953929"/>
              <a:gd name="connsiteX32" fmla="*/ 2225085 w 2311712"/>
              <a:gd name="connsiteY32" fmla="*/ 1068404 h 1953929"/>
              <a:gd name="connsiteX33" fmla="*/ 2253961 w 2311712"/>
              <a:gd name="connsiteY33" fmla="*/ 1097280 h 1953929"/>
              <a:gd name="connsiteX34" fmla="*/ 2263586 w 2311712"/>
              <a:gd name="connsiteY34" fmla="*/ 1126156 h 1953929"/>
              <a:gd name="connsiteX35" fmla="*/ 2282836 w 2311712"/>
              <a:gd name="connsiteY35" fmla="*/ 1155032 h 1953929"/>
              <a:gd name="connsiteX36" fmla="*/ 2292462 w 2311712"/>
              <a:gd name="connsiteY36" fmla="*/ 1203158 h 1953929"/>
              <a:gd name="connsiteX37" fmla="*/ 2311712 w 2311712"/>
              <a:gd name="connsiteY37" fmla="*/ 1260910 h 1953929"/>
              <a:gd name="connsiteX38" fmla="*/ 2282836 w 2311712"/>
              <a:gd name="connsiteY38" fmla="*/ 1434164 h 1953929"/>
              <a:gd name="connsiteX39" fmla="*/ 2253961 w 2311712"/>
              <a:gd name="connsiteY39" fmla="*/ 1472665 h 1953929"/>
              <a:gd name="connsiteX40" fmla="*/ 2215459 w 2311712"/>
              <a:gd name="connsiteY40" fmla="*/ 1530417 h 1953929"/>
              <a:gd name="connsiteX41" fmla="*/ 2186584 w 2311712"/>
              <a:gd name="connsiteY41" fmla="*/ 1588169 h 1953929"/>
              <a:gd name="connsiteX42" fmla="*/ 2157708 w 2311712"/>
              <a:gd name="connsiteY42" fmla="*/ 1607419 h 1953929"/>
              <a:gd name="connsiteX43" fmla="*/ 2148083 w 2311712"/>
              <a:gd name="connsiteY43" fmla="*/ 1636295 h 1953929"/>
              <a:gd name="connsiteX44" fmla="*/ 2090331 w 2311712"/>
              <a:gd name="connsiteY44" fmla="*/ 1694046 h 1953929"/>
              <a:gd name="connsiteX45" fmla="*/ 2003704 w 2311712"/>
              <a:gd name="connsiteY45" fmla="*/ 1771049 h 1953929"/>
              <a:gd name="connsiteX46" fmla="*/ 1907451 w 2311712"/>
              <a:gd name="connsiteY46" fmla="*/ 1886552 h 1953929"/>
              <a:gd name="connsiteX47" fmla="*/ 1878575 w 2311712"/>
              <a:gd name="connsiteY47" fmla="*/ 1896177 h 1953929"/>
              <a:gd name="connsiteX48" fmla="*/ 1801573 w 2311712"/>
              <a:gd name="connsiteY48" fmla="*/ 1925053 h 1953929"/>
              <a:gd name="connsiteX49" fmla="*/ 1609068 w 2311712"/>
              <a:gd name="connsiteY49" fmla="*/ 1953929 h 1953929"/>
              <a:gd name="connsiteX50" fmla="*/ 1339561 w 2311712"/>
              <a:gd name="connsiteY50" fmla="*/ 1944303 h 1953929"/>
              <a:gd name="connsiteX51" fmla="*/ 1310685 w 2311712"/>
              <a:gd name="connsiteY51" fmla="*/ 1934678 h 1953929"/>
              <a:gd name="connsiteX52" fmla="*/ 1224057 w 2311712"/>
              <a:gd name="connsiteY52" fmla="*/ 1915428 h 1953929"/>
              <a:gd name="connsiteX53" fmla="*/ 1175931 w 2311712"/>
              <a:gd name="connsiteY53" fmla="*/ 1867301 h 1953929"/>
              <a:gd name="connsiteX54" fmla="*/ 1118179 w 2311712"/>
              <a:gd name="connsiteY54" fmla="*/ 1799924 h 1953929"/>
              <a:gd name="connsiteX55" fmla="*/ 1070053 w 2311712"/>
              <a:gd name="connsiteY55" fmla="*/ 1722922 h 1953929"/>
              <a:gd name="connsiteX56" fmla="*/ 1041177 w 2311712"/>
              <a:gd name="connsiteY56" fmla="*/ 1751798 h 1953929"/>
              <a:gd name="connsiteX57" fmla="*/ 964175 w 2311712"/>
              <a:gd name="connsiteY57" fmla="*/ 1780674 h 1953929"/>
              <a:gd name="connsiteX58" fmla="*/ 916049 w 2311712"/>
              <a:gd name="connsiteY58" fmla="*/ 1790299 h 1953929"/>
              <a:gd name="connsiteX59" fmla="*/ 887173 w 2311712"/>
              <a:gd name="connsiteY59" fmla="*/ 1799924 h 1953929"/>
              <a:gd name="connsiteX60" fmla="*/ 781295 w 2311712"/>
              <a:gd name="connsiteY60" fmla="*/ 1809550 h 1953929"/>
              <a:gd name="connsiteX61" fmla="*/ 665792 w 2311712"/>
              <a:gd name="connsiteY61" fmla="*/ 1828800 h 1953929"/>
              <a:gd name="connsiteX62" fmla="*/ 348158 w 2311712"/>
              <a:gd name="connsiteY62" fmla="*/ 1819175 h 1953929"/>
              <a:gd name="connsiteX63" fmla="*/ 280782 w 2311712"/>
              <a:gd name="connsiteY63" fmla="*/ 1790299 h 1953929"/>
              <a:gd name="connsiteX64" fmla="*/ 251906 w 2311712"/>
              <a:gd name="connsiteY64" fmla="*/ 1780674 h 1953929"/>
              <a:gd name="connsiteX65" fmla="*/ 165278 w 2311712"/>
              <a:gd name="connsiteY65" fmla="*/ 1732548 h 1953929"/>
              <a:gd name="connsiteX66" fmla="*/ 146028 w 2311712"/>
              <a:gd name="connsiteY66" fmla="*/ 1703672 h 1953929"/>
              <a:gd name="connsiteX67" fmla="*/ 117152 w 2311712"/>
              <a:gd name="connsiteY67" fmla="*/ 1684421 h 1953929"/>
              <a:gd name="connsiteX68" fmla="*/ 78651 w 2311712"/>
              <a:gd name="connsiteY68" fmla="*/ 1626670 h 1953929"/>
              <a:gd name="connsiteX69" fmla="*/ 49775 w 2311712"/>
              <a:gd name="connsiteY69" fmla="*/ 1568918 h 1953929"/>
              <a:gd name="connsiteX70" fmla="*/ 40150 w 2311712"/>
              <a:gd name="connsiteY70" fmla="*/ 1540042 h 1953929"/>
              <a:gd name="connsiteX71" fmla="*/ 11274 w 2311712"/>
              <a:gd name="connsiteY71" fmla="*/ 1491916 h 1953929"/>
              <a:gd name="connsiteX72" fmla="*/ 30525 w 2311712"/>
              <a:gd name="connsiteY72" fmla="*/ 1068404 h 1953929"/>
              <a:gd name="connsiteX73" fmla="*/ 49775 w 2311712"/>
              <a:gd name="connsiteY73" fmla="*/ 1039529 h 1953929"/>
              <a:gd name="connsiteX74" fmla="*/ 69026 w 2311712"/>
              <a:gd name="connsiteY74" fmla="*/ 991402 h 1953929"/>
              <a:gd name="connsiteX75" fmla="*/ 117152 w 2311712"/>
              <a:gd name="connsiteY75" fmla="*/ 914400 h 1953929"/>
              <a:gd name="connsiteX76" fmla="*/ 136403 w 2311712"/>
              <a:gd name="connsiteY76" fmla="*/ 875899 h 1953929"/>
              <a:gd name="connsiteX77" fmla="*/ 174904 w 2311712"/>
              <a:gd name="connsiteY77" fmla="*/ 847023 h 1953929"/>
              <a:gd name="connsiteX78" fmla="*/ 242281 w 2311712"/>
              <a:gd name="connsiteY78" fmla="*/ 789272 h 1953929"/>
              <a:gd name="connsiteX79" fmla="*/ 338533 w 2311712"/>
              <a:gd name="connsiteY79" fmla="*/ 750771 h 1953929"/>
              <a:gd name="connsiteX80" fmla="*/ 367409 w 2311712"/>
              <a:gd name="connsiteY80" fmla="*/ 741145 h 1953929"/>
              <a:gd name="connsiteX81" fmla="*/ 540664 w 2311712"/>
              <a:gd name="connsiteY81" fmla="*/ 731520 h 1953929"/>
              <a:gd name="connsiteX82" fmla="*/ 550289 w 2311712"/>
              <a:gd name="connsiteY82" fmla="*/ 442762 h 1953929"/>
              <a:gd name="connsiteX83" fmla="*/ 569539 w 2311712"/>
              <a:gd name="connsiteY83" fmla="*/ 385011 h 1953929"/>
              <a:gd name="connsiteX84" fmla="*/ 598415 w 2311712"/>
              <a:gd name="connsiteY84" fmla="*/ 317634 h 1953929"/>
              <a:gd name="connsiteX85" fmla="*/ 608041 w 2311712"/>
              <a:gd name="connsiteY85" fmla="*/ 288758 h 1953929"/>
              <a:gd name="connsiteX86" fmla="*/ 675417 w 2311712"/>
              <a:gd name="connsiteY86" fmla="*/ 211756 h 1953929"/>
              <a:gd name="connsiteX87" fmla="*/ 694668 w 2311712"/>
              <a:gd name="connsiteY87" fmla="*/ 182880 h 1953929"/>
              <a:gd name="connsiteX88" fmla="*/ 790921 w 2311712"/>
              <a:gd name="connsiteY88" fmla="*/ 125129 h 1953929"/>
              <a:gd name="connsiteX89" fmla="*/ 819796 w 2311712"/>
              <a:gd name="connsiteY89" fmla="*/ 115503 h 1953929"/>
              <a:gd name="connsiteX90" fmla="*/ 848672 w 2311712"/>
              <a:gd name="connsiteY90" fmla="*/ 96253 h 1953929"/>
              <a:gd name="connsiteX91" fmla="*/ 867923 w 2311712"/>
              <a:gd name="connsiteY91" fmla="*/ 67377 h 195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311712" h="1953929">
                <a:moveTo>
                  <a:pt x="867923" y="67377"/>
                </a:moveTo>
                <a:cubicBezTo>
                  <a:pt x="879153" y="59356"/>
                  <a:pt x="899871" y="54193"/>
                  <a:pt x="916049" y="48126"/>
                </a:cubicBezTo>
                <a:cubicBezTo>
                  <a:pt x="925549" y="44563"/>
                  <a:pt x="935850" y="43038"/>
                  <a:pt x="944925" y="38501"/>
                </a:cubicBezTo>
                <a:cubicBezTo>
                  <a:pt x="955272" y="33328"/>
                  <a:pt x="962827" y="22909"/>
                  <a:pt x="973801" y="19251"/>
                </a:cubicBezTo>
                <a:cubicBezTo>
                  <a:pt x="992315" y="13079"/>
                  <a:pt x="1012415" y="13453"/>
                  <a:pt x="1031552" y="9625"/>
                </a:cubicBezTo>
                <a:cubicBezTo>
                  <a:pt x="1044524" y="7031"/>
                  <a:pt x="1057219" y="3208"/>
                  <a:pt x="1070053" y="0"/>
                </a:cubicBezTo>
                <a:cubicBezTo>
                  <a:pt x="1143847" y="3208"/>
                  <a:pt x="1217772" y="4168"/>
                  <a:pt x="1291434" y="9625"/>
                </a:cubicBezTo>
                <a:cubicBezTo>
                  <a:pt x="1304627" y="10602"/>
                  <a:pt x="1317776" y="14040"/>
                  <a:pt x="1329935" y="19251"/>
                </a:cubicBezTo>
                <a:cubicBezTo>
                  <a:pt x="1460525" y="75218"/>
                  <a:pt x="1266031" y="7575"/>
                  <a:pt x="1387687" y="48126"/>
                </a:cubicBezTo>
                <a:cubicBezTo>
                  <a:pt x="1397312" y="54543"/>
                  <a:pt x="1405992" y="62679"/>
                  <a:pt x="1416563" y="67377"/>
                </a:cubicBezTo>
                <a:cubicBezTo>
                  <a:pt x="1435106" y="75618"/>
                  <a:pt x="1457430" y="75372"/>
                  <a:pt x="1474314" y="86628"/>
                </a:cubicBezTo>
                <a:cubicBezTo>
                  <a:pt x="1483939" y="93045"/>
                  <a:pt x="1492619" y="101180"/>
                  <a:pt x="1503190" y="105878"/>
                </a:cubicBezTo>
                <a:cubicBezTo>
                  <a:pt x="1521733" y="114119"/>
                  <a:pt x="1544058" y="113873"/>
                  <a:pt x="1560942" y="125129"/>
                </a:cubicBezTo>
                <a:cubicBezTo>
                  <a:pt x="1601756" y="152338"/>
                  <a:pt x="1579470" y="139206"/>
                  <a:pt x="1628318" y="163630"/>
                </a:cubicBezTo>
                <a:cubicBezTo>
                  <a:pt x="1679656" y="240633"/>
                  <a:pt x="1612273" y="147584"/>
                  <a:pt x="1676445" y="211756"/>
                </a:cubicBezTo>
                <a:cubicBezTo>
                  <a:pt x="1687789" y="223100"/>
                  <a:pt x="1695997" y="237203"/>
                  <a:pt x="1705321" y="250257"/>
                </a:cubicBezTo>
                <a:cubicBezTo>
                  <a:pt x="1725409" y="278380"/>
                  <a:pt x="1725114" y="276223"/>
                  <a:pt x="1734196" y="308009"/>
                </a:cubicBezTo>
                <a:cubicBezTo>
                  <a:pt x="1763290" y="409834"/>
                  <a:pt x="1717327" y="267022"/>
                  <a:pt x="1763072" y="404261"/>
                </a:cubicBezTo>
                <a:lnTo>
                  <a:pt x="1772697" y="433137"/>
                </a:lnTo>
                <a:cubicBezTo>
                  <a:pt x="1788488" y="559455"/>
                  <a:pt x="1791862" y="541954"/>
                  <a:pt x="1763072" y="721895"/>
                </a:cubicBezTo>
                <a:cubicBezTo>
                  <a:pt x="1761244" y="733318"/>
                  <a:pt x="1750239" y="741146"/>
                  <a:pt x="1743822" y="750771"/>
                </a:cubicBezTo>
                <a:cubicBezTo>
                  <a:pt x="1747030" y="760396"/>
                  <a:pt x="1745191" y="773749"/>
                  <a:pt x="1753447" y="779646"/>
                </a:cubicBezTo>
                <a:cubicBezTo>
                  <a:pt x="1769959" y="791440"/>
                  <a:pt x="1811198" y="798897"/>
                  <a:pt x="1811198" y="798897"/>
                </a:cubicBezTo>
                <a:cubicBezTo>
                  <a:pt x="1820823" y="805314"/>
                  <a:pt x="1829727" y="812975"/>
                  <a:pt x="1840074" y="818148"/>
                </a:cubicBezTo>
                <a:cubicBezTo>
                  <a:pt x="1849149" y="822685"/>
                  <a:pt x="1860508" y="822145"/>
                  <a:pt x="1868950" y="827773"/>
                </a:cubicBezTo>
                <a:cubicBezTo>
                  <a:pt x="1880276" y="835324"/>
                  <a:pt x="1885927" y="850038"/>
                  <a:pt x="1897826" y="856649"/>
                </a:cubicBezTo>
                <a:cubicBezTo>
                  <a:pt x="1915564" y="866503"/>
                  <a:pt x="1955577" y="875899"/>
                  <a:pt x="1955577" y="875899"/>
                </a:cubicBezTo>
                <a:cubicBezTo>
                  <a:pt x="1974828" y="888733"/>
                  <a:pt x="1990883" y="908789"/>
                  <a:pt x="2013329" y="914400"/>
                </a:cubicBezTo>
                <a:cubicBezTo>
                  <a:pt x="2061673" y="926486"/>
                  <a:pt x="2039280" y="919841"/>
                  <a:pt x="2080706" y="933651"/>
                </a:cubicBezTo>
                <a:cubicBezTo>
                  <a:pt x="2090331" y="943276"/>
                  <a:pt x="2099247" y="953667"/>
                  <a:pt x="2109582" y="962526"/>
                </a:cubicBezTo>
                <a:cubicBezTo>
                  <a:pt x="2121762" y="972966"/>
                  <a:pt x="2135029" y="982078"/>
                  <a:pt x="2148083" y="991402"/>
                </a:cubicBezTo>
                <a:cubicBezTo>
                  <a:pt x="2157496" y="998126"/>
                  <a:pt x="2168071" y="1003247"/>
                  <a:pt x="2176958" y="1010653"/>
                </a:cubicBezTo>
                <a:cubicBezTo>
                  <a:pt x="2222973" y="1049000"/>
                  <a:pt x="2190669" y="1027106"/>
                  <a:pt x="2225085" y="1068404"/>
                </a:cubicBezTo>
                <a:cubicBezTo>
                  <a:pt x="2233799" y="1078861"/>
                  <a:pt x="2244336" y="1087655"/>
                  <a:pt x="2253961" y="1097280"/>
                </a:cubicBezTo>
                <a:cubicBezTo>
                  <a:pt x="2257169" y="1106905"/>
                  <a:pt x="2259049" y="1117081"/>
                  <a:pt x="2263586" y="1126156"/>
                </a:cubicBezTo>
                <a:cubicBezTo>
                  <a:pt x="2268759" y="1136503"/>
                  <a:pt x="2278774" y="1144200"/>
                  <a:pt x="2282836" y="1155032"/>
                </a:cubicBezTo>
                <a:cubicBezTo>
                  <a:pt x="2288580" y="1170350"/>
                  <a:pt x="2288157" y="1187375"/>
                  <a:pt x="2292462" y="1203158"/>
                </a:cubicBezTo>
                <a:cubicBezTo>
                  <a:pt x="2297801" y="1222735"/>
                  <a:pt x="2311712" y="1260910"/>
                  <a:pt x="2311712" y="1260910"/>
                </a:cubicBezTo>
                <a:cubicBezTo>
                  <a:pt x="2309763" y="1284304"/>
                  <a:pt x="2309388" y="1398760"/>
                  <a:pt x="2282836" y="1434164"/>
                </a:cubicBezTo>
                <a:cubicBezTo>
                  <a:pt x="2273211" y="1446998"/>
                  <a:pt x="2263160" y="1459523"/>
                  <a:pt x="2253961" y="1472665"/>
                </a:cubicBezTo>
                <a:cubicBezTo>
                  <a:pt x="2240693" y="1491619"/>
                  <a:pt x="2215459" y="1530417"/>
                  <a:pt x="2215459" y="1530417"/>
                </a:cubicBezTo>
                <a:cubicBezTo>
                  <a:pt x="2207631" y="1553901"/>
                  <a:pt x="2205242" y="1569511"/>
                  <a:pt x="2186584" y="1588169"/>
                </a:cubicBezTo>
                <a:cubicBezTo>
                  <a:pt x="2178404" y="1596349"/>
                  <a:pt x="2167333" y="1601002"/>
                  <a:pt x="2157708" y="1607419"/>
                </a:cubicBezTo>
                <a:cubicBezTo>
                  <a:pt x="2154500" y="1617044"/>
                  <a:pt x="2154312" y="1628286"/>
                  <a:pt x="2148083" y="1636295"/>
                </a:cubicBezTo>
                <a:cubicBezTo>
                  <a:pt x="2131369" y="1657785"/>
                  <a:pt x="2112983" y="1678944"/>
                  <a:pt x="2090331" y="1694046"/>
                </a:cubicBezTo>
                <a:cubicBezTo>
                  <a:pt x="2057480" y="1715947"/>
                  <a:pt x="2025682" y="1734419"/>
                  <a:pt x="2003704" y="1771049"/>
                </a:cubicBezTo>
                <a:cubicBezTo>
                  <a:pt x="1982226" y="1806845"/>
                  <a:pt x="1947753" y="1873119"/>
                  <a:pt x="1907451" y="1886552"/>
                </a:cubicBezTo>
                <a:lnTo>
                  <a:pt x="1878575" y="1896177"/>
                </a:lnTo>
                <a:cubicBezTo>
                  <a:pt x="1828324" y="1929678"/>
                  <a:pt x="1872021" y="1905840"/>
                  <a:pt x="1801573" y="1925053"/>
                </a:cubicBezTo>
                <a:cubicBezTo>
                  <a:pt x="1670849" y="1960704"/>
                  <a:pt x="1831197" y="1938061"/>
                  <a:pt x="1609068" y="1953929"/>
                </a:cubicBezTo>
                <a:cubicBezTo>
                  <a:pt x="1519232" y="1950720"/>
                  <a:pt x="1429267" y="1950091"/>
                  <a:pt x="1339561" y="1944303"/>
                </a:cubicBezTo>
                <a:cubicBezTo>
                  <a:pt x="1329436" y="1943650"/>
                  <a:pt x="1320589" y="1936879"/>
                  <a:pt x="1310685" y="1934678"/>
                </a:cubicBezTo>
                <a:cubicBezTo>
                  <a:pt x="1209045" y="1912092"/>
                  <a:pt x="1289061" y="1937095"/>
                  <a:pt x="1224057" y="1915428"/>
                </a:cubicBezTo>
                <a:cubicBezTo>
                  <a:pt x="1168445" y="1878351"/>
                  <a:pt x="1218711" y="1917211"/>
                  <a:pt x="1175931" y="1867301"/>
                </a:cubicBezTo>
                <a:cubicBezTo>
                  <a:pt x="1105909" y="1785609"/>
                  <a:pt x="1162375" y="1866217"/>
                  <a:pt x="1118179" y="1799924"/>
                </a:cubicBezTo>
                <a:cubicBezTo>
                  <a:pt x="1095271" y="1731198"/>
                  <a:pt x="1115813" y="1753429"/>
                  <a:pt x="1070053" y="1722922"/>
                </a:cubicBezTo>
                <a:cubicBezTo>
                  <a:pt x="1060428" y="1732547"/>
                  <a:pt x="1052254" y="1743886"/>
                  <a:pt x="1041177" y="1751798"/>
                </a:cubicBezTo>
                <a:cubicBezTo>
                  <a:pt x="1015972" y="1769802"/>
                  <a:pt x="993430" y="1774173"/>
                  <a:pt x="964175" y="1780674"/>
                </a:cubicBezTo>
                <a:cubicBezTo>
                  <a:pt x="948205" y="1784223"/>
                  <a:pt x="931920" y="1786331"/>
                  <a:pt x="916049" y="1790299"/>
                </a:cubicBezTo>
                <a:cubicBezTo>
                  <a:pt x="906206" y="1792760"/>
                  <a:pt x="897217" y="1798489"/>
                  <a:pt x="887173" y="1799924"/>
                </a:cubicBezTo>
                <a:cubicBezTo>
                  <a:pt x="852091" y="1804936"/>
                  <a:pt x="816588" y="1806341"/>
                  <a:pt x="781295" y="1809550"/>
                </a:cubicBezTo>
                <a:cubicBezTo>
                  <a:pt x="753968" y="1815015"/>
                  <a:pt x="689670" y="1828800"/>
                  <a:pt x="665792" y="1828800"/>
                </a:cubicBezTo>
                <a:cubicBezTo>
                  <a:pt x="559865" y="1828800"/>
                  <a:pt x="454036" y="1822383"/>
                  <a:pt x="348158" y="1819175"/>
                </a:cubicBezTo>
                <a:cubicBezTo>
                  <a:pt x="280438" y="1796602"/>
                  <a:pt x="364044" y="1825983"/>
                  <a:pt x="280782" y="1790299"/>
                </a:cubicBezTo>
                <a:cubicBezTo>
                  <a:pt x="271456" y="1786302"/>
                  <a:pt x="261531" y="1783882"/>
                  <a:pt x="251906" y="1780674"/>
                </a:cubicBezTo>
                <a:cubicBezTo>
                  <a:pt x="185712" y="1736545"/>
                  <a:pt x="216103" y="1749489"/>
                  <a:pt x="165278" y="1732548"/>
                </a:cubicBezTo>
                <a:cubicBezTo>
                  <a:pt x="158861" y="1722923"/>
                  <a:pt x="154208" y="1711852"/>
                  <a:pt x="146028" y="1703672"/>
                </a:cubicBezTo>
                <a:cubicBezTo>
                  <a:pt x="137848" y="1695492"/>
                  <a:pt x="124770" y="1693127"/>
                  <a:pt x="117152" y="1684421"/>
                </a:cubicBezTo>
                <a:cubicBezTo>
                  <a:pt x="101917" y="1667009"/>
                  <a:pt x="78651" y="1626670"/>
                  <a:pt x="78651" y="1626670"/>
                </a:cubicBezTo>
                <a:cubicBezTo>
                  <a:pt x="54458" y="1554090"/>
                  <a:pt x="87093" y="1643554"/>
                  <a:pt x="49775" y="1568918"/>
                </a:cubicBezTo>
                <a:cubicBezTo>
                  <a:pt x="45238" y="1559843"/>
                  <a:pt x="44687" y="1549117"/>
                  <a:pt x="40150" y="1540042"/>
                </a:cubicBezTo>
                <a:cubicBezTo>
                  <a:pt x="31783" y="1523309"/>
                  <a:pt x="20899" y="1507958"/>
                  <a:pt x="11274" y="1491916"/>
                </a:cubicBezTo>
                <a:cubicBezTo>
                  <a:pt x="-4566" y="1301831"/>
                  <a:pt x="-8225" y="1339658"/>
                  <a:pt x="30525" y="1068404"/>
                </a:cubicBezTo>
                <a:cubicBezTo>
                  <a:pt x="32161" y="1056952"/>
                  <a:pt x="44602" y="1049876"/>
                  <a:pt x="49775" y="1039529"/>
                </a:cubicBezTo>
                <a:cubicBezTo>
                  <a:pt x="57502" y="1024075"/>
                  <a:pt x="60834" y="1006615"/>
                  <a:pt x="69026" y="991402"/>
                </a:cubicBezTo>
                <a:cubicBezTo>
                  <a:pt x="83376" y="964752"/>
                  <a:pt x="103615" y="941472"/>
                  <a:pt x="117152" y="914400"/>
                </a:cubicBezTo>
                <a:cubicBezTo>
                  <a:pt x="123569" y="901566"/>
                  <a:pt x="127065" y="886793"/>
                  <a:pt x="136403" y="875899"/>
                </a:cubicBezTo>
                <a:cubicBezTo>
                  <a:pt x="146843" y="863719"/>
                  <a:pt x="162724" y="857463"/>
                  <a:pt x="174904" y="847023"/>
                </a:cubicBezTo>
                <a:cubicBezTo>
                  <a:pt x="217309" y="810676"/>
                  <a:pt x="190313" y="821752"/>
                  <a:pt x="242281" y="789272"/>
                </a:cubicBezTo>
                <a:cubicBezTo>
                  <a:pt x="274656" y="769037"/>
                  <a:pt x="301499" y="763116"/>
                  <a:pt x="338533" y="750771"/>
                </a:cubicBezTo>
                <a:cubicBezTo>
                  <a:pt x="348158" y="747562"/>
                  <a:pt x="357279" y="741708"/>
                  <a:pt x="367409" y="741145"/>
                </a:cubicBezTo>
                <a:lnTo>
                  <a:pt x="540664" y="731520"/>
                </a:lnTo>
                <a:cubicBezTo>
                  <a:pt x="543872" y="635267"/>
                  <a:pt x="542291" y="538735"/>
                  <a:pt x="550289" y="442762"/>
                </a:cubicBezTo>
                <a:cubicBezTo>
                  <a:pt x="551974" y="422540"/>
                  <a:pt x="563122" y="404261"/>
                  <a:pt x="569539" y="385011"/>
                </a:cubicBezTo>
                <a:cubicBezTo>
                  <a:pt x="592108" y="317305"/>
                  <a:pt x="562741" y="400873"/>
                  <a:pt x="598415" y="317634"/>
                </a:cubicBezTo>
                <a:cubicBezTo>
                  <a:pt x="602412" y="308308"/>
                  <a:pt x="603114" y="297627"/>
                  <a:pt x="608041" y="288758"/>
                </a:cubicBezTo>
                <a:cubicBezTo>
                  <a:pt x="641070" y="229307"/>
                  <a:pt x="633236" y="239877"/>
                  <a:pt x="675417" y="211756"/>
                </a:cubicBezTo>
                <a:cubicBezTo>
                  <a:pt x="681834" y="202131"/>
                  <a:pt x="685962" y="190498"/>
                  <a:pt x="694668" y="182880"/>
                </a:cubicBezTo>
                <a:cubicBezTo>
                  <a:pt x="716571" y="163715"/>
                  <a:pt x="761362" y="137797"/>
                  <a:pt x="790921" y="125129"/>
                </a:cubicBezTo>
                <a:cubicBezTo>
                  <a:pt x="800246" y="121132"/>
                  <a:pt x="810721" y="120040"/>
                  <a:pt x="819796" y="115503"/>
                </a:cubicBezTo>
                <a:cubicBezTo>
                  <a:pt x="830143" y="110330"/>
                  <a:pt x="838325" y="101426"/>
                  <a:pt x="848672" y="96253"/>
                </a:cubicBezTo>
                <a:cubicBezTo>
                  <a:pt x="869952" y="85613"/>
                  <a:pt x="856693" y="75398"/>
                  <a:pt x="867923" y="67377"/>
                </a:cubicBezTo>
                <a:close/>
              </a:path>
            </a:pathLst>
          </a:custGeom>
          <a:solidFill>
            <a:srgbClr val="FFFF00">
              <a:alpha val="4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orma libre 7"/>
          <p:cNvSpPr/>
          <p:nvPr/>
        </p:nvSpPr>
        <p:spPr>
          <a:xfrm>
            <a:off x="3465095" y="3474720"/>
            <a:ext cx="2387068" cy="2338939"/>
          </a:xfrm>
          <a:custGeom>
            <a:avLst/>
            <a:gdLst>
              <a:gd name="connsiteX0" fmla="*/ 654518 w 2387068"/>
              <a:gd name="connsiteY0" fmla="*/ 606392 h 2338939"/>
              <a:gd name="connsiteX1" fmla="*/ 644892 w 2387068"/>
              <a:gd name="connsiteY1" fmla="*/ 558265 h 2338939"/>
              <a:gd name="connsiteX2" fmla="*/ 635267 w 2387068"/>
              <a:gd name="connsiteY2" fmla="*/ 529389 h 2338939"/>
              <a:gd name="connsiteX3" fmla="*/ 625642 w 2387068"/>
              <a:gd name="connsiteY3" fmla="*/ 452387 h 2338939"/>
              <a:gd name="connsiteX4" fmla="*/ 644892 w 2387068"/>
              <a:gd name="connsiteY4" fmla="*/ 288758 h 2338939"/>
              <a:gd name="connsiteX5" fmla="*/ 664143 w 2387068"/>
              <a:gd name="connsiteY5" fmla="*/ 259882 h 2338939"/>
              <a:gd name="connsiteX6" fmla="*/ 673768 w 2387068"/>
              <a:gd name="connsiteY6" fmla="*/ 231006 h 2338939"/>
              <a:gd name="connsiteX7" fmla="*/ 702644 w 2387068"/>
              <a:gd name="connsiteY7" fmla="*/ 211756 h 2338939"/>
              <a:gd name="connsiteX8" fmla="*/ 731520 w 2387068"/>
              <a:gd name="connsiteY8" fmla="*/ 182880 h 2338939"/>
              <a:gd name="connsiteX9" fmla="*/ 779646 w 2387068"/>
              <a:gd name="connsiteY9" fmla="*/ 134754 h 2338939"/>
              <a:gd name="connsiteX10" fmla="*/ 798897 w 2387068"/>
              <a:gd name="connsiteY10" fmla="*/ 105878 h 2338939"/>
              <a:gd name="connsiteX11" fmla="*/ 856648 w 2387068"/>
              <a:gd name="connsiteY11" fmla="*/ 77002 h 2338939"/>
              <a:gd name="connsiteX12" fmla="*/ 914400 w 2387068"/>
              <a:gd name="connsiteY12" fmla="*/ 48126 h 2338939"/>
              <a:gd name="connsiteX13" fmla="*/ 972151 w 2387068"/>
              <a:gd name="connsiteY13" fmla="*/ 38501 h 2338939"/>
              <a:gd name="connsiteX14" fmla="*/ 1029903 w 2387068"/>
              <a:gd name="connsiteY14" fmla="*/ 19251 h 2338939"/>
              <a:gd name="connsiteX15" fmla="*/ 1126156 w 2387068"/>
              <a:gd name="connsiteY15" fmla="*/ 0 h 2338939"/>
              <a:gd name="connsiteX16" fmla="*/ 1434164 w 2387068"/>
              <a:gd name="connsiteY16" fmla="*/ 9625 h 2338939"/>
              <a:gd name="connsiteX17" fmla="*/ 1491916 w 2387068"/>
              <a:gd name="connsiteY17" fmla="*/ 28876 h 2338939"/>
              <a:gd name="connsiteX18" fmla="*/ 1530417 w 2387068"/>
              <a:gd name="connsiteY18" fmla="*/ 38501 h 2338939"/>
              <a:gd name="connsiteX19" fmla="*/ 1617044 w 2387068"/>
              <a:gd name="connsiteY19" fmla="*/ 77002 h 2338939"/>
              <a:gd name="connsiteX20" fmla="*/ 1684421 w 2387068"/>
              <a:gd name="connsiteY20" fmla="*/ 105878 h 2338939"/>
              <a:gd name="connsiteX21" fmla="*/ 1742172 w 2387068"/>
              <a:gd name="connsiteY21" fmla="*/ 163629 h 2338939"/>
              <a:gd name="connsiteX22" fmla="*/ 1771048 w 2387068"/>
              <a:gd name="connsiteY22" fmla="*/ 221381 h 2338939"/>
              <a:gd name="connsiteX23" fmla="*/ 1799924 w 2387068"/>
              <a:gd name="connsiteY23" fmla="*/ 279133 h 2338939"/>
              <a:gd name="connsiteX24" fmla="*/ 1809549 w 2387068"/>
              <a:gd name="connsiteY24" fmla="*/ 308008 h 2338939"/>
              <a:gd name="connsiteX25" fmla="*/ 1828800 w 2387068"/>
              <a:gd name="connsiteY25" fmla="*/ 336884 h 2338939"/>
              <a:gd name="connsiteX26" fmla="*/ 1838425 w 2387068"/>
              <a:gd name="connsiteY26" fmla="*/ 394636 h 2338939"/>
              <a:gd name="connsiteX27" fmla="*/ 1828800 w 2387068"/>
              <a:gd name="connsiteY27" fmla="*/ 490888 h 2338939"/>
              <a:gd name="connsiteX28" fmla="*/ 1819174 w 2387068"/>
              <a:gd name="connsiteY28" fmla="*/ 519764 h 2338939"/>
              <a:gd name="connsiteX29" fmla="*/ 1751798 w 2387068"/>
              <a:gd name="connsiteY29" fmla="*/ 606392 h 2338939"/>
              <a:gd name="connsiteX30" fmla="*/ 1742172 w 2387068"/>
              <a:gd name="connsiteY30" fmla="*/ 635267 h 2338939"/>
              <a:gd name="connsiteX31" fmla="*/ 1751798 w 2387068"/>
              <a:gd name="connsiteY31" fmla="*/ 683394 h 2338939"/>
              <a:gd name="connsiteX32" fmla="*/ 1780673 w 2387068"/>
              <a:gd name="connsiteY32" fmla="*/ 779646 h 2338939"/>
              <a:gd name="connsiteX33" fmla="*/ 1799924 w 2387068"/>
              <a:gd name="connsiteY33" fmla="*/ 808522 h 2338939"/>
              <a:gd name="connsiteX34" fmla="*/ 1838425 w 2387068"/>
              <a:gd name="connsiteY34" fmla="*/ 924025 h 2338939"/>
              <a:gd name="connsiteX35" fmla="*/ 1848050 w 2387068"/>
              <a:gd name="connsiteY35" fmla="*/ 952901 h 2338939"/>
              <a:gd name="connsiteX36" fmla="*/ 1867301 w 2387068"/>
              <a:gd name="connsiteY36" fmla="*/ 981777 h 2338939"/>
              <a:gd name="connsiteX37" fmla="*/ 1905802 w 2387068"/>
              <a:gd name="connsiteY37" fmla="*/ 1039528 h 2338939"/>
              <a:gd name="connsiteX38" fmla="*/ 1944303 w 2387068"/>
              <a:gd name="connsiteY38" fmla="*/ 1097280 h 2338939"/>
              <a:gd name="connsiteX39" fmla="*/ 2117558 w 2387068"/>
              <a:gd name="connsiteY39" fmla="*/ 1116531 h 2338939"/>
              <a:gd name="connsiteX40" fmla="*/ 2175309 w 2387068"/>
              <a:gd name="connsiteY40" fmla="*/ 1135781 h 2338939"/>
              <a:gd name="connsiteX41" fmla="*/ 2242686 w 2387068"/>
              <a:gd name="connsiteY41" fmla="*/ 1174282 h 2338939"/>
              <a:gd name="connsiteX42" fmla="*/ 2329313 w 2387068"/>
              <a:gd name="connsiteY42" fmla="*/ 1251284 h 2338939"/>
              <a:gd name="connsiteX43" fmla="*/ 2358189 w 2387068"/>
              <a:gd name="connsiteY43" fmla="*/ 1318661 h 2338939"/>
              <a:gd name="connsiteX44" fmla="*/ 2367814 w 2387068"/>
              <a:gd name="connsiteY44" fmla="*/ 1357162 h 2338939"/>
              <a:gd name="connsiteX45" fmla="*/ 2377440 w 2387068"/>
              <a:gd name="connsiteY45" fmla="*/ 1386038 h 2338939"/>
              <a:gd name="connsiteX46" fmla="*/ 2377440 w 2387068"/>
              <a:gd name="connsiteY46" fmla="*/ 1665171 h 2338939"/>
              <a:gd name="connsiteX47" fmla="*/ 2367814 w 2387068"/>
              <a:gd name="connsiteY47" fmla="*/ 1905802 h 2338939"/>
              <a:gd name="connsiteX48" fmla="*/ 2358189 w 2387068"/>
              <a:gd name="connsiteY48" fmla="*/ 1963554 h 2338939"/>
              <a:gd name="connsiteX49" fmla="*/ 2338939 w 2387068"/>
              <a:gd name="connsiteY49" fmla="*/ 1992429 h 2338939"/>
              <a:gd name="connsiteX50" fmla="*/ 2329313 w 2387068"/>
              <a:gd name="connsiteY50" fmla="*/ 2021305 h 2338939"/>
              <a:gd name="connsiteX51" fmla="*/ 2300438 w 2387068"/>
              <a:gd name="connsiteY51" fmla="*/ 2059806 h 2338939"/>
              <a:gd name="connsiteX52" fmla="*/ 2281187 w 2387068"/>
              <a:gd name="connsiteY52" fmla="*/ 2088682 h 2338939"/>
              <a:gd name="connsiteX53" fmla="*/ 2252311 w 2387068"/>
              <a:gd name="connsiteY53" fmla="*/ 2127183 h 2338939"/>
              <a:gd name="connsiteX54" fmla="*/ 2233061 w 2387068"/>
              <a:gd name="connsiteY54" fmla="*/ 2156059 h 2338939"/>
              <a:gd name="connsiteX55" fmla="*/ 2175309 w 2387068"/>
              <a:gd name="connsiteY55" fmla="*/ 2175309 h 2338939"/>
              <a:gd name="connsiteX56" fmla="*/ 2146433 w 2387068"/>
              <a:gd name="connsiteY56" fmla="*/ 2184935 h 2338939"/>
              <a:gd name="connsiteX57" fmla="*/ 2117558 w 2387068"/>
              <a:gd name="connsiteY57" fmla="*/ 2194560 h 2338939"/>
              <a:gd name="connsiteX58" fmla="*/ 2088682 w 2387068"/>
              <a:gd name="connsiteY58" fmla="*/ 2213811 h 2338939"/>
              <a:gd name="connsiteX59" fmla="*/ 2002054 w 2387068"/>
              <a:gd name="connsiteY59" fmla="*/ 2233061 h 2338939"/>
              <a:gd name="connsiteX60" fmla="*/ 1944303 w 2387068"/>
              <a:gd name="connsiteY60" fmla="*/ 2252312 h 2338939"/>
              <a:gd name="connsiteX61" fmla="*/ 1915427 w 2387068"/>
              <a:gd name="connsiteY61" fmla="*/ 2271562 h 2338939"/>
              <a:gd name="connsiteX62" fmla="*/ 1819174 w 2387068"/>
              <a:gd name="connsiteY62" fmla="*/ 2281187 h 2338939"/>
              <a:gd name="connsiteX63" fmla="*/ 1751798 w 2387068"/>
              <a:gd name="connsiteY63" fmla="*/ 2290813 h 2338939"/>
              <a:gd name="connsiteX64" fmla="*/ 1568918 w 2387068"/>
              <a:gd name="connsiteY64" fmla="*/ 2281187 h 2338939"/>
              <a:gd name="connsiteX65" fmla="*/ 1540042 w 2387068"/>
              <a:gd name="connsiteY65" fmla="*/ 2271562 h 2338939"/>
              <a:gd name="connsiteX66" fmla="*/ 1443789 w 2387068"/>
              <a:gd name="connsiteY66" fmla="*/ 2204185 h 2338939"/>
              <a:gd name="connsiteX67" fmla="*/ 1405288 w 2387068"/>
              <a:gd name="connsiteY67" fmla="*/ 2156059 h 2338939"/>
              <a:gd name="connsiteX68" fmla="*/ 1395663 w 2387068"/>
              <a:gd name="connsiteY68" fmla="*/ 2127183 h 2338939"/>
              <a:gd name="connsiteX69" fmla="*/ 1347537 w 2387068"/>
              <a:gd name="connsiteY69" fmla="*/ 2069432 h 2338939"/>
              <a:gd name="connsiteX70" fmla="*/ 1318661 w 2387068"/>
              <a:gd name="connsiteY70" fmla="*/ 2079057 h 2338939"/>
              <a:gd name="connsiteX71" fmla="*/ 1251284 w 2387068"/>
              <a:gd name="connsiteY71" fmla="*/ 2117558 h 2338939"/>
              <a:gd name="connsiteX72" fmla="*/ 1232033 w 2387068"/>
              <a:gd name="connsiteY72" fmla="*/ 2146434 h 2338939"/>
              <a:gd name="connsiteX73" fmla="*/ 1145406 w 2387068"/>
              <a:gd name="connsiteY73" fmla="*/ 2184935 h 2338939"/>
              <a:gd name="connsiteX74" fmla="*/ 1116530 w 2387068"/>
              <a:gd name="connsiteY74" fmla="*/ 2194560 h 2338939"/>
              <a:gd name="connsiteX75" fmla="*/ 1087654 w 2387068"/>
              <a:gd name="connsiteY75" fmla="*/ 2204185 h 2338939"/>
              <a:gd name="connsiteX76" fmla="*/ 1049153 w 2387068"/>
              <a:gd name="connsiteY76" fmla="*/ 2213811 h 2338939"/>
              <a:gd name="connsiteX77" fmla="*/ 991402 w 2387068"/>
              <a:gd name="connsiteY77" fmla="*/ 2233061 h 2338939"/>
              <a:gd name="connsiteX78" fmla="*/ 895149 w 2387068"/>
              <a:gd name="connsiteY78" fmla="*/ 2242686 h 2338939"/>
              <a:gd name="connsiteX79" fmla="*/ 866273 w 2387068"/>
              <a:gd name="connsiteY79" fmla="*/ 2252312 h 2338939"/>
              <a:gd name="connsiteX80" fmla="*/ 798897 w 2387068"/>
              <a:gd name="connsiteY80" fmla="*/ 2261937 h 2338939"/>
              <a:gd name="connsiteX81" fmla="*/ 741145 w 2387068"/>
              <a:gd name="connsiteY81" fmla="*/ 2271562 h 2338939"/>
              <a:gd name="connsiteX82" fmla="*/ 702644 w 2387068"/>
              <a:gd name="connsiteY82" fmla="*/ 2290813 h 2338939"/>
              <a:gd name="connsiteX83" fmla="*/ 606391 w 2387068"/>
              <a:gd name="connsiteY83" fmla="*/ 2319688 h 2338939"/>
              <a:gd name="connsiteX84" fmla="*/ 558265 w 2387068"/>
              <a:gd name="connsiteY84" fmla="*/ 2329314 h 2338939"/>
              <a:gd name="connsiteX85" fmla="*/ 519764 w 2387068"/>
              <a:gd name="connsiteY85" fmla="*/ 2338939 h 2338939"/>
              <a:gd name="connsiteX86" fmla="*/ 346509 w 2387068"/>
              <a:gd name="connsiteY86" fmla="*/ 2329314 h 2338939"/>
              <a:gd name="connsiteX87" fmla="*/ 317633 w 2387068"/>
              <a:gd name="connsiteY87" fmla="*/ 2310063 h 2338939"/>
              <a:gd name="connsiteX88" fmla="*/ 288758 w 2387068"/>
              <a:gd name="connsiteY88" fmla="*/ 2300438 h 2338939"/>
              <a:gd name="connsiteX89" fmla="*/ 211756 w 2387068"/>
              <a:gd name="connsiteY89" fmla="*/ 2271562 h 2338939"/>
              <a:gd name="connsiteX90" fmla="*/ 154004 w 2387068"/>
              <a:gd name="connsiteY90" fmla="*/ 2223436 h 2338939"/>
              <a:gd name="connsiteX91" fmla="*/ 125128 w 2387068"/>
              <a:gd name="connsiteY91" fmla="*/ 2204185 h 2338939"/>
              <a:gd name="connsiteX92" fmla="*/ 86627 w 2387068"/>
              <a:gd name="connsiteY92" fmla="*/ 2136808 h 2338939"/>
              <a:gd name="connsiteX93" fmla="*/ 67377 w 2387068"/>
              <a:gd name="connsiteY93" fmla="*/ 2107933 h 2338939"/>
              <a:gd name="connsiteX94" fmla="*/ 48126 w 2387068"/>
              <a:gd name="connsiteY94" fmla="*/ 2050181 h 2338939"/>
              <a:gd name="connsiteX95" fmla="*/ 38501 w 2387068"/>
              <a:gd name="connsiteY95" fmla="*/ 2021305 h 2338939"/>
              <a:gd name="connsiteX96" fmla="*/ 19250 w 2387068"/>
              <a:gd name="connsiteY96" fmla="*/ 1992429 h 2338939"/>
              <a:gd name="connsiteX97" fmla="*/ 9625 w 2387068"/>
              <a:gd name="connsiteY97" fmla="*/ 1905802 h 2338939"/>
              <a:gd name="connsiteX98" fmla="*/ 0 w 2387068"/>
              <a:gd name="connsiteY98" fmla="*/ 1876926 h 2338939"/>
              <a:gd name="connsiteX99" fmla="*/ 9625 w 2387068"/>
              <a:gd name="connsiteY99" fmla="*/ 1511166 h 2338939"/>
              <a:gd name="connsiteX100" fmla="*/ 28876 w 2387068"/>
              <a:gd name="connsiteY100" fmla="*/ 1453415 h 2338939"/>
              <a:gd name="connsiteX101" fmla="*/ 38501 w 2387068"/>
              <a:gd name="connsiteY101" fmla="*/ 1424539 h 2338939"/>
              <a:gd name="connsiteX102" fmla="*/ 48126 w 2387068"/>
              <a:gd name="connsiteY102" fmla="*/ 1395663 h 2338939"/>
              <a:gd name="connsiteX103" fmla="*/ 96252 w 2387068"/>
              <a:gd name="connsiteY103" fmla="*/ 1328286 h 2338939"/>
              <a:gd name="connsiteX104" fmla="*/ 105878 w 2387068"/>
              <a:gd name="connsiteY104" fmla="*/ 1299411 h 2338939"/>
              <a:gd name="connsiteX105" fmla="*/ 154004 w 2387068"/>
              <a:gd name="connsiteY105" fmla="*/ 1241659 h 2338939"/>
              <a:gd name="connsiteX106" fmla="*/ 173254 w 2387068"/>
              <a:gd name="connsiteY106" fmla="*/ 1212783 h 2338939"/>
              <a:gd name="connsiteX107" fmla="*/ 259882 w 2387068"/>
              <a:gd name="connsiteY107" fmla="*/ 1174282 h 2338939"/>
              <a:gd name="connsiteX108" fmla="*/ 288758 w 2387068"/>
              <a:gd name="connsiteY108" fmla="*/ 1164657 h 2338939"/>
              <a:gd name="connsiteX109" fmla="*/ 317633 w 2387068"/>
              <a:gd name="connsiteY109" fmla="*/ 1155032 h 2338939"/>
              <a:gd name="connsiteX110" fmla="*/ 385010 w 2387068"/>
              <a:gd name="connsiteY110" fmla="*/ 1135781 h 2338939"/>
              <a:gd name="connsiteX111" fmla="*/ 452387 w 2387068"/>
              <a:gd name="connsiteY111" fmla="*/ 1049154 h 2338939"/>
              <a:gd name="connsiteX112" fmla="*/ 471638 w 2387068"/>
              <a:gd name="connsiteY112" fmla="*/ 1010653 h 2338939"/>
              <a:gd name="connsiteX113" fmla="*/ 539014 w 2387068"/>
              <a:gd name="connsiteY113" fmla="*/ 914400 h 2338939"/>
              <a:gd name="connsiteX114" fmla="*/ 577516 w 2387068"/>
              <a:gd name="connsiteY114" fmla="*/ 827773 h 2338939"/>
              <a:gd name="connsiteX115" fmla="*/ 587141 w 2387068"/>
              <a:gd name="connsiteY115" fmla="*/ 798897 h 2338939"/>
              <a:gd name="connsiteX116" fmla="*/ 606391 w 2387068"/>
              <a:gd name="connsiteY116" fmla="*/ 770021 h 2338939"/>
              <a:gd name="connsiteX117" fmla="*/ 635267 w 2387068"/>
              <a:gd name="connsiteY117" fmla="*/ 625642 h 2338939"/>
              <a:gd name="connsiteX118" fmla="*/ 654518 w 2387068"/>
              <a:gd name="connsiteY118" fmla="*/ 606392 h 23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387068" h="2338939">
                <a:moveTo>
                  <a:pt x="654518" y="606392"/>
                </a:moveTo>
                <a:cubicBezTo>
                  <a:pt x="656122" y="595163"/>
                  <a:pt x="648860" y="574137"/>
                  <a:pt x="644892" y="558265"/>
                </a:cubicBezTo>
                <a:cubicBezTo>
                  <a:pt x="642431" y="548422"/>
                  <a:pt x="637082" y="539371"/>
                  <a:pt x="635267" y="529389"/>
                </a:cubicBezTo>
                <a:cubicBezTo>
                  <a:pt x="630640" y="503939"/>
                  <a:pt x="628850" y="478054"/>
                  <a:pt x="625642" y="452387"/>
                </a:cubicBezTo>
                <a:cubicBezTo>
                  <a:pt x="626513" y="442811"/>
                  <a:pt x="635235" y="317728"/>
                  <a:pt x="644892" y="288758"/>
                </a:cubicBezTo>
                <a:cubicBezTo>
                  <a:pt x="648550" y="277783"/>
                  <a:pt x="657726" y="269507"/>
                  <a:pt x="664143" y="259882"/>
                </a:cubicBezTo>
                <a:cubicBezTo>
                  <a:pt x="667351" y="250257"/>
                  <a:pt x="667430" y="238929"/>
                  <a:pt x="673768" y="231006"/>
                </a:cubicBezTo>
                <a:cubicBezTo>
                  <a:pt x="680995" y="221973"/>
                  <a:pt x="693757" y="219162"/>
                  <a:pt x="702644" y="211756"/>
                </a:cubicBezTo>
                <a:cubicBezTo>
                  <a:pt x="713101" y="203042"/>
                  <a:pt x="722806" y="193337"/>
                  <a:pt x="731520" y="182880"/>
                </a:cubicBezTo>
                <a:cubicBezTo>
                  <a:pt x="771625" y="134754"/>
                  <a:pt x="726707" y="170046"/>
                  <a:pt x="779646" y="134754"/>
                </a:cubicBezTo>
                <a:cubicBezTo>
                  <a:pt x="786063" y="125129"/>
                  <a:pt x="790717" y="114058"/>
                  <a:pt x="798897" y="105878"/>
                </a:cubicBezTo>
                <a:cubicBezTo>
                  <a:pt x="826482" y="78292"/>
                  <a:pt x="825333" y="92659"/>
                  <a:pt x="856648" y="77002"/>
                </a:cubicBezTo>
                <a:cubicBezTo>
                  <a:pt x="898180" y="56237"/>
                  <a:pt x="870854" y="57803"/>
                  <a:pt x="914400" y="48126"/>
                </a:cubicBezTo>
                <a:cubicBezTo>
                  <a:pt x="933451" y="43892"/>
                  <a:pt x="953218" y="43234"/>
                  <a:pt x="972151" y="38501"/>
                </a:cubicBezTo>
                <a:cubicBezTo>
                  <a:pt x="991837" y="33580"/>
                  <a:pt x="1010217" y="24173"/>
                  <a:pt x="1029903" y="19251"/>
                </a:cubicBezTo>
                <a:cubicBezTo>
                  <a:pt x="1087337" y="4891"/>
                  <a:pt x="1055355" y="11800"/>
                  <a:pt x="1126156" y="0"/>
                </a:cubicBezTo>
                <a:cubicBezTo>
                  <a:pt x="1228825" y="3208"/>
                  <a:pt x="1331763" y="1541"/>
                  <a:pt x="1434164" y="9625"/>
                </a:cubicBezTo>
                <a:cubicBezTo>
                  <a:pt x="1454393" y="11222"/>
                  <a:pt x="1472230" y="23955"/>
                  <a:pt x="1491916" y="28876"/>
                </a:cubicBezTo>
                <a:cubicBezTo>
                  <a:pt x="1504750" y="32084"/>
                  <a:pt x="1517746" y="34700"/>
                  <a:pt x="1530417" y="38501"/>
                </a:cubicBezTo>
                <a:cubicBezTo>
                  <a:pt x="1654579" y="75750"/>
                  <a:pt x="1539680" y="38321"/>
                  <a:pt x="1617044" y="77002"/>
                </a:cubicBezTo>
                <a:cubicBezTo>
                  <a:pt x="1649497" y="93228"/>
                  <a:pt x="1651038" y="79171"/>
                  <a:pt x="1684421" y="105878"/>
                </a:cubicBezTo>
                <a:cubicBezTo>
                  <a:pt x="1705679" y="122885"/>
                  <a:pt x="1742172" y="163629"/>
                  <a:pt x="1742172" y="163629"/>
                </a:cubicBezTo>
                <a:cubicBezTo>
                  <a:pt x="1766370" y="236217"/>
                  <a:pt x="1733727" y="146737"/>
                  <a:pt x="1771048" y="221381"/>
                </a:cubicBezTo>
                <a:cubicBezTo>
                  <a:pt x="1810893" y="301074"/>
                  <a:pt x="1744759" y="196387"/>
                  <a:pt x="1799924" y="279133"/>
                </a:cubicBezTo>
                <a:cubicBezTo>
                  <a:pt x="1803132" y="288758"/>
                  <a:pt x="1805012" y="298933"/>
                  <a:pt x="1809549" y="308008"/>
                </a:cubicBezTo>
                <a:cubicBezTo>
                  <a:pt x="1814723" y="318355"/>
                  <a:pt x="1825142" y="325909"/>
                  <a:pt x="1828800" y="336884"/>
                </a:cubicBezTo>
                <a:cubicBezTo>
                  <a:pt x="1834972" y="355399"/>
                  <a:pt x="1835217" y="375385"/>
                  <a:pt x="1838425" y="394636"/>
                </a:cubicBezTo>
                <a:cubicBezTo>
                  <a:pt x="1835217" y="426720"/>
                  <a:pt x="1833703" y="459019"/>
                  <a:pt x="1828800" y="490888"/>
                </a:cubicBezTo>
                <a:cubicBezTo>
                  <a:pt x="1827257" y="500916"/>
                  <a:pt x="1824101" y="510895"/>
                  <a:pt x="1819174" y="519764"/>
                </a:cubicBezTo>
                <a:cubicBezTo>
                  <a:pt x="1790391" y="571572"/>
                  <a:pt x="1786873" y="571316"/>
                  <a:pt x="1751798" y="606392"/>
                </a:cubicBezTo>
                <a:cubicBezTo>
                  <a:pt x="1748589" y="616017"/>
                  <a:pt x="1742172" y="625121"/>
                  <a:pt x="1742172" y="635267"/>
                </a:cubicBezTo>
                <a:cubicBezTo>
                  <a:pt x="1742172" y="651627"/>
                  <a:pt x="1748249" y="667424"/>
                  <a:pt x="1751798" y="683394"/>
                </a:cubicBezTo>
                <a:cubicBezTo>
                  <a:pt x="1756282" y="703571"/>
                  <a:pt x="1772675" y="767649"/>
                  <a:pt x="1780673" y="779646"/>
                </a:cubicBezTo>
                <a:lnTo>
                  <a:pt x="1799924" y="808522"/>
                </a:lnTo>
                <a:lnTo>
                  <a:pt x="1838425" y="924025"/>
                </a:lnTo>
                <a:cubicBezTo>
                  <a:pt x="1841633" y="933650"/>
                  <a:pt x="1842422" y="944459"/>
                  <a:pt x="1848050" y="952901"/>
                </a:cubicBezTo>
                <a:lnTo>
                  <a:pt x="1867301" y="981777"/>
                </a:lnTo>
                <a:cubicBezTo>
                  <a:pt x="1890187" y="1050437"/>
                  <a:pt x="1857735" y="967428"/>
                  <a:pt x="1905802" y="1039528"/>
                </a:cubicBezTo>
                <a:cubicBezTo>
                  <a:pt x="1920067" y="1060925"/>
                  <a:pt x="1907803" y="1088589"/>
                  <a:pt x="1944303" y="1097280"/>
                </a:cubicBezTo>
                <a:cubicBezTo>
                  <a:pt x="2000830" y="1110739"/>
                  <a:pt x="2117558" y="1116531"/>
                  <a:pt x="2117558" y="1116531"/>
                </a:cubicBezTo>
                <a:cubicBezTo>
                  <a:pt x="2136808" y="1122948"/>
                  <a:pt x="2159076" y="1123606"/>
                  <a:pt x="2175309" y="1135781"/>
                </a:cubicBezTo>
                <a:cubicBezTo>
                  <a:pt x="2221927" y="1170745"/>
                  <a:pt x="2198591" y="1159584"/>
                  <a:pt x="2242686" y="1174282"/>
                </a:cubicBezTo>
                <a:cubicBezTo>
                  <a:pt x="2308618" y="1240214"/>
                  <a:pt x="2277786" y="1216933"/>
                  <a:pt x="2329313" y="1251284"/>
                </a:cubicBezTo>
                <a:cubicBezTo>
                  <a:pt x="2356951" y="1361827"/>
                  <a:pt x="2318304" y="1225593"/>
                  <a:pt x="2358189" y="1318661"/>
                </a:cubicBezTo>
                <a:cubicBezTo>
                  <a:pt x="2363400" y="1330820"/>
                  <a:pt x="2364180" y="1344442"/>
                  <a:pt x="2367814" y="1357162"/>
                </a:cubicBezTo>
                <a:cubicBezTo>
                  <a:pt x="2370601" y="1366918"/>
                  <a:pt x="2374231" y="1376413"/>
                  <a:pt x="2377440" y="1386038"/>
                </a:cubicBezTo>
                <a:cubicBezTo>
                  <a:pt x="2392346" y="1579822"/>
                  <a:pt x="2388031" y="1448055"/>
                  <a:pt x="2377440" y="1665171"/>
                </a:cubicBezTo>
                <a:cubicBezTo>
                  <a:pt x="2373529" y="1745350"/>
                  <a:pt x="2372982" y="1825694"/>
                  <a:pt x="2367814" y="1905802"/>
                </a:cubicBezTo>
                <a:cubicBezTo>
                  <a:pt x="2366557" y="1925278"/>
                  <a:pt x="2364360" y="1945039"/>
                  <a:pt x="2358189" y="1963554"/>
                </a:cubicBezTo>
                <a:cubicBezTo>
                  <a:pt x="2354531" y="1974528"/>
                  <a:pt x="2344112" y="1982082"/>
                  <a:pt x="2338939" y="1992429"/>
                </a:cubicBezTo>
                <a:cubicBezTo>
                  <a:pt x="2334401" y="2001504"/>
                  <a:pt x="2334347" y="2012496"/>
                  <a:pt x="2329313" y="2021305"/>
                </a:cubicBezTo>
                <a:cubicBezTo>
                  <a:pt x="2321354" y="2035233"/>
                  <a:pt x="2309762" y="2046752"/>
                  <a:pt x="2300438" y="2059806"/>
                </a:cubicBezTo>
                <a:cubicBezTo>
                  <a:pt x="2293714" y="2069220"/>
                  <a:pt x="2287911" y="2079269"/>
                  <a:pt x="2281187" y="2088682"/>
                </a:cubicBezTo>
                <a:cubicBezTo>
                  <a:pt x="2271863" y="2101736"/>
                  <a:pt x="2261635" y="2114129"/>
                  <a:pt x="2252311" y="2127183"/>
                </a:cubicBezTo>
                <a:cubicBezTo>
                  <a:pt x="2245587" y="2136596"/>
                  <a:pt x="2242871" y="2149928"/>
                  <a:pt x="2233061" y="2156059"/>
                </a:cubicBezTo>
                <a:cubicBezTo>
                  <a:pt x="2215853" y="2166814"/>
                  <a:pt x="2194560" y="2168892"/>
                  <a:pt x="2175309" y="2175309"/>
                </a:cubicBezTo>
                <a:lnTo>
                  <a:pt x="2146433" y="2184935"/>
                </a:lnTo>
                <a:lnTo>
                  <a:pt x="2117558" y="2194560"/>
                </a:lnTo>
                <a:cubicBezTo>
                  <a:pt x="2107933" y="2200977"/>
                  <a:pt x="2099029" y="2208638"/>
                  <a:pt x="2088682" y="2213811"/>
                </a:cubicBezTo>
                <a:cubicBezTo>
                  <a:pt x="2064988" y="2225658"/>
                  <a:pt x="2024232" y="2229365"/>
                  <a:pt x="2002054" y="2233061"/>
                </a:cubicBezTo>
                <a:cubicBezTo>
                  <a:pt x="1982804" y="2239478"/>
                  <a:pt x="1961187" y="2241056"/>
                  <a:pt x="1944303" y="2252312"/>
                </a:cubicBezTo>
                <a:cubicBezTo>
                  <a:pt x="1934678" y="2258729"/>
                  <a:pt x="1926699" y="2268961"/>
                  <a:pt x="1915427" y="2271562"/>
                </a:cubicBezTo>
                <a:cubicBezTo>
                  <a:pt x="1884008" y="2278812"/>
                  <a:pt x="1851197" y="2277419"/>
                  <a:pt x="1819174" y="2281187"/>
                </a:cubicBezTo>
                <a:cubicBezTo>
                  <a:pt x="1796643" y="2283838"/>
                  <a:pt x="1774257" y="2287604"/>
                  <a:pt x="1751798" y="2290813"/>
                </a:cubicBezTo>
                <a:cubicBezTo>
                  <a:pt x="1690838" y="2287604"/>
                  <a:pt x="1629712" y="2286714"/>
                  <a:pt x="1568918" y="2281187"/>
                </a:cubicBezTo>
                <a:cubicBezTo>
                  <a:pt x="1558814" y="2280268"/>
                  <a:pt x="1548911" y="2276489"/>
                  <a:pt x="1540042" y="2271562"/>
                </a:cubicBezTo>
                <a:cubicBezTo>
                  <a:pt x="1509568" y="2254632"/>
                  <a:pt x="1472630" y="2225816"/>
                  <a:pt x="1443789" y="2204185"/>
                </a:cubicBezTo>
                <a:cubicBezTo>
                  <a:pt x="1419596" y="2131604"/>
                  <a:pt x="1455045" y="2218255"/>
                  <a:pt x="1405288" y="2156059"/>
                </a:cubicBezTo>
                <a:cubicBezTo>
                  <a:pt x="1398950" y="2148136"/>
                  <a:pt x="1400200" y="2136258"/>
                  <a:pt x="1395663" y="2127183"/>
                </a:cubicBezTo>
                <a:cubicBezTo>
                  <a:pt x="1382263" y="2100383"/>
                  <a:pt x="1368823" y="2090718"/>
                  <a:pt x="1347537" y="2069432"/>
                </a:cubicBezTo>
                <a:cubicBezTo>
                  <a:pt x="1337912" y="2072640"/>
                  <a:pt x="1327987" y="2075060"/>
                  <a:pt x="1318661" y="2079057"/>
                </a:cubicBezTo>
                <a:cubicBezTo>
                  <a:pt x="1284466" y="2093712"/>
                  <a:pt x="1280285" y="2098224"/>
                  <a:pt x="1251284" y="2117558"/>
                </a:cubicBezTo>
                <a:cubicBezTo>
                  <a:pt x="1244867" y="2127183"/>
                  <a:pt x="1240213" y="2138254"/>
                  <a:pt x="1232033" y="2146434"/>
                </a:cubicBezTo>
                <a:cubicBezTo>
                  <a:pt x="1209154" y="2169313"/>
                  <a:pt x="1173997" y="2175405"/>
                  <a:pt x="1145406" y="2184935"/>
                </a:cubicBezTo>
                <a:lnTo>
                  <a:pt x="1116530" y="2194560"/>
                </a:lnTo>
                <a:cubicBezTo>
                  <a:pt x="1106905" y="2197768"/>
                  <a:pt x="1097497" y="2201724"/>
                  <a:pt x="1087654" y="2204185"/>
                </a:cubicBezTo>
                <a:cubicBezTo>
                  <a:pt x="1074820" y="2207394"/>
                  <a:pt x="1061824" y="2210010"/>
                  <a:pt x="1049153" y="2213811"/>
                </a:cubicBezTo>
                <a:cubicBezTo>
                  <a:pt x="1029717" y="2219642"/>
                  <a:pt x="1011593" y="2231042"/>
                  <a:pt x="991402" y="2233061"/>
                </a:cubicBezTo>
                <a:lnTo>
                  <a:pt x="895149" y="2242686"/>
                </a:lnTo>
                <a:cubicBezTo>
                  <a:pt x="885524" y="2245895"/>
                  <a:pt x="876222" y="2250322"/>
                  <a:pt x="866273" y="2252312"/>
                </a:cubicBezTo>
                <a:cubicBezTo>
                  <a:pt x="844027" y="2256761"/>
                  <a:pt x="821320" y="2258487"/>
                  <a:pt x="798897" y="2261937"/>
                </a:cubicBezTo>
                <a:cubicBezTo>
                  <a:pt x="779608" y="2264905"/>
                  <a:pt x="760396" y="2268354"/>
                  <a:pt x="741145" y="2271562"/>
                </a:cubicBezTo>
                <a:cubicBezTo>
                  <a:pt x="728311" y="2277979"/>
                  <a:pt x="715966" y="2285484"/>
                  <a:pt x="702644" y="2290813"/>
                </a:cubicBezTo>
                <a:cubicBezTo>
                  <a:pt x="672651" y="2302810"/>
                  <a:pt x="638300" y="2312597"/>
                  <a:pt x="606391" y="2319688"/>
                </a:cubicBezTo>
                <a:cubicBezTo>
                  <a:pt x="590421" y="2323237"/>
                  <a:pt x="574235" y="2325765"/>
                  <a:pt x="558265" y="2329314"/>
                </a:cubicBezTo>
                <a:cubicBezTo>
                  <a:pt x="545351" y="2332184"/>
                  <a:pt x="532598" y="2335731"/>
                  <a:pt x="519764" y="2338939"/>
                </a:cubicBezTo>
                <a:cubicBezTo>
                  <a:pt x="462012" y="2335731"/>
                  <a:pt x="403768" y="2337494"/>
                  <a:pt x="346509" y="2329314"/>
                </a:cubicBezTo>
                <a:cubicBezTo>
                  <a:pt x="335057" y="2327678"/>
                  <a:pt x="327980" y="2315237"/>
                  <a:pt x="317633" y="2310063"/>
                </a:cubicBezTo>
                <a:cubicBezTo>
                  <a:pt x="308558" y="2305526"/>
                  <a:pt x="298383" y="2303646"/>
                  <a:pt x="288758" y="2300438"/>
                </a:cubicBezTo>
                <a:cubicBezTo>
                  <a:pt x="221041" y="2255293"/>
                  <a:pt x="306904" y="2307241"/>
                  <a:pt x="211756" y="2271562"/>
                </a:cubicBezTo>
                <a:cubicBezTo>
                  <a:pt x="185684" y="2261785"/>
                  <a:pt x="174432" y="2240460"/>
                  <a:pt x="154004" y="2223436"/>
                </a:cubicBezTo>
                <a:cubicBezTo>
                  <a:pt x="145117" y="2216030"/>
                  <a:pt x="134753" y="2210602"/>
                  <a:pt x="125128" y="2204185"/>
                </a:cubicBezTo>
                <a:cubicBezTo>
                  <a:pt x="78224" y="2133827"/>
                  <a:pt x="135480" y="2222300"/>
                  <a:pt x="86627" y="2136808"/>
                </a:cubicBezTo>
                <a:cubicBezTo>
                  <a:pt x="80888" y="2126764"/>
                  <a:pt x="72075" y="2118504"/>
                  <a:pt x="67377" y="2107933"/>
                </a:cubicBezTo>
                <a:cubicBezTo>
                  <a:pt x="59136" y="2089390"/>
                  <a:pt x="54543" y="2069432"/>
                  <a:pt x="48126" y="2050181"/>
                </a:cubicBezTo>
                <a:cubicBezTo>
                  <a:pt x="44918" y="2040556"/>
                  <a:pt x="44129" y="2029747"/>
                  <a:pt x="38501" y="2021305"/>
                </a:cubicBezTo>
                <a:lnTo>
                  <a:pt x="19250" y="1992429"/>
                </a:lnTo>
                <a:cubicBezTo>
                  <a:pt x="16042" y="1963553"/>
                  <a:pt x="14401" y="1934460"/>
                  <a:pt x="9625" y="1905802"/>
                </a:cubicBezTo>
                <a:cubicBezTo>
                  <a:pt x="7957" y="1895794"/>
                  <a:pt x="0" y="1887072"/>
                  <a:pt x="0" y="1876926"/>
                </a:cubicBezTo>
                <a:cubicBezTo>
                  <a:pt x="0" y="1754964"/>
                  <a:pt x="1329" y="1632846"/>
                  <a:pt x="9625" y="1511166"/>
                </a:cubicBezTo>
                <a:cubicBezTo>
                  <a:pt x="11005" y="1490921"/>
                  <a:pt x="22459" y="1472665"/>
                  <a:pt x="28876" y="1453415"/>
                </a:cubicBezTo>
                <a:lnTo>
                  <a:pt x="38501" y="1424539"/>
                </a:lnTo>
                <a:cubicBezTo>
                  <a:pt x="41709" y="1414914"/>
                  <a:pt x="42038" y="1403780"/>
                  <a:pt x="48126" y="1395663"/>
                </a:cubicBezTo>
                <a:cubicBezTo>
                  <a:pt x="54671" y="1386937"/>
                  <a:pt x="89212" y="1342366"/>
                  <a:pt x="96252" y="1328286"/>
                </a:cubicBezTo>
                <a:cubicBezTo>
                  <a:pt x="100789" y="1319211"/>
                  <a:pt x="101341" y="1308486"/>
                  <a:pt x="105878" y="1299411"/>
                </a:cubicBezTo>
                <a:cubicBezTo>
                  <a:pt x="123804" y="1263560"/>
                  <a:pt x="127391" y="1273595"/>
                  <a:pt x="154004" y="1241659"/>
                </a:cubicBezTo>
                <a:cubicBezTo>
                  <a:pt x="161410" y="1232772"/>
                  <a:pt x="165074" y="1220963"/>
                  <a:pt x="173254" y="1212783"/>
                </a:cubicBezTo>
                <a:cubicBezTo>
                  <a:pt x="196132" y="1189905"/>
                  <a:pt x="231294" y="1183811"/>
                  <a:pt x="259882" y="1174282"/>
                </a:cubicBezTo>
                <a:lnTo>
                  <a:pt x="288758" y="1164657"/>
                </a:lnTo>
                <a:cubicBezTo>
                  <a:pt x="298383" y="1161449"/>
                  <a:pt x="307790" y="1157493"/>
                  <a:pt x="317633" y="1155032"/>
                </a:cubicBezTo>
                <a:cubicBezTo>
                  <a:pt x="365977" y="1142945"/>
                  <a:pt x="343584" y="1149589"/>
                  <a:pt x="385010" y="1135781"/>
                </a:cubicBezTo>
                <a:cubicBezTo>
                  <a:pt x="416699" y="1104092"/>
                  <a:pt x="429361" y="1095206"/>
                  <a:pt x="452387" y="1049154"/>
                </a:cubicBezTo>
                <a:cubicBezTo>
                  <a:pt x="458804" y="1036320"/>
                  <a:pt x="464256" y="1022957"/>
                  <a:pt x="471638" y="1010653"/>
                </a:cubicBezTo>
                <a:cubicBezTo>
                  <a:pt x="495337" y="971154"/>
                  <a:pt x="512690" y="949499"/>
                  <a:pt x="539014" y="914400"/>
                </a:cubicBezTo>
                <a:cubicBezTo>
                  <a:pt x="561923" y="845674"/>
                  <a:pt x="547009" y="873532"/>
                  <a:pt x="577516" y="827773"/>
                </a:cubicBezTo>
                <a:cubicBezTo>
                  <a:pt x="580724" y="818148"/>
                  <a:pt x="582604" y="807972"/>
                  <a:pt x="587141" y="798897"/>
                </a:cubicBezTo>
                <a:cubicBezTo>
                  <a:pt x="592314" y="788550"/>
                  <a:pt x="603067" y="781101"/>
                  <a:pt x="606391" y="770021"/>
                </a:cubicBezTo>
                <a:cubicBezTo>
                  <a:pt x="617546" y="732837"/>
                  <a:pt x="613095" y="658899"/>
                  <a:pt x="635267" y="625642"/>
                </a:cubicBezTo>
                <a:cubicBezTo>
                  <a:pt x="656298" y="594097"/>
                  <a:pt x="652914" y="617621"/>
                  <a:pt x="654518" y="606392"/>
                </a:cubicBezTo>
                <a:close/>
              </a:path>
            </a:pathLst>
          </a:custGeom>
          <a:solidFill>
            <a:srgbClr val="FFFF00">
              <a:alpha val="38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 9"/>
          <p:cNvSpPr/>
          <p:nvPr/>
        </p:nvSpPr>
        <p:spPr>
          <a:xfrm>
            <a:off x="5967663" y="3599848"/>
            <a:ext cx="2454442" cy="2040556"/>
          </a:xfrm>
          <a:custGeom>
            <a:avLst/>
            <a:gdLst>
              <a:gd name="connsiteX0" fmla="*/ 577516 w 2454442"/>
              <a:gd name="connsiteY0" fmla="*/ 529390 h 2040556"/>
              <a:gd name="connsiteX1" fmla="*/ 587141 w 2454442"/>
              <a:gd name="connsiteY1" fmla="*/ 346510 h 2040556"/>
              <a:gd name="connsiteX2" fmla="*/ 616017 w 2454442"/>
              <a:gd name="connsiteY2" fmla="*/ 327259 h 2040556"/>
              <a:gd name="connsiteX3" fmla="*/ 654518 w 2454442"/>
              <a:gd name="connsiteY3" fmla="*/ 269508 h 2040556"/>
              <a:gd name="connsiteX4" fmla="*/ 683394 w 2454442"/>
              <a:gd name="connsiteY4" fmla="*/ 240632 h 2040556"/>
              <a:gd name="connsiteX5" fmla="*/ 721895 w 2454442"/>
              <a:gd name="connsiteY5" fmla="*/ 182880 h 2040556"/>
              <a:gd name="connsiteX6" fmla="*/ 789272 w 2454442"/>
              <a:gd name="connsiteY6" fmla="*/ 115504 h 2040556"/>
              <a:gd name="connsiteX7" fmla="*/ 875899 w 2454442"/>
              <a:gd name="connsiteY7" fmla="*/ 48127 h 2040556"/>
              <a:gd name="connsiteX8" fmla="*/ 933651 w 2454442"/>
              <a:gd name="connsiteY8" fmla="*/ 28876 h 2040556"/>
              <a:gd name="connsiteX9" fmla="*/ 1087655 w 2454442"/>
              <a:gd name="connsiteY9" fmla="*/ 0 h 2040556"/>
              <a:gd name="connsiteX10" fmla="*/ 1212783 w 2454442"/>
              <a:gd name="connsiteY10" fmla="*/ 9626 h 2040556"/>
              <a:gd name="connsiteX11" fmla="*/ 1289785 w 2454442"/>
              <a:gd name="connsiteY11" fmla="*/ 28876 h 2040556"/>
              <a:gd name="connsiteX12" fmla="*/ 1337912 w 2454442"/>
              <a:gd name="connsiteY12" fmla="*/ 38501 h 2040556"/>
              <a:gd name="connsiteX13" fmla="*/ 1395663 w 2454442"/>
              <a:gd name="connsiteY13" fmla="*/ 57752 h 2040556"/>
              <a:gd name="connsiteX14" fmla="*/ 1424539 w 2454442"/>
              <a:gd name="connsiteY14" fmla="*/ 67377 h 2040556"/>
              <a:gd name="connsiteX15" fmla="*/ 1491916 w 2454442"/>
              <a:gd name="connsiteY15" fmla="*/ 96253 h 2040556"/>
              <a:gd name="connsiteX16" fmla="*/ 1520792 w 2454442"/>
              <a:gd name="connsiteY16" fmla="*/ 115504 h 2040556"/>
              <a:gd name="connsiteX17" fmla="*/ 1549668 w 2454442"/>
              <a:gd name="connsiteY17" fmla="*/ 125129 h 2040556"/>
              <a:gd name="connsiteX18" fmla="*/ 1578543 w 2454442"/>
              <a:gd name="connsiteY18" fmla="*/ 154005 h 2040556"/>
              <a:gd name="connsiteX19" fmla="*/ 1588169 w 2454442"/>
              <a:gd name="connsiteY19" fmla="*/ 182880 h 2040556"/>
              <a:gd name="connsiteX20" fmla="*/ 1617044 w 2454442"/>
              <a:gd name="connsiteY20" fmla="*/ 202131 h 2040556"/>
              <a:gd name="connsiteX21" fmla="*/ 1645920 w 2454442"/>
              <a:gd name="connsiteY21" fmla="*/ 231007 h 2040556"/>
              <a:gd name="connsiteX22" fmla="*/ 1674796 w 2454442"/>
              <a:gd name="connsiteY22" fmla="*/ 250257 h 2040556"/>
              <a:gd name="connsiteX23" fmla="*/ 1732548 w 2454442"/>
              <a:gd name="connsiteY23" fmla="*/ 308009 h 2040556"/>
              <a:gd name="connsiteX24" fmla="*/ 1742173 w 2454442"/>
              <a:gd name="connsiteY24" fmla="*/ 336885 h 2040556"/>
              <a:gd name="connsiteX25" fmla="*/ 1761423 w 2454442"/>
              <a:gd name="connsiteY25" fmla="*/ 365760 h 2040556"/>
              <a:gd name="connsiteX26" fmla="*/ 1771049 w 2454442"/>
              <a:gd name="connsiteY26" fmla="*/ 442763 h 2040556"/>
              <a:gd name="connsiteX27" fmla="*/ 1790299 w 2454442"/>
              <a:gd name="connsiteY27" fmla="*/ 510139 h 2040556"/>
              <a:gd name="connsiteX28" fmla="*/ 1799924 w 2454442"/>
              <a:gd name="connsiteY28" fmla="*/ 567891 h 2040556"/>
              <a:gd name="connsiteX29" fmla="*/ 1828800 w 2454442"/>
              <a:gd name="connsiteY29" fmla="*/ 644893 h 2040556"/>
              <a:gd name="connsiteX30" fmla="*/ 1848051 w 2454442"/>
              <a:gd name="connsiteY30" fmla="*/ 673769 h 2040556"/>
              <a:gd name="connsiteX31" fmla="*/ 1876926 w 2454442"/>
              <a:gd name="connsiteY31" fmla="*/ 693019 h 2040556"/>
              <a:gd name="connsiteX32" fmla="*/ 1944303 w 2454442"/>
              <a:gd name="connsiteY32" fmla="*/ 731520 h 2040556"/>
              <a:gd name="connsiteX33" fmla="*/ 2011680 w 2454442"/>
              <a:gd name="connsiteY33" fmla="*/ 779647 h 2040556"/>
              <a:gd name="connsiteX34" fmla="*/ 2069432 w 2454442"/>
              <a:gd name="connsiteY34" fmla="*/ 818148 h 2040556"/>
              <a:gd name="connsiteX35" fmla="*/ 2098308 w 2454442"/>
              <a:gd name="connsiteY35" fmla="*/ 827773 h 2040556"/>
              <a:gd name="connsiteX36" fmla="*/ 2184935 w 2454442"/>
              <a:gd name="connsiteY36" fmla="*/ 875899 h 2040556"/>
              <a:gd name="connsiteX37" fmla="*/ 2233061 w 2454442"/>
              <a:gd name="connsiteY37" fmla="*/ 952901 h 2040556"/>
              <a:gd name="connsiteX38" fmla="*/ 2300438 w 2454442"/>
              <a:gd name="connsiteY38" fmla="*/ 1039529 h 2040556"/>
              <a:gd name="connsiteX39" fmla="*/ 2310063 w 2454442"/>
              <a:gd name="connsiteY39" fmla="*/ 1068405 h 2040556"/>
              <a:gd name="connsiteX40" fmla="*/ 2348564 w 2454442"/>
              <a:gd name="connsiteY40" fmla="*/ 1126156 h 2040556"/>
              <a:gd name="connsiteX41" fmla="*/ 2377440 w 2454442"/>
              <a:gd name="connsiteY41" fmla="*/ 1183908 h 2040556"/>
              <a:gd name="connsiteX42" fmla="*/ 2396691 w 2454442"/>
              <a:gd name="connsiteY42" fmla="*/ 1222409 h 2040556"/>
              <a:gd name="connsiteX43" fmla="*/ 2415941 w 2454442"/>
              <a:gd name="connsiteY43" fmla="*/ 1251285 h 2040556"/>
              <a:gd name="connsiteX44" fmla="*/ 2425566 w 2454442"/>
              <a:gd name="connsiteY44" fmla="*/ 1280160 h 2040556"/>
              <a:gd name="connsiteX45" fmla="*/ 2444817 w 2454442"/>
              <a:gd name="connsiteY45" fmla="*/ 1318661 h 2040556"/>
              <a:gd name="connsiteX46" fmla="*/ 2454442 w 2454442"/>
              <a:gd name="connsiteY46" fmla="*/ 1386038 h 2040556"/>
              <a:gd name="connsiteX47" fmla="*/ 2435192 w 2454442"/>
              <a:gd name="connsiteY47" fmla="*/ 1568918 h 2040556"/>
              <a:gd name="connsiteX48" fmla="*/ 2425566 w 2454442"/>
              <a:gd name="connsiteY48" fmla="*/ 1617045 h 2040556"/>
              <a:gd name="connsiteX49" fmla="*/ 2367815 w 2454442"/>
              <a:gd name="connsiteY49" fmla="*/ 1674796 h 2040556"/>
              <a:gd name="connsiteX50" fmla="*/ 2319689 w 2454442"/>
              <a:gd name="connsiteY50" fmla="*/ 1713297 h 2040556"/>
              <a:gd name="connsiteX51" fmla="*/ 2261937 w 2454442"/>
              <a:gd name="connsiteY51" fmla="*/ 1751798 h 2040556"/>
              <a:gd name="connsiteX52" fmla="*/ 2204185 w 2454442"/>
              <a:gd name="connsiteY52" fmla="*/ 1790299 h 2040556"/>
              <a:gd name="connsiteX53" fmla="*/ 2146434 w 2454442"/>
              <a:gd name="connsiteY53" fmla="*/ 1828800 h 2040556"/>
              <a:gd name="connsiteX54" fmla="*/ 2088682 w 2454442"/>
              <a:gd name="connsiteY54" fmla="*/ 1857676 h 2040556"/>
              <a:gd name="connsiteX55" fmla="*/ 2021305 w 2454442"/>
              <a:gd name="connsiteY55" fmla="*/ 1896177 h 2040556"/>
              <a:gd name="connsiteX56" fmla="*/ 1992430 w 2454442"/>
              <a:gd name="connsiteY56" fmla="*/ 1905803 h 2040556"/>
              <a:gd name="connsiteX57" fmla="*/ 1963554 w 2454442"/>
              <a:gd name="connsiteY57" fmla="*/ 1925053 h 2040556"/>
              <a:gd name="connsiteX58" fmla="*/ 1905802 w 2454442"/>
              <a:gd name="connsiteY58" fmla="*/ 1944304 h 2040556"/>
              <a:gd name="connsiteX59" fmla="*/ 1819175 w 2454442"/>
              <a:gd name="connsiteY59" fmla="*/ 1973179 h 2040556"/>
              <a:gd name="connsiteX60" fmla="*/ 1790299 w 2454442"/>
              <a:gd name="connsiteY60" fmla="*/ 1982805 h 2040556"/>
              <a:gd name="connsiteX61" fmla="*/ 1751798 w 2454442"/>
              <a:gd name="connsiteY61" fmla="*/ 1992430 h 2040556"/>
              <a:gd name="connsiteX62" fmla="*/ 1694046 w 2454442"/>
              <a:gd name="connsiteY62" fmla="*/ 2011680 h 2040556"/>
              <a:gd name="connsiteX63" fmla="*/ 1578543 w 2454442"/>
              <a:gd name="connsiteY63" fmla="*/ 2040556 h 2040556"/>
              <a:gd name="connsiteX64" fmla="*/ 1270535 w 2454442"/>
              <a:gd name="connsiteY64" fmla="*/ 2030931 h 2040556"/>
              <a:gd name="connsiteX65" fmla="*/ 1212783 w 2454442"/>
              <a:gd name="connsiteY65" fmla="*/ 2002055 h 2040556"/>
              <a:gd name="connsiteX66" fmla="*/ 1183908 w 2454442"/>
              <a:gd name="connsiteY66" fmla="*/ 1992430 h 2040556"/>
              <a:gd name="connsiteX67" fmla="*/ 1155032 w 2454442"/>
              <a:gd name="connsiteY67" fmla="*/ 1963554 h 2040556"/>
              <a:gd name="connsiteX68" fmla="*/ 1126156 w 2454442"/>
              <a:gd name="connsiteY68" fmla="*/ 1944304 h 2040556"/>
              <a:gd name="connsiteX69" fmla="*/ 1078030 w 2454442"/>
              <a:gd name="connsiteY69" fmla="*/ 1896177 h 2040556"/>
              <a:gd name="connsiteX70" fmla="*/ 1058779 w 2454442"/>
              <a:gd name="connsiteY70" fmla="*/ 1867301 h 2040556"/>
              <a:gd name="connsiteX71" fmla="*/ 962526 w 2454442"/>
              <a:gd name="connsiteY71" fmla="*/ 1819175 h 2040556"/>
              <a:gd name="connsiteX72" fmla="*/ 616017 w 2454442"/>
              <a:gd name="connsiteY72" fmla="*/ 1828800 h 2040556"/>
              <a:gd name="connsiteX73" fmla="*/ 452388 w 2454442"/>
              <a:gd name="connsiteY73" fmla="*/ 1857676 h 2040556"/>
              <a:gd name="connsiteX74" fmla="*/ 259882 w 2454442"/>
              <a:gd name="connsiteY74" fmla="*/ 1848051 h 2040556"/>
              <a:gd name="connsiteX75" fmla="*/ 182880 w 2454442"/>
              <a:gd name="connsiteY75" fmla="*/ 1838426 h 2040556"/>
              <a:gd name="connsiteX76" fmla="*/ 154004 w 2454442"/>
              <a:gd name="connsiteY76" fmla="*/ 1819175 h 2040556"/>
              <a:gd name="connsiteX77" fmla="*/ 125129 w 2454442"/>
              <a:gd name="connsiteY77" fmla="*/ 1809550 h 2040556"/>
              <a:gd name="connsiteX78" fmla="*/ 115503 w 2454442"/>
              <a:gd name="connsiteY78" fmla="*/ 1780674 h 2040556"/>
              <a:gd name="connsiteX79" fmla="*/ 105878 w 2454442"/>
              <a:gd name="connsiteY79" fmla="*/ 1694047 h 2040556"/>
              <a:gd name="connsiteX80" fmla="*/ 77002 w 2454442"/>
              <a:gd name="connsiteY80" fmla="*/ 1665171 h 2040556"/>
              <a:gd name="connsiteX81" fmla="*/ 48126 w 2454442"/>
              <a:gd name="connsiteY81" fmla="*/ 1626670 h 2040556"/>
              <a:gd name="connsiteX82" fmla="*/ 28876 w 2454442"/>
              <a:gd name="connsiteY82" fmla="*/ 1597794 h 2040556"/>
              <a:gd name="connsiteX83" fmla="*/ 0 w 2454442"/>
              <a:gd name="connsiteY83" fmla="*/ 1491916 h 2040556"/>
              <a:gd name="connsiteX84" fmla="*/ 9625 w 2454442"/>
              <a:gd name="connsiteY84" fmla="*/ 1309036 h 2040556"/>
              <a:gd name="connsiteX85" fmla="*/ 19251 w 2454442"/>
              <a:gd name="connsiteY85" fmla="*/ 1270535 h 2040556"/>
              <a:gd name="connsiteX86" fmla="*/ 48126 w 2454442"/>
              <a:gd name="connsiteY86" fmla="*/ 1145407 h 2040556"/>
              <a:gd name="connsiteX87" fmla="*/ 57752 w 2454442"/>
              <a:gd name="connsiteY87" fmla="*/ 1116531 h 2040556"/>
              <a:gd name="connsiteX88" fmla="*/ 86628 w 2454442"/>
              <a:gd name="connsiteY88" fmla="*/ 1058779 h 2040556"/>
              <a:gd name="connsiteX89" fmla="*/ 134754 w 2454442"/>
              <a:gd name="connsiteY89" fmla="*/ 962527 h 2040556"/>
              <a:gd name="connsiteX90" fmla="*/ 182880 w 2454442"/>
              <a:gd name="connsiteY90" fmla="*/ 904775 h 2040556"/>
              <a:gd name="connsiteX91" fmla="*/ 211756 w 2454442"/>
              <a:gd name="connsiteY91" fmla="*/ 895150 h 2040556"/>
              <a:gd name="connsiteX92" fmla="*/ 269508 w 2454442"/>
              <a:gd name="connsiteY92" fmla="*/ 856649 h 2040556"/>
              <a:gd name="connsiteX93" fmla="*/ 327259 w 2454442"/>
              <a:gd name="connsiteY93" fmla="*/ 837398 h 2040556"/>
              <a:gd name="connsiteX94" fmla="*/ 385011 w 2454442"/>
              <a:gd name="connsiteY94" fmla="*/ 798897 h 2040556"/>
              <a:gd name="connsiteX95" fmla="*/ 423512 w 2454442"/>
              <a:gd name="connsiteY95" fmla="*/ 770021 h 2040556"/>
              <a:gd name="connsiteX96" fmla="*/ 452388 w 2454442"/>
              <a:gd name="connsiteY96" fmla="*/ 760396 h 2040556"/>
              <a:gd name="connsiteX97" fmla="*/ 510139 w 2454442"/>
              <a:gd name="connsiteY97" fmla="*/ 721895 h 2040556"/>
              <a:gd name="connsiteX98" fmla="*/ 558265 w 2454442"/>
              <a:gd name="connsiteY98" fmla="*/ 664144 h 2040556"/>
              <a:gd name="connsiteX99" fmla="*/ 577516 w 2454442"/>
              <a:gd name="connsiteY99" fmla="*/ 529390 h 20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2454442" h="2040556">
                <a:moveTo>
                  <a:pt x="577516" y="529390"/>
                </a:moveTo>
                <a:cubicBezTo>
                  <a:pt x="582329" y="476451"/>
                  <a:pt x="575719" y="406476"/>
                  <a:pt x="587141" y="346510"/>
                </a:cubicBezTo>
                <a:cubicBezTo>
                  <a:pt x="589306" y="335146"/>
                  <a:pt x="608399" y="335965"/>
                  <a:pt x="616017" y="327259"/>
                </a:cubicBezTo>
                <a:cubicBezTo>
                  <a:pt x="631252" y="309847"/>
                  <a:pt x="638158" y="285868"/>
                  <a:pt x="654518" y="269508"/>
                </a:cubicBezTo>
                <a:cubicBezTo>
                  <a:pt x="664143" y="259883"/>
                  <a:pt x="675037" y="251377"/>
                  <a:pt x="683394" y="240632"/>
                </a:cubicBezTo>
                <a:cubicBezTo>
                  <a:pt x="697598" y="222369"/>
                  <a:pt x="721895" y="182880"/>
                  <a:pt x="721895" y="182880"/>
                </a:cubicBezTo>
                <a:cubicBezTo>
                  <a:pt x="743674" y="117542"/>
                  <a:pt x="712046" y="192730"/>
                  <a:pt x="789272" y="115504"/>
                </a:cubicBezTo>
                <a:cubicBezTo>
                  <a:pt x="814187" y="90589"/>
                  <a:pt x="841361" y="59640"/>
                  <a:pt x="875899" y="48127"/>
                </a:cubicBezTo>
                <a:cubicBezTo>
                  <a:pt x="895150" y="41710"/>
                  <a:pt x="913965" y="33798"/>
                  <a:pt x="933651" y="28876"/>
                </a:cubicBezTo>
                <a:cubicBezTo>
                  <a:pt x="979791" y="17341"/>
                  <a:pt x="1038934" y="8121"/>
                  <a:pt x="1087655" y="0"/>
                </a:cubicBezTo>
                <a:cubicBezTo>
                  <a:pt x="1129364" y="3209"/>
                  <a:pt x="1171371" y="3710"/>
                  <a:pt x="1212783" y="9626"/>
                </a:cubicBezTo>
                <a:cubicBezTo>
                  <a:pt x="1238974" y="13368"/>
                  <a:pt x="1263841" y="23688"/>
                  <a:pt x="1289785" y="28876"/>
                </a:cubicBezTo>
                <a:cubicBezTo>
                  <a:pt x="1305827" y="32084"/>
                  <a:pt x="1322128" y="34196"/>
                  <a:pt x="1337912" y="38501"/>
                </a:cubicBezTo>
                <a:cubicBezTo>
                  <a:pt x="1357489" y="43840"/>
                  <a:pt x="1376413" y="51335"/>
                  <a:pt x="1395663" y="57752"/>
                </a:cubicBezTo>
                <a:cubicBezTo>
                  <a:pt x="1405288" y="60960"/>
                  <a:pt x="1415464" y="62839"/>
                  <a:pt x="1424539" y="67377"/>
                </a:cubicBezTo>
                <a:cubicBezTo>
                  <a:pt x="1472115" y="91166"/>
                  <a:pt x="1449428" y="82091"/>
                  <a:pt x="1491916" y="96253"/>
                </a:cubicBezTo>
                <a:cubicBezTo>
                  <a:pt x="1501541" y="102670"/>
                  <a:pt x="1510445" y="110331"/>
                  <a:pt x="1520792" y="115504"/>
                </a:cubicBezTo>
                <a:cubicBezTo>
                  <a:pt x="1529867" y="120041"/>
                  <a:pt x="1541226" y="119501"/>
                  <a:pt x="1549668" y="125129"/>
                </a:cubicBezTo>
                <a:cubicBezTo>
                  <a:pt x="1560994" y="132680"/>
                  <a:pt x="1568918" y="144380"/>
                  <a:pt x="1578543" y="154005"/>
                </a:cubicBezTo>
                <a:cubicBezTo>
                  <a:pt x="1581752" y="163630"/>
                  <a:pt x="1581831" y="174958"/>
                  <a:pt x="1588169" y="182880"/>
                </a:cubicBezTo>
                <a:cubicBezTo>
                  <a:pt x="1595395" y="191913"/>
                  <a:pt x="1608157" y="194725"/>
                  <a:pt x="1617044" y="202131"/>
                </a:cubicBezTo>
                <a:cubicBezTo>
                  <a:pt x="1627501" y="210845"/>
                  <a:pt x="1635463" y="222293"/>
                  <a:pt x="1645920" y="231007"/>
                </a:cubicBezTo>
                <a:cubicBezTo>
                  <a:pt x="1654807" y="238413"/>
                  <a:pt x="1666150" y="242572"/>
                  <a:pt x="1674796" y="250257"/>
                </a:cubicBezTo>
                <a:cubicBezTo>
                  <a:pt x="1695144" y="268344"/>
                  <a:pt x="1732548" y="308009"/>
                  <a:pt x="1732548" y="308009"/>
                </a:cubicBezTo>
                <a:cubicBezTo>
                  <a:pt x="1735756" y="317634"/>
                  <a:pt x="1737636" y="327810"/>
                  <a:pt x="1742173" y="336885"/>
                </a:cubicBezTo>
                <a:cubicBezTo>
                  <a:pt x="1747346" y="347232"/>
                  <a:pt x="1758379" y="354600"/>
                  <a:pt x="1761423" y="365760"/>
                </a:cubicBezTo>
                <a:cubicBezTo>
                  <a:pt x="1768229" y="390716"/>
                  <a:pt x="1765976" y="417398"/>
                  <a:pt x="1771049" y="442763"/>
                </a:cubicBezTo>
                <a:cubicBezTo>
                  <a:pt x="1775630" y="465667"/>
                  <a:pt x="1785047" y="487380"/>
                  <a:pt x="1790299" y="510139"/>
                </a:cubicBezTo>
                <a:cubicBezTo>
                  <a:pt x="1794687" y="529155"/>
                  <a:pt x="1795690" y="548840"/>
                  <a:pt x="1799924" y="567891"/>
                </a:cubicBezTo>
                <a:cubicBezTo>
                  <a:pt x="1803255" y="582881"/>
                  <a:pt x="1825806" y="638905"/>
                  <a:pt x="1828800" y="644893"/>
                </a:cubicBezTo>
                <a:cubicBezTo>
                  <a:pt x="1833973" y="655240"/>
                  <a:pt x="1839871" y="665589"/>
                  <a:pt x="1848051" y="673769"/>
                </a:cubicBezTo>
                <a:cubicBezTo>
                  <a:pt x="1856231" y="681949"/>
                  <a:pt x="1867513" y="686295"/>
                  <a:pt x="1876926" y="693019"/>
                </a:cubicBezTo>
                <a:cubicBezTo>
                  <a:pt x="1927914" y="729439"/>
                  <a:pt x="1897445" y="715901"/>
                  <a:pt x="1944303" y="731520"/>
                </a:cubicBezTo>
                <a:cubicBezTo>
                  <a:pt x="2038210" y="794126"/>
                  <a:pt x="1892253" y="696048"/>
                  <a:pt x="2011680" y="779647"/>
                </a:cubicBezTo>
                <a:cubicBezTo>
                  <a:pt x="2030634" y="792915"/>
                  <a:pt x="2047483" y="810832"/>
                  <a:pt x="2069432" y="818148"/>
                </a:cubicBezTo>
                <a:lnTo>
                  <a:pt x="2098308" y="827773"/>
                </a:lnTo>
                <a:cubicBezTo>
                  <a:pt x="2164501" y="871902"/>
                  <a:pt x="2134110" y="858958"/>
                  <a:pt x="2184935" y="875899"/>
                </a:cubicBezTo>
                <a:cubicBezTo>
                  <a:pt x="2207843" y="944625"/>
                  <a:pt x="2187301" y="922395"/>
                  <a:pt x="2233061" y="952901"/>
                </a:cubicBezTo>
                <a:cubicBezTo>
                  <a:pt x="2279113" y="1021979"/>
                  <a:pt x="2255202" y="994293"/>
                  <a:pt x="2300438" y="1039529"/>
                </a:cubicBezTo>
                <a:cubicBezTo>
                  <a:pt x="2303646" y="1049154"/>
                  <a:pt x="2305136" y="1059536"/>
                  <a:pt x="2310063" y="1068405"/>
                </a:cubicBezTo>
                <a:cubicBezTo>
                  <a:pt x="2321299" y="1088630"/>
                  <a:pt x="2341247" y="1104207"/>
                  <a:pt x="2348564" y="1126156"/>
                </a:cubicBezTo>
                <a:cubicBezTo>
                  <a:pt x="2366212" y="1179097"/>
                  <a:pt x="2347587" y="1131664"/>
                  <a:pt x="2377440" y="1183908"/>
                </a:cubicBezTo>
                <a:cubicBezTo>
                  <a:pt x="2384559" y="1196366"/>
                  <a:pt x="2389572" y="1209951"/>
                  <a:pt x="2396691" y="1222409"/>
                </a:cubicBezTo>
                <a:cubicBezTo>
                  <a:pt x="2402430" y="1232453"/>
                  <a:pt x="2410768" y="1240938"/>
                  <a:pt x="2415941" y="1251285"/>
                </a:cubicBezTo>
                <a:cubicBezTo>
                  <a:pt x="2420478" y="1260360"/>
                  <a:pt x="2421569" y="1270835"/>
                  <a:pt x="2425566" y="1280160"/>
                </a:cubicBezTo>
                <a:cubicBezTo>
                  <a:pt x="2431218" y="1293348"/>
                  <a:pt x="2438400" y="1305827"/>
                  <a:pt x="2444817" y="1318661"/>
                </a:cubicBezTo>
                <a:cubicBezTo>
                  <a:pt x="2448025" y="1341120"/>
                  <a:pt x="2454442" y="1363351"/>
                  <a:pt x="2454442" y="1386038"/>
                </a:cubicBezTo>
                <a:cubicBezTo>
                  <a:pt x="2454442" y="1535204"/>
                  <a:pt x="2453634" y="1485931"/>
                  <a:pt x="2435192" y="1568918"/>
                </a:cubicBezTo>
                <a:cubicBezTo>
                  <a:pt x="2431643" y="1584888"/>
                  <a:pt x="2434349" y="1603243"/>
                  <a:pt x="2425566" y="1617045"/>
                </a:cubicBezTo>
                <a:cubicBezTo>
                  <a:pt x="2410950" y="1640013"/>
                  <a:pt x="2382916" y="1652144"/>
                  <a:pt x="2367815" y="1674796"/>
                </a:cubicBezTo>
                <a:cubicBezTo>
                  <a:pt x="2342936" y="1712114"/>
                  <a:pt x="2359539" y="1700014"/>
                  <a:pt x="2319689" y="1713297"/>
                </a:cubicBezTo>
                <a:cubicBezTo>
                  <a:pt x="2300438" y="1726131"/>
                  <a:pt x="2278297" y="1735438"/>
                  <a:pt x="2261937" y="1751798"/>
                </a:cubicBezTo>
                <a:cubicBezTo>
                  <a:pt x="2225887" y="1787848"/>
                  <a:pt x="2245975" y="1776370"/>
                  <a:pt x="2204185" y="1790299"/>
                </a:cubicBezTo>
                <a:cubicBezTo>
                  <a:pt x="2149447" y="1845039"/>
                  <a:pt x="2202153" y="1800940"/>
                  <a:pt x="2146434" y="1828800"/>
                </a:cubicBezTo>
                <a:cubicBezTo>
                  <a:pt x="2071798" y="1866118"/>
                  <a:pt x="2161262" y="1833483"/>
                  <a:pt x="2088682" y="1857676"/>
                </a:cubicBezTo>
                <a:cubicBezTo>
                  <a:pt x="2059679" y="1877012"/>
                  <a:pt x="2055503" y="1881520"/>
                  <a:pt x="2021305" y="1896177"/>
                </a:cubicBezTo>
                <a:cubicBezTo>
                  <a:pt x="2011980" y="1900174"/>
                  <a:pt x="2001505" y="1901266"/>
                  <a:pt x="1992430" y="1905803"/>
                </a:cubicBezTo>
                <a:cubicBezTo>
                  <a:pt x="1982083" y="1910976"/>
                  <a:pt x="1974125" y="1920355"/>
                  <a:pt x="1963554" y="1925053"/>
                </a:cubicBezTo>
                <a:cubicBezTo>
                  <a:pt x="1945011" y="1933294"/>
                  <a:pt x="1925053" y="1937887"/>
                  <a:pt x="1905802" y="1944304"/>
                </a:cubicBezTo>
                <a:lnTo>
                  <a:pt x="1819175" y="1973179"/>
                </a:lnTo>
                <a:cubicBezTo>
                  <a:pt x="1809550" y="1976388"/>
                  <a:pt x="1800142" y="1980344"/>
                  <a:pt x="1790299" y="1982805"/>
                </a:cubicBezTo>
                <a:cubicBezTo>
                  <a:pt x="1777465" y="1986013"/>
                  <a:pt x="1764469" y="1988629"/>
                  <a:pt x="1751798" y="1992430"/>
                </a:cubicBezTo>
                <a:cubicBezTo>
                  <a:pt x="1732362" y="1998261"/>
                  <a:pt x="1713557" y="2006105"/>
                  <a:pt x="1694046" y="2011680"/>
                </a:cubicBezTo>
                <a:cubicBezTo>
                  <a:pt x="1610940" y="2035426"/>
                  <a:pt x="1649574" y="2026350"/>
                  <a:pt x="1578543" y="2040556"/>
                </a:cubicBezTo>
                <a:cubicBezTo>
                  <a:pt x="1475874" y="2037348"/>
                  <a:pt x="1373087" y="2036791"/>
                  <a:pt x="1270535" y="2030931"/>
                </a:cubicBezTo>
                <a:cubicBezTo>
                  <a:pt x="1243218" y="2029370"/>
                  <a:pt x="1235810" y="2013569"/>
                  <a:pt x="1212783" y="2002055"/>
                </a:cubicBezTo>
                <a:cubicBezTo>
                  <a:pt x="1203708" y="1997518"/>
                  <a:pt x="1193533" y="1995638"/>
                  <a:pt x="1183908" y="1992430"/>
                </a:cubicBezTo>
                <a:cubicBezTo>
                  <a:pt x="1174283" y="1982805"/>
                  <a:pt x="1165489" y="1972268"/>
                  <a:pt x="1155032" y="1963554"/>
                </a:cubicBezTo>
                <a:cubicBezTo>
                  <a:pt x="1146145" y="1956148"/>
                  <a:pt x="1134336" y="1952484"/>
                  <a:pt x="1126156" y="1944304"/>
                </a:cubicBezTo>
                <a:cubicBezTo>
                  <a:pt x="1061980" y="1880130"/>
                  <a:pt x="1155037" y="1947518"/>
                  <a:pt x="1078030" y="1896177"/>
                </a:cubicBezTo>
                <a:cubicBezTo>
                  <a:pt x="1071613" y="1886552"/>
                  <a:pt x="1067485" y="1874919"/>
                  <a:pt x="1058779" y="1867301"/>
                </a:cubicBezTo>
                <a:cubicBezTo>
                  <a:pt x="1012939" y="1827191"/>
                  <a:pt x="1010369" y="1831135"/>
                  <a:pt x="962526" y="1819175"/>
                </a:cubicBezTo>
                <a:cubicBezTo>
                  <a:pt x="847023" y="1822383"/>
                  <a:pt x="731237" y="1820104"/>
                  <a:pt x="616017" y="1828800"/>
                </a:cubicBezTo>
                <a:cubicBezTo>
                  <a:pt x="560788" y="1832968"/>
                  <a:pt x="452388" y="1857676"/>
                  <a:pt x="452388" y="1857676"/>
                </a:cubicBezTo>
                <a:cubicBezTo>
                  <a:pt x="388219" y="1854468"/>
                  <a:pt x="323968" y="1852628"/>
                  <a:pt x="259882" y="1848051"/>
                </a:cubicBezTo>
                <a:cubicBezTo>
                  <a:pt x="234081" y="1846208"/>
                  <a:pt x="207836" y="1845232"/>
                  <a:pt x="182880" y="1838426"/>
                </a:cubicBezTo>
                <a:cubicBezTo>
                  <a:pt x="171719" y="1835382"/>
                  <a:pt x="164351" y="1824349"/>
                  <a:pt x="154004" y="1819175"/>
                </a:cubicBezTo>
                <a:cubicBezTo>
                  <a:pt x="144929" y="1814638"/>
                  <a:pt x="134754" y="1812758"/>
                  <a:pt x="125129" y="1809550"/>
                </a:cubicBezTo>
                <a:cubicBezTo>
                  <a:pt x="121920" y="1799925"/>
                  <a:pt x="117171" y="1790682"/>
                  <a:pt x="115503" y="1780674"/>
                </a:cubicBezTo>
                <a:cubicBezTo>
                  <a:pt x="110727" y="1752016"/>
                  <a:pt x="115065" y="1721609"/>
                  <a:pt x="105878" y="1694047"/>
                </a:cubicBezTo>
                <a:cubicBezTo>
                  <a:pt x="101573" y="1681133"/>
                  <a:pt x="85861" y="1675506"/>
                  <a:pt x="77002" y="1665171"/>
                </a:cubicBezTo>
                <a:cubicBezTo>
                  <a:pt x="66562" y="1652991"/>
                  <a:pt x="57450" y="1639724"/>
                  <a:pt x="48126" y="1626670"/>
                </a:cubicBezTo>
                <a:cubicBezTo>
                  <a:pt x="41402" y="1617257"/>
                  <a:pt x="33574" y="1608365"/>
                  <a:pt x="28876" y="1597794"/>
                </a:cubicBezTo>
                <a:cubicBezTo>
                  <a:pt x="11111" y="1557823"/>
                  <a:pt x="8235" y="1533092"/>
                  <a:pt x="0" y="1491916"/>
                </a:cubicBezTo>
                <a:cubicBezTo>
                  <a:pt x="3208" y="1430956"/>
                  <a:pt x="4337" y="1369851"/>
                  <a:pt x="9625" y="1309036"/>
                </a:cubicBezTo>
                <a:cubicBezTo>
                  <a:pt x="10771" y="1295857"/>
                  <a:pt x="16381" y="1283449"/>
                  <a:pt x="19251" y="1270535"/>
                </a:cubicBezTo>
                <a:cubicBezTo>
                  <a:pt x="29431" y="1224726"/>
                  <a:pt x="32402" y="1192576"/>
                  <a:pt x="48126" y="1145407"/>
                </a:cubicBezTo>
                <a:cubicBezTo>
                  <a:pt x="51335" y="1135782"/>
                  <a:pt x="53215" y="1125606"/>
                  <a:pt x="57752" y="1116531"/>
                </a:cubicBezTo>
                <a:cubicBezTo>
                  <a:pt x="85872" y="1060291"/>
                  <a:pt x="70500" y="1115225"/>
                  <a:pt x="86628" y="1058779"/>
                </a:cubicBezTo>
                <a:cubicBezTo>
                  <a:pt x="105675" y="992116"/>
                  <a:pt x="82250" y="1041283"/>
                  <a:pt x="134754" y="962527"/>
                </a:cubicBezTo>
                <a:cubicBezTo>
                  <a:pt x="148960" y="941219"/>
                  <a:pt x="160645" y="919598"/>
                  <a:pt x="182880" y="904775"/>
                </a:cubicBezTo>
                <a:cubicBezTo>
                  <a:pt x="191322" y="899147"/>
                  <a:pt x="202131" y="898358"/>
                  <a:pt x="211756" y="895150"/>
                </a:cubicBezTo>
                <a:cubicBezTo>
                  <a:pt x="231007" y="882316"/>
                  <a:pt x="247559" y="863966"/>
                  <a:pt x="269508" y="856649"/>
                </a:cubicBezTo>
                <a:cubicBezTo>
                  <a:pt x="288758" y="850232"/>
                  <a:pt x="310375" y="848654"/>
                  <a:pt x="327259" y="837398"/>
                </a:cubicBezTo>
                <a:cubicBezTo>
                  <a:pt x="346510" y="824564"/>
                  <a:pt x="366502" y="812779"/>
                  <a:pt x="385011" y="798897"/>
                </a:cubicBezTo>
                <a:cubicBezTo>
                  <a:pt x="397845" y="789272"/>
                  <a:pt x="409584" y="777980"/>
                  <a:pt x="423512" y="770021"/>
                </a:cubicBezTo>
                <a:cubicBezTo>
                  <a:pt x="432321" y="764987"/>
                  <a:pt x="442763" y="763604"/>
                  <a:pt x="452388" y="760396"/>
                </a:cubicBezTo>
                <a:cubicBezTo>
                  <a:pt x="471638" y="747562"/>
                  <a:pt x="497305" y="741145"/>
                  <a:pt x="510139" y="721895"/>
                </a:cubicBezTo>
                <a:cubicBezTo>
                  <a:pt x="536941" y="681693"/>
                  <a:pt x="521210" y="701199"/>
                  <a:pt x="558265" y="664144"/>
                </a:cubicBezTo>
                <a:cubicBezTo>
                  <a:pt x="574117" y="600742"/>
                  <a:pt x="572703" y="582329"/>
                  <a:pt x="577516" y="529390"/>
                </a:cubicBezTo>
                <a:close/>
              </a:path>
            </a:pathLst>
          </a:custGeom>
          <a:solidFill>
            <a:srgbClr val="FFFF00">
              <a:alpha val="3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000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54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977659" y="2213286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5</a:t>
            </a:r>
            <a:endParaRPr sz="1543"/>
          </a:p>
        </p:txBody>
      </p:sp>
      <p:sp>
        <p:nvSpPr>
          <p:cNvPr id="129" name="Google Shape;129;p7"/>
          <p:cNvSpPr/>
          <p:nvPr/>
        </p:nvSpPr>
        <p:spPr>
          <a:xfrm>
            <a:off x="292875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4</a:t>
            </a:r>
            <a:endParaRPr sz="1543"/>
          </a:p>
        </p:txBody>
      </p:sp>
      <p:sp>
        <p:nvSpPr>
          <p:cNvPr id="130" name="Google Shape;130;p7"/>
          <p:cNvSpPr/>
          <p:nvPr/>
        </p:nvSpPr>
        <p:spPr>
          <a:xfrm>
            <a:off x="7616628" y="303015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1" name="Google Shape;131;p7"/>
          <p:cNvSpPr/>
          <p:nvPr/>
        </p:nvSpPr>
        <p:spPr>
          <a:xfrm>
            <a:off x="1842896" y="358825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3</a:t>
            </a:r>
            <a:endParaRPr sz="1543"/>
          </a:p>
        </p:txBody>
      </p:sp>
      <p:sp>
        <p:nvSpPr>
          <p:cNvPr id="132" name="Google Shape;132;p7"/>
          <p:cNvSpPr/>
          <p:nvPr/>
        </p:nvSpPr>
        <p:spPr>
          <a:xfrm>
            <a:off x="4303262" y="3672255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3" name="Google Shape;133;p7"/>
          <p:cNvSpPr/>
          <p:nvPr/>
        </p:nvSpPr>
        <p:spPr>
          <a:xfrm>
            <a:off x="947210" y="431650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34" name="Google Shape;134;p7"/>
          <p:cNvSpPr/>
          <p:nvPr/>
        </p:nvSpPr>
        <p:spPr>
          <a:xfrm>
            <a:off x="299490" y="511882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35" name="Google Shape;135;p7"/>
          <p:cNvSpPr/>
          <p:nvPr/>
        </p:nvSpPr>
        <p:spPr>
          <a:xfrm>
            <a:off x="1522976" y="5093304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36" name="Google Shape;136;p7"/>
          <p:cNvSpPr/>
          <p:nvPr/>
        </p:nvSpPr>
        <p:spPr>
          <a:xfrm>
            <a:off x="2714882" y="440050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37" name="Google Shape;137;p7"/>
          <p:cNvCxnSpPr>
            <a:stCxn id="128" idx="3"/>
            <a:endCxn id="129" idx="7"/>
          </p:cNvCxnSpPr>
          <p:nvPr/>
        </p:nvCxnSpPr>
        <p:spPr>
          <a:xfrm flipH="1">
            <a:off x="3546175" y="2804632"/>
            <a:ext cx="153739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7"/>
          <p:cNvCxnSpPr>
            <a:stCxn id="129" idx="3"/>
            <a:endCxn id="131" idx="7"/>
          </p:cNvCxnSpPr>
          <p:nvPr/>
        </p:nvCxnSpPr>
        <p:spPr>
          <a:xfrm flipH="1">
            <a:off x="2460257" y="3621503"/>
            <a:ext cx="574416" cy="681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7"/>
          <p:cNvCxnSpPr>
            <a:stCxn id="131" idx="3"/>
            <a:endCxn id="133" idx="7"/>
          </p:cNvCxnSpPr>
          <p:nvPr/>
        </p:nvCxnSpPr>
        <p:spPr>
          <a:xfrm flipH="1">
            <a:off x="1564544" y="4179604"/>
            <a:ext cx="384267" cy="2384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7"/>
          <p:cNvCxnSpPr>
            <a:stCxn id="133" idx="3"/>
            <a:endCxn id="134" idx="7"/>
          </p:cNvCxnSpPr>
          <p:nvPr/>
        </p:nvCxnSpPr>
        <p:spPr>
          <a:xfrm flipH="1">
            <a:off x="916879" y="4907849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7"/>
          <p:cNvCxnSpPr>
            <a:stCxn id="133" idx="5"/>
            <a:endCxn id="135" idx="0"/>
          </p:cNvCxnSpPr>
          <p:nvPr/>
        </p:nvCxnSpPr>
        <p:spPr>
          <a:xfrm>
            <a:off x="1564524" y="4907849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7"/>
          <p:cNvCxnSpPr>
            <a:stCxn id="131" idx="5"/>
            <a:endCxn id="136" idx="1"/>
          </p:cNvCxnSpPr>
          <p:nvPr/>
        </p:nvCxnSpPr>
        <p:spPr>
          <a:xfrm>
            <a:off x="2460210" y="4179605"/>
            <a:ext cx="360457" cy="32242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3" name="Google Shape;143;p7"/>
          <p:cNvCxnSpPr>
            <a:stCxn id="129" idx="5"/>
            <a:endCxn id="132" idx="1"/>
          </p:cNvCxnSpPr>
          <p:nvPr/>
        </p:nvCxnSpPr>
        <p:spPr>
          <a:xfrm>
            <a:off x="3546072" y="3621503"/>
            <a:ext cx="863113" cy="1521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7"/>
          <p:cNvCxnSpPr>
            <a:stCxn id="128" idx="5"/>
            <a:endCxn id="130" idx="1"/>
          </p:cNvCxnSpPr>
          <p:nvPr/>
        </p:nvCxnSpPr>
        <p:spPr>
          <a:xfrm>
            <a:off x="5594973" y="2804632"/>
            <a:ext cx="2127688" cy="3270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7"/>
          <p:cNvSpPr/>
          <p:nvPr/>
        </p:nvSpPr>
        <p:spPr>
          <a:xfrm>
            <a:off x="3691519" y="4818139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46" name="Google Shape;146;p7"/>
          <p:cNvSpPr/>
          <p:nvPr/>
        </p:nvSpPr>
        <p:spPr>
          <a:xfrm>
            <a:off x="4915006" y="4792620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cxnSp>
        <p:nvCxnSpPr>
          <p:cNvPr id="147" name="Google Shape;147;p7"/>
          <p:cNvCxnSpPr>
            <a:stCxn id="132" idx="3"/>
            <a:endCxn id="145" idx="0"/>
          </p:cNvCxnSpPr>
          <p:nvPr/>
        </p:nvCxnSpPr>
        <p:spPr>
          <a:xfrm flipH="1">
            <a:off x="4053019" y="4263601"/>
            <a:ext cx="356158" cy="554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7"/>
          <p:cNvCxnSpPr>
            <a:stCxn id="132" idx="5"/>
            <a:endCxn id="146" idx="0"/>
          </p:cNvCxnSpPr>
          <p:nvPr/>
        </p:nvCxnSpPr>
        <p:spPr>
          <a:xfrm>
            <a:off x="4920576" y="4263601"/>
            <a:ext cx="356158" cy="5291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7"/>
          <p:cNvSpPr/>
          <p:nvPr/>
        </p:nvSpPr>
        <p:spPr>
          <a:xfrm>
            <a:off x="6786226" y="379331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2</a:t>
            </a:r>
            <a:endParaRPr sz="1543"/>
          </a:p>
        </p:txBody>
      </p:sp>
      <p:sp>
        <p:nvSpPr>
          <p:cNvPr id="150" name="Google Shape;150;p7"/>
          <p:cNvSpPr/>
          <p:nvPr/>
        </p:nvSpPr>
        <p:spPr>
          <a:xfrm>
            <a:off x="6138506" y="4595637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sp>
        <p:nvSpPr>
          <p:cNvPr id="151" name="Google Shape;151;p7"/>
          <p:cNvSpPr/>
          <p:nvPr/>
        </p:nvSpPr>
        <p:spPr>
          <a:xfrm>
            <a:off x="7361993" y="4570118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0</a:t>
            </a:r>
            <a:endParaRPr sz="1543"/>
          </a:p>
        </p:txBody>
      </p:sp>
      <p:sp>
        <p:nvSpPr>
          <p:cNvPr id="152" name="Google Shape;152;p7"/>
          <p:cNvSpPr/>
          <p:nvPr/>
        </p:nvSpPr>
        <p:spPr>
          <a:xfrm>
            <a:off x="8553898" y="3877313"/>
            <a:ext cx="723229" cy="69280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" sz="1543"/>
              <a:t>1</a:t>
            </a:r>
            <a:endParaRPr sz="1543"/>
          </a:p>
        </p:txBody>
      </p:sp>
      <p:cxnSp>
        <p:nvCxnSpPr>
          <p:cNvPr id="153" name="Google Shape;153;p7"/>
          <p:cNvCxnSpPr>
            <a:stCxn id="149" idx="3"/>
            <a:endCxn id="150" idx="7"/>
          </p:cNvCxnSpPr>
          <p:nvPr/>
        </p:nvCxnSpPr>
        <p:spPr>
          <a:xfrm flipH="1">
            <a:off x="6755895" y="4384663"/>
            <a:ext cx="136246" cy="312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7"/>
          <p:cNvCxnSpPr>
            <a:stCxn id="149" idx="5"/>
            <a:endCxn id="151" idx="0"/>
          </p:cNvCxnSpPr>
          <p:nvPr/>
        </p:nvCxnSpPr>
        <p:spPr>
          <a:xfrm>
            <a:off x="7403541" y="4384662"/>
            <a:ext cx="320112" cy="1855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7"/>
          <p:cNvCxnSpPr>
            <a:stCxn id="130" idx="3"/>
            <a:endCxn id="149" idx="0"/>
          </p:cNvCxnSpPr>
          <p:nvPr/>
        </p:nvCxnSpPr>
        <p:spPr>
          <a:xfrm flipH="1">
            <a:off x="7147796" y="3621503"/>
            <a:ext cx="574747" cy="17196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7"/>
          <p:cNvCxnSpPr>
            <a:stCxn id="130" idx="5"/>
            <a:endCxn id="152" idx="0"/>
          </p:cNvCxnSpPr>
          <p:nvPr/>
        </p:nvCxnSpPr>
        <p:spPr>
          <a:xfrm>
            <a:off x="8233942" y="3621502"/>
            <a:ext cx="681561" cy="2559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Fibonacci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7024" y="1533621"/>
            <a:ext cx="388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Ejemplo: Fibonacci(5)</a:t>
            </a:r>
          </a:p>
        </p:txBody>
      </p:sp>
      <p:sp>
        <p:nvSpPr>
          <p:cNvPr id="2" name="Forma libre 1"/>
          <p:cNvSpPr/>
          <p:nvPr/>
        </p:nvSpPr>
        <p:spPr>
          <a:xfrm>
            <a:off x="77002" y="3339966"/>
            <a:ext cx="3574985" cy="2773615"/>
          </a:xfrm>
          <a:custGeom>
            <a:avLst/>
            <a:gdLst>
              <a:gd name="connsiteX0" fmla="*/ 2252312 w 3716231"/>
              <a:gd name="connsiteY0" fmla="*/ 67377 h 2773615"/>
              <a:gd name="connsiteX1" fmla="*/ 2204185 w 3716231"/>
              <a:gd name="connsiteY1" fmla="*/ 28876 h 2773615"/>
              <a:gd name="connsiteX2" fmla="*/ 2136809 w 3716231"/>
              <a:gd name="connsiteY2" fmla="*/ 0 h 2773615"/>
              <a:gd name="connsiteX3" fmla="*/ 1915427 w 3716231"/>
              <a:gd name="connsiteY3" fmla="*/ 9626 h 2773615"/>
              <a:gd name="connsiteX4" fmla="*/ 1857676 w 3716231"/>
              <a:gd name="connsiteY4" fmla="*/ 38501 h 2773615"/>
              <a:gd name="connsiteX5" fmla="*/ 1761423 w 3716231"/>
              <a:gd name="connsiteY5" fmla="*/ 67377 h 2773615"/>
              <a:gd name="connsiteX6" fmla="*/ 1703672 w 3716231"/>
              <a:gd name="connsiteY6" fmla="*/ 86628 h 2773615"/>
              <a:gd name="connsiteX7" fmla="*/ 1674796 w 3716231"/>
              <a:gd name="connsiteY7" fmla="*/ 96253 h 2773615"/>
              <a:gd name="connsiteX8" fmla="*/ 1607419 w 3716231"/>
              <a:gd name="connsiteY8" fmla="*/ 144379 h 2773615"/>
              <a:gd name="connsiteX9" fmla="*/ 1588169 w 3716231"/>
              <a:gd name="connsiteY9" fmla="*/ 173255 h 2773615"/>
              <a:gd name="connsiteX10" fmla="*/ 1578543 w 3716231"/>
              <a:gd name="connsiteY10" fmla="*/ 202131 h 2773615"/>
              <a:gd name="connsiteX11" fmla="*/ 1540042 w 3716231"/>
              <a:gd name="connsiteY11" fmla="*/ 259882 h 2773615"/>
              <a:gd name="connsiteX12" fmla="*/ 1530417 w 3716231"/>
              <a:gd name="connsiteY12" fmla="*/ 288758 h 2773615"/>
              <a:gd name="connsiteX13" fmla="*/ 1511166 w 3716231"/>
              <a:gd name="connsiteY13" fmla="*/ 317634 h 2773615"/>
              <a:gd name="connsiteX14" fmla="*/ 1491916 w 3716231"/>
              <a:gd name="connsiteY14" fmla="*/ 375386 h 2773615"/>
              <a:gd name="connsiteX15" fmla="*/ 1482291 w 3716231"/>
              <a:gd name="connsiteY15" fmla="*/ 404261 h 2773615"/>
              <a:gd name="connsiteX16" fmla="*/ 1472665 w 3716231"/>
              <a:gd name="connsiteY16" fmla="*/ 433137 h 2773615"/>
              <a:gd name="connsiteX17" fmla="*/ 1453415 w 3716231"/>
              <a:gd name="connsiteY17" fmla="*/ 558266 h 2773615"/>
              <a:gd name="connsiteX18" fmla="*/ 1443790 w 3716231"/>
              <a:gd name="connsiteY18" fmla="*/ 606392 h 2773615"/>
              <a:gd name="connsiteX19" fmla="*/ 1434164 w 3716231"/>
              <a:gd name="connsiteY19" fmla="*/ 664143 h 2773615"/>
              <a:gd name="connsiteX20" fmla="*/ 1405289 w 3716231"/>
              <a:gd name="connsiteY20" fmla="*/ 673769 h 2773615"/>
              <a:gd name="connsiteX21" fmla="*/ 1299411 w 3716231"/>
              <a:gd name="connsiteY21" fmla="*/ 664143 h 2773615"/>
              <a:gd name="connsiteX22" fmla="*/ 1222409 w 3716231"/>
              <a:gd name="connsiteY22" fmla="*/ 654518 h 2773615"/>
              <a:gd name="connsiteX23" fmla="*/ 991402 w 3716231"/>
              <a:gd name="connsiteY23" fmla="*/ 664143 h 2773615"/>
              <a:gd name="connsiteX24" fmla="*/ 962526 w 3716231"/>
              <a:gd name="connsiteY24" fmla="*/ 673769 h 2773615"/>
              <a:gd name="connsiteX25" fmla="*/ 924025 w 3716231"/>
              <a:gd name="connsiteY25" fmla="*/ 683394 h 2773615"/>
              <a:gd name="connsiteX26" fmla="*/ 895150 w 3716231"/>
              <a:gd name="connsiteY26" fmla="*/ 702645 h 2773615"/>
              <a:gd name="connsiteX27" fmla="*/ 866274 w 3716231"/>
              <a:gd name="connsiteY27" fmla="*/ 712270 h 2773615"/>
              <a:gd name="connsiteX28" fmla="*/ 808522 w 3716231"/>
              <a:gd name="connsiteY28" fmla="*/ 760396 h 2773615"/>
              <a:gd name="connsiteX29" fmla="*/ 779646 w 3716231"/>
              <a:gd name="connsiteY29" fmla="*/ 770021 h 2773615"/>
              <a:gd name="connsiteX30" fmla="*/ 770021 w 3716231"/>
              <a:gd name="connsiteY30" fmla="*/ 798897 h 2773615"/>
              <a:gd name="connsiteX31" fmla="*/ 750771 w 3716231"/>
              <a:gd name="connsiteY31" fmla="*/ 827773 h 2773615"/>
              <a:gd name="connsiteX32" fmla="*/ 721895 w 3716231"/>
              <a:gd name="connsiteY32" fmla="*/ 895150 h 2773615"/>
              <a:gd name="connsiteX33" fmla="*/ 693019 w 3716231"/>
              <a:gd name="connsiteY33" fmla="*/ 1010653 h 2773615"/>
              <a:gd name="connsiteX34" fmla="*/ 683394 w 3716231"/>
              <a:gd name="connsiteY34" fmla="*/ 1049154 h 2773615"/>
              <a:gd name="connsiteX35" fmla="*/ 664143 w 3716231"/>
              <a:gd name="connsiteY35" fmla="*/ 1106906 h 2773615"/>
              <a:gd name="connsiteX36" fmla="*/ 654518 w 3716231"/>
              <a:gd name="connsiteY36" fmla="*/ 1135781 h 2773615"/>
              <a:gd name="connsiteX37" fmla="*/ 635267 w 3716231"/>
              <a:gd name="connsiteY37" fmla="*/ 1174282 h 2773615"/>
              <a:gd name="connsiteX38" fmla="*/ 616017 w 3716231"/>
              <a:gd name="connsiteY38" fmla="*/ 1328287 h 2773615"/>
              <a:gd name="connsiteX39" fmla="*/ 606392 w 3716231"/>
              <a:gd name="connsiteY39" fmla="*/ 1395663 h 2773615"/>
              <a:gd name="connsiteX40" fmla="*/ 577516 w 3716231"/>
              <a:gd name="connsiteY40" fmla="*/ 1414914 h 2773615"/>
              <a:gd name="connsiteX41" fmla="*/ 519764 w 3716231"/>
              <a:gd name="connsiteY41" fmla="*/ 1434165 h 2773615"/>
              <a:gd name="connsiteX42" fmla="*/ 452387 w 3716231"/>
              <a:gd name="connsiteY42" fmla="*/ 1453415 h 2773615"/>
              <a:gd name="connsiteX43" fmla="*/ 385011 w 3716231"/>
              <a:gd name="connsiteY43" fmla="*/ 1463040 h 2773615"/>
              <a:gd name="connsiteX44" fmla="*/ 298383 w 3716231"/>
              <a:gd name="connsiteY44" fmla="*/ 1501541 h 2773615"/>
              <a:gd name="connsiteX45" fmla="*/ 279133 w 3716231"/>
              <a:gd name="connsiteY45" fmla="*/ 1530417 h 2773615"/>
              <a:gd name="connsiteX46" fmla="*/ 250257 w 3716231"/>
              <a:gd name="connsiteY46" fmla="*/ 1540042 h 2773615"/>
              <a:gd name="connsiteX47" fmla="*/ 240632 w 3716231"/>
              <a:gd name="connsiteY47" fmla="*/ 1568918 h 2773615"/>
              <a:gd name="connsiteX48" fmla="*/ 173255 w 3716231"/>
              <a:gd name="connsiteY48" fmla="*/ 1626670 h 2773615"/>
              <a:gd name="connsiteX49" fmla="*/ 144379 w 3716231"/>
              <a:gd name="connsiteY49" fmla="*/ 1655546 h 2773615"/>
              <a:gd name="connsiteX50" fmla="*/ 105878 w 3716231"/>
              <a:gd name="connsiteY50" fmla="*/ 1713297 h 2773615"/>
              <a:gd name="connsiteX51" fmla="*/ 96253 w 3716231"/>
              <a:gd name="connsiteY51" fmla="*/ 1742173 h 2773615"/>
              <a:gd name="connsiteX52" fmla="*/ 57752 w 3716231"/>
              <a:gd name="connsiteY52" fmla="*/ 1799925 h 2773615"/>
              <a:gd name="connsiteX53" fmla="*/ 38501 w 3716231"/>
              <a:gd name="connsiteY53" fmla="*/ 1896177 h 2773615"/>
              <a:gd name="connsiteX54" fmla="*/ 19251 w 3716231"/>
              <a:gd name="connsiteY54" fmla="*/ 1963554 h 2773615"/>
              <a:gd name="connsiteX55" fmla="*/ 0 w 3716231"/>
              <a:gd name="connsiteY55" fmla="*/ 2069432 h 2773615"/>
              <a:gd name="connsiteX56" fmla="*/ 19251 w 3716231"/>
              <a:gd name="connsiteY56" fmla="*/ 2242687 h 2773615"/>
              <a:gd name="connsiteX57" fmla="*/ 28876 w 3716231"/>
              <a:gd name="connsiteY57" fmla="*/ 2271562 h 2773615"/>
              <a:gd name="connsiteX58" fmla="*/ 48126 w 3716231"/>
              <a:gd name="connsiteY58" fmla="*/ 2300438 h 2773615"/>
              <a:gd name="connsiteX59" fmla="*/ 77002 w 3716231"/>
              <a:gd name="connsiteY59" fmla="*/ 2396691 h 2773615"/>
              <a:gd name="connsiteX60" fmla="*/ 96253 w 3716231"/>
              <a:gd name="connsiteY60" fmla="*/ 2435192 h 2773615"/>
              <a:gd name="connsiteX61" fmla="*/ 115503 w 3716231"/>
              <a:gd name="connsiteY61" fmla="*/ 2464068 h 2773615"/>
              <a:gd name="connsiteX62" fmla="*/ 125129 w 3716231"/>
              <a:gd name="connsiteY62" fmla="*/ 2492943 h 2773615"/>
              <a:gd name="connsiteX63" fmla="*/ 202131 w 3716231"/>
              <a:gd name="connsiteY63" fmla="*/ 2579571 h 2773615"/>
              <a:gd name="connsiteX64" fmla="*/ 221381 w 3716231"/>
              <a:gd name="connsiteY64" fmla="*/ 2608447 h 2773615"/>
              <a:gd name="connsiteX65" fmla="*/ 231006 w 3716231"/>
              <a:gd name="connsiteY65" fmla="*/ 2637322 h 2773615"/>
              <a:gd name="connsiteX66" fmla="*/ 259882 w 3716231"/>
              <a:gd name="connsiteY66" fmla="*/ 2656573 h 2773615"/>
              <a:gd name="connsiteX67" fmla="*/ 327259 w 3716231"/>
              <a:gd name="connsiteY67" fmla="*/ 2685449 h 2773615"/>
              <a:gd name="connsiteX68" fmla="*/ 404261 w 3716231"/>
              <a:gd name="connsiteY68" fmla="*/ 2704699 h 2773615"/>
              <a:gd name="connsiteX69" fmla="*/ 462013 w 3716231"/>
              <a:gd name="connsiteY69" fmla="*/ 2723950 h 2773615"/>
              <a:gd name="connsiteX70" fmla="*/ 529390 w 3716231"/>
              <a:gd name="connsiteY70" fmla="*/ 2733575 h 2773615"/>
              <a:gd name="connsiteX71" fmla="*/ 904775 w 3716231"/>
              <a:gd name="connsiteY71" fmla="*/ 2723950 h 2773615"/>
              <a:gd name="connsiteX72" fmla="*/ 952901 w 3716231"/>
              <a:gd name="connsiteY72" fmla="*/ 2704699 h 2773615"/>
              <a:gd name="connsiteX73" fmla="*/ 1029903 w 3716231"/>
              <a:gd name="connsiteY73" fmla="*/ 2685449 h 2773615"/>
              <a:gd name="connsiteX74" fmla="*/ 1058779 w 3716231"/>
              <a:gd name="connsiteY74" fmla="*/ 2675823 h 2773615"/>
              <a:gd name="connsiteX75" fmla="*/ 1145406 w 3716231"/>
              <a:gd name="connsiteY75" fmla="*/ 2627697 h 2773615"/>
              <a:gd name="connsiteX76" fmla="*/ 1203158 w 3716231"/>
              <a:gd name="connsiteY76" fmla="*/ 2589196 h 2773615"/>
              <a:gd name="connsiteX77" fmla="*/ 1212783 w 3716231"/>
              <a:gd name="connsiteY77" fmla="*/ 2560320 h 2773615"/>
              <a:gd name="connsiteX78" fmla="*/ 1232034 w 3716231"/>
              <a:gd name="connsiteY78" fmla="*/ 2531445 h 2773615"/>
              <a:gd name="connsiteX79" fmla="*/ 1241659 w 3716231"/>
              <a:gd name="connsiteY79" fmla="*/ 2473693 h 2773615"/>
              <a:gd name="connsiteX80" fmla="*/ 1280160 w 3716231"/>
              <a:gd name="connsiteY80" fmla="*/ 2483318 h 2773615"/>
              <a:gd name="connsiteX81" fmla="*/ 1337912 w 3716231"/>
              <a:gd name="connsiteY81" fmla="*/ 2541070 h 2773615"/>
              <a:gd name="connsiteX82" fmla="*/ 1376413 w 3716231"/>
              <a:gd name="connsiteY82" fmla="*/ 2589196 h 2773615"/>
              <a:gd name="connsiteX83" fmla="*/ 1405289 w 3716231"/>
              <a:gd name="connsiteY83" fmla="*/ 2618072 h 2773615"/>
              <a:gd name="connsiteX84" fmla="*/ 1501541 w 3716231"/>
              <a:gd name="connsiteY84" fmla="*/ 2656573 h 2773615"/>
              <a:gd name="connsiteX85" fmla="*/ 1540042 w 3716231"/>
              <a:gd name="connsiteY85" fmla="*/ 2675823 h 2773615"/>
              <a:gd name="connsiteX86" fmla="*/ 1568918 w 3716231"/>
              <a:gd name="connsiteY86" fmla="*/ 2685449 h 2773615"/>
              <a:gd name="connsiteX87" fmla="*/ 1617044 w 3716231"/>
              <a:gd name="connsiteY87" fmla="*/ 2714325 h 2773615"/>
              <a:gd name="connsiteX88" fmla="*/ 1645920 w 3716231"/>
              <a:gd name="connsiteY88" fmla="*/ 2723950 h 2773615"/>
              <a:gd name="connsiteX89" fmla="*/ 1722922 w 3716231"/>
              <a:gd name="connsiteY89" fmla="*/ 2743200 h 2773615"/>
              <a:gd name="connsiteX90" fmla="*/ 1819175 w 3716231"/>
              <a:gd name="connsiteY90" fmla="*/ 2752826 h 2773615"/>
              <a:gd name="connsiteX91" fmla="*/ 2213811 w 3716231"/>
              <a:gd name="connsiteY91" fmla="*/ 2752826 h 2773615"/>
              <a:gd name="connsiteX92" fmla="*/ 2329314 w 3716231"/>
              <a:gd name="connsiteY92" fmla="*/ 2733575 h 2773615"/>
              <a:gd name="connsiteX93" fmla="*/ 2396691 w 3716231"/>
              <a:gd name="connsiteY93" fmla="*/ 2704699 h 2773615"/>
              <a:gd name="connsiteX94" fmla="*/ 2435192 w 3716231"/>
              <a:gd name="connsiteY94" fmla="*/ 2675823 h 2773615"/>
              <a:gd name="connsiteX95" fmla="*/ 2483318 w 3716231"/>
              <a:gd name="connsiteY95" fmla="*/ 2627697 h 2773615"/>
              <a:gd name="connsiteX96" fmla="*/ 2502569 w 3716231"/>
              <a:gd name="connsiteY96" fmla="*/ 2598821 h 2773615"/>
              <a:gd name="connsiteX97" fmla="*/ 2560320 w 3716231"/>
              <a:gd name="connsiteY97" fmla="*/ 2541070 h 2773615"/>
              <a:gd name="connsiteX98" fmla="*/ 2569945 w 3716231"/>
              <a:gd name="connsiteY98" fmla="*/ 2502569 h 2773615"/>
              <a:gd name="connsiteX99" fmla="*/ 2608446 w 3716231"/>
              <a:gd name="connsiteY99" fmla="*/ 2435192 h 2773615"/>
              <a:gd name="connsiteX100" fmla="*/ 2618072 w 3716231"/>
              <a:gd name="connsiteY100" fmla="*/ 2406316 h 2773615"/>
              <a:gd name="connsiteX101" fmla="*/ 2646947 w 3716231"/>
              <a:gd name="connsiteY101" fmla="*/ 2271562 h 2773615"/>
              <a:gd name="connsiteX102" fmla="*/ 2637322 w 3716231"/>
              <a:gd name="connsiteY102" fmla="*/ 2079057 h 2773615"/>
              <a:gd name="connsiteX103" fmla="*/ 2627697 w 3716231"/>
              <a:gd name="connsiteY103" fmla="*/ 2050181 h 2773615"/>
              <a:gd name="connsiteX104" fmla="*/ 2608446 w 3716231"/>
              <a:gd name="connsiteY104" fmla="*/ 2021306 h 2773615"/>
              <a:gd name="connsiteX105" fmla="*/ 2560320 w 3716231"/>
              <a:gd name="connsiteY105" fmla="*/ 1953929 h 2773615"/>
              <a:gd name="connsiteX106" fmla="*/ 2541070 w 3716231"/>
              <a:gd name="connsiteY106" fmla="*/ 1915428 h 2773615"/>
              <a:gd name="connsiteX107" fmla="*/ 2521819 w 3716231"/>
              <a:gd name="connsiteY107" fmla="*/ 1886552 h 2773615"/>
              <a:gd name="connsiteX108" fmla="*/ 2560320 w 3716231"/>
              <a:gd name="connsiteY108" fmla="*/ 1905802 h 2773615"/>
              <a:gd name="connsiteX109" fmla="*/ 2618072 w 3716231"/>
              <a:gd name="connsiteY109" fmla="*/ 1934678 h 2773615"/>
              <a:gd name="connsiteX110" fmla="*/ 2666198 w 3716231"/>
              <a:gd name="connsiteY110" fmla="*/ 1973179 h 2773615"/>
              <a:gd name="connsiteX111" fmla="*/ 2743200 w 3716231"/>
              <a:gd name="connsiteY111" fmla="*/ 2011680 h 2773615"/>
              <a:gd name="connsiteX112" fmla="*/ 3214838 w 3716231"/>
              <a:gd name="connsiteY112" fmla="*/ 2002055 h 2773615"/>
              <a:gd name="connsiteX113" fmla="*/ 3301465 w 3716231"/>
              <a:gd name="connsiteY113" fmla="*/ 1973179 h 2773615"/>
              <a:gd name="connsiteX114" fmla="*/ 3330341 w 3716231"/>
              <a:gd name="connsiteY114" fmla="*/ 1963554 h 2773615"/>
              <a:gd name="connsiteX115" fmla="*/ 3416969 w 3716231"/>
              <a:gd name="connsiteY115" fmla="*/ 1925053 h 2773615"/>
              <a:gd name="connsiteX116" fmla="*/ 3474720 w 3716231"/>
              <a:gd name="connsiteY116" fmla="*/ 1905802 h 2773615"/>
              <a:gd name="connsiteX117" fmla="*/ 3503596 w 3716231"/>
              <a:gd name="connsiteY117" fmla="*/ 1886552 h 2773615"/>
              <a:gd name="connsiteX118" fmla="*/ 3561347 w 3716231"/>
              <a:gd name="connsiteY118" fmla="*/ 1828800 h 2773615"/>
              <a:gd name="connsiteX119" fmla="*/ 3570973 w 3716231"/>
              <a:gd name="connsiteY119" fmla="*/ 1799925 h 2773615"/>
              <a:gd name="connsiteX120" fmla="*/ 3619099 w 3716231"/>
              <a:gd name="connsiteY120" fmla="*/ 1742173 h 2773615"/>
              <a:gd name="connsiteX121" fmla="*/ 3628724 w 3716231"/>
              <a:gd name="connsiteY121" fmla="*/ 1713297 h 2773615"/>
              <a:gd name="connsiteX122" fmla="*/ 3657600 w 3716231"/>
              <a:gd name="connsiteY122" fmla="*/ 1645920 h 2773615"/>
              <a:gd name="connsiteX123" fmla="*/ 3686476 w 3716231"/>
              <a:gd name="connsiteY123" fmla="*/ 1568918 h 2773615"/>
              <a:gd name="connsiteX124" fmla="*/ 3696101 w 3716231"/>
              <a:gd name="connsiteY124" fmla="*/ 1540042 h 2773615"/>
              <a:gd name="connsiteX125" fmla="*/ 3715352 w 3716231"/>
              <a:gd name="connsiteY125" fmla="*/ 1511167 h 2773615"/>
              <a:gd name="connsiteX126" fmla="*/ 3705726 w 3716231"/>
              <a:gd name="connsiteY126" fmla="*/ 1232034 h 2773615"/>
              <a:gd name="connsiteX127" fmla="*/ 3686476 w 3716231"/>
              <a:gd name="connsiteY127" fmla="*/ 1174282 h 2773615"/>
              <a:gd name="connsiteX128" fmla="*/ 3667225 w 3716231"/>
              <a:gd name="connsiteY128" fmla="*/ 1116531 h 2773615"/>
              <a:gd name="connsiteX129" fmla="*/ 3657600 w 3716231"/>
              <a:gd name="connsiteY129" fmla="*/ 1087655 h 2773615"/>
              <a:gd name="connsiteX130" fmla="*/ 3638350 w 3716231"/>
              <a:gd name="connsiteY130" fmla="*/ 1058779 h 2773615"/>
              <a:gd name="connsiteX131" fmla="*/ 3609474 w 3716231"/>
              <a:gd name="connsiteY131" fmla="*/ 1001028 h 2773615"/>
              <a:gd name="connsiteX132" fmla="*/ 3599849 w 3716231"/>
              <a:gd name="connsiteY132" fmla="*/ 972152 h 2773615"/>
              <a:gd name="connsiteX133" fmla="*/ 3513221 w 3716231"/>
              <a:gd name="connsiteY133" fmla="*/ 895150 h 2773615"/>
              <a:gd name="connsiteX134" fmla="*/ 3484345 w 3716231"/>
              <a:gd name="connsiteY134" fmla="*/ 866274 h 2773615"/>
              <a:gd name="connsiteX135" fmla="*/ 3426594 w 3716231"/>
              <a:gd name="connsiteY135" fmla="*/ 847023 h 2773615"/>
              <a:gd name="connsiteX136" fmla="*/ 3397718 w 3716231"/>
              <a:gd name="connsiteY136" fmla="*/ 818148 h 2773615"/>
              <a:gd name="connsiteX137" fmla="*/ 3282215 w 3716231"/>
              <a:gd name="connsiteY137" fmla="*/ 818148 h 2773615"/>
              <a:gd name="connsiteX138" fmla="*/ 3089710 w 3716231"/>
              <a:gd name="connsiteY138" fmla="*/ 808522 h 2773615"/>
              <a:gd name="connsiteX139" fmla="*/ 3031958 w 3716231"/>
              <a:gd name="connsiteY139" fmla="*/ 770021 h 2773615"/>
              <a:gd name="connsiteX140" fmla="*/ 3003082 w 3716231"/>
              <a:gd name="connsiteY140" fmla="*/ 750771 h 2773615"/>
              <a:gd name="connsiteX141" fmla="*/ 2974206 w 3716231"/>
              <a:gd name="connsiteY141" fmla="*/ 731520 h 2773615"/>
              <a:gd name="connsiteX142" fmla="*/ 2945331 w 3716231"/>
              <a:gd name="connsiteY142" fmla="*/ 721895 h 2773615"/>
              <a:gd name="connsiteX143" fmla="*/ 2906830 w 3716231"/>
              <a:gd name="connsiteY143" fmla="*/ 693019 h 2773615"/>
              <a:gd name="connsiteX144" fmla="*/ 2877954 w 3716231"/>
              <a:gd name="connsiteY144" fmla="*/ 625642 h 2773615"/>
              <a:gd name="connsiteX145" fmla="*/ 2868329 w 3716231"/>
              <a:gd name="connsiteY145" fmla="*/ 558266 h 2773615"/>
              <a:gd name="connsiteX146" fmla="*/ 2849078 w 3716231"/>
              <a:gd name="connsiteY146" fmla="*/ 500514 h 2773615"/>
              <a:gd name="connsiteX147" fmla="*/ 2810577 w 3716231"/>
              <a:gd name="connsiteY147" fmla="*/ 385011 h 2773615"/>
              <a:gd name="connsiteX148" fmla="*/ 2762451 w 3716231"/>
              <a:gd name="connsiteY148" fmla="*/ 298383 h 2773615"/>
              <a:gd name="connsiteX149" fmla="*/ 2723950 w 3716231"/>
              <a:gd name="connsiteY149" fmla="*/ 269508 h 2773615"/>
              <a:gd name="connsiteX150" fmla="*/ 2695074 w 3716231"/>
              <a:gd name="connsiteY150" fmla="*/ 250257 h 2773615"/>
              <a:gd name="connsiteX151" fmla="*/ 2637322 w 3716231"/>
              <a:gd name="connsiteY151" fmla="*/ 211756 h 2773615"/>
              <a:gd name="connsiteX152" fmla="*/ 2618072 w 3716231"/>
              <a:gd name="connsiteY152" fmla="*/ 182880 h 2773615"/>
              <a:gd name="connsiteX153" fmla="*/ 2560320 w 3716231"/>
              <a:gd name="connsiteY153" fmla="*/ 144379 h 2773615"/>
              <a:gd name="connsiteX154" fmla="*/ 2541070 w 3716231"/>
              <a:gd name="connsiteY154" fmla="*/ 115503 h 2773615"/>
              <a:gd name="connsiteX155" fmla="*/ 2483318 w 3716231"/>
              <a:gd name="connsiteY155" fmla="*/ 86628 h 2773615"/>
              <a:gd name="connsiteX156" fmla="*/ 2415941 w 3716231"/>
              <a:gd name="connsiteY156" fmla="*/ 57752 h 2773615"/>
              <a:gd name="connsiteX157" fmla="*/ 2387065 w 3716231"/>
              <a:gd name="connsiteY157" fmla="*/ 38501 h 2773615"/>
              <a:gd name="connsiteX158" fmla="*/ 2175310 w 3716231"/>
              <a:gd name="connsiteY158" fmla="*/ 28876 h 277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3716231" h="2773615">
                <a:moveTo>
                  <a:pt x="2252312" y="67377"/>
                </a:moveTo>
                <a:cubicBezTo>
                  <a:pt x="2236270" y="54543"/>
                  <a:pt x="2221279" y="40272"/>
                  <a:pt x="2204185" y="28876"/>
                </a:cubicBezTo>
                <a:cubicBezTo>
                  <a:pt x="2180401" y="13020"/>
                  <a:pt x="2162473" y="8556"/>
                  <a:pt x="2136809" y="0"/>
                </a:cubicBezTo>
                <a:cubicBezTo>
                  <a:pt x="2063015" y="3209"/>
                  <a:pt x="1989073" y="3961"/>
                  <a:pt x="1915427" y="9626"/>
                </a:cubicBezTo>
                <a:cubicBezTo>
                  <a:pt x="1883591" y="12075"/>
                  <a:pt x="1885856" y="25977"/>
                  <a:pt x="1857676" y="38501"/>
                </a:cubicBezTo>
                <a:cubicBezTo>
                  <a:pt x="1810546" y="59447"/>
                  <a:pt x="1804504" y="54452"/>
                  <a:pt x="1761423" y="67377"/>
                </a:cubicBezTo>
                <a:cubicBezTo>
                  <a:pt x="1741987" y="73208"/>
                  <a:pt x="1722922" y="80211"/>
                  <a:pt x="1703672" y="86628"/>
                </a:cubicBezTo>
                <a:cubicBezTo>
                  <a:pt x="1694047" y="89836"/>
                  <a:pt x="1683238" y="90625"/>
                  <a:pt x="1674796" y="96253"/>
                </a:cubicBezTo>
                <a:cubicBezTo>
                  <a:pt x="1632572" y="124401"/>
                  <a:pt x="1655174" y="108562"/>
                  <a:pt x="1607419" y="144379"/>
                </a:cubicBezTo>
                <a:cubicBezTo>
                  <a:pt x="1601002" y="154004"/>
                  <a:pt x="1593342" y="162908"/>
                  <a:pt x="1588169" y="173255"/>
                </a:cubicBezTo>
                <a:cubicBezTo>
                  <a:pt x="1583632" y="182330"/>
                  <a:pt x="1583470" y="193262"/>
                  <a:pt x="1578543" y="202131"/>
                </a:cubicBezTo>
                <a:cubicBezTo>
                  <a:pt x="1567307" y="222355"/>
                  <a:pt x="1540042" y="259882"/>
                  <a:pt x="1540042" y="259882"/>
                </a:cubicBezTo>
                <a:cubicBezTo>
                  <a:pt x="1536834" y="269507"/>
                  <a:pt x="1534954" y="279683"/>
                  <a:pt x="1530417" y="288758"/>
                </a:cubicBezTo>
                <a:cubicBezTo>
                  <a:pt x="1525244" y="299105"/>
                  <a:pt x="1515864" y="307063"/>
                  <a:pt x="1511166" y="317634"/>
                </a:cubicBezTo>
                <a:cubicBezTo>
                  <a:pt x="1502925" y="336177"/>
                  <a:pt x="1498333" y="356135"/>
                  <a:pt x="1491916" y="375386"/>
                </a:cubicBezTo>
                <a:lnTo>
                  <a:pt x="1482291" y="404261"/>
                </a:lnTo>
                <a:lnTo>
                  <a:pt x="1472665" y="433137"/>
                </a:lnTo>
                <a:cubicBezTo>
                  <a:pt x="1465455" y="483607"/>
                  <a:pt x="1462318" y="509299"/>
                  <a:pt x="1453415" y="558266"/>
                </a:cubicBezTo>
                <a:cubicBezTo>
                  <a:pt x="1450489" y="574362"/>
                  <a:pt x="1446717" y="590296"/>
                  <a:pt x="1443790" y="606392"/>
                </a:cubicBezTo>
                <a:cubicBezTo>
                  <a:pt x="1440299" y="625593"/>
                  <a:pt x="1443847" y="647198"/>
                  <a:pt x="1434164" y="664143"/>
                </a:cubicBezTo>
                <a:cubicBezTo>
                  <a:pt x="1429130" y="672952"/>
                  <a:pt x="1414914" y="670560"/>
                  <a:pt x="1405289" y="673769"/>
                </a:cubicBezTo>
                <a:lnTo>
                  <a:pt x="1299411" y="664143"/>
                </a:lnTo>
                <a:cubicBezTo>
                  <a:pt x="1273686" y="661435"/>
                  <a:pt x="1248276" y="654518"/>
                  <a:pt x="1222409" y="654518"/>
                </a:cubicBezTo>
                <a:cubicBezTo>
                  <a:pt x="1145340" y="654518"/>
                  <a:pt x="1068404" y="660935"/>
                  <a:pt x="991402" y="664143"/>
                </a:cubicBezTo>
                <a:cubicBezTo>
                  <a:pt x="981777" y="667352"/>
                  <a:pt x="972282" y="670982"/>
                  <a:pt x="962526" y="673769"/>
                </a:cubicBezTo>
                <a:cubicBezTo>
                  <a:pt x="949806" y="677403"/>
                  <a:pt x="936184" y="678183"/>
                  <a:pt x="924025" y="683394"/>
                </a:cubicBezTo>
                <a:cubicBezTo>
                  <a:pt x="913392" y="687951"/>
                  <a:pt x="905497" y="697472"/>
                  <a:pt x="895150" y="702645"/>
                </a:cubicBezTo>
                <a:cubicBezTo>
                  <a:pt x="886075" y="707182"/>
                  <a:pt x="875349" y="707733"/>
                  <a:pt x="866274" y="712270"/>
                </a:cubicBezTo>
                <a:cubicBezTo>
                  <a:pt x="803291" y="743760"/>
                  <a:pt x="872384" y="717821"/>
                  <a:pt x="808522" y="760396"/>
                </a:cubicBezTo>
                <a:cubicBezTo>
                  <a:pt x="800080" y="766024"/>
                  <a:pt x="789271" y="766813"/>
                  <a:pt x="779646" y="770021"/>
                </a:cubicBezTo>
                <a:cubicBezTo>
                  <a:pt x="776438" y="779646"/>
                  <a:pt x="774558" y="789822"/>
                  <a:pt x="770021" y="798897"/>
                </a:cubicBezTo>
                <a:cubicBezTo>
                  <a:pt x="764848" y="809244"/>
                  <a:pt x="755328" y="817140"/>
                  <a:pt x="750771" y="827773"/>
                </a:cubicBezTo>
                <a:cubicBezTo>
                  <a:pt x="713478" y="914790"/>
                  <a:pt x="770223" y="822655"/>
                  <a:pt x="721895" y="895150"/>
                </a:cubicBezTo>
                <a:cubicBezTo>
                  <a:pt x="705878" y="991256"/>
                  <a:pt x="721620" y="915318"/>
                  <a:pt x="693019" y="1010653"/>
                </a:cubicBezTo>
                <a:cubicBezTo>
                  <a:pt x="689218" y="1023324"/>
                  <a:pt x="687195" y="1036483"/>
                  <a:pt x="683394" y="1049154"/>
                </a:cubicBezTo>
                <a:cubicBezTo>
                  <a:pt x="677563" y="1068590"/>
                  <a:pt x="670560" y="1087655"/>
                  <a:pt x="664143" y="1106906"/>
                </a:cubicBezTo>
                <a:cubicBezTo>
                  <a:pt x="660935" y="1116531"/>
                  <a:pt x="659055" y="1126707"/>
                  <a:pt x="654518" y="1135781"/>
                </a:cubicBezTo>
                <a:lnTo>
                  <a:pt x="635267" y="1174282"/>
                </a:lnTo>
                <a:cubicBezTo>
                  <a:pt x="616129" y="1269978"/>
                  <a:pt x="632676" y="1178348"/>
                  <a:pt x="616017" y="1328287"/>
                </a:cubicBezTo>
                <a:cubicBezTo>
                  <a:pt x="613512" y="1350835"/>
                  <a:pt x="615606" y="1374932"/>
                  <a:pt x="606392" y="1395663"/>
                </a:cubicBezTo>
                <a:cubicBezTo>
                  <a:pt x="601694" y="1406234"/>
                  <a:pt x="588087" y="1410216"/>
                  <a:pt x="577516" y="1414914"/>
                </a:cubicBezTo>
                <a:cubicBezTo>
                  <a:pt x="558973" y="1423155"/>
                  <a:pt x="539015" y="1427748"/>
                  <a:pt x="519764" y="1434165"/>
                </a:cubicBezTo>
                <a:cubicBezTo>
                  <a:pt x="495022" y="1442413"/>
                  <a:pt x="478979" y="1448580"/>
                  <a:pt x="452387" y="1453415"/>
                </a:cubicBezTo>
                <a:cubicBezTo>
                  <a:pt x="430066" y="1457473"/>
                  <a:pt x="407470" y="1459832"/>
                  <a:pt x="385011" y="1463040"/>
                </a:cubicBezTo>
                <a:cubicBezTo>
                  <a:pt x="316285" y="1485949"/>
                  <a:pt x="344143" y="1471035"/>
                  <a:pt x="298383" y="1501541"/>
                </a:cubicBezTo>
                <a:cubicBezTo>
                  <a:pt x="291966" y="1511166"/>
                  <a:pt x="288166" y="1523190"/>
                  <a:pt x="279133" y="1530417"/>
                </a:cubicBezTo>
                <a:cubicBezTo>
                  <a:pt x="271210" y="1536755"/>
                  <a:pt x="257431" y="1532868"/>
                  <a:pt x="250257" y="1540042"/>
                </a:cubicBezTo>
                <a:cubicBezTo>
                  <a:pt x="243083" y="1547216"/>
                  <a:pt x="246260" y="1560476"/>
                  <a:pt x="240632" y="1568918"/>
                </a:cubicBezTo>
                <a:cubicBezTo>
                  <a:pt x="224710" y="1592801"/>
                  <a:pt x="194011" y="1608879"/>
                  <a:pt x="173255" y="1626670"/>
                </a:cubicBezTo>
                <a:cubicBezTo>
                  <a:pt x="162920" y="1635529"/>
                  <a:pt x="154004" y="1645921"/>
                  <a:pt x="144379" y="1655546"/>
                </a:cubicBezTo>
                <a:cubicBezTo>
                  <a:pt x="121493" y="1724205"/>
                  <a:pt x="153945" y="1641196"/>
                  <a:pt x="105878" y="1713297"/>
                </a:cubicBezTo>
                <a:cubicBezTo>
                  <a:pt x="100250" y="1721739"/>
                  <a:pt x="101180" y="1733304"/>
                  <a:pt x="96253" y="1742173"/>
                </a:cubicBezTo>
                <a:cubicBezTo>
                  <a:pt x="85017" y="1762398"/>
                  <a:pt x="57752" y="1799925"/>
                  <a:pt x="57752" y="1799925"/>
                </a:cubicBezTo>
                <a:cubicBezTo>
                  <a:pt x="35397" y="1889337"/>
                  <a:pt x="62096" y="1778202"/>
                  <a:pt x="38501" y="1896177"/>
                </a:cubicBezTo>
                <a:cubicBezTo>
                  <a:pt x="20502" y="1986171"/>
                  <a:pt x="37594" y="1890184"/>
                  <a:pt x="19251" y="1963554"/>
                </a:cubicBezTo>
                <a:cubicBezTo>
                  <a:pt x="12521" y="1990473"/>
                  <a:pt x="4293" y="2043671"/>
                  <a:pt x="0" y="2069432"/>
                </a:cubicBezTo>
                <a:cubicBezTo>
                  <a:pt x="5815" y="2145031"/>
                  <a:pt x="3401" y="2179289"/>
                  <a:pt x="19251" y="2242687"/>
                </a:cubicBezTo>
                <a:cubicBezTo>
                  <a:pt x="21712" y="2252530"/>
                  <a:pt x="24339" y="2262487"/>
                  <a:pt x="28876" y="2271562"/>
                </a:cubicBezTo>
                <a:cubicBezTo>
                  <a:pt x="34049" y="2281909"/>
                  <a:pt x="41709" y="2290813"/>
                  <a:pt x="48126" y="2300438"/>
                </a:cubicBezTo>
                <a:cubicBezTo>
                  <a:pt x="55033" y="2328066"/>
                  <a:pt x="65289" y="2373265"/>
                  <a:pt x="77002" y="2396691"/>
                </a:cubicBezTo>
                <a:cubicBezTo>
                  <a:pt x="83419" y="2409525"/>
                  <a:pt x="89134" y="2422734"/>
                  <a:pt x="96253" y="2435192"/>
                </a:cubicBezTo>
                <a:cubicBezTo>
                  <a:pt x="101992" y="2445236"/>
                  <a:pt x="110330" y="2453721"/>
                  <a:pt x="115503" y="2464068"/>
                </a:cubicBezTo>
                <a:cubicBezTo>
                  <a:pt x="120040" y="2473143"/>
                  <a:pt x="120202" y="2484074"/>
                  <a:pt x="125129" y="2492943"/>
                </a:cubicBezTo>
                <a:cubicBezTo>
                  <a:pt x="158987" y="2553887"/>
                  <a:pt x="154510" y="2543855"/>
                  <a:pt x="202131" y="2579571"/>
                </a:cubicBezTo>
                <a:cubicBezTo>
                  <a:pt x="208548" y="2589196"/>
                  <a:pt x="216208" y="2598100"/>
                  <a:pt x="221381" y="2608447"/>
                </a:cubicBezTo>
                <a:cubicBezTo>
                  <a:pt x="225918" y="2617522"/>
                  <a:pt x="224668" y="2629400"/>
                  <a:pt x="231006" y="2637322"/>
                </a:cubicBezTo>
                <a:cubicBezTo>
                  <a:pt x="238233" y="2646355"/>
                  <a:pt x="249838" y="2650834"/>
                  <a:pt x="259882" y="2656573"/>
                </a:cubicBezTo>
                <a:cubicBezTo>
                  <a:pt x="283883" y="2670288"/>
                  <a:pt x="301441" y="2678408"/>
                  <a:pt x="327259" y="2685449"/>
                </a:cubicBezTo>
                <a:cubicBezTo>
                  <a:pt x="352784" y="2692410"/>
                  <a:pt x="379162" y="2696332"/>
                  <a:pt x="404261" y="2704699"/>
                </a:cubicBezTo>
                <a:cubicBezTo>
                  <a:pt x="423512" y="2711116"/>
                  <a:pt x="441925" y="2721080"/>
                  <a:pt x="462013" y="2723950"/>
                </a:cubicBezTo>
                <a:lnTo>
                  <a:pt x="529390" y="2733575"/>
                </a:lnTo>
                <a:cubicBezTo>
                  <a:pt x="654518" y="2730367"/>
                  <a:pt x="779895" y="2732465"/>
                  <a:pt x="904775" y="2723950"/>
                </a:cubicBezTo>
                <a:cubicBezTo>
                  <a:pt x="922013" y="2722775"/>
                  <a:pt x="936723" y="2710766"/>
                  <a:pt x="952901" y="2704699"/>
                </a:cubicBezTo>
                <a:cubicBezTo>
                  <a:pt x="996903" y="2688198"/>
                  <a:pt x="972464" y="2699809"/>
                  <a:pt x="1029903" y="2685449"/>
                </a:cubicBezTo>
                <a:cubicBezTo>
                  <a:pt x="1039746" y="2682988"/>
                  <a:pt x="1049154" y="2679032"/>
                  <a:pt x="1058779" y="2675823"/>
                </a:cubicBezTo>
                <a:cubicBezTo>
                  <a:pt x="1149408" y="2585197"/>
                  <a:pt x="1004075" y="2721917"/>
                  <a:pt x="1145406" y="2627697"/>
                </a:cubicBezTo>
                <a:lnTo>
                  <a:pt x="1203158" y="2589196"/>
                </a:lnTo>
                <a:cubicBezTo>
                  <a:pt x="1206366" y="2579571"/>
                  <a:pt x="1208246" y="2569395"/>
                  <a:pt x="1212783" y="2560320"/>
                </a:cubicBezTo>
                <a:cubicBezTo>
                  <a:pt x="1217956" y="2549973"/>
                  <a:pt x="1228376" y="2542419"/>
                  <a:pt x="1232034" y="2531445"/>
                </a:cubicBezTo>
                <a:cubicBezTo>
                  <a:pt x="1238206" y="2512930"/>
                  <a:pt x="1238451" y="2492944"/>
                  <a:pt x="1241659" y="2473693"/>
                </a:cubicBezTo>
                <a:cubicBezTo>
                  <a:pt x="1254493" y="2476901"/>
                  <a:pt x="1268001" y="2478107"/>
                  <a:pt x="1280160" y="2483318"/>
                </a:cubicBezTo>
                <a:cubicBezTo>
                  <a:pt x="1311272" y="2496652"/>
                  <a:pt x="1317505" y="2513860"/>
                  <a:pt x="1337912" y="2541070"/>
                </a:cubicBezTo>
                <a:cubicBezTo>
                  <a:pt x="1353713" y="2588474"/>
                  <a:pt x="1336224" y="2555706"/>
                  <a:pt x="1376413" y="2589196"/>
                </a:cubicBezTo>
                <a:cubicBezTo>
                  <a:pt x="1386870" y="2597910"/>
                  <a:pt x="1394212" y="2610160"/>
                  <a:pt x="1405289" y="2618072"/>
                </a:cubicBezTo>
                <a:cubicBezTo>
                  <a:pt x="1444530" y="2646101"/>
                  <a:pt x="1454799" y="2633203"/>
                  <a:pt x="1501541" y="2656573"/>
                </a:cubicBezTo>
                <a:cubicBezTo>
                  <a:pt x="1514375" y="2662990"/>
                  <a:pt x="1526854" y="2670171"/>
                  <a:pt x="1540042" y="2675823"/>
                </a:cubicBezTo>
                <a:cubicBezTo>
                  <a:pt x="1549368" y="2679820"/>
                  <a:pt x="1559843" y="2680911"/>
                  <a:pt x="1568918" y="2685449"/>
                </a:cubicBezTo>
                <a:cubicBezTo>
                  <a:pt x="1585651" y="2693816"/>
                  <a:pt x="1600311" y="2705958"/>
                  <a:pt x="1617044" y="2714325"/>
                </a:cubicBezTo>
                <a:cubicBezTo>
                  <a:pt x="1626119" y="2718862"/>
                  <a:pt x="1636132" y="2721280"/>
                  <a:pt x="1645920" y="2723950"/>
                </a:cubicBezTo>
                <a:cubicBezTo>
                  <a:pt x="1671445" y="2730911"/>
                  <a:pt x="1696825" y="2738850"/>
                  <a:pt x="1722922" y="2743200"/>
                </a:cubicBezTo>
                <a:cubicBezTo>
                  <a:pt x="1754728" y="2748501"/>
                  <a:pt x="1787091" y="2749617"/>
                  <a:pt x="1819175" y="2752826"/>
                </a:cubicBezTo>
                <a:cubicBezTo>
                  <a:pt x="1970451" y="2790644"/>
                  <a:pt x="1866304" y="2768271"/>
                  <a:pt x="2213811" y="2752826"/>
                </a:cubicBezTo>
                <a:cubicBezTo>
                  <a:pt x="2234947" y="2751887"/>
                  <a:pt x="2301001" y="2744192"/>
                  <a:pt x="2329314" y="2733575"/>
                </a:cubicBezTo>
                <a:cubicBezTo>
                  <a:pt x="2519727" y="2662172"/>
                  <a:pt x="2253200" y="2752533"/>
                  <a:pt x="2396691" y="2704699"/>
                </a:cubicBezTo>
                <a:cubicBezTo>
                  <a:pt x="2409525" y="2695074"/>
                  <a:pt x="2423848" y="2687167"/>
                  <a:pt x="2435192" y="2675823"/>
                </a:cubicBezTo>
                <a:cubicBezTo>
                  <a:pt x="2499361" y="2611654"/>
                  <a:pt x="2406314" y="2679034"/>
                  <a:pt x="2483318" y="2627697"/>
                </a:cubicBezTo>
                <a:cubicBezTo>
                  <a:pt x="2489735" y="2618072"/>
                  <a:pt x="2494883" y="2607467"/>
                  <a:pt x="2502569" y="2598821"/>
                </a:cubicBezTo>
                <a:cubicBezTo>
                  <a:pt x="2520656" y="2578473"/>
                  <a:pt x="2560320" y="2541070"/>
                  <a:pt x="2560320" y="2541070"/>
                </a:cubicBezTo>
                <a:cubicBezTo>
                  <a:pt x="2563528" y="2528236"/>
                  <a:pt x="2565300" y="2514955"/>
                  <a:pt x="2569945" y="2502569"/>
                </a:cubicBezTo>
                <a:cubicBezTo>
                  <a:pt x="2595253" y="2435082"/>
                  <a:pt x="2580525" y="2491034"/>
                  <a:pt x="2608446" y="2435192"/>
                </a:cubicBezTo>
                <a:cubicBezTo>
                  <a:pt x="2612983" y="2426117"/>
                  <a:pt x="2615402" y="2416105"/>
                  <a:pt x="2618072" y="2406316"/>
                </a:cubicBezTo>
                <a:cubicBezTo>
                  <a:pt x="2638628" y="2330944"/>
                  <a:pt x="2635501" y="2340243"/>
                  <a:pt x="2646947" y="2271562"/>
                </a:cubicBezTo>
                <a:cubicBezTo>
                  <a:pt x="2643739" y="2207394"/>
                  <a:pt x="2642888" y="2143064"/>
                  <a:pt x="2637322" y="2079057"/>
                </a:cubicBezTo>
                <a:cubicBezTo>
                  <a:pt x="2636443" y="2068949"/>
                  <a:pt x="2632234" y="2059256"/>
                  <a:pt x="2627697" y="2050181"/>
                </a:cubicBezTo>
                <a:cubicBezTo>
                  <a:pt x="2622524" y="2039834"/>
                  <a:pt x="2614863" y="2030931"/>
                  <a:pt x="2608446" y="2021306"/>
                </a:cubicBezTo>
                <a:cubicBezTo>
                  <a:pt x="2587975" y="1959892"/>
                  <a:pt x="2615130" y="2027010"/>
                  <a:pt x="2560320" y="1953929"/>
                </a:cubicBezTo>
                <a:cubicBezTo>
                  <a:pt x="2551711" y="1942450"/>
                  <a:pt x="2548189" y="1927886"/>
                  <a:pt x="2541070" y="1915428"/>
                </a:cubicBezTo>
                <a:cubicBezTo>
                  <a:pt x="2535331" y="1905384"/>
                  <a:pt x="2511472" y="1891726"/>
                  <a:pt x="2521819" y="1886552"/>
                </a:cubicBezTo>
                <a:cubicBezTo>
                  <a:pt x="2534652" y="1880135"/>
                  <a:pt x="2547862" y="1898683"/>
                  <a:pt x="2560320" y="1905802"/>
                </a:cubicBezTo>
                <a:cubicBezTo>
                  <a:pt x="2612567" y="1935657"/>
                  <a:pt x="2565128" y="1917031"/>
                  <a:pt x="2618072" y="1934678"/>
                </a:cubicBezTo>
                <a:cubicBezTo>
                  <a:pt x="2648218" y="1979898"/>
                  <a:pt x="2621727" y="1952965"/>
                  <a:pt x="2666198" y="1973179"/>
                </a:cubicBezTo>
                <a:cubicBezTo>
                  <a:pt x="2692323" y="1985054"/>
                  <a:pt x="2743200" y="2011680"/>
                  <a:pt x="2743200" y="2011680"/>
                </a:cubicBezTo>
                <a:cubicBezTo>
                  <a:pt x="2900413" y="2008472"/>
                  <a:pt x="3057965" y="2012874"/>
                  <a:pt x="3214838" y="2002055"/>
                </a:cubicBezTo>
                <a:cubicBezTo>
                  <a:pt x="3245204" y="1999961"/>
                  <a:pt x="3272589" y="1982804"/>
                  <a:pt x="3301465" y="1973179"/>
                </a:cubicBezTo>
                <a:lnTo>
                  <a:pt x="3330341" y="1963554"/>
                </a:lnTo>
                <a:cubicBezTo>
                  <a:pt x="3376101" y="1933047"/>
                  <a:pt x="3348242" y="1947962"/>
                  <a:pt x="3416969" y="1925053"/>
                </a:cubicBezTo>
                <a:cubicBezTo>
                  <a:pt x="3416973" y="1925052"/>
                  <a:pt x="3474717" y="1905804"/>
                  <a:pt x="3474720" y="1905802"/>
                </a:cubicBezTo>
                <a:cubicBezTo>
                  <a:pt x="3484345" y="1899385"/>
                  <a:pt x="3494950" y="1894237"/>
                  <a:pt x="3503596" y="1886552"/>
                </a:cubicBezTo>
                <a:cubicBezTo>
                  <a:pt x="3523944" y="1868465"/>
                  <a:pt x="3561347" y="1828800"/>
                  <a:pt x="3561347" y="1828800"/>
                </a:cubicBezTo>
                <a:cubicBezTo>
                  <a:pt x="3564556" y="1819175"/>
                  <a:pt x="3565345" y="1808367"/>
                  <a:pt x="3570973" y="1799925"/>
                </a:cubicBezTo>
                <a:cubicBezTo>
                  <a:pt x="3613542" y="1736074"/>
                  <a:pt x="3587613" y="1805147"/>
                  <a:pt x="3619099" y="1742173"/>
                </a:cubicBezTo>
                <a:cubicBezTo>
                  <a:pt x="3623636" y="1733098"/>
                  <a:pt x="3624727" y="1722623"/>
                  <a:pt x="3628724" y="1713297"/>
                </a:cubicBezTo>
                <a:cubicBezTo>
                  <a:pt x="3645254" y="1674727"/>
                  <a:pt x="3648570" y="1682040"/>
                  <a:pt x="3657600" y="1645920"/>
                </a:cubicBezTo>
                <a:cubicBezTo>
                  <a:pt x="3674251" y="1579315"/>
                  <a:pt x="3654786" y="1616452"/>
                  <a:pt x="3686476" y="1568918"/>
                </a:cubicBezTo>
                <a:cubicBezTo>
                  <a:pt x="3689684" y="1559293"/>
                  <a:pt x="3691564" y="1549117"/>
                  <a:pt x="3696101" y="1540042"/>
                </a:cubicBezTo>
                <a:cubicBezTo>
                  <a:pt x="3701274" y="1529695"/>
                  <a:pt x="3714991" y="1522729"/>
                  <a:pt x="3715352" y="1511167"/>
                </a:cubicBezTo>
                <a:cubicBezTo>
                  <a:pt x="3718260" y="1418113"/>
                  <a:pt x="3713677" y="1324794"/>
                  <a:pt x="3705726" y="1232034"/>
                </a:cubicBezTo>
                <a:cubicBezTo>
                  <a:pt x="3703993" y="1211816"/>
                  <a:pt x="3692893" y="1193533"/>
                  <a:pt x="3686476" y="1174282"/>
                </a:cubicBezTo>
                <a:lnTo>
                  <a:pt x="3667225" y="1116531"/>
                </a:lnTo>
                <a:cubicBezTo>
                  <a:pt x="3664017" y="1106906"/>
                  <a:pt x="3663228" y="1096097"/>
                  <a:pt x="3657600" y="1087655"/>
                </a:cubicBezTo>
                <a:cubicBezTo>
                  <a:pt x="3651183" y="1078030"/>
                  <a:pt x="3643523" y="1069126"/>
                  <a:pt x="3638350" y="1058779"/>
                </a:cubicBezTo>
                <a:cubicBezTo>
                  <a:pt x="3598503" y="979084"/>
                  <a:pt x="3664637" y="1083773"/>
                  <a:pt x="3609474" y="1001028"/>
                </a:cubicBezTo>
                <a:cubicBezTo>
                  <a:pt x="3606266" y="991403"/>
                  <a:pt x="3606078" y="980161"/>
                  <a:pt x="3599849" y="972152"/>
                </a:cubicBezTo>
                <a:cubicBezTo>
                  <a:pt x="3530879" y="883475"/>
                  <a:pt x="3566041" y="939166"/>
                  <a:pt x="3513221" y="895150"/>
                </a:cubicBezTo>
                <a:cubicBezTo>
                  <a:pt x="3502764" y="886436"/>
                  <a:pt x="3496244" y="872885"/>
                  <a:pt x="3484345" y="866274"/>
                </a:cubicBezTo>
                <a:cubicBezTo>
                  <a:pt x="3466607" y="856419"/>
                  <a:pt x="3426594" y="847023"/>
                  <a:pt x="3426594" y="847023"/>
                </a:cubicBezTo>
                <a:cubicBezTo>
                  <a:pt x="3416969" y="837398"/>
                  <a:pt x="3409537" y="824901"/>
                  <a:pt x="3397718" y="818148"/>
                </a:cubicBezTo>
                <a:cubicBezTo>
                  <a:pt x="3363472" y="798579"/>
                  <a:pt x="3314954" y="814055"/>
                  <a:pt x="3282215" y="818148"/>
                </a:cubicBezTo>
                <a:cubicBezTo>
                  <a:pt x="3218047" y="814939"/>
                  <a:pt x="3152802" y="820655"/>
                  <a:pt x="3089710" y="808522"/>
                </a:cubicBezTo>
                <a:cubicBezTo>
                  <a:pt x="3066990" y="804153"/>
                  <a:pt x="3051209" y="782855"/>
                  <a:pt x="3031958" y="770021"/>
                </a:cubicBezTo>
                <a:lnTo>
                  <a:pt x="3003082" y="750771"/>
                </a:lnTo>
                <a:cubicBezTo>
                  <a:pt x="2993457" y="744354"/>
                  <a:pt x="2985181" y="735178"/>
                  <a:pt x="2974206" y="731520"/>
                </a:cubicBezTo>
                <a:lnTo>
                  <a:pt x="2945331" y="721895"/>
                </a:lnTo>
                <a:cubicBezTo>
                  <a:pt x="2932497" y="712270"/>
                  <a:pt x="2917270" y="705199"/>
                  <a:pt x="2906830" y="693019"/>
                </a:cubicBezTo>
                <a:cubicBezTo>
                  <a:pt x="2893853" y="677879"/>
                  <a:pt x="2884471" y="645194"/>
                  <a:pt x="2877954" y="625642"/>
                </a:cubicBezTo>
                <a:cubicBezTo>
                  <a:pt x="2874746" y="603183"/>
                  <a:pt x="2873430" y="580372"/>
                  <a:pt x="2868329" y="558266"/>
                </a:cubicBezTo>
                <a:cubicBezTo>
                  <a:pt x="2863766" y="538494"/>
                  <a:pt x="2855495" y="519765"/>
                  <a:pt x="2849078" y="500514"/>
                </a:cubicBezTo>
                <a:lnTo>
                  <a:pt x="2810577" y="385011"/>
                </a:lnTo>
                <a:cubicBezTo>
                  <a:pt x="2800086" y="353538"/>
                  <a:pt x="2791870" y="320447"/>
                  <a:pt x="2762451" y="298383"/>
                </a:cubicBezTo>
                <a:cubicBezTo>
                  <a:pt x="2749617" y="288758"/>
                  <a:pt x="2737004" y="278832"/>
                  <a:pt x="2723950" y="269508"/>
                </a:cubicBezTo>
                <a:cubicBezTo>
                  <a:pt x="2714536" y="262784"/>
                  <a:pt x="2703961" y="257663"/>
                  <a:pt x="2695074" y="250257"/>
                </a:cubicBezTo>
                <a:cubicBezTo>
                  <a:pt x="2647008" y="210202"/>
                  <a:pt x="2688068" y="228671"/>
                  <a:pt x="2637322" y="211756"/>
                </a:cubicBezTo>
                <a:cubicBezTo>
                  <a:pt x="2630905" y="202131"/>
                  <a:pt x="2626778" y="190498"/>
                  <a:pt x="2618072" y="182880"/>
                </a:cubicBezTo>
                <a:cubicBezTo>
                  <a:pt x="2600660" y="167645"/>
                  <a:pt x="2560320" y="144379"/>
                  <a:pt x="2560320" y="144379"/>
                </a:cubicBezTo>
                <a:cubicBezTo>
                  <a:pt x="2553903" y="134754"/>
                  <a:pt x="2549250" y="123683"/>
                  <a:pt x="2541070" y="115503"/>
                </a:cubicBezTo>
                <a:cubicBezTo>
                  <a:pt x="2522412" y="96845"/>
                  <a:pt x="2506802" y="94456"/>
                  <a:pt x="2483318" y="86628"/>
                </a:cubicBezTo>
                <a:cubicBezTo>
                  <a:pt x="2410823" y="38297"/>
                  <a:pt x="2502958" y="95045"/>
                  <a:pt x="2415941" y="57752"/>
                </a:cubicBezTo>
                <a:cubicBezTo>
                  <a:pt x="2405308" y="53195"/>
                  <a:pt x="2397698" y="43058"/>
                  <a:pt x="2387065" y="38501"/>
                </a:cubicBezTo>
                <a:cubicBezTo>
                  <a:pt x="2331925" y="14870"/>
                  <a:pt x="2189837" y="28876"/>
                  <a:pt x="2175310" y="28876"/>
                </a:cubicBezTo>
              </a:path>
            </a:pathLst>
          </a:custGeom>
          <a:solidFill>
            <a:schemeClr val="accent2"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orma libre 3"/>
          <p:cNvSpPr/>
          <p:nvPr/>
        </p:nvSpPr>
        <p:spPr>
          <a:xfrm>
            <a:off x="5907242" y="2781701"/>
            <a:ext cx="3641019" cy="2935705"/>
          </a:xfrm>
          <a:custGeom>
            <a:avLst/>
            <a:gdLst>
              <a:gd name="connsiteX0" fmla="*/ 1379082 w 3641019"/>
              <a:gd name="connsiteY0" fmla="*/ 606392 h 2935705"/>
              <a:gd name="connsiteX1" fmla="*/ 1398333 w 3641019"/>
              <a:gd name="connsiteY1" fmla="*/ 500514 h 2935705"/>
              <a:gd name="connsiteX2" fmla="*/ 1407958 w 3641019"/>
              <a:gd name="connsiteY2" fmla="*/ 375385 h 2935705"/>
              <a:gd name="connsiteX3" fmla="*/ 1417583 w 3641019"/>
              <a:gd name="connsiteY3" fmla="*/ 346510 h 2935705"/>
              <a:gd name="connsiteX4" fmla="*/ 1446459 w 3641019"/>
              <a:gd name="connsiteY4" fmla="*/ 327259 h 2935705"/>
              <a:gd name="connsiteX5" fmla="*/ 1484960 w 3641019"/>
              <a:gd name="connsiteY5" fmla="*/ 269507 h 2935705"/>
              <a:gd name="connsiteX6" fmla="*/ 1561962 w 3641019"/>
              <a:gd name="connsiteY6" fmla="*/ 182880 h 2935705"/>
              <a:gd name="connsiteX7" fmla="*/ 1590838 w 3641019"/>
              <a:gd name="connsiteY7" fmla="*/ 173255 h 2935705"/>
              <a:gd name="connsiteX8" fmla="*/ 1600463 w 3641019"/>
              <a:gd name="connsiteY8" fmla="*/ 144379 h 2935705"/>
              <a:gd name="connsiteX9" fmla="*/ 1629339 w 3641019"/>
              <a:gd name="connsiteY9" fmla="*/ 134754 h 2935705"/>
              <a:gd name="connsiteX10" fmla="*/ 1687091 w 3641019"/>
              <a:gd name="connsiteY10" fmla="*/ 96253 h 2935705"/>
              <a:gd name="connsiteX11" fmla="*/ 1715966 w 3641019"/>
              <a:gd name="connsiteY11" fmla="*/ 86627 h 2935705"/>
              <a:gd name="connsiteX12" fmla="*/ 1744842 w 3641019"/>
              <a:gd name="connsiteY12" fmla="*/ 67377 h 2935705"/>
              <a:gd name="connsiteX13" fmla="*/ 1831470 w 3641019"/>
              <a:gd name="connsiteY13" fmla="*/ 38501 h 2935705"/>
              <a:gd name="connsiteX14" fmla="*/ 1889221 w 3641019"/>
              <a:gd name="connsiteY14" fmla="*/ 19251 h 2935705"/>
              <a:gd name="connsiteX15" fmla="*/ 1918097 w 3641019"/>
              <a:gd name="connsiteY15" fmla="*/ 9625 h 2935705"/>
              <a:gd name="connsiteX16" fmla="*/ 1985474 w 3641019"/>
              <a:gd name="connsiteY16" fmla="*/ 0 h 2935705"/>
              <a:gd name="connsiteX17" fmla="*/ 2303107 w 3641019"/>
              <a:gd name="connsiteY17" fmla="*/ 9625 h 2935705"/>
              <a:gd name="connsiteX18" fmla="*/ 2331983 w 3641019"/>
              <a:gd name="connsiteY18" fmla="*/ 19251 h 2935705"/>
              <a:gd name="connsiteX19" fmla="*/ 2408985 w 3641019"/>
              <a:gd name="connsiteY19" fmla="*/ 38501 h 2935705"/>
              <a:gd name="connsiteX20" fmla="*/ 2447486 w 3641019"/>
              <a:gd name="connsiteY20" fmla="*/ 125128 h 2935705"/>
              <a:gd name="connsiteX21" fmla="*/ 2457112 w 3641019"/>
              <a:gd name="connsiteY21" fmla="*/ 154004 h 2935705"/>
              <a:gd name="connsiteX22" fmla="*/ 2505238 w 3641019"/>
              <a:gd name="connsiteY22" fmla="*/ 211756 h 2935705"/>
              <a:gd name="connsiteX23" fmla="*/ 2534114 w 3641019"/>
              <a:gd name="connsiteY23" fmla="*/ 269507 h 2935705"/>
              <a:gd name="connsiteX24" fmla="*/ 2543739 w 3641019"/>
              <a:gd name="connsiteY24" fmla="*/ 298383 h 2935705"/>
              <a:gd name="connsiteX25" fmla="*/ 2582240 w 3641019"/>
              <a:gd name="connsiteY25" fmla="*/ 356135 h 2935705"/>
              <a:gd name="connsiteX26" fmla="*/ 2591865 w 3641019"/>
              <a:gd name="connsiteY26" fmla="*/ 394636 h 2935705"/>
              <a:gd name="connsiteX27" fmla="*/ 2611116 w 3641019"/>
              <a:gd name="connsiteY27" fmla="*/ 423512 h 2935705"/>
              <a:gd name="connsiteX28" fmla="*/ 2697743 w 3641019"/>
              <a:gd name="connsiteY28" fmla="*/ 490888 h 2935705"/>
              <a:gd name="connsiteX29" fmla="*/ 2726619 w 3641019"/>
              <a:gd name="connsiteY29" fmla="*/ 510139 h 2935705"/>
              <a:gd name="connsiteX30" fmla="*/ 2755495 w 3641019"/>
              <a:gd name="connsiteY30" fmla="*/ 529390 h 2935705"/>
              <a:gd name="connsiteX31" fmla="*/ 2784371 w 3641019"/>
              <a:gd name="connsiteY31" fmla="*/ 539015 h 2935705"/>
              <a:gd name="connsiteX32" fmla="*/ 2813246 w 3641019"/>
              <a:gd name="connsiteY32" fmla="*/ 567891 h 2935705"/>
              <a:gd name="connsiteX33" fmla="*/ 2842122 w 3641019"/>
              <a:gd name="connsiteY33" fmla="*/ 587141 h 2935705"/>
              <a:gd name="connsiteX34" fmla="*/ 2890249 w 3641019"/>
              <a:gd name="connsiteY34" fmla="*/ 625642 h 2935705"/>
              <a:gd name="connsiteX35" fmla="*/ 2919124 w 3641019"/>
              <a:gd name="connsiteY35" fmla="*/ 644893 h 2935705"/>
              <a:gd name="connsiteX36" fmla="*/ 2938375 w 3641019"/>
              <a:gd name="connsiteY36" fmla="*/ 673768 h 2935705"/>
              <a:gd name="connsiteX37" fmla="*/ 2967251 w 3641019"/>
              <a:gd name="connsiteY37" fmla="*/ 683394 h 2935705"/>
              <a:gd name="connsiteX38" fmla="*/ 3015377 w 3641019"/>
              <a:gd name="connsiteY38" fmla="*/ 731520 h 2935705"/>
              <a:gd name="connsiteX39" fmla="*/ 3073129 w 3641019"/>
              <a:gd name="connsiteY39" fmla="*/ 750771 h 2935705"/>
              <a:gd name="connsiteX40" fmla="*/ 3102004 w 3641019"/>
              <a:gd name="connsiteY40" fmla="*/ 760396 h 2935705"/>
              <a:gd name="connsiteX41" fmla="*/ 3130880 w 3641019"/>
              <a:gd name="connsiteY41" fmla="*/ 779646 h 2935705"/>
              <a:gd name="connsiteX42" fmla="*/ 3159756 w 3641019"/>
              <a:gd name="connsiteY42" fmla="*/ 808522 h 2935705"/>
              <a:gd name="connsiteX43" fmla="*/ 3198257 w 3641019"/>
              <a:gd name="connsiteY43" fmla="*/ 827773 h 2935705"/>
              <a:gd name="connsiteX44" fmla="*/ 3236758 w 3641019"/>
              <a:gd name="connsiteY44" fmla="*/ 856648 h 2935705"/>
              <a:gd name="connsiteX45" fmla="*/ 3294510 w 3641019"/>
              <a:gd name="connsiteY45" fmla="*/ 875899 h 2935705"/>
              <a:gd name="connsiteX46" fmla="*/ 3323385 w 3641019"/>
              <a:gd name="connsiteY46" fmla="*/ 904775 h 2935705"/>
              <a:gd name="connsiteX47" fmla="*/ 3381137 w 3641019"/>
              <a:gd name="connsiteY47" fmla="*/ 943276 h 2935705"/>
              <a:gd name="connsiteX48" fmla="*/ 3410013 w 3641019"/>
              <a:gd name="connsiteY48" fmla="*/ 962526 h 2935705"/>
              <a:gd name="connsiteX49" fmla="*/ 3467764 w 3641019"/>
              <a:gd name="connsiteY49" fmla="*/ 1020278 h 2935705"/>
              <a:gd name="connsiteX50" fmla="*/ 3515891 w 3641019"/>
              <a:gd name="connsiteY50" fmla="*/ 1078030 h 2935705"/>
              <a:gd name="connsiteX51" fmla="*/ 3554392 w 3641019"/>
              <a:gd name="connsiteY51" fmla="*/ 1135781 h 2935705"/>
              <a:gd name="connsiteX52" fmla="*/ 3592893 w 3641019"/>
              <a:gd name="connsiteY52" fmla="*/ 1193533 h 2935705"/>
              <a:gd name="connsiteX53" fmla="*/ 3621769 w 3641019"/>
              <a:gd name="connsiteY53" fmla="*/ 1251284 h 2935705"/>
              <a:gd name="connsiteX54" fmla="*/ 3641019 w 3641019"/>
              <a:gd name="connsiteY54" fmla="*/ 1318661 h 2935705"/>
              <a:gd name="connsiteX55" fmla="*/ 3631394 w 3641019"/>
              <a:gd name="connsiteY55" fmla="*/ 1472665 h 2935705"/>
              <a:gd name="connsiteX56" fmla="*/ 3621769 w 3641019"/>
              <a:gd name="connsiteY56" fmla="*/ 1520792 h 2935705"/>
              <a:gd name="connsiteX57" fmla="*/ 3602518 w 3641019"/>
              <a:gd name="connsiteY57" fmla="*/ 1655545 h 2935705"/>
              <a:gd name="connsiteX58" fmla="*/ 3564017 w 3641019"/>
              <a:gd name="connsiteY58" fmla="*/ 1742173 h 2935705"/>
              <a:gd name="connsiteX59" fmla="*/ 3535141 w 3641019"/>
              <a:gd name="connsiteY59" fmla="*/ 1761423 h 2935705"/>
              <a:gd name="connsiteX60" fmla="*/ 3515891 w 3641019"/>
              <a:gd name="connsiteY60" fmla="*/ 1790299 h 2935705"/>
              <a:gd name="connsiteX61" fmla="*/ 3458139 w 3641019"/>
              <a:gd name="connsiteY61" fmla="*/ 1828800 h 2935705"/>
              <a:gd name="connsiteX62" fmla="*/ 3429263 w 3641019"/>
              <a:gd name="connsiteY62" fmla="*/ 1857676 h 2935705"/>
              <a:gd name="connsiteX63" fmla="*/ 3400387 w 3641019"/>
              <a:gd name="connsiteY63" fmla="*/ 1876926 h 2935705"/>
              <a:gd name="connsiteX64" fmla="*/ 3333011 w 3641019"/>
              <a:gd name="connsiteY64" fmla="*/ 1944303 h 2935705"/>
              <a:gd name="connsiteX65" fmla="*/ 3294510 w 3641019"/>
              <a:gd name="connsiteY65" fmla="*/ 1963554 h 2935705"/>
              <a:gd name="connsiteX66" fmla="*/ 3227133 w 3641019"/>
              <a:gd name="connsiteY66" fmla="*/ 2002055 h 2935705"/>
              <a:gd name="connsiteX67" fmla="*/ 3140505 w 3641019"/>
              <a:gd name="connsiteY67" fmla="*/ 2069432 h 2935705"/>
              <a:gd name="connsiteX68" fmla="*/ 3111630 w 3641019"/>
              <a:gd name="connsiteY68" fmla="*/ 2079057 h 2935705"/>
              <a:gd name="connsiteX69" fmla="*/ 3082754 w 3641019"/>
              <a:gd name="connsiteY69" fmla="*/ 2098307 h 2935705"/>
              <a:gd name="connsiteX70" fmla="*/ 3053878 w 3641019"/>
              <a:gd name="connsiteY70" fmla="*/ 2107933 h 2935705"/>
              <a:gd name="connsiteX71" fmla="*/ 2996126 w 3641019"/>
              <a:gd name="connsiteY71" fmla="*/ 2146434 h 2935705"/>
              <a:gd name="connsiteX72" fmla="*/ 2967251 w 3641019"/>
              <a:gd name="connsiteY72" fmla="*/ 2156059 h 2935705"/>
              <a:gd name="connsiteX73" fmla="*/ 2928750 w 3641019"/>
              <a:gd name="connsiteY73" fmla="*/ 2175310 h 2935705"/>
              <a:gd name="connsiteX74" fmla="*/ 2890249 w 3641019"/>
              <a:gd name="connsiteY74" fmla="*/ 2184935 h 2935705"/>
              <a:gd name="connsiteX75" fmla="*/ 2861373 w 3641019"/>
              <a:gd name="connsiteY75" fmla="*/ 2213811 h 2935705"/>
              <a:gd name="connsiteX76" fmla="*/ 2803621 w 3641019"/>
              <a:gd name="connsiteY76" fmla="*/ 2233061 h 2935705"/>
              <a:gd name="connsiteX77" fmla="*/ 2716994 w 3641019"/>
              <a:gd name="connsiteY77" fmla="*/ 2281187 h 2935705"/>
              <a:gd name="connsiteX78" fmla="*/ 2688118 w 3641019"/>
              <a:gd name="connsiteY78" fmla="*/ 2300438 h 2935705"/>
              <a:gd name="connsiteX79" fmla="*/ 2649617 w 3641019"/>
              <a:gd name="connsiteY79" fmla="*/ 2319688 h 2935705"/>
              <a:gd name="connsiteX80" fmla="*/ 2611116 w 3641019"/>
              <a:gd name="connsiteY80" fmla="*/ 2377440 h 2935705"/>
              <a:gd name="connsiteX81" fmla="*/ 2582240 w 3641019"/>
              <a:gd name="connsiteY81" fmla="*/ 2415941 h 2935705"/>
              <a:gd name="connsiteX82" fmla="*/ 2553364 w 3641019"/>
              <a:gd name="connsiteY82" fmla="*/ 2483318 h 2935705"/>
              <a:gd name="connsiteX83" fmla="*/ 2524489 w 3641019"/>
              <a:gd name="connsiteY83" fmla="*/ 2512194 h 2935705"/>
              <a:gd name="connsiteX84" fmla="*/ 2447486 w 3641019"/>
              <a:gd name="connsiteY84" fmla="*/ 2598821 h 2935705"/>
              <a:gd name="connsiteX85" fmla="*/ 2389735 w 3641019"/>
              <a:gd name="connsiteY85" fmla="*/ 2637322 h 2935705"/>
              <a:gd name="connsiteX86" fmla="*/ 2360859 w 3641019"/>
              <a:gd name="connsiteY86" fmla="*/ 2666198 h 2935705"/>
              <a:gd name="connsiteX87" fmla="*/ 2293482 w 3641019"/>
              <a:gd name="connsiteY87" fmla="*/ 2695074 h 2935705"/>
              <a:gd name="connsiteX88" fmla="*/ 2264606 w 3641019"/>
              <a:gd name="connsiteY88" fmla="*/ 2714324 h 2935705"/>
              <a:gd name="connsiteX89" fmla="*/ 2235731 w 3641019"/>
              <a:gd name="connsiteY89" fmla="*/ 2723950 h 2935705"/>
              <a:gd name="connsiteX90" fmla="*/ 2177979 w 3641019"/>
              <a:gd name="connsiteY90" fmla="*/ 2752825 h 2935705"/>
              <a:gd name="connsiteX91" fmla="*/ 2120227 w 3641019"/>
              <a:gd name="connsiteY91" fmla="*/ 2791326 h 2935705"/>
              <a:gd name="connsiteX92" fmla="*/ 2062476 w 3641019"/>
              <a:gd name="connsiteY92" fmla="*/ 2820202 h 2935705"/>
              <a:gd name="connsiteX93" fmla="*/ 1995099 w 3641019"/>
              <a:gd name="connsiteY93" fmla="*/ 2849078 h 2935705"/>
              <a:gd name="connsiteX94" fmla="*/ 1966223 w 3641019"/>
              <a:gd name="connsiteY94" fmla="*/ 2868328 h 2935705"/>
              <a:gd name="connsiteX95" fmla="*/ 1918097 w 3641019"/>
              <a:gd name="connsiteY95" fmla="*/ 2877954 h 2935705"/>
              <a:gd name="connsiteX96" fmla="*/ 1860345 w 3641019"/>
              <a:gd name="connsiteY96" fmla="*/ 2897204 h 2935705"/>
              <a:gd name="connsiteX97" fmla="*/ 1831470 w 3641019"/>
              <a:gd name="connsiteY97" fmla="*/ 2906830 h 2935705"/>
              <a:gd name="connsiteX98" fmla="*/ 1792969 w 3641019"/>
              <a:gd name="connsiteY98" fmla="*/ 2926080 h 2935705"/>
              <a:gd name="connsiteX99" fmla="*/ 1677465 w 3641019"/>
              <a:gd name="connsiteY99" fmla="*/ 2935705 h 2935705"/>
              <a:gd name="connsiteX100" fmla="*/ 1340581 w 3641019"/>
              <a:gd name="connsiteY100" fmla="*/ 2926080 h 2935705"/>
              <a:gd name="connsiteX101" fmla="*/ 1311705 w 3641019"/>
              <a:gd name="connsiteY101" fmla="*/ 2916455 h 2935705"/>
              <a:gd name="connsiteX102" fmla="*/ 1234703 w 3641019"/>
              <a:gd name="connsiteY102" fmla="*/ 2887579 h 2935705"/>
              <a:gd name="connsiteX103" fmla="*/ 1176952 w 3641019"/>
              <a:gd name="connsiteY103" fmla="*/ 2849078 h 2935705"/>
              <a:gd name="connsiteX104" fmla="*/ 1109575 w 3641019"/>
              <a:gd name="connsiteY104" fmla="*/ 2829827 h 2935705"/>
              <a:gd name="connsiteX105" fmla="*/ 1051823 w 3641019"/>
              <a:gd name="connsiteY105" fmla="*/ 2820202 h 2935705"/>
              <a:gd name="connsiteX106" fmla="*/ 772691 w 3641019"/>
              <a:gd name="connsiteY106" fmla="*/ 2839453 h 2935705"/>
              <a:gd name="connsiteX107" fmla="*/ 695689 w 3641019"/>
              <a:gd name="connsiteY107" fmla="*/ 2858703 h 2935705"/>
              <a:gd name="connsiteX108" fmla="*/ 637937 w 3641019"/>
              <a:gd name="connsiteY108" fmla="*/ 2877954 h 2935705"/>
              <a:gd name="connsiteX109" fmla="*/ 483933 w 3641019"/>
              <a:gd name="connsiteY109" fmla="*/ 2858703 h 2935705"/>
              <a:gd name="connsiteX110" fmla="*/ 435806 w 3641019"/>
              <a:gd name="connsiteY110" fmla="*/ 2849078 h 2935705"/>
              <a:gd name="connsiteX111" fmla="*/ 358804 w 3641019"/>
              <a:gd name="connsiteY111" fmla="*/ 2839453 h 2935705"/>
              <a:gd name="connsiteX112" fmla="*/ 291427 w 3641019"/>
              <a:gd name="connsiteY112" fmla="*/ 2820202 h 2935705"/>
              <a:gd name="connsiteX113" fmla="*/ 214425 w 3641019"/>
              <a:gd name="connsiteY113" fmla="*/ 2800952 h 2935705"/>
              <a:gd name="connsiteX114" fmla="*/ 185550 w 3641019"/>
              <a:gd name="connsiteY114" fmla="*/ 2743200 h 2935705"/>
              <a:gd name="connsiteX115" fmla="*/ 166299 w 3641019"/>
              <a:gd name="connsiteY115" fmla="*/ 2714324 h 2935705"/>
              <a:gd name="connsiteX116" fmla="*/ 156674 w 3641019"/>
              <a:gd name="connsiteY116" fmla="*/ 2685448 h 2935705"/>
              <a:gd name="connsiteX117" fmla="*/ 127798 w 3641019"/>
              <a:gd name="connsiteY117" fmla="*/ 2656573 h 2935705"/>
              <a:gd name="connsiteX118" fmla="*/ 108547 w 3641019"/>
              <a:gd name="connsiteY118" fmla="*/ 2627697 h 2935705"/>
              <a:gd name="connsiteX119" fmla="*/ 79672 w 3641019"/>
              <a:gd name="connsiteY119" fmla="*/ 2541070 h 2935705"/>
              <a:gd name="connsiteX120" fmla="*/ 70046 w 3641019"/>
              <a:gd name="connsiteY120" fmla="*/ 2512194 h 2935705"/>
              <a:gd name="connsiteX121" fmla="*/ 60421 w 3641019"/>
              <a:gd name="connsiteY121" fmla="*/ 2444817 h 2935705"/>
              <a:gd name="connsiteX122" fmla="*/ 31545 w 3641019"/>
              <a:gd name="connsiteY122" fmla="*/ 2358190 h 2935705"/>
              <a:gd name="connsiteX123" fmla="*/ 12295 w 3641019"/>
              <a:gd name="connsiteY123" fmla="*/ 2290813 h 2935705"/>
              <a:gd name="connsiteX124" fmla="*/ 21920 w 3641019"/>
              <a:gd name="connsiteY124" fmla="*/ 2040556 h 2935705"/>
              <a:gd name="connsiteX125" fmla="*/ 41171 w 3641019"/>
              <a:gd name="connsiteY125" fmla="*/ 1963554 h 2935705"/>
              <a:gd name="connsiteX126" fmla="*/ 60421 w 3641019"/>
              <a:gd name="connsiteY126" fmla="*/ 1934678 h 2935705"/>
              <a:gd name="connsiteX127" fmla="*/ 79672 w 3641019"/>
              <a:gd name="connsiteY127" fmla="*/ 1896177 h 2935705"/>
              <a:gd name="connsiteX128" fmla="*/ 108547 w 3641019"/>
              <a:gd name="connsiteY128" fmla="*/ 1857676 h 2935705"/>
              <a:gd name="connsiteX129" fmla="*/ 137423 w 3641019"/>
              <a:gd name="connsiteY129" fmla="*/ 1799924 h 2935705"/>
              <a:gd name="connsiteX130" fmla="*/ 147049 w 3641019"/>
              <a:gd name="connsiteY130" fmla="*/ 1761423 h 2935705"/>
              <a:gd name="connsiteX131" fmla="*/ 185550 w 3641019"/>
              <a:gd name="connsiteY131" fmla="*/ 1703672 h 2935705"/>
              <a:gd name="connsiteX132" fmla="*/ 233676 w 3641019"/>
              <a:gd name="connsiteY132" fmla="*/ 1626670 h 2935705"/>
              <a:gd name="connsiteX133" fmla="*/ 262552 w 3641019"/>
              <a:gd name="connsiteY133" fmla="*/ 1597794 h 2935705"/>
              <a:gd name="connsiteX134" fmla="*/ 281802 w 3641019"/>
              <a:gd name="connsiteY134" fmla="*/ 1568918 h 2935705"/>
              <a:gd name="connsiteX135" fmla="*/ 320303 w 3641019"/>
              <a:gd name="connsiteY135" fmla="*/ 1540042 h 2935705"/>
              <a:gd name="connsiteX136" fmla="*/ 397305 w 3641019"/>
              <a:gd name="connsiteY136" fmla="*/ 1482291 h 2935705"/>
              <a:gd name="connsiteX137" fmla="*/ 426181 w 3641019"/>
              <a:gd name="connsiteY137" fmla="*/ 1453415 h 2935705"/>
              <a:gd name="connsiteX138" fmla="*/ 455057 w 3641019"/>
              <a:gd name="connsiteY138" fmla="*/ 1434164 h 2935705"/>
              <a:gd name="connsiteX139" fmla="*/ 464682 w 3641019"/>
              <a:gd name="connsiteY139" fmla="*/ 1405288 h 2935705"/>
              <a:gd name="connsiteX140" fmla="*/ 483933 w 3641019"/>
              <a:gd name="connsiteY140" fmla="*/ 1376413 h 2935705"/>
              <a:gd name="connsiteX141" fmla="*/ 503183 w 3641019"/>
              <a:gd name="connsiteY141" fmla="*/ 1318661 h 2935705"/>
              <a:gd name="connsiteX142" fmla="*/ 522434 w 3641019"/>
              <a:gd name="connsiteY142" fmla="*/ 1251284 h 2935705"/>
              <a:gd name="connsiteX143" fmla="*/ 541684 w 3641019"/>
              <a:gd name="connsiteY143" fmla="*/ 1164657 h 2935705"/>
              <a:gd name="connsiteX144" fmla="*/ 551310 w 3641019"/>
              <a:gd name="connsiteY144" fmla="*/ 1126156 h 2935705"/>
              <a:gd name="connsiteX145" fmla="*/ 609061 w 3641019"/>
              <a:gd name="connsiteY145" fmla="*/ 1049154 h 2935705"/>
              <a:gd name="connsiteX146" fmla="*/ 637937 w 3641019"/>
              <a:gd name="connsiteY146" fmla="*/ 1010653 h 2935705"/>
              <a:gd name="connsiteX147" fmla="*/ 647562 w 3641019"/>
              <a:gd name="connsiteY147" fmla="*/ 981777 h 2935705"/>
              <a:gd name="connsiteX148" fmla="*/ 724564 w 3641019"/>
              <a:gd name="connsiteY148" fmla="*/ 904775 h 2935705"/>
              <a:gd name="connsiteX149" fmla="*/ 753440 w 3641019"/>
              <a:gd name="connsiteY149" fmla="*/ 875899 h 2935705"/>
              <a:gd name="connsiteX150" fmla="*/ 772691 w 3641019"/>
              <a:gd name="connsiteY150" fmla="*/ 847023 h 2935705"/>
              <a:gd name="connsiteX151" fmla="*/ 801566 w 3641019"/>
              <a:gd name="connsiteY151" fmla="*/ 837398 h 2935705"/>
              <a:gd name="connsiteX152" fmla="*/ 859318 w 3641019"/>
              <a:gd name="connsiteY152" fmla="*/ 798897 h 2935705"/>
              <a:gd name="connsiteX153" fmla="*/ 888194 w 3641019"/>
              <a:gd name="connsiteY153" fmla="*/ 789272 h 2935705"/>
              <a:gd name="connsiteX154" fmla="*/ 955571 w 3641019"/>
              <a:gd name="connsiteY154" fmla="*/ 760396 h 2935705"/>
              <a:gd name="connsiteX155" fmla="*/ 984446 w 3641019"/>
              <a:gd name="connsiteY155" fmla="*/ 741145 h 2935705"/>
              <a:gd name="connsiteX156" fmla="*/ 1042198 w 3641019"/>
              <a:gd name="connsiteY156" fmla="*/ 721895 h 2935705"/>
              <a:gd name="connsiteX157" fmla="*/ 1071074 w 3641019"/>
              <a:gd name="connsiteY157" fmla="*/ 702644 h 2935705"/>
              <a:gd name="connsiteX158" fmla="*/ 1138451 w 3641019"/>
              <a:gd name="connsiteY158" fmla="*/ 673768 h 2935705"/>
              <a:gd name="connsiteX159" fmla="*/ 1196202 w 3641019"/>
              <a:gd name="connsiteY159" fmla="*/ 664143 h 2935705"/>
              <a:gd name="connsiteX160" fmla="*/ 1253954 w 3641019"/>
              <a:gd name="connsiteY160" fmla="*/ 644893 h 2935705"/>
              <a:gd name="connsiteX161" fmla="*/ 1359832 w 3641019"/>
              <a:gd name="connsiteY161" fmla="*/ 616017 h 2935705"/>
              <a:gd name="connsiteX162" fmla="*/ 1379082 w 3641019"/>
              <a:gd name="connsiteY162" fmla="*/ 606392 h 293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3641019" h="2935705">
                <a:moveTo>
                  <a:pt x="1379082" y="606392"/>
                </a:moveTo>
                <a:cubicBezTo>
                  <a:pt x="1384503" y="579287"/>
                  <a:pt x="1395598" y="526497"/>
                  <a:pt x="1398333" y="500514"/>
                </a:cubicBezTo>
                <a:cubicBezTo>
                  <a:pt x="1402712" y="458911"/>
                  <a:pt x="1402769" y="416895"/>
                  <a:pt x="1407958" y="375385"/>
                </a:cubicBezTo>
                <a:cubicBezTo>
                  <a:pt x="1409216" y="365318"/>
                  <a:pt x="1411245" y="354432"/>
                  <a:pt x="1417583" y="346510"/>
                </a:cubicBezTo>
                <a:cubicBezTo>
                  <a:pt x="1424810" y="337477"/>
                  <a:pt x="1436834" y="333676"/>
                  <a:pt x="1446459" y="327259"/>
                </a:cubicBezTo>
                <a:cubicBezTo>
                  <a:pt x="1463373" y="276514"/>
                  <a:pt x="1444905" y="317572"/>
                  <a:pt x="1484960" y="269507"/>
                </a:cubicBezTo>
                <a:cubicBezTo>
                  <a:pt x="1509651" y="239878"/>
                  <a:pt x="1518769" y="197277"/>
                  <a:pt x="1561962" y="182880"/>
                </a:cubicBezTo>
                <a:lnTo>
                  <a:pt x="1590838" y="173255"/>
                </a:lnTo>
                <a:cubicBezTo>
                  <a:pt x="1594046" y="163630"/>
                  <a:pt x="1593289" y="151553"/>
                  <a:pt x="1600463" y="144379"/>
                </a:cubicBezTo>
                <a:cubicBezTo>
                  <a:pt x="1607637" y="137205"/>
                  <a:pt x="1620470" y="139681"/>
                  <a:pt x="1629339" y="134754"/>
                </a:cubicBezTo>
                <a:cubicBezTo>
                  <a:pt x="1649564" y="123518"/>
                  <a:pt x="1665142" y="103570"/>
                  <a:pt x="1687091" y="96253"/>
                </a:cubicBezTo>
                <a:cubicBezTo>
                  <a:pt x="1696716" y="93044"/>
                  <a:pt x="1706891" y="91164"/>
                  <a:pt x="1715966" y="86627"/>
                </a:cubicBezTo>
                <a:cubicBezTo>
                  <a:pt x="1726313" y="81454"/>
                  <a:pt x="1734271" y="72075"/>
                  <a:pt x="1744842" y="67377"/>
                </a:cubicBezTo>
                <a:cubicBezTo>
                  <a:pt x="1744854" y="67372"/>
                  <a:pt x="1817026" y="43316"/>
                  <a:pt x="1831470" y="38501"/>
                </a:cubicBezTo>
                <a:lnTo>
                  <a:pt x="1889221" y="19251"/>
                </a:lnTo>
                <a:cubicBezTo>
                  <a:pt x="1898846" y="16042"/>
                  <a:pt x="1908053" y="11060"/>
                  <a:pt x="1918097" y="9625"/>
                </a:cubicBezTo>
                <a:lnTo>
                  <a:pt x="1985474" y="0"/>
                </a:lnTo>
                <a:cubicBezTo>
                  <a:pt x="2091352" y="3208"/>
                  <a:pt x="2197344" y="3749"/>
                  <a:pt x="2303107" y="9625"/>
                </a:cubicBezTo>
                <a:cubicBezTo>
                  <a:pt x="2313237" y="10188"/>
                  <a:pt x="2322140" y="16790"/>
                  <a:pt x="2331983" y="19251"/>
                </a:cubicBezTo>
                <a:lnTo>
                  <a:pt x="2408985" y="38501"/>
                </a:lnTo>
                <a:cubicBezTo>
                  <a:pt x="2439493" y="84262"/>
                  <a:pt x="2424577" y="56400"/>
                  <a:pt x="2447486" y="125128"/>
                </a:cubicBezTo>
                <a:cubicBezTo>
                  <a:pt x="2450695" y="134753"/>
                  <a:pt x="2449938" y="146830"/>
                  <a:pt x="2457112" y="154004"/>
                </a:cubicBezTo>
                <a:cubicBezTo>
                  <a:pt x="2494167" y="191060"/>
                  <a:pt x="2478436" y="171554"/>
                  <a:pt x="2505238" y="211756"/>
                </a:cubicBezTo>
                <a:cubicBezTo>
                  <a:pt x="2529431" y="284337"/>
                  <a:pt x="2496796" y="194872"/>
                  <a:pt x="2534114" y="269507"/>
                </a:cubicBezTo>
                <a:cubicBezTo>
                  <a:pt x="2538651" y="278582"/>
                  <a:pt x="2538812" y="289514"/>
                  <a:pt x="2543739" y="298383"/>
                </a:cubicBezTo>
                <a:cubicBezTo>
                  <a:pt x="2554975" y="318608"/>
                  <a:pt x="2582240" y="356135"/>
                  <a:pt x="2582240" y="356135"/>
                </a:cubicBezTo>
                <a:cubicBezTo>
                  <a:pt x="2585448" y="368969"/>
                  <a:pt x="2586654" y="382477"/>
                  <a:pt x="2591865" y="394636"/>
                </a:cubicBezTo>
                <a:cubicBezTo>
                  <a:pt x="2596422" y="405269"/>
                  <a:pt x="2603710" y="414625"/>
                  <a:pt x="2611116" y="423512"/>
                </a:cubicBezTo>
                <a:cubicBezTo>
                  <a:pt x="2639387" y="457436"/>
                  <a:pt x="2657501" y="464060"/>
                  <a:pt x="2697743" y="490888"/>
                </a:cubicBezTo>
                <a:lnTo>
                  <a:pt x="2726619" y="510139"/>
                </a:lnTo>
                <a:cubicBezTo>
                  <a:pt x="2736244" y="516556"/>
                  <a:pt x="2744520" y="525732"/>
                  <a:pt x="2755495" y="529390"/>
                </a:cubicBezTo>
                <a:lnTo>
                  <a:pt x="2784371" y="539015"/>
                </a:lnTo>
                <a:cubicBezTo>
                  <a:pt x="2793996" y="548640"/>
                  <a:pt x="2802789" y="559177"/>
                  <a:pt x="2813246" y="567891"/>
                </a:cubicBezTo>
                <a:cubicBezTo>
                  <a:pt x="2822133" y="575297"/>
                  <a:pt x="2833942" y="578961"/>
                  <a:pt x="2842122" y="587141"/>
                </a:cubicBezTo>
                <a:cubicBezTo>
                  <a:pt x="2885660" y="630678"/>
                  <a:pt x="2834033" y="606904"/>
                  <a:pt x="2890249" y="625642"/>
                </a:cubicBezTo>
                <a:cubicBezTo>
                  <a:pt x="2899874" y="632059"/>
                  <a:pt x="2910944" y="636713"/>
                  <a:pt x="2919124" y="644893"/>
                </a:cubicBezTo>
                <a:cubicBezTo>
                  <a:pt x="2927304" y="653073"/>
                  <a:pt x="2929342" y="666542"/>
                  <a:pt x="2938375" y="673768"/>
                </a:cubicBezTo>
                <a:cubicBezTo>
                  <a:pt x="2946298" y="680106"/>
                  <a:pt x="2957626" y="680185"/>
                  <a:pt x="2967251" y="683394"/>
                </a:cubicBezTo>
                <a:cubicBezTo>
                  <a:pt x="2984813" y="709738"/>
                  <a:pt x="2984980" y="718010"/>
                  <a:pt x="3015377" y="731520"/>
                </a:cubicBezTo>
                <a:cubicBezTo>
                  <a:pt x="3033920" y="739761"/>
                  <a:pt x="3053878" y="744354"/>
                  <a:pt x="3073129" y="750771"/>
                </a:cubicBezTo>
                <a:cubicBezTo>
                  <a:pt x="3082754" y="753979"/>
                  <a:pt x="3093562" y="754768"/>
                  <a:pt x="3102004" y="760396"/>
                </a:cubicBezTo>
                <a:cubicBezTo>
                  <a:pt x="3111629" y="766813"/>
                  <a:pt x="3121993" y="772240"/>
                  <a:pt x="3130880" y="779646"/>
                </a:cubicBezTo>
                <a:cubicBezTo>
                  <a:pt x="3141337" y="788360"/>
                  <a:pt x="3148679" y="800610"/>
                  <a:pt x="3159756" y="808522"/>
                </a:cubicBezTo>
                <a:cubicBezTo>
                  <a:pt x="3171432" y="816862"/>
                  <a:pt x="3186089" y="820168"/>
                  <a:pt x="3198257" y="827773"/>
                </a:cubicBezTo>
                <a:cubicBezTo>
                  <a:pt x="3211861" y="836275"/>
                  <a:pt x="3222410" y="849474"/>
                  <a:pt x="3236758" y="856648"/>
                </a:cubicBezTo>
                <a:cubicBezTo>
                  <a:pt x="3254908" y="865723"/>
                  <a:pt x="3294510" y="875899"/>
                  <a:pt x="3294510" y="875899"/>
                </a:cubicBezTo>
                <a:cubicBezTo>
                  <a:pt x="3304135" y="885524"/>
                  <a:pt x="3312640" y="896418"/>
                  <a:pt x="3323385" y="904775"/>
                </a:cubicBezTo>
                <a:cubicBezTo>
                  <a:pt x="3341648" y="918979"/>
                  <a:pt x="3361886" y="930442"/>
                  <a:pt x="3381137" y="943276"/>
                </a:cubicBezTo>
                <a:cubicBezTo>
                  <a:pt x="3390762" y="949693"/>
                  <a:pt x="3401833" y="954346"/>
                  <a:pt x="3410013" y="962526"/>
                </a:cubicBezTo>
                <a:cubicBezTo>
                  <a:pt x="3429263" y="981777"/>
                  <a:pt x="3452662" y="997626"/>
                  <a:pt x="3467764" y="1020278"/>
                </a:cubicBezTo>
                <a:cubicBezTo>
                  <a:pt x="3494566" y="1060480"/>
                  <a:pt x="3478835" y="1040974"/>
                  <a:pt x="3515891" y="1078030"/>
                </a:cubicBezTo>
                <a:cubicBezTo>
                  <a:pt x="3534299" y="1133254"/>
                  <a:pt x="3512333" y="1081705"/>
                  <a:pt x="3554392" y="1135781"/>
                </a:cubicBezTo>
                <a:cubicBezTo>
                  <a:pt x="3568596" y="1154044"/>
                  <a:pt x="3592893" y="1193533"/>
                  <a:pt x="3592893" y="1193533"/>
                </a:cubicBezTo>
                <a:cubicBezTo>
                  <a:pt x="3617086" y="1266113"/>
                  <a:pt x="3584450" y="1176646"/>
                  <a:pt x="3621769" y="1251284"/>
                </a:cubicBezTo>
                <a:cubicBezTo>
                  <a:pt x="3628673" y="1265091"/>
                  <a:pt x="3637936" y="1306327"/>
                  <a:pt x="3641019" y="1318661"/>
                </a:cubicBezTo>
                <a:cubicBezTo>
                  <a:pt x="3637811" y="1369996"/>
                  <a:pt x="3636270" y="1421462"/>
                  <a:pt x="3631394" y="1472665"/>
                </a:cubicBezTo>
                <a:cubicBezTo>
                  <a:pt x="3629843" y="1488951"/>
                  <a:pt x="3624083" y="1504596"/>
                  <a:pt x="3621769" y="1520792"/>
                </a:cubicBezTo>
                <a:cubicBezTo>
                  <a:pt x="3614364" y="1572623"/>
                  <a:pt x="3615572" y="1607679"/>
                  <a:pt x="3602518" y="1655545"/>
                </a:cubicBezTo>
                <a:cubicBezTo>
                  <a:pt x="3595371" y="1681751"/>
                  <a:pt x="3585537" y="1720653"/>
                  <a:pt x="3564017" y="1742173"/>
                </a:cubicBezTo>
                <a:cubicBezTo>
                  <a:pt x="3555837" y="1750353"/>
                  <a:pt x="3544766" y="1755006"/>
                  <a:pt x="3535141" y="1761423"/>
                </a:cubicBezTo>
                <a:cubicBezTo>
                  <a:pt x="3528724" y="1771048"/>
                  <a:pt x="3524597" y="1782681"/>
                  <a:pt x="3515891" y="1790299"/>
                </a:cubicBezTo>
                <a:cubicBezTo>
                  <a:pt x="3498479" y="1805534"/>
                  <a:pt x="3474499" y="1812440"/>
                  <a:pt x="3458139" y="1828800"/>
                </a:cubicBezTo>
                <a:cubicBezTo>
                  <a:pt x="3448514" y="1838425"/>
                  <a:pt x="3439720" y="1848962"/>
                  <a:pt x="3429263" y="1857676"/>
                </a:cubicBezTo>
                <a:cubicBezTo>
                  <a:pt x="3420376" y="1865082"/>
                  <a:pt x="3408985" y="1869187"/>
                  <a:pt x="3400387" y="1876926"/>
                </a:cubicBezTo>
                <a:cubicBezTo>
                  <a:pt x="3376779" y="1898173"/>
                  <a:pt x="3361419" y="1930098"/>
                  <a:pt x="3333011" y="1944303"/>
                </a:cubicBezTo>
                <a:cubicBezTo>
                  <a:pt x="3320177" y="1950720"/>
                  <a:pt x="3306677" y="1955949"/>
                  <a:pt x="3294510" y="1963554"/>
                </a:cubicBezTo>
                <a:cubicBezTo>
                  <a:pt x="3227915" y="2005176"/>
                  <a:pt x="3283863" y="1983146"/>
                  <a:pt x="3227133" y="2002055"/>
                </a:cubicBezTo>
                <a:cubicBezTo>
                  <a:pt x="3202218" y="2026970"/>
                  <a:pt x="3175045" y="2057919"/>
                  <a:pt x="3140505" y="2069432"/>
                </a:cubicBezTo>
                <a:cubicBezTo>
                  <a:pt x="3130880" y="2072640"/>
                  <a:pt x="3120705" y="2074520"/>
                  <a:pt x="3111630" y="2079057"/>
                </a:cubicBezTo>
                <a:cubicBezTo>
                  <a:pt x="3101283" y="2084230"/>
                  <a:pt x="3093101" y="2093134"/>
                  <a:pt x="3082754" y="2098307"/>
                </a:cubicBezTo>
                <a:cubicBezTo>
                  <a:pt x="3073679" y="2102844"/>
                  <a:pt x="3062747" y="2103006"/>
                  <a:pt x="3053878" y="2107933"/>
                </a:cubicBezTo>
                <a:cubicBezTo>
                  <a:pt x="3033653" y="2119169"/>
                  <a:pt x="3018075" y="2139118"/>
                  <a:pt x="2996126" y="2146434"/>
                </a:cubicBezTo>
                <a:cubicBezTo>
                  <a:pt x="2986501" y="2149642"/>
                  <a:pt x="2976576" y="2152062"/>
                  <a:pt x="2967251" y="2156059"/>
                </a:cubicBezTo>
                <a:cubicBezTo>
                  <a:pt x="2954063" y="2161711"/>
                  <a:pt x="2942185" y="2170272"/>
                  <a:pt x="2928750" y="2175310"/>
                </a:cubicBezTo>
                <a:cubicBezTo>
                  <a:pt x="2916364" y="2179955"/>
                  <a:pt x="2903083" y="2181727"/>
                  <a:pt x="2890249" y="2184935"/>
                </a:cubicBezTo>
                <a:cubicBezTo>
                  <a:pt x="2880624" y="2194560"/>
                  <a:pt x="2873272" y="2207200"/>
                  <a:pt x="2861373" y="2213811"/>
                </a:cubicBezTo>
                <a:cubicBezTo>
                  <a:pt x="2843635" y="2223666"/>
                  <a:pt x="2803621" y="2233061"/>
                  <a:pt x="2803621" y="2233061"/>
                </a:cubicBezTo>
                <a:cubicBezTo>
                  <a:pt x="2737428" y="2277190"/>
                  <a:pt x="2767819" y="2264246"/>
                  <a:pt x="2716994" y="2281187"/>
                </a:cubicBezTo>
                <a:cubicBezTo>
                  <a:pt x="2707369" y="2287604"/>
                  <a:pt x="2698162" y="2294699"/>
                  <a:pt x="2688118" y="2300438"/>
                </a:cubicBezTo>
                <a:cubicBezTo>
                  <a:pt x="2675660" y="2307557"/>
                  <a:pt x="2659763" y="2309542"/>
                  <a:pt x="2649617" y="2319688"/>
                </a:cubicBezTo>
                <a:cubicBezTo>
                  <a:pt x="2633257" y="2336048"/>
                  <a:pt x="2624998" y="2358931"/>
                  <a:pt x="2611116" y="2377440"/>
                </a:cubicBezTo>
                <a:lnTo>
                  <a:pt x="2582240" y="2415941"/>
                </a:lnTo>
                <a:cubicBezTo>
                  <a:pt x="2574385" y="2439508"/>
                  <a:pt x="2568233" y="2462501"/>
                  <a:pt x="2553364" y="2483318"/>
                </a:cubicBezTo>
                <a:cubicBezTo>
                  <a:pt x="2545452" y="2494395"/>
                  <a:pt x="2533203" y="2501737"/>
                  <a:pt x="2524489" y="2512194"/>
                </a:cubicBezTo>
                <a:cubicBezTo>
                  <a:pt x="2488325" y="2555592"/>
                  <a:pt x="2517682" y="2552024"/>
                  <a:pt x="2447486" y="2598821"/>
                </a:cubicBezTo>
                <a:cubicBezTo>
                  <a:pt x="2428236" y="2611655"/>
                  <a:pt x="2406095" y="2620962"/>
                  <a:pt x="2389735" y="2637322"/>
                </a:cubicBezTo>
                <a:cubicBezTo>
                  <a:pt x="2380110" y="2646947"/>
                  <a:pt x="2371936" y="2658286"/>
                  <a:pt x="2360859" y="2666198"/>
                </a:cubicBezTo>
                <a:cubicBezTo>
                  <a:pt x="2314134" y="2699573"/>
                  <a:pt x="2335369" y="2674131"/>
                  <a:pt x="2293482" y="2695074"/>
                </a:cubicBezTo>
                <a:cubicBezTo>
                  <a:pt x="2283135" y="2700247"/>
                  <a:pt x="2274953" y="2709151"/>
                  <a:pt x="2264606" y="2714324"/>
                </a:cubicBezTo>
                <a:cubicBezTo>
                  <a:pt x="2255531" y="2718861"/>
                  <a:pt x="2244806" y="2719413"/>
                  <a:pt x="2235731" y="2723950"/>
                </a:cubicBezTo>
                <a:cubicBezTo>
                  <a:pt x="2161107" y="2761263"/>
                  <a:pt x="2250550" y="2728636"/>
                  <a:pt x="2177979" y="2752825"/>
                </a:cubicBezTo>
                <a:cubicBezTo>
                  <a:pt x="2123237" y="2807567"/>
                  <a:pt x="2175949" y="2763465"/>
                  <a:pt x="2120227" y="2791326"/>
                </a:cubicBezTo>
                <a:cubicBezTo>
                  <a:pt x="2045592" y="2828644"/>
                  <a:pt x="2135057" y="2796009"/>
                  <a:pt x="2062476" y="2820202"/>
                </a:cubicBezTo>
                <a:cubicBezTo>
                  <a:pt x="1989985" y="2868530"/>
                  <a:pt x="2082111" y="2811788"/>
                  <a:pt x="1995099" y="2849078"/>
                </a:cubicBezTo>
                <a:cubicBezTo>
                  <a:pt x="1984466" y="2853635"/>
                  <a:pt x="1977055" y="2864266"/>
                  <a:pt x="1966223" y="2868328"/>
                </a:cubicBezTo>
                <a:cubicBezTo>
                  <a:pt x="1950905" y="2874072"/>
                  <a:pt x="1933880" y="2873649"/>
                  <a:pt x="1918097" y="2877954"/>
                </a:cubicBezTo>
                <a:cubicBezTo>
                  <a:pt x="1898520" y="2883293"/>
                  <a:pt x="1879596" y="2890787"/>
                  <a:pt x="1860345" y="2897204"/>
                </a:cubicBezTo>
                <a:cubicBezTo>
                  <a:pt x="1850720" y="2900412"/>
                  <a:pt x="1840545" y="2902293"/>
                  <a:pt x="1831470" y="2906830"/>
                </a:cubicBezTo>
                <a:cubicBezTo>
                  <a:pt x="1818636" y="2913247"/>
                  <a:pt x="1807072" y="2923436"/>
                  <a:pt x="1792969" y="2926080"/>
                </a:cubicBezTo>
                <a:cubicBezTo>
                  <a:pt x="1754996" y="2933200"/>
                  <a:pt x="1715966" y="2932497"/>
                  <a:pt x="1677465" y="2935705"/>
                </a:cubicBezTo>
                <a:cubicBezTo>
                  <a:pt x="1565170" y="2932497"/>
                  <a:pt x="1452766" y="2931984"/>
                  <a:pt x="1340581" y="2926080"/>
                </a:cubicBezTo>
                <a:cubicBezTo>
                  <a:pt x="1330449" y="2925547"/>
                  <a:pt x="1321205" y="2920018"/>
                  <a:pt x="1311705" y="2916455"/>
                </a:cubicBezTo>
                <a:cubicBezTo>
                  <a:pt x="1219631" y="2881927"/>
                  <a:pt x="1300246" y="2909426"/>
                  <a:pt x="1234703" y="2887579"/>
                </a:cubicBezTo>
                <a:cubicBezTo>
                  <a:pt x="1215453" y="2874745"/>
                  <a:pt x="1198901" y="2856394"/>
                  <a:pt x="1176952" y="2849078"/>
                </a:cubicBezTo>
                <a:cubicBezTo>
                  <a:pt x="1149436" y="2839906"/>
                  <a:pt x="1139782" y="2835869"/>
                  <a:pt x="1109575" y="2829827"/>
                </a:cubicBezTo>
                <a:cubicBezTo>
                  <a:pt x="1090438" y="2825999"/>
                  <a:pt x="1071074" y="2823410"/>
                  <a:pt x="1051823" y="2820202"/>
                </a:cubicBezTo>
                <a:cubicBezTo>
                  <a:pt x="975512" y="2823671"/>
                  <a:pt x="859250" y="2822141"/>
                  <a:pt x="772691" y="2839453"/>
                </a:cubicBezTo>
                <a:cubicBezTo>
                  <a:pt x="746748" y="2844642"/>
                  <a:pt x="720788" y="2850336"/>
                  <a:pt x="695689" y="2858703"/>
                </a:cubicBezTo>
                <a:lnTo>
                  <a:pt x="637937" y="2877954"/>
                </a:lnTo>
                <a:lnTo>
                  <a:pt x="483933" y="2858703"/>
                </a:lnTo>
                <a:cubicBezTo>
                  <a:pt x="467737" y="2856389"/>
                  <a:pt x="451976" y="2851566"/>
                  <a:pt x="435806" y="2849078"/>
                </a:cubicBezTo>
                <a:cubicBezTo>
                  <a:pt x="410240" y="2845145"/>
                  <a:pt x="384471" y="2842661"/>
                  <a:pt x="358804" y="2839453"/>
                </a:cubicBezTo>
                <a:cubicBezTo>
                  <a:pt x="326643" y="2828732"/>
                  <a:pt x="327693" y="2828261"/>
                  <a:pt x="291427" y="2820202"/>
                </a:cubicBezTo>
                <a:cubicBezTo>
                  <a:pt x="221739" y="2804716"/>
                  <a:pt x="266024" y="2818151"/>
                  <a:pt x="214425" y="2800952"/>
                </a:cubicBezTo>
                <a:cubicBezTo>
                  <a:pt x="159251" y="2718188"/>
                  <a:pt x="225405" y="2822909"/>
                  <a:pt x="185550" y="2743200"/>
                </a:cubicBezTo>
                <a:cubicBezTo>
                  <a:pt x="180377" y="2732853"/>
                  <a:pt x="172716" y="2723949"/>
                  <a:pt x="166299" y="2714324"/>
                </a:cubicBezTo>
                <a:cubicBezTo>
                  <a:pt x="163091" y="2704699"/>
                  <a:pt x="162302" y="2693890"/>
                  <a:pt x="156674" y="2685448"/>
                </a:cubicBezTo>
                <a:cubicBezTo>
                  <a:pt x="149123" y="2674122"/>
                  <a:pt x="136512" y="2667030"/>
                  <a:pt x="127798" y="2656573"/>
                </a:cubicBezTo>
                <a:cubicBezTo>
                  <a:pt x="120392" y="2647686"/>
                  <a:pt x="114964" y="2637322"/>
                  <a:pt x="108547" y="2627697"/>
                </a:cubicBezTo>
                <a:lnTo>
                  <a:pt x="79672" y="2541070"/>
                </a:lnTo>
                <a:lnTo>
                  <a:pt x="70046" y="2512194"/>
                </a:lnTo>
                <a:cubicBezTo>
                  <a:pt x="66838" y="2489735"/>
                  <a:pt x="65522" y="2466923"/>
                  <a:pt x="60421" y="2444817"/>
                </a:cubicBezTo>
                <a:cubicBezTo>
                  <a:pt x="31484" y="2319419"/>
                  <a:pt x="50828" y="2435325"/>
                  <a:pt x="31545" y="2358190"/>
                </a:cubicBezTo>
                <a:cubicBezTo>
                  <a:pt x="19459" y="2309845"/>
                  <a:pt x="26103" y="2332238"/>
                  <a:pt x="12295" y="2290813"/>
                </a:cubicBezTo>
                <a:cubicBezTo>
                  <a:pt x="-6451" y="2178331"/>
                  <a:pt x="-4163" y="2223135"/>
                  <a:pt x="21920" y="2040556"/>
                </a:cubicBezTo>
                <a:cubicBezTo>
                  <a:pt x="25662" y="2014365"/>
                  <a:pt x="26495" y="1985568"/>
                  <a:pt x="41171" y="1963554"/>
                </a:cubicBezTo>
                <a:cubicBezTo>
                  <a:pt x="47588" y="1953929"/>
                  <a:pt x="54682" y="1944722"/>
                  <a:pt x="60421" y="1934678"/>
                </a:cubicBezTo>
                <a:cubicBezTo>
                  <a:pt x="67540" y="1922220"/>
                  <a:pt x="72067" y="1908345"/>
                  <a:pt x="79672" y="1896177"/>
                </a:cubicBezTo>
                <a:cubicBezTo>
                  <a:pt x="88174" y="1882573"/>
                  <a:pt x="98922" y="1870510"/>
                  <a:pt x="108547" y="1857676"/>
                </a:cubicBezTo>
                <a:cubicBezTo>
                  <a:pt x="149112" y="1735989"/>
                  <a:pt x="81441" y="1930548"/>
                  <a:pt x="137423" y="1799924"/>
                </a:cubicBezTo>
                <a:cubicBezTo>
                  <a:pt x="142634" y="1787765"/>
                  <a:pt x="141133" y="1773255"/>
                  <a:pt x="147049" y="1761423"/>
                </a:cubicBezTo>
                <a:cubicBezTo>
                  <a:pt x="157396" y="1740730"/>
                  <a:pt x="173647" y="1723511"/>
                  <a:pt x="185550" y="1703672"/>
                </a:cubicBezTo>
                <a:cubicBezTo>
                  <a:pt x="189584" y="1696948"/>
                  <a:pt x="223087" y="1639376"/>
                  <a:pt x="233676" y="1626670"/>
                </a:cubicBezTo>
                <a:cubicBezTo>
                  <a:pt x="242390" y="1616213"/>
                  <a:pt x="253838" y="1608251"/>
                  <a:pt x="262552" y="1597794"/>
                </a:cubicBezTo>
                <a:cubicBezTo>
                  <a:pt x="269958" y="1588907"/>
                  <a:pt x="273622" y="1577098"/>
                  <a:pt x="281802" y="1568918"/>
                </a:cubicBezTo>
                <a:cubicBezTo>
                  <a:pt x="293145" y="1557574"/>
                  <a:pt x="308230" y="1550606"/>
                  <a:pt x="320303" y="1540042"/>
                </a:cubicBezTo>
                <a:cubicBezTo>
                  <a:pt x="385164" y="1483288"/>
                  <a:pt x="329752" y="1516067"/>
                  <a:pt x="397305" y="1482291"/>
                </a:cubicBezTo>
                <a:cubicBezTo>
                  <a:pt x="406930" y="1472666"/>
                  <a:pt x="415724" y="1462129"/>
                  <a:pt x="426181" y="1453415"/>
                </a:cubicBezTo>
                <a:cubicBezTo>
                  <a:pt x="435068" y="1446009"/>
                  <a:pt x="447830" y="1443197"/>
                  <a:pt x="455057" y="1434164"/>
                </a:cubicBezTo>
                <a:cubicBezTo>
                  <a:pt x="461395" y="1426241"/>
                  <a:pt x="460145" y="1414363"/>
                  <a:pt x="464682" y="1405288"/>
                </a:cubicBezTo>
                <a:cubicBezTo>
                  <a:pt x="469855" y="1394941"/>
                  <a:pt x="477516" y="1386038"/>
                  <a:pt x="483933" y="1376413"/>
                </a:cubicBezTo>
                <a:lnTo>
                  <a:pt x="503183" y="1318661"/>
                </a:lnTo>
                <a:cubicBezTo>
                  <a:pt x="512359" y="1291132"/>
                  <a:pt x="516389" y="1281510"/>
                  <a:pt x="522434" y="1251284"/>
                </a:cubicBezTo>
                <a:cubicBezTo>
                  <a:pt x="551378" y="1106562"/>
                  <a:pt x="516711" y="1252059"/>
                  <a:pt x="541684" y="1164657"/>
                </a:cubicBezTo>
                <a:cubicBezTo>
                  <a:pt x="545318" y="1151937"/>
                  <a:pt x="544644" y="1137583"/>
                  <a:pt x="551310" y="1126156"/>
                </a:cubicBezTo>
                <a:cubicBezTo>
                  <a:pt x="567476" y="1098442"/>
                  <a:pt x="589811" y="1074821"/>
                  <a:pt x="609061" y="1049154"/>
                </a:cubicBezTo>
                <a:lnTo>
                  <a:pt x="637937" y="1010653"/>
                </a:lnTo>
                <a:cubicBezTo>
                  <a:pt x="641145" y="1001028"/>
                  <a:pt x="641137" y="989630"/>
                  <a:pt x="647562" y="981777"/>
                </a:cubicBezTo>
                <a:cubicBezTo>
                  <a:pt x="670548" y="953683"/>
                  <a:pt x="698897" y="930442"/>
                  <a:pt x="724564" y="904775"/>
                </a:cubicBezTo>
                <a:cubicBezTo>
                  <a:pt x="734189" y="895150"/>
                  <a:pt x="745889" y="887225"/>
                  <a:pt x="753440" y="875899"/>
                </a:cubicBezTo>
                <a:cubicBezTo>
                  <a:pt x="759857" y="866274"/>
                  <a:pt x="763658" y="854250"/>
                  <a:pt x="772691" y="847023"/>
                </a:cubicBezTo>
                <a:cubicBezTo>
                  <a:pt x="780613" y="840685"/>
                  <a:pt x="791941" y="840606"/>
                  <a:pt x="801566" y="837398"/>
                </a:cubicBezTo>
                <a:cubicBezTo>
                  <a:pt x="820817" y="824564"/>
                  <a:pt x="837369" y="806213"/>
                  <a:pt x="859318" y="798897"/>
                </a:cubicBezTo>
                <a:cubicBezTo>
                  <a:pt x="868943" y="795689"/>
                  <a:pt x="878868" y="793269"/>
                  <a:pt x="888194" y="789272"/>
                </a:cubicBezTo>
                <a:cubicBezTo>
                  <a:pt x="971452" y="753590"/>
                  <a:pt x="887852" y="782968"/>
                  <a:pt x="955571" y="760396"/>
                </a:cubicBezTo>
                <a:cubicBezTo>
                  <a:pt x="965196" y="753979"/>
                  <a:pt x="973875" y="745843"/>
                  <a:pt x="984446" y="741145"/>
                </a:cubicBezTo>
                <a:cubicBezTo>
                  <a:pt x="1002989" y="732904"/>
                  <a:pt x="1042198" y="721895"/>
                  <a:pt x="1042198" y="721895"/>
                </a:cubicBezTo>
                <a:cubicBezTo>
                  <a:pt x="1051823" y="715478"/>
                  <a:pt x="1061030" y="708383"/>
                  <a:pt x="1071074" y="702644"/>
                </a:cubicBezTo>
                <a:cubicBezTo>
                  <a:pt x="1089795" y="691946"/>
                  <a:pt x="1116367" y="678676"/>
                  <a:pt x="1138451" y="673768"/>
                </a:cubicBezTo>
                <a:cubicBezTo>
                  <a:pt x="1157502" y="669534"/>
                  <a:pt x="1177269" y="668876"/>
                  <a:pt x="1196202" y="664143"/>
                </a:cubicBezTo>
                <a:cubicBezTo>
                  <a:pt x="1215888" y="659222"/>
                  <a:pt x="1234056" y="648873"/>
                  <a:pt x="1253954" y="644893"/>
                </a:cubicBezTo>
                <a:cubicBezTo>
                  <a:pt x="1272748" y="641134"/>
                  <a:pt x="1347622" y="628227"/>
                  <a:pt x="1359832" y="616017"/>
                </a:cubicBezTo>
                <a:lnTo>
                  <a:pt x="1379082" y="606392"/>
                </a:ln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788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55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Estados repetidos!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97659" y="2390270"/>
            <a:ext cx="817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- Calculamos </a:t>
            </a:r>
            <a:r>
              <a:rPr lang="es-ES" sz="2400" b="1" dirty="0">
                <a:latin typeface="Source Sans Pro" panose="020B0604020202020204" charset="0"/>
              </a:rPr>
              <a:t>varias veces </a:t>
            </a:r>
            <a:r>
              <a:rPr lang="es-ES" sz="2400" dirty="0">
                <a:latin typeface="Source Sans Pro" panose="020B0604020202020204" charset="0"/>
              </a:rPr>
              <a:t>el mismo número de Fibonacci</a:t>
            </a:r>
          </a:p>
          <a:p>
            <a:endParaRPr lang="es-ES" sz="2400" dirty="0">
              <a:latin typeface="Source Sans Pro" panose="020B0604020202020204" charset="0"/>
            </a:endParaRPr>
          </a:p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440434" y="3590599"/>
            <a:ext cx="81725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ource Sans Pro" panose="020B0604020202020204" charset="0"/>
              </a:rPr>
              <a:t>¿Qué podemos hacer?</a:t>
            </a:r>
          </a:p>
          <a:p>
            <a:endParaRPr lang="es-ES" sz="2400" dirty="0">
              <a:latin typeface="Source Sans Pro" panose="020B0604020202020204" charset="0"/>
            </a:endParaRPr>
          </a:p>
          <a:p>
            <a:endParaRPr lang="es-ES" sz="2400" dirty="0">
              <a:latin typeface="Source Sans Pro" panose="020B0604020202020204" charset="0"/>
            </a:endParaRPr>
          </a:p>
        </p:txBody>
      </p:sp>
      <p:pic>
        <p:nvPicPr>
          <p:cNvPr id="1026" name="Picture 2" descr="Laghy | ¡Shitpost! Am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968" y="3348228"/>
            <a:ext cx="883953" cy="98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/>
          <p:cNvSpPr txBox="1"/>
          <p:nvPr/>
        </p:nvSpPr>
        <p:spPr>
          <a:xfrm>
            <a:off x="440434" y="4776505"/>
            <a:ext cx="531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604020202020204" charset="0"/>
              </a:rPr>
              <a:t>-</a:t>
            </a:r>
            <a:r>
              <a:rPr lang="es-ES" sz="2400" b="1" dirty="0">
                <a:latin typeface="Source Sans Pro" panose="020B0604020202020204" charset="0"/>
              </a:rPr>
              <a:t> Memorizar </a:t>
            </a:r>
            <a:r>
              <a:rPr lang="es-ES" sz="2400" dirty="0">
                <a:latin typeface="Source Sans Pro" panose="020B0604020202020204" charset="0"/>
              </a:rPr>
              <a:t>lo que ya hemos calculado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644415" y="4776504"/>
            <a:ext cx="371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→</a:t>
            </a:r>
            <a:endParaRPr lang="es-ES" sz="24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6047112" y="4776503"/>
            <a:ext cx="3703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Programación Dinámica</a:t>
            </a:r>
            <a:endParaRPr lang="es-ES" sz="2400" b="1" dirty="0">
              <a:solidFill>
                <a:srgbClr val="E74C3C"/>
              </a:solidFill>
            </a:endParaRPr>
          </a:p>
        </p:txBody>
      </p:sp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27D34FD-1263-FAC7-3752-7C31EA291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359" y="5513272"/>
            <a:ext cx="1655546" cy="132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8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Motivación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¿Qué es?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Características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Top Down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Bottom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Up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Problemas clásicos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88964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57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¿Qué es la Programación Dinámica?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97659" y="1999500"/>
            <a:ext cx="817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>
                <a:latin typeface="Source Sans Pro" panose="020B0604020202020204" charset="0"/>
              </a:rPr>
              <a:t>Paradigmas de la Programación:         </a:t>
            </a:r>
          </a:p>
          <a:p>
            <a:endParaRPr lang="es-ES" sz="2400" dirty="0">
              <a:latin typeface="Source Sans Pro" panose="020B0604020202020204" charset="0"/>
            </a:endParaRPr>
          </a:p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42292" y="2588771"/>
            <a:ext cx="4746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E74C3C"/>
                </a:solidFill>
                <a:latin typeface="Source Sans Pro" panose="020B0604020202020204" charset="0"/>
              </a:rPr>
              <a:t>&gt;&gt; </a:t>
            </a:r>
            <a:r>
              <a:rPr lang="es-ES" sz="2400" dirty="0">
                <a:latin typeface="Source Sans Pro" panose="020B0604020202020204" charset="0"/>
              </a:rPr>
              <a:t> Fuerza Bruta </a:t>
            </a:r>
          </a:p>
          <a:p>
            <a:r>
              <a:rPr lang="es-ES" sz="2400" b="1" dirty="0">
                <a:solidFill>
                  <a:srgbClr val="E74C3C"/>
                </a:solidFill>
                <a:latin typeface="Source Sans Pro" panose="020B0604020202020204" charset="0"/>
              </a:rPr>
              <a:t>&gt;&gt;  </a:t>
            </a:r>
            <a:r>
              <a:rPr lang="es-ES" sz="2400" dirty="0" err="1">
                <a:latin typeface="Source Sans Pro" panose="020B0604020202020204" charset="0"/>
              </a:rPr>
              <a:t>Greedy</a:t>
            </a:r>
            <a:endParaRPr lang="es-ES" sz="2400" dirty="0">
              <a:latin typeface="Source Sans Pro" panose="020B0604020202020204" charset="0"/>
            </a:endParaRPr>
          </a:p>
          <a:p>
            <a:r>
              <a:rPr lang="es-ES" sz="2400" b="1" dirty="0">
                <a:solidFill>
                  <a:srgbClr val="E74C3C"/>
                </a:solidFill>
                <a:latin typeface="Source Sans Pro" panose="020B0604020202020204" charset="0"/>
              </a:rPr>
              <a:t>&gt;&gt;  </a:t>
            </a:r>
            <a:r>
              <a:rPr lang="es-ES" sz="2400" dirty="0">
                <a:latin typeface="Source Sans Pro" panose="020B0604020202020204" charset="0"/>
              </a:rPr>
              <a:t>Divide y Vencerás</a:t>
            </a:r>
          </a:p>
          <a:p>
            <a:r>
              <a:rPr lang="es-ES" sz="2400" b="1" dirty="0">
                <a:solidFill>
                  <a:srgbClr val="E74C3C"/>
                </a:solidFill>
                <a:latin typeface="Source Sans Pro" panose="020B0604020202020204" charset="0"/>
              </a:rPr>
              <a:t>&gt;&gt;  Programación Dinámica</a:t>
            </a:r>
          </a:p>
          <a:p>
            <a:endParaRPr lang="es-ES" sz="2400" dirty="0">
              <a:latin typeface="Source Sans Pro" panose="020B0604020202020204" charset="0"/>
            </a:endParaRPr>
          </a:p>
          <a:p>
            <a:endParaRPr lang="es-ES" sz="2400" dirty="0">
              <a:latin typeface="Source Sans Pro" panose="020B0604020202020204" charset="0"/>
            </a:endParaRPr>
          </a:p>
          <a:p>
            <a:r>
              <a:rPr lang="es-ES" sz="2400" dirty="0">
                <a:latin typeface="Source Sans Pro" panose="020B0604020202020204" charset="0"/>
              </a:rPr>
              <a:t>       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23602" y="5194417"/>
            <a:ext cx="6583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  <a:p>
            <a:r>
              <a:rPr lang="es-ES" sz="2400" dirty="0">
                <a:latin typeface="Source Sans Pro" panose="020B0604020202020204" charset="0"/>
              </a:rPr>
              <a:t>-  20% de los problemas de un concurso son </a:t>
            </a:r>
            <a:r>
              <a:rPr lang="es-ES" sz="2400" b="1" dirty="0">
                <a:solidFill>
                  <a:srgbClr val="E74C3C"/>
                </a:solidFill>
                <a:latin typeface="Source Sans Pro" panose="020B0604020202020204" charset="0"/>
              </a:rPr>
              <a:t>DP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0345BB-C66B-D9FF-AA50-2EDBA95E1C43}"/>
              </a:ext>
            </a:extLst>
          </p:cNvPr>
          <p:cNvSpPr txBox="1"/>
          <p:nvPr/>
        </p:nvSpPr>
        <p:spPr>
          <a:xfrm>
            <a:off x="323602" y="4121852"/>
            <a:ext cx="7007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  <a:p>
            <a:r>
              <a:rPr lang="es-ES" sz="2400" dirty="0">
                <a:latin typeface="Source Sans Pro" panose="020B0604020202020204" charset="0"/>
              </a:rPr>
              <a:t>-  </a:t>
            </a:r>
            <a:r>
              <a:rPr lang="es-ES" sz="2400" b="1" dirty="0">
                <a:solidFill>
                  <a:srgbClr val="E74C3C"/>
                </a:solidFill>
                <a:latin typeface="Source Sans Pro" panose="020B0604020202020204" charset="0"/>
              </a:rPr>
              <a:t>Memorizar</a:t>
            </a:r>
            <a:r>
              <a:rPr lang="es-ES" sz="2400" dirty="0">
                <a:latin typeface="Source Sans Pro" panose="020B0604020202020204" charset="0"/>
              </a:rPr>
              <a:t> resultados calculados para reutilizarlos</a:t>
            </a:r>
            <a:endParaRPr lang="es-ES" sz="2400" b="1" dirty="0">
              <a:solidFill>
                <a:srgbClr val="E74C3C"/>
              </a:solidFill>
              <a:latin typeface="Source Sans Pro" panose="020B060402020202020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84EA65-9448-A24A-3D93-CEEE6DF3A800}"/>
              </a:ext>
            </a:extLst>
          </p:cNvPr>
          <p:cNvSpPr txBox="1"/>
          <p:nvPr/>
        </p:nvSpPr>
        <p:spPr>
          <a:xfrm>
            <a:off x="323601" y="4639037"/>
            <a:ext cx="8944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  <a:p>
            <a:r>
              <a:rPr lang="es-ES" sz="2400" dirty="0">
                <a:latin typeface="Source Sans Pro" panose="020B0604020202020204" charset="0"/>
              </a:rPr>
              <a:t>-  Problemas clásicos: maximizar, minimizar, contar caminos, …</a:t>
            </a:r>
            <a:endParaRPr lang="es-ES" sz="2400" b="1" dirty="0">
              <a:solidFill>
                <a:srgbClr val="E74C3C"/>
              </a:solidFill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Motivación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¿Qué es?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es-ES" sz="36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Características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Top Down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Bottom Up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Problemas clásicos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328139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59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Características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2199" y="2455172"/>
            <a:ext cx="65714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</a:p>
        </p:txBody>
      </p:sp>
    </p:spTree>
    <p:extLst>
      <p:ext uri="{BB962C8B-B14F-4D97-AF65-F5344CB8AC3E}">
        <p14:creationId xmlns:p14="http://schemas.microsoft.com/office/powerpoint/2010/main" val="141342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90BEE7-219D-43D0-4EB6-B66E52106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266503" y="3657236"/>
            <a:ext cx="1667754" cy="2285702"/>
          </a:xfrm>
          <a:prstGeom prst="rect">
            <a:avLst/>
          </a:prstGeom>
        </p:spPr>
      </p:pic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7BDAC5-06F1-0C71-31D4-F3EA6F48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1779463" y="3657236"/>
            <a:ext cx="1667754" cy="228570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E1F5FC4-BCF9-E414-DC66-71B26E70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57236"/>
            <a:ext cx="1667754" cy="22857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6" y="1481998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E0F3494-0BA0-43C2-CBDE-E2D4653418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960577" y="1527453"/>
            <a:ext cx="3265045" cy="265784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3EFD41B-AFE0-B192-1219-D8E8CE46A897}"/>
              </a:ext>
            </a:extLst>
          </p:cNvPr>
          <p:cNvSpPr txBox="1"/>
          <p:nvPr/>
        </p:nvSpPr>
        <p:spPr>
          <a:xfrm>
            <a:off x="759417" y="5942938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7CE9CB-4F7C-97D3-4CD7-0C332F8BA76E}"/>
              </a:ext>
            </a:extLst>
          </p:cNvPr>
          <p:cNvSpPr txBox="1"/>
          <p:nvPr/>
        </p:nvSpPr>
        <p:spPr>
          <a:xfrm>
            <a:off x="2343021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8191E-F391-E68F-5C3C-46EEB578C3FB}"/>
              </a:ext>
            </a:extLst>
          </p:cNvPr>
          <p:cNvSpPr txBox="1"/>
          <p:nvPr/>
        </p:nvSpPr>
        <p:spPr>
          <a:xfrm>
            <a:off x="3926626" y="5973112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710DA-B6AB-8A89-8EBC-AC16B76C2DBE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30742128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60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Características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2198" y="2455172"/>
            <a:ext cx="8584757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>
                <a:solidFill>
                  <a:srgbClr val="00B050"/>
                </a:solidFill>
                <a:latin typeface="Source Sans Pro"/>
              </a:rPr>
              <a:t>Estado</a:t>
            </a:r>
            <a:br>
              <a:rPr lang="es-ES" sz="2800" dirty="0">
                <a:latin typeface="Source Sans Pro" panose="020B0604020202020204" charset="0"/>
              </a:rPr>
            </a:br>
            <a:r>
              <a:rPr lang="es-ES" sz="2800" dirty="0">
                <a:solidFill>
                  <a:srgbClr val="00B050"/>
                </a:solidFill>
                <a:latin typeface="Source Sans Pro"/>
              </a:rPr>
              <a:t>- </a:t>
            </a:r>
            <a:r>
              <a:rPr lang="es-ES" sz="2800" dirty="0">
                <a:solidFill>
                  <a:schemeClr val="tx1"/>
                </a:solidFill>
                <a:latin typeface="Source Sans Pro"/>
              </a:rPr>
              <a:t>Situación del problema en la que te encuentras (y 	que se puede repetir)</a:t>
            </a:r>
            <a:br>
              <a:rPr lang="es-ES" sz="2800" dirty="0">
                <a:latin typeface="Source Sans Pro" panose="020B0604020202020204" charset="0"/>
              </a:rPr>
            </a:br>
            <a:r>
              <a:rPr lang="es-ES" sz="2800" dirty="0">
                <a:solidFill>
                  <a:srgbClr val="00B050"/>
                </a:solidFill>
                <a:latin typeface="Source Sans Pro"/>
              </a:rPr>
              <a:t>-</a:t>
            </a:r>
            <a:r>
              <a:rPr lang="es-ES" sz="2800" dirty="0">
                <a:solidFill>
                  <a:schemeClr val="tx1"/>
                </a:solidFill>
                <a:latin typeface="Source Sans Pro"/>
              </a:rPr>
              <a:t> Está determinado por un conjunto de parámetros</a:t>
            </a:r>
            <a:br>
              <a:rPr lang="es-ES" sz="2800" dirty="0">
                <a:latin typeface="Source Sans Pro" panose="020B0604020202020204" charset="0"/>
              </a:rPr>
            </a:br>
            <a:r>
              <a:rPr lang="es-ES" sz="2800" dirty="0">
                <a:solidFill>
                  <a:srgbClr val="00B050"/>
                </a:solidFill>
                <a:latin typeface="Source Sans Pro"/>
              </a:rPr>
              <a:t>-</a:t>
            </a:r>
            <a:r>
              <a:rPr lang="es-ES" sz="2800" dirty="0">
                <a:solidFill>
                  <a:schemeClr val="tx1"/>
                </a:solidFill>
                <a:latin typeface="Source Sans Pro"/>
              </a:rPr>
              <a:t> Ejemplo (Fibonacci): número de Fibonacci a calcular</a:t>
            </a:r>
            <a:br>
              <a:rPr lang="es-ES" sz="2800" dirty="0">
                <a:latin typeface="Source Sans Pro" panose="020B0604020202020204" charset="0"/>
              </a:rPr>
            </a:br>
            <a:endParaRPr lang="es-ES" sz="2800" dirty="0">
              <a:solidFill>
                <a:srgbClr val="00B050"/>
              </a:solidFill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</a:p>
        </p:txBody>
      </p:sp>
    </p:spTree>
    <p:extLst>
      <p:ext uri="{BB962C8B-B14F-4D97-AF65-F5344CB8AC3E}">
        <p14:creationId xmlns:p14="http://schemas.microsoft.com/office/powerpoint/2010/main" val="995384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61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Características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2199" y="2455172"/>
            <a:ext cx="65714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  <a:b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- 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Paso de un estado a otro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- 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Ejemplo (Fibonacci): 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Fibo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(n) </a:t>
            </a:r>
            <a:r>
              <a:rPr lang="es-ES" sz="2800" b="1" dirty="0">
                <a:solidFill>
                  <a:srgbClr val="C00000"/>
                </a:solidFill>
                <a:latin typeface="Source Sans Pro" panose="020B0604020202020204" charset="0"/>
              </a:rPr>
              <a:t>=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Fibo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(n-1) + </a:t>
            </a:r>
            <a:r>
              <a:rPr lang="es-ES" sz="2800" dirty="0" err="1">
                <a:solidFill>
                  <a:schemeClr val="tx1"/>
                </a:solidFill>
                <a:latin typeface="Source Sans Pro" panose="020B0604020202020204" charset="0"/>
              </a:rPr>
              <a:t>Fibo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(n-2)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endParaRPr lang="es-ES" sz="2800" dirty="0">
              <a:solidFill>
                <a:srgbClr val="C00000"/>
              </a:solidFill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</a:p>
        </p:txBody>
      </p:sp>
    </p:spTree>
    <p:extLst>
      <p:ext uri="{BB962C8B-B14F-4D97-AF65-F5344CB8AC3E}">
        <p14:creationId xmlns:p14="http://schemas.microsoft.com/office/powerpoint/2010/main" val="2289341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62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Características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2199" y="2455172"/>
            <a:ext cx="75716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</a:t>
            </a:r>
            <a:b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- 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Estructura para almacenar los resultados previamente calculados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-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Se accede a ella a través de los parámetros que caracterizan el estado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-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Ejemplo (Fibonacci): 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endParaRPr lang="es-ES" sz="2800" dirty="0">
              <a:solidFill>
                <a:schemeClr val="tx1"/>
              </a:solidFill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45E9F30-8078-00C1-8B01-7A1D79670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5612"/>
              </p:ext>
            </p:extLst>
          </p:nvPr>
        </p:nvGraphicFramePr>
        <p:xfrm>
          <a:off x="5136748" y="5495449"/>
          <a:ext cx="42748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966">
                  <a:extLst>
                    <a:ext uri="{9D8B030D-6E8A-4147-A177-3AD203B41FA5}">
                      <a16:colId xmlns:a16="http://schemas.microsoft.com/office/drawing/2014/main" val="1852212168"/>
                    </a:ext>
                  </a:extLst>
                </a:gridCol>
                <a:gridCol w="854966">
                  <a:extLst>
                    <a:ext uri="{9D8B030D-6E8A-4147-A177-3AD203B41FA5}">
                      <a16:colId xmlns:a16="http://schemas.microsoft.com/office/drawing/2014/main" val="3268247041"/>
                    </a:ext>
                  </a:extLst>
                </a:gridCol>
                <a:gridCol w="854966">
                  <a:extLst>
                    <a:ext uri="{9D8B030D-6E8A-4147-A177-3AD203B41FA5}">
                      <a16:colId xmlns:a16="http://schemas.microsoft.com/office/drawing/2014/main" val="2888995469"/>
                    </a:ext>
                  </a:extLst>
                </a:gridCol>
                <a:gridCol w="854966">
                  <a:extLst>
                    <a:ext uri="{9D8B030D-6E8A-4147-A177-3AD203B41FA5}">
                      <a16:colId xmlns:a16="http://schemas.microsoft.com/office/drawing/2014/main" val="809108944"/>
                    </a:ext>
                  </a:extLst>
                </a:gridCol>
                <a:gridCol w="854966">
                  <a:extLst>
                    <a:ext uri="{9D8B030D-6E8A-4147-A177-3AD203B41FA5}">
                      <a16:colId xmlns:a16="http://schemas.microsoft.com/office/drawing/2014/main" val="364223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lt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lt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lt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lt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2400" b="1" i="0" u="none" strike="noStrike" cap="none" dirty="0">
                          <a:solidFill>
                            <a:schemeClr val="lt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3266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01F952B-CE5C-6F09-3E4E-E307A2E39198}"/>
              </a:ext>
            </a:extLst>
          </p:cNvPr>
          <p:cNvSpPr txBox="1"/>
          <p:nvPr/>
        </p:nvSpPr>
        <p:spPr>
          <a:xfrm>
            <a:off x="5439904" y="5881293"/>
            <a:ext cx="514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0          1         2          3        4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E1A1005-210C-9542-7564-F0E2432EE5DC}"/>
              </a:ext>
            </a:extLst>
          </p:cNvPr>
          <p:cNvSpPr txBox="1"/>
          <p:nvPr/>
        </p:nvSpPr>
        <p:spPr>
          <a:xfrm>
            <a:off x="4230734" y="6487044"/>
            <a:ext cx="5124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Source Sans Pro" panose="020B0604020202020204" charset="0"/>
              </a:rPr>
              <a:t>*en ocasiones podrá ser un mapa u otra estructura</a:t>
            </a:r>
          </a:p>
          <a:p>
            <a:endParaRPr lang="es-ES" sz="2400" dirty="0">
              <a:latin typeface="Source Sans Pro" panose="020B0604020202020204" charset="0"/>
            </a:endParaRPr>
          </a:p>
          <a:p>
            <a:endParaRPr lang="es-ES" sz="2400" dirty="0">
              <a:latin typeface="Source Sans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3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63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Características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62199" y="2455172"/>
            <a:ext cx="7902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Transición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Memoria</a:t>
            </a:r>
          </a:p>
          <a:p>
            <a:pPr marL="457200" indent="-457200">
              <a:buAutoNum type="arabicPeriod"/>
            </a:pP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</a:t>
            </a:r>
            <a:b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- 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Estados de los cuales conocemos la solución de antemano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-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Ejemplo (Fibonacci): Fibonacci(0) = 1</a:t>
            </a:r>
            <a:b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</a:b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			  Fibonacci(1) = 1</a:t>
            </a:r>
          </a:p>
        </p:txBody>
      </p:sp>
    </p:spTree>
    <p:extLst>
      <p:ext uri="{BB962C8B-B14F-4D97-AF65-F5344CB8AC3E}">
        <p14:creationId xmlns:p14="http://schemas.microsoft.com/office/powerpoint/2010/main" val="88748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64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35666" y="143807"/>
            <a:ext cx="9360000" cy="109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Primeros pasos para construir un DP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29723" y="1882335"/>
            <a:ext cx="87030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Determinar las características del problema: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- Las características (parámetros) que determinan 	   totalmente un </a:t>
            </a:r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estado</a:t>
            </a:r>
          </a:p>
          <a:p>
            <a:r>
              <a:rPr lang="es-ES" sz="2800" dirty="0">
                <a:solidFill>
                  <a:srgbClr val="00B050"/>
                </a:solidFill>
                <a:latin typeface="Source Sans Pro" panose="020B0604020202020204" charset="0"/>
              </a:rPr>
              <a:t>	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- Los </a:t>
            </a:r>
            <a:r>
              <a:rPr lang="es-ES" sz="2800" dirty="0">
                <a:solidFill>
                  <a:srgbClr val="FFC000"/>
                </a:solidFill>
                <a:latin typeface="Source Sans Pro" panose="020B0604020202020204" charset="0"/>
              </a:rPr>
              <a:t>casos bases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para los cuales conocemos la 	  	   solución</a:t>
            </a:r>
            <a:endParaRPr lang="es-ES" sz="2800" dirty="0">
              <a:solidFill>
                <a:srgbClr val="00B050"/>
              </a:solidFill>
              <a:latin typeface="Source Sans Pro" panose="020B0604020202020204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- Las </a:t>
            </a:r>
            <a:r>
              <a:rPr lang="es-ES" sz="2800" dirty="0">
                <a:solidFill>
                  <a:srgbClr val="C00000"/>
                </a:solidFill>
                <a:latin typeface="Source Sans Pro" panose="020B0604020202020204" charset="0"/>
              </a:rPr>
              <a:t>transiciones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entre estados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	- La estructura de </a:t>
            </a:r>
            <a:r>
              <a:rPr lang="es-ES" sz="2800" dirty="0">
                <a:solidFill>
                  <a:srgbClr val="7030A0"/>
                </a:solidFill>
                <a:latin typeface="Source Sans Pro" panose="020B0604020202020204" charset="0"/>
              </a:rPr>
              <a:t>memorización</a:t>
            </a:r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 necesaria</a:t>
            </a:r>
          </a:p>
        </p:txBody>
      </p:sp>
    </p:spTree>
    <p:extLst>
      <p:ext uri="{BB962C8B-B14F-4D97-AF65-F5344CB8AC3E}">
        <p14:creationId xmlns:p14="http://schemas.microsoft.com/office/powerpoint/2010/main" val="4047257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65</a:t>
            </a:fld>
            <a:endParaRPr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35666" y="143807"/>
            <a:ext cx="9360000" cy="109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¿Complejidad de un algoritmo de DP?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546782" y="3809389"/>
            <a:ext cx="284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>
              <a:latin typeface="Source Sans Pro" panose="020B060402020202020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673365" y="2201461"/>
            <a:ext cx="64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Source Sans Pro" panose="020B0604020202020204" charset="0"/>
              </a:rPr>
              <a:t>O ( </a:t>
            </a:r>
            <a:r>
              <a:rPr lang="es-ES" sz="3600" dirty="0" err="1">
                <a:solidFill>
                  <a:schemeClr val="tx1"/>
                </a:solidFill>
                <a:latin typeface="Source Sans Pro" panose="020B0604020202020204" charset="0"/>
              </a:rPr>
              <a:t>nº</a:t>
            </a:r>
            <a:r>
              <a:rPr lang="es-ES" sz="3600" dirty="0">
                <a:solidFill>
                  <a:schemeClr val="tx1"/>
                </a:solidFill>
                <a:latin typeface="Source Sans Pro" panose="020B0604020202020204" charset="0"/>
              </a:rPr>
              <a:t> estados * </a:t>
            </a:r>
            <a:r>
              <a:rPr lang="es-ES" sz="3600" dirty="0" err="1">
                <a:solidFill>
                  <a:schemeClr val="tx1"/>
                </a:solidFill>
                <a:latin typeface="Source Sans Pro" panose="020B0604020202020204" charset="0"/>
              </a:rPr>
              <a:t>nº</a:t>
            </a:r>
            <a:r>
              <a:rPr lang="es-ES" sz="3600" dirty="0">
                <a:solidFill>
                  <a:schemeClr val="tx1"/>
                </a:solidFill>
                <a:latin typeface="Source Sans Pro" panose="020B0604020202020204" charset="0"/>
              </a:rPr>
              <a:t> transiciones)</a:t>
            </a:r>
          </a:p>
        </p:txBody>
      </p:sp>
      <p:pic>
        <p:nvPicPr>
          <p:cNvPr id="3" name="Imagen 2" descr="Imagen que contiene interior, taza, cámara, frente&#10;&#10;Descripción generada automáticamente">
            <a:extLst>
              <a:ext uri="{FF2B5EF4-FFF2-40B4-BE49-F238E27FC236}">
                <a16:creationId xmlns:a16="http://schemas.microsoft.com/office/drawing/2014/main" id="{783E19E1-8771-A514-1DF0-DE837B4FC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77" y="3258672"/>
            <a:ext cx="2395969" cy="202476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28E7A48-A2A9-204E-1362-2B9BCB2D4685}"/>
              </a:ext>
            </a:extLst>
          </p:cNvPr>
          <p:cNvSpPr txBox="1"/>
          <p:nvPr/>
        </p:nvSpPr>
        <p:spPr>
          <a:xfrm>
            <a:off x="1798011" y="5767522"/>
            <a:ext cx="6484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Source Sans Pro" panose="020B0604020202020204" charset="0"/>
              </a:rPr>
              <a:t>Ejemplo Fibonacci: O (n * 2 ) = </a:t>
            </a:r>
            <a:r>
              <a:rPr lang="es-ES" sz="2800" b="1" dirty="0">
                <a:solidFill>
                  <a:srgbClr val="E74C3C"/>
                </a:solidFill>
                <a:latin typeface="Source Sans Pro" panose="020B060402020202020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72914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Motivación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¿Qué es?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Características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Top Down 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Bottom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Up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Problemas clásicos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8664167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2434225"/>
            <a:ext cx="9180000" cy="4680000"/>
          </a:xfrm>
        </p:spPr>
        <p:txBody>
          <a:bodyPr/>
          <a:lstStyle/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Llegar desde el problema general hasta los </a:t>
            </a:r>
            <a:r>
              <a:rPr lang="es-ES" sz="2800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casos base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Enfoque </a:t>
            </a:r>
            <a:r>
              <a:rPr lang="es-ES" sz="28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RECURSIVO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DP recursivo = Recursión con Fuerza Bruta + Memo</a:t>
            </a:r>
          </a:p>
          <a:p>
            <a:endParaRPr lang="es-ES" sz="28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Top – Down (</a:t>
            </a:r>
            <a:r>
              <a:rPr lang="es-ES" sz="3200" b="1" dirty="0" err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memoización</a:t>
            </a: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)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08068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101" y="1931911"/>
            <a:ext cx="3353514" cy="1137363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Esquema general </a:t>
            </a:r>
          </a:p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de la recursión</a:t>
            </a:r>
          </a:p>
          <a:p>
            <a:endParaRPr lang="es-ES" sz="28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strike="noStrik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Recursión -&gt; D</a:t>
            </a: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01C1E029-D8DB-60C1-72B8-5553076E4071}"/>
              </a:ext>
            </a:extLst>
          </p:cNvPr>
          <p:cNvSpPr txBox="1">
            <a:spLocks/>
          </p:cNvSpPr>
          <p:nvPr/>
        </p:nvSpPr>
        <p:spPr>
          <a:xfrm>
            <a:off x="3818171" y="1622157"/>
            <a:ext cx="5858357" cy="21576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resolver ( </a:t>
            </a:r>
            <a:r>
              <a:rPr lang="es-ES" sz="2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parámetros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- 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caso base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 -&gt; solución ya conocida</a:t>
            </a:r>
            <a:b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en otro caso: 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- </a:t>
            </a:r>
            <a:r>
              <a:rPr lang="es-ES" sz="2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transiciones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hacia otros 			estados 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36C10C5-0727-4CDE-43C1-ECEB20C43AF8}"/>
              </a:ext>
            </a:extLst>
          </p:cNvPr>
          <p:cNvSpPr txBox="1">
            <a:spLocks/>
          </p:cNvSpPr>
          <p:nvPr/>
        </p:nvSpPr>
        <p:spPr>
          <a:xfrm>
            <a:off x="489215" y="4662543"/>
            <a:ext cx="1916494" cy="63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DP</a:t>
            </a:r>
          </a:p>
          <a:p>
            <a:endParaRPr lang="es-ES" sz="28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BF338E7-E05C-7B0B-EA4C-F82BEDBFCC50}"/>
              </a:ext>
            </a:extLst>
          </p:cNvPr>
          <p:cNvSpPr txBox="1">
            <a:spLocks/>
          </p:cNvSpPr>
          <p:nvPr/>
        </p:nvSpPr>
        <p:spPr>
          <a:xfrm>
            <a:off x="3818171" y="3932659"/>
            <a:ext cx="5858357" cy="273939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resolver (</a:t>
            </a:r>
            <a:r>
              <a:rPr lang="es-ES" sz="2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parámetros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- 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caso base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? -&gt; solución ya conocida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- resultado ya calculado? -&gt; </a:t>
            </a:r>
            <a:r>
              <a:rPr lang="es-ES" sz="22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Memo</a:t>
            </a:r>
            <a:b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en otro caso: </a:t>
            </a:r>
            <a:b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- </a:t>
            </a:r>
            <a:r>
              <a:rPr lang="es-ES" sz="2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transiciones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hacia otros estados 		- almacenar en la </a:t>
            </a:r>
            <a:r>
              <a:rPr lang="es-ES" sz="22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Memo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 devolver el 			resultado 	</a:t>
            </a:r>
            <a:endParaRPr lang="es-ES" sz="2200" dirty="0">
              <a:solidFill>
                <a:srgbClr val="7030A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pic>
        <p:nvPicPr>
          <p:cNvPr id="3078" name="Picture 6" descr="Flecha Roja Hacia Abajo. Ilustración 3d. Fotos, Retratos, Imágenes Y  Fotografía De Archivo Libres De Derecho. Image 37808643.">
            <a:extLst>
              <a:ext uri="{FF2B5EF4-FFF2-40B4-BE49-F238E27FC236}">
                <a16:creationId xmlns:a16="http://schemas.microsoft.com/office/drawing/2014/main" id="{536917EA-C701-2314-B46A-59B7585C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7" y="3069274"/>
            <a:ext cx="1137362" cy="11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21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101" y="1931911"/>
            <a:ext cx="3353514" cy="1137363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Esquema general </a:t>
            </a:r>
          </a:p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  de la recursión</a:t>
            </a:r>
          </a:p>
          <a:p>
            <a:endParaRPr lang="es-ES" sz="28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strike="noStrik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Ejemplo: Fibonacci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01C1E029-D8DB-60C1-72B8-5553076E4071}"/>
              </a:ext>
            </a:extLst>
          </p:cNvPr>
          <p:cNvSpPr txBox="1">
            <a:spLocks/>
          </p:cNvSpPr>
          <p:nvPr/>
        </p:nvSpPr>
        <p:spPr>
          <a:xfrm>
            <a:off x="3737787" y="1622158"/>
            <a:ext cx="6133172" cy="215767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Fibonacci ( </a:t>
            </a:r>
            <a:r>
              <a:rPr lang="es-ES" sz="2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si 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n==0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 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n==1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devolver 1;</a:t>
            </a:r>
            <a:b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 no: devolver </a:t>
            </a:r>
            <a:r>
              <a:rPr lang="es-ES" sz="2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Fibonacci(n-1) 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s-ES" sz="2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Fibonacci(n-2)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236C10C5-0727-4CDE-43C1-ECEB20C43AF8}"/>
              </a:ext>
            </a:extLst>
          </p:cNvPr>
          <p:cNvSpPr txBox="1">
            <a:spLocks/>
          </p:cNvSpPr>
          <p:nvPr/>
        </p:nvSpPr>
        <p:spPr>
          <a:xfrm>
            <a:off x="489215" y="4662543"/>
            <a:ext cx="1916494" cy="63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DP</a:t>
            </a:r>
          </a:p>
          <a:p>
            <a:endParaRPr lang="es-ES" sz="28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BF338E7-E05C-7B0B-EA4C-F82BEDBFCC50}"/>
              </a:ext>
            </a:extLst>
          </p:cNvPr>
          <p:cNvSpPr txBox="1">
            <a:spLocks/>
          </p:cNvSpPr>
          <p:nvPr/>
        </p:nvSpPr>
        <p:spPr>
          <a:xfrm>
            <a:off x="3818171" y="4085483"/>
            <a:ext cx="6052788" cy="254279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Fibonacci ( </a:t>
            </a:r>
            <a:r>
              <a:rPr lang="es-ES" sz="2200" dirty="0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si 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n==0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 </a:t>
            </a:r>
            <a:r>
              <a:rPr lang="es-ES" sz="22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n==1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devolver 1;</a:t>
            </a: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si calculado Fibonacci(n): devolver </a:t>
            </a:r>
            <a:r>
              <a:rPr lang="es-ES" sz="22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Memo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(n)</a:t>
            </a:r>
            <a:b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 no: calcular </a:t>
            </a:r>
            <a:r>
              <a:rPr lang="es-ES" sz="2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Fibonacci(n-1) 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+ </a:t>
            </a:r>
            <a:r>
              <a:rPr lang="es-ES" sz="2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Fibonacci(n-2)</a:t>
            </a:r>
          </a:p>
          <a:p>
            <a:r>
              <a:rPr lang="es-ES" sz="22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    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almacenar </a:t>
            </a:r>
            <a:r>
              <a:rPr lang="es-ES" sz="22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Memo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(n)</a:t>
            </a:r>
            <a:b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    devolver </a:t>
            </a:r>
            <a:r>
              <a:rPr lang="es-ES" sz="2200" dirty="0">
                <a:solidFill>
                  <a:srgbClr val="7030A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Memo</a:t>
            </a:r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(n)</a:t>
            </a:r>
            <a:endParaRPr lang="es-ES" sz="2200" dirty="0">
              <a:solidFill>
                <a:srgbClr val="C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pic>
        <p:nvPicPr>
          <p:cNvPr id="3078" name="Picture 6" descr="Flecha Roja Hacia Abajo. Ilustración 3d. Fotos, Retratos, Imágenes Y  Fotografía De Archivo Libres De Derecho. Image 37808643.">
            <a:extLst>
              <a:ext uri="{FF2B5EF4-FFF2-40B4-BE49-F238E27FC236}">
                <a16:creationId xmlns:a16="http://schemas.microsoft.com/office/drawing/2014/main" id="{536917EA-C701-2314-B46A-59B7585C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177" y="3069274"/>
            <a:ext cx="1137362" cy="11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0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90BEE7-219D-43D0-4EB6-B66E521064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266503" y="3657236"/>
            <a:ext cx="1667754" cy="2285702"/>
          </a:xfrm>
          <a:prstGeom prst="rect">
            <a:avLst/>
          </a:prstGeom>
        </p:spPr>
      </p:pic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7BDAC5-06F1-0C71-31D4-F3EA6F48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1779463" y="3657236"/>
            <a:ext cx="1667754" cy="228570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E1F5FC4-BCF9-E414-DC66-71B26E70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57236"/>
            <a:ext cx="1667754" cy="22857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6217" y="870714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E0F3494-0BA0-43C2-CBDE-E2D4653418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055733" y="1616737"/>
            <a:ext cx="3265045" cy="265784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3EFD41B-AFE0-B192-1219-D8E8CE46A897}"/>
              </a:ext>
            </a:extLst>
          </p:cNvPr>
          <p:cNvSpPr txBox="1"/>
          <p:nvPr/>
        </p:nvSpPr>
        <p:spPr>
          <a:xfrm>
            <a:off x="759417" y="5942938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7CE9CB-4F7C-97D3-4CD7-0C332F8BA76E}"/>
              </a:ext>
            </a:extLst>
          </p:cNvPr>
          <p:cNvSpPr txBox="1"/>
          <p:nvPr/>
        </p:nvSpPr>
        <p:spPr>
          <a:xfrm>
            <a:off x="2343021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8191E-F391-E68F-5C3C-46EEB578C3FB}"/>
              </a:ext>
            </a:extLst>
          </p:cNvPr>
          <p:cNvSpPr txBox="1"/>
          <p:nvPr/>
        </p:nvSpPr>
        <p:spPr>
          <a:xfrm>
            <a:off x="3926626" y="5973112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69A2BB-1848-A095-7213-43CB0736B135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B6105-3F57-D363-2832-2793AC950EFC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5593A-B3D1-0EB1-9F7E-E49C855328DE}"/>
              </a:ext>
            </a:extLst>
          </p:cNvPr>
          <p:cNvSpPr txBox="1"/>
          <p:nvPr/>
        </p:nvSpPr>
        <p:spPr>
          <a:xfrm>
            <a:off x="9055864" y="1577207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60717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465E-6 -0.00126 L 2.83465E-6 -0.00105 C -0.00063 -0.00147 -0.02174 -0.02289 -0.03024 -0.02331 C -0.0389 -0.02352 -0.04772 -0.02121 -0.05638 -0.02016 L -0.07969 -0.00126 C -0.08268 0.00147 -0.08614 0.00357 -0.08929 0.00609 C -0.10142 0.01764 -0.09496 0.01323 -0.10835 0.01932 C -0.11197 0.01848 -0.11591 0.01827 -0.11937 0.01638 C -0.1452 0.00252 -0.10032 0.01407 -0.14662 0.00042 C -0.15339 -0.00168 -0.16048 -0.00168 -0.16709 -0.00252 C -0.17654 -0.00168 -0.18567 -0.0021 -0.19465 0.00042 C -0.20016 0.00189 -0.2052 0.00546 -0.20961 0.00924 C -0.21811 0.01575 -0.22614 0.02289 -0.23292 0.03129 C -0.24032 0.04011 -0.24835 0.05061 -0.25764 0.05775 C -0.26095 0.06027 -0.26504 0.06153 -0.26866 0.06363 C -0.2789 0.05796 -0.27559 0.05943 -0.28772 0.05481 C -0.29055 0.05355 -0.29323 0.05292 -0.29591 0.05187 C -0.31575 0.04263 -0.29764 0.04809 -0.31922 0.04305 C -0.32693 0.04347 -0.33481 0.04326 -0.34252 0.04431 C -0.35071 0.04599 -0.35402 0.05103 -0.36032 0.05628 C -0.36158 0.05712 -0.36299 0.05838 -0.36441 0.05901 C -0.36772 0.06069 -0.37197 0.06216 -0.37544 0.06363 C -0.37906 0.0609 -0.38299 0.05901 -0.3863 0.05628 C -0.40189 0.04368 -0.40819 0.02814 -0.43276 0.02541 L -0.4452 0.02373 C -0.44851 0.02541 -0.45181 0.02625 -0.45465 0.02814 C -0.46095 0.03213 -0.46693 0.0399 -0.47118 0.04599 C -0.48425 0.06405 -0.47575 0.06048 -0.48756 0.06363 C -0.49087 0.06195 -0.49386 0.06006 -0.49717 0.05901 C -0.51071 0.05565 -0.54992 0.05901 -0.55181 0.05901 C -0.5663 0.063 -0.56158 0.06069 -0.5767 0.0693 C -0.57906 0.07077 -0.58126 0.07245 -0.58347 0.07371 C -0.58488 0.07476 -0.58614 0.07602 -0.58756 0.07686 C -0.58882 0.07749 -0.59024 0.0777 -0.59181 0.07812 C -0.59433 0.08043 -0.60032 0.08526 -0.60284 0.08862 C -0.60284 0.08883 -0.60284 0.08946 -0.60284 0.0903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42" y="34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963" y="3098317"/>
            <a:ext cx="6970698" cy="900112"/>
          </a:xfrm>
        </p:spPr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Escaleranos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(</a:t>
            </a:r>
            <a:r>
              <a:rPr lang="es-ES" sz="3600" dirty="0" err="1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aer</a:t>
            </a:r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 554)</a:t>
            </a:r>
            <a:endParaRPr lang="es-ES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strike="noStrik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Primer problema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384723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437" y="1747526"/>
            <a:ext cx="2197712" cy="753484"/>
          </a:xfrm>
        </p:spPr>
        <p:txBody>
          <a:bodyPr/>
          <a:lstStyle/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00B050"/>
                </a:solidFill>
                <a:latin typeface="Source Sans Pro"/>
                <a:ea typeface="Source Sans Pro"/>
              </a:rPr>
              <a:t>Estado</a:t>
            </a:r>
            <a:r>
              <a:rPr lang="es-ES" sz="2800" dirty="0">
                <a:latin typeface="Source Sans Pro"/>
                <a:ea typeface="Source Sans Pro"/>
              </a:rPr>
              <a:t>: 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strike="noStrike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Primer problema: características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392E68FA-EF39-7DF4-7129-5C6FD0CC9709}"/>
              </a:ext>
            </a:extLst>
          </p:cNvPr>
          <p:cNvSpPr txBox="1">
            <a:spLocks/>
          </p:cNvSpPr>
          <p:nvPr/>
        </p:nvSpPr>
        <p:spPr>
          <a:xfrm>
            <a:off x="1002741" y="4454623"/>
            <a:ext cx="7714617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7030A0"/>
                </a:solidFill>
                <a:latin typeface="Source Sans Pro"/>
                <a:ea typeface="Source Sans Pro"/>
              </a:rPr>
              <a:t>Memo</a:t>
            </a:r>
            <a:r>
              <a:rPr lang="es-ES" sz="2800" dirty="0">
                <a:latin typeface="Source Sans Pro"/>
                <a:ea typeface="Source Sans Pro"/>
              </a:rPr>
              <a:t>: 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62990E6-80AA-62F5-E429-E4748DFA1451}"/>
              </a:ext>
            </a:extLst>
          </p:cNvPr>
          <p:cNvSpPr txBox="1">
            <a:spLocks/>
          </p:cNvSpPr>
          <p:nvPr/>
        </p:nvSpPr>
        <p:spPr>
          <a:xfrm>
            <a:off x="933436" y="3189513"/>
            <a:ext cx="2420704" cy="110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FFC000"/>
                </a:solidFill>
                <a:latin typeface="Source Sans Pro"/>
                <a:ea typeface="Source Sans Pro"/>
              </a:rPr>
              <a:t>Casos base</a:t>
            </a:r>
            <a:r>
              <a:rPr lang="es-ES" sz="2800" dirty="0">
                <a:latin typeface="Source Sans Pro"/>
                <a:ea typeface="Source Sans Pro"/>
              </a:rPr>
              <a:t>: </a:t>
            </a:r>
            <a:endParaRPr lang="es-ES" dirty="0">
              <a:latin typeface="Source Sans Pro"/>
              <a:ea typeface="Source Sans Pro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BE270174-9919-5C5D-952F-892CFF73CF14}"/>
              </a:ext>
            </a:extLst>
          </p:cNvPr>
          <p:cNvSpPr txBox="1">
            <a:spLocks/>
          </p:cNvSpPr>
          <p:nvPr/>
        </p:nvSpPr>
        <p:spPr>
          <a:xfrm>
            <a:off x="933434" y="2495228"/>
            <a:ext cx="2674305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</a:t>
            </a:r>
            <a:r>
              <a:rPr lang="es-ES" sz="2800" dirty="0">
                <a:solidFill>
                  <a:srgbClr val="C00000"/>
                </a:solidFill>
                <a:latin typeface="Source Sans Pro"/>
                <a:ea typeface="Source Sans Pro"/>
              </a:rPr>
              <a:t>Transiciones</a:t>
            </a:r>
            <a:r>
              <a:rPr lang="es-ES" sz="2800" dirty="0">
                <a:latin typeface="Source Sans Pro"/>
                <a:ea typeface="Source Sans Pro"/>
              </a:rPr>
              <a:t>: 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EECBF96A-AFD3-DF0E-64EA-91BB29716E9B}"/>
              </a:ext>
            </a:extLst>
          </p:cNvPr>
          <p:cNvSpPr txBox="1">
            <a:spLocks/>
          </p:cNvSpPr>
          <p:nvPr/>
        </p:nvSpPr>
        <p:spPr>
          <a:xfrm>
            <a:off x="2280510" y="1734878"/>
            <a:ext cx="5444509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escalón en el que te encuentras </a:t>
            </a:r>
            <a:endParaRPr lang="es-E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8C364BC0-ED39-F11D-706D-EC906F473F1D}"/>
              </a:ext>
            </a:extLst>
          </p:cNvPr>
          <p:cNvSpPr txBox="1">
            <a:spLocks/>
          </p:cNvSpPr>
          <p:nvPr/>
        </p:nvSpPr>
        <p:spPr>
          <a:xfrm>
            <a:off x="3125519" y="2492289"/>
            <a:ext cx="7714617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 escalones que puedes saltar</a:t>
            </a:r>
            <a:endParaRPr lang="es-ES" sz="2800">
              <a:latin typeface="Source Sans Pro"/>
              <a:ea typeface="Source Sans Pro"/>
            </a:endParaRP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429EC049-86E8-B8EE-2FD4-8C8582DA9B52}"/>
              </a:ext>
            </a:extLst>
          </p:cNvPr>
          <p:cNvSpPr txBox="1">
            <a:spLocks/>
          </p:cNvSpPr>
          <p:nvPr/>
        </p:nvSpPr>
        <p:spPr>
          <a:xfrm>
            <a:off x="2921553" y="3192714"/>
            <a:ext cx="7714617" cy="1109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-has llegado al último escalón (i==n)</a:t>
            </a:r>
          </a:p>
          <a:p>
            <a:r>
              <a:rPr lang="es-ES" sz="2800" dirty="0">
                <a:latin typeface="Source Sans Pro"/>
                <a:ea typeface="Source Sans Pro"/>
              </a:rPr>
              <a:t>-te has pasado de escalones (i&gt;n)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76E1D4E2-FAEC-7797-0BBD-219527E04205}"/>
              </a:ext>
            </a:extLst>
          </p:cNvPr>
          <p:cNvSpPr txBox="1">
            <a:spLocks/>
          </p:cNvSpPr>
          <p:nvPr/>
        </p:nvSpPr>
        <p:spPr>
          <a:xfrm>
            <a:off x="2252685" y="4451685"/>
            <a:ext cx="7714617" cy="609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latin typeface="Source Sans Pro"/>
                <a:ea typeface="Source Sans Pro"/>
              </a:rPr>
              <a:t>array 1-dimensional</a:t>
            </a:r>
          </a:p>
        </p:txBody>
      </p:sp>
    </p:spTree>
    <p:extLst>
      <p:ext uri="{BB962C8B-B14F-4D97-AF65-F5344CB8AC3E}">
        <p14:creationId xmlns:p14="http://schemas.microsoft.com/office/powerpoint/2010/main" val="37594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Motivación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¿Qué es?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Características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Top Down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Bottom Up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Problemas clásicos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963173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400" y="1795934"/>
            <a:ext cx="3362271" cy="618942"/>
          </a:xfrm>
        </p:spPr>
        <p:txBody>
          <a:bodyPr/>
          <a:lstStyle/>
          <a:p>
            <a:pPr marL="228600" indent="0"/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Menos intuitivo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Bottom – Up (tabulación)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0717AB34-3F34-F167-4B92-DB6D9080A66F}"/>
              </a:ext>
            </a:extLst>
          </p:cNvPr>
          <p:cNvSpPr txBox="1">
            <a:spLocks/>
          </p:cNvSpPr>
          <p:nvPr/>
        </p:nvSpPr>
        <p:spPr>
          <a:xfrm>
            <a:off x="512400" y="4079343"/>
            <a:ext cx="9205038" cy="27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¿Cómo?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1 – rellenar la memo de los casos base</a:t>
            </a:r>
            <a:b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2 – rellenar los estados que se pueden calcular a partir 		de los resueltos </a:t>
            </a:r>
          </a:p>
          <a:p>
            <a:r>
              <a:rPr lang="es-ES" sz="2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es-ES" sz="2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– repetir 2 hasta llegar al caso deseado</a:t>
            </a:r>
            <a:endParaRPr lang="es-ES" sz="28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94470561-38BE-074B-D836-1463AEC256B9}"/>
              </a:ext>
            </a:extLst>
          </p:cNvPr>
          <p:cNvSpPr txBox="1">
            <a:spLocks/>
          </p:cNvSpPr>
          <p:nvPr/>
        </p:nvSpPr>
        <p:spPr>
          <a:xfrm>
            <a:off x="512400" y="2875975"/>
            <a:ext cx="8392543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Enfoque </a:t>
            </a:r>
            <a:r>
              <a:rPr lang="es-ES" sz="28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ITERATIVO</a:t>
            </a:r>
          </a:p>
          <a:p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Llegar desde los casos base al problema general</a:t>
            </a:r>
          </a:p>
        </p:txBody>
      </p:sp>
      <p:pic>
        <p:nvPicPr>
          <p:cNvPr id="8" name="Imagen 7" descr="Un perro con la lengua de fuera&#10;&#10;Descripción generada automáticamente con confianza baja">
            <a:extLst>
              <a:ext uri="{FF2B5EF4-FFF2-40B4-BE49-F238E27FC236}">
                <a16:creationId xmlns:a16="http://schemas.microsoft.com/office/drawing/2014/main" id="{13B1D0F4-D5B1-EF67-9DE6-A193C450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26" y="1614725"/>
            <a:ext cx="986477" cy="11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12" y="1953777"/>
            <a:ext cx="9180000" cy="4680000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Calcular todos los números factoriales de 1 a 25:</a:t>
            </a: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1: Factorial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3842FC2-36E3-C922-B74B-B3F7FA6C0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49778"/>
              </p:ext>
            </p:extLst>
          </p:nvPr>
        </p:nvGraphicFramePr>
        <p:xfrm>
          <a:off x="1700428" y="3006671"/>
          <a:ext cx="6679768" cy="291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72">
                  <a:extLst>
                    <a:ext uri="{9D8B030D-6E8A-4147-A177-3AD203B41FA5}">
                      <a16:colId xmlns:a16="http://schemas.microsoft.com/office/drawing/2014/main" val="4266720124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496796009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2365869942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545789711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594741189"/>
                    </a:ext>
                  </a:extLst>
                </a:gridCol>
              </a:tblGrid>
              <a:tr h="599426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16674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32703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61262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67585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50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864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12" y="1938278"/>
            <a:ext cx="9180000" cy="4680000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Rellenar con el caso base:  </a:t>
            </a:r>
            <a:r>
              <a:rPr lang="es-ES" sz="28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1! = 1</a:t>
            </a: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1: Factorial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3842FC2-36E3-C922-B74B-B3F7FA6C0FB5}"/>
              </a:ext>
            </a:extLst>
          </p:cNvPr>
          <p:cNvGraphicFramePr>
            <a:graphicFrameLocks noGrp="1"/>
          </p:cNvGraphicFramePr>
          <p:nvPr/>
        </p:nvGraphicFramePr>
        <p:xfrm>
          <a:off x="1700428" y="3006671"/>
          <a:ext cx="6679768" cy="291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72">
                  <a:extLst>
                    <a:ext uri="{9D8B030D-6E8A-4147-A177-3AD203B41FA5}">
                      <a16:colId xmlns:a16="http://schemas.microsoft.com/office/drawing/2014/main" val="4266720124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496796009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2365869942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545789711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594741189"/>
                    </a:ext>
                  </a:extLst>
                </a:gridCol>
              </a:tblGrid>
              <a:tr h="599426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16674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32703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61262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67585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50112"/>
                  </a:ext>
                </a:extLst>
              </a:tr>
            </a:tbl>
          </a:graphicData>
        </a:graphic>
      </p:graphicFrame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0694E77-5746-D4BE-C142-8F6F8C4060C6}"/>
              </a:ext>
            </a:extLst>
          </p:cNvPr>
          <p:cNvSpPr txBox="1">
            <a:spLocks/>
          </p:cNvSpPr>
          <p:nvPr/>
        </p:nvSpPr>
        <p:spPr>
          <a:xfrm>
            <a:off x="1873573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21" y="1733361"/>
            <a:ext cx="7376332" cy="711932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Rellenar los casos posibles a partir de 1!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1: Factorial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3842FC2-36E3-C922-B74B-B3F7FA6C0FB5}"/>
              </a:ext>
            </a:extLst>
          </p:cNvPr>
          <p:cNvGraphicFramePr>
            <a:graphicFrameLocks noGrp="1"/>
          </p:cNvGraphicFramePr>
          <p:nvPr/>
        </p:nvGraphicFramePr>
        <p:xfrm>
          <a:off x="1700428" y="3006671"/>
          <a:ext cx="6679768" cy="291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72">
                  <a:extLst>
                    <a:ext uri="{9D8B030D-6E8A-4147-A177-3AD203B41FA5}">
                      <a16:colId xmlns:a16="http://schemas.microsoft.com/office/drawing/2014/main" val="4266720124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496796009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2365869942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545789711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594741189"/>
                    </a:ext>
                  </a:extLst>
                </a:gridCol>
              </a:tblGrid>
              <a:tr h="599426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16674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32703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61262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67585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50112"/>
                  </a:ext>
                </a:extLst>
              </a:tr>
            </a:tbl>
          </a:graphicData>
        </a:graphic>
      </p:graphicFrame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0694E77-5746-D4BE-C142-8F6F8C4060C6}"/>
              </a:ext>
            </a:extLst>
          </p:cNvPr>
          <p:cNvSpPr txBox="1">
            <a:spLocks/>
          </p:cNvSpPr>
          <p:nvPr/>
        </p:nvSpPr>
        <p:spPr>
          <a:xfrm>
            <a:off x="1873573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0E6C2E19-C3AA-56A7-2BF5-84F7C1089F8F}"/>
              </a:ext>
            </a:extLst>
          </p:cNvPr>
          <p:cNvSpPr txBox="1">
            <a:spLocks/>
          </p:cNvSpPr>
          <p:nvPr/>
        </p:nvSpPr>
        <p:spPr>
          <a:xfrm>
            <a:off x="7040762" y="1744624"/>
            <a:ext cx="1864181" cy="5595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2! = 1! </a:t>
            </a:r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·</a:t>
            </a:r>
            <a:r>
              <a:rPr lang="es-ES" sz="2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8FF8BBBE-D968-03C1-1BB2-47CE784DB7B5}"/>
              </a:ext>
            </a:extLst>
          </p:cNvPr>
          <p:cNvSpPr txBox="1">
            <a:spLocks/>
          </p:cNvSpPr>
          <p:nvPr/>
        </p:nvSpPr>
        <p:spPr>
          <a:xfrm>
            <a:off x="3188346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21" y="1842892"/>
            <a:ext cx="7376332" cy="711932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Rellenar los casos posibles a partir de 2!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1: Factorial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3842FC2-36E3-C922-B74B-B3F7FA6C0FB5}"/>
              </a:ext>
            </a:extLst>
          </p:cNvPr>
          <p:cNvGraphicFramePr>
            <a:graphicFrameLocks noGrp="1"/>
          </p:cNvGraphicFramePr>
          <p:nvPr/>
        </p:nvGraphicFramePr>
        <p:xfrm>
          <a:off x="1700428" y="3006671"/>
          <a:ext cx="6679768" cy="291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72">
                  <a:extLst>
                    <a:ext uri="{9D8B030D-6E8A-4147-A177-3AD203B41FA5}">
                      <a16:colId xmlns:a16="http://schemas.microsoft.com/office/drawing/2014/main" val="4266720124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496796009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2365869942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545789711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594741189"/>
                    </a:ext>
                  </a:extLst>
                </a:gridCol>
              </a:tblGrid>
              <a:tr h="599426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16674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32703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61262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67585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50112"/>
                  </a:ext>
                </a:extLst>
              </a:tr>
            </a:tbl>
          </a:graphicData>
        </a:graphic>
      </p:graphicFrame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0694E77-5746-D4BE-C142-8F6F8C4060C6}"/>
              </a:ext>
            </a:extLst>
          </p:cNvPr>
          <p:cNvSpPr txBox="1">
            <a:spLocks/>
          </p:cNvSpPr>
          <p:nvPr/>
        </p:nvSpPr>
        <p:spPr>
          <a:xfrm>
            <a:off x="1873573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0E6C2E19-C3AA-56A7-2BF5-84F7C1089F8F}"/>
              </a:ext>
            </a:extLst>
          </p:cNvPr>
          <p:cNvSpPr txBox="1">
            <a:spLocks/>
          </p:cNvSpPr>
          <p:nvPr/>
        </p:nvSpPr>
        <p:spPr>
          <a:xfrm>
            <a:off x="7265106" y="1807660"/>
            <a:ext cx="1864181" cy="5595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3! = 2! 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·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3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8FF8BBBE-D968-03C1-1BB2-47CE784DB7B5}"/>
              </a:ext>
            </a:extLst>
          </p:cNvPr>
          <p:cNvSpPr txBox="1">
            <a:spLocks/>
          </p:cNvSpPr>
          <p:nvPr/>
        </p:nvSpPr>
        <p:spPr>
          <a:xfrm>
            <a:off x="3188346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8EC433E6-BA17-D461-258B-D19ED9E3972C}"/>
              </a:ext>
            </a:extLst>
          </p:cNvPr>
          <p:cNvSpPr txBox="1">
            <a:spLocks/>
          </p:cNvSpPr>
          <p:nvPr/>
        </p:nvSpPr>
        <p:spPr>
          <a:xfrm>
            <a:off x="4531533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8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21" y="1639326"/>
            <a:ext cx="7345335" cy="1088376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Continuar rellenando con la información disponible…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1: Factorial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3842FC2-36E3-C922-B74B-B3F7FA6C0FB5}"/>
              </a:ext>
            </a:extLst>
          </p:cNvPr>
          <p:cNvGraphicFramePr>
            <a:graphicFrameLocks noGrp="1"/>
          </p:cNvGraphicFramePr>
          <p:nvPr/>
        </p:nvGraphicFramePr>
        <p:xfrm>
          <a:off x="1700428" y="3006671"/>
          <a:ext cx="6679768" cy="291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172">
                  <a:extLst>
                    <a:ext uri="{9D8B030D-6E8A-4147-A177-3AD203B41FA5}">
                      <a16:colId xmlns:a16="http://schemas.microsoft.com/office/drawing/2014/main" val="4266720124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496796009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2365869942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3545789711"/>
                    </a:ext>
                  </a:extLst>
                </a:gridCol>
                <a:gridCol w="1367649">
                  <a:extLst>
                    <a:ext uri="{9D8B030D-6E8A-4147-A177-3AD203B41FA5}">
                      <a16:colId xmlns:a16="http://schemas.microsoft.com/office/drawing/2014/main" val="594741189"/>
                    </a:ext>
                  </a:extLst>
                </a:gridCol>
              </a:tblGrid>
              <a:tr h="599426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316674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132703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61262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467585"/>
                  </a:ext>
                </a:extLst>
              </a:tr>
              <a:tr h="578563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150112"/>
                  </a:ext>
                </a:extLst>
              </a:tr>
            </a:tbl>
          </a:graphicData>
        </a:graphic>
      </p:graphicFrame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C0694E77-5746-D4BE-C142-8F6F8C4060C6}"/>
              </a:ext>
            </a:extLst>
          </p:cNvPr>
          <p:cNvSpPr txBox="1">
            <a:spLocks/>
          </p:cNvSpPr>
          <p:nvPr/>
        </p:nvSpPr>
        <p:spPr>
          <a:xfrm>
            <a:off x="1873573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8FF8BBBE-D968-03C1-1BB2-47CE784DB7B5}"/>
              </a:ext>
            </a:extLst>
          </p:cNvPr>
          <p:cNvSpPr txBox="1">
            <a:spLocks/>
          </p:cNvSpPr>
          <p:nvPr/>
        </p:nvSpPr>
        <p:spPr>
          <a:xfrm>
            <a:off x="3188346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8EC433E6-BA17-D461-258B-D19ED9E3972C}"/>
              </a:ext>
            </a:extLst>
          </p:cNvPr>
          <p:cNvSpPr txBox="1">
            <a:spLocks/>
          </p:cNvSpPr>
          <p:nvPr/>
        </p:nvSpPr>
        <p:spPr>
          <a:xfrm>
            <a:off x="4531533" y="30066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6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806031DF-DEC6-0B6D-F518-A28FA32053EF}"/>
              </a:ext>
            </a:extLst>
          </p:cNvPr>
          <p:cNvSpPr txBox="1">
            <a:spLocks/>
          </p:cNvSpPr>
          <p:nvPr/>
        </p:nvSpPr>
        <p:spPr>
          <a:xfrm>
            <a:off x="5862623" y="3054037"/>
            <a:ext cx="1054869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864F03A8-88EF-889D-7AE0-8503B4F088D0}"/>
              </a:ext>
            </a:extLst>
          </p:cNvPr>
          <p:cNvSpPr txBox="1">
            <a:spLocks/>
          </p:cNvSpPr>
          <p:nvPr/>
        </p:nvSpPr>
        <p:spPr>
          <a:xfrm>
            <a:off x="7149968" y="3006671"/>
            <a:ext cx="111071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120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0BF45662-324D-A944-17D3-8E3082FD0BBA}"/>
              </a:ext>
            </a:extLst>
          </p:cNvPr>
          <p:cNvSpPr txBox="1">
            <a:spLocks/>
          </p:cNvSpPr>
          <p:nvPr/>
        </p:nvSpPr>
        <p:spPr>
          <a:xfrm>
            <a:off x="1747207" y="3565406"/>
            <a:ext cx="111071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720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D9153092-2184-4E46-6559-BCC0B53B44AE}"/>
              </a:ext>
            </a:extLst>
          </p:cNvPr>
          <p:cNvSpPr txBox="1">
            <a:spLocks/>
          </p:cNvSpPr>
          <p:nvPr/>
        </p:nvSpPr>
        <p:spPr>
          <a:xfrm>
            <a:off x="2949515" y="3567870"/>
            <a:ext cx="1212192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5040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E07BC6A3-8FF9-C19E-9CAD-BFC416017B72}"/>
              </a:ext>
            </a:extLst>
          </p:cNvPr>
          <p:cNvSpPr txBox="1">
            <a:spLocks/>
          </p:cNvSpPr>
          <p:nvPr/>
        </p:nvSpPr>
        <p:spPr>
          <a:xfrm>
            <a:off x="4253953" y="3565406"/>
            <a:ext cx="1380949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40320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6BE93C18-7782-CCEA-C520-E9BE1DE14A4D}"/>
              </a:ext>
            </a:extLst>
          </p:cNvPr>
          <p:cNvSpPr txBox="1">
            <a:spLocks/>
          </p:cNvSpPr>
          <p:nvPr/>
        </p:nvSpPr>
        <p:spPr>
          <a:xfrm>
            <a:off x="5874720" y="3569538"/>
            <a:ext cx="1054870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…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601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12" y="2139756"/>
            <a:ext cx="7608807" cy="1130386"/>
          </a:xfrm>
        </p:spPr>
        <p:txBody>
          <a:bodyPr/>
          <a:lstStyle/>
          <a:p>
            <a:pPr marL="228600" indent="0"/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Calcular el 5º número de Fibonacci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2: Fibonacci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8F2CCFBB-CE83-89F9-93EF-C89C18548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40851"/>
              </p:ext>
            </p:extLst>
          </p:nvPr>
        </p:nvGraphicFramePr>
        <p:xfrm>
          <a:off x="1338699" y="3475059"/>
          <a:ext cx="6720420" cy="7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70">
                  <a:extLst>
                    <a:ext uri="{9D8B030D-6E8A-4147-A177-3AD203B41FA5}">
                      <a16:colId xmlns:a16="http://schemas.microsoft.com/office/drawing/2014/main" val="497028984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772688218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97207649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36304814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43764475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2696627994"/>
                    </a:ext>
                  </a:extLst>
                </a:gridCol>
              </a:tblGrid>
              <a:tr h="781794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2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09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E97BDAC5-06F1-0C71-31D4-F3EA6F488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1779463" y="3657236"/>
            <a:ext cx="1667754" cy="228570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AE1F5FC4-BCF9-E414-DC66-71B26E70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57236"/>
            <a:ext cx="1667754" cy="22857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63" y="1532938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7CE9CB-4F7C-97D3-4CD7-0C332F8BA76E}"/>
              </a:ext>
            </a:extLst>
          </p:cNvPr>
          <p:cNvSpPr txBox="1"/>
          <p:nvPr/>
        </p:nvSpPr>
        <p:spPr>
          <a:xfrm>
            <a:off x="2343021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C8191E-F391-E68F-5C3C-46EEB578C3FB}"/>
              </a:ext>
            </a:extLst>
          </p:cNvPr>
          <p:cNvSpPr txBox="1"/>
          <p:nvPr/>
        </p:nvSpPr>
        <p:spPr>
          <a:xfrm>
            <a:off x="3926626" y="5973112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8EF439-57D1-55FB-8AA1-8F840BA9FEEF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710DA-B6AB-8A89-8EBC-AC16B76C2DBE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057B57-8643-919E-2626-599B5709AFFF}"/>
              </a:ext>
            </a:extLst>
          </p:cNvPr>
          <p:cNvSpPr txBox="1"/>
          <p:nvPr/>
        </p:nvSpPr>
        <p:spPr>
          <a:xfrm>
            <a:off x="57866" y="1532937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994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1181E-7 -2.42335E-6 L 5.51181E-7 0.00021 C 0.00094 0.00483 0.00189 0.00861 0.00283 0.01491 C 0.00346 0.01827 0.00394 0.02352 0.00425 0.02856 C 0.00457 0.03213 0.00488 0.0357 0.0052 0.03969 C 0.00583 0.04683 0.00598 0.05334 0.00646 0.06153 C 0.00646 0.06363 0.00677 0.07749 0.00677 0.07938 C 0.00677 0.08379 0.00661 0.0882 0.00661 0.09282 C 0.00646 0.11235 0.00646 0.10962 0.00646 0.11907 L 0.00693 0.1176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" y="59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96" y="1953777"/>
            <a:ext cx="7608807" cy="1130386"/>
          </a:xfrm>
        </p:spPr>
        <p:txBody>
          <a:bodyPr/>
          <a:lstStyle/>
          <a:p>
            <a:pPr marL="228600" indent="0"/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Rellenar con los casos base: </a:t>
            </a:r>
            <a:r>
              <a:rPr lang="es-ES" sz="28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Fibonacci(0) = 1</a:t>
            </a:r>
          </a:p>
          <a:p>
            <a:pPr marL="228600" indent="0"/>
            <a:r>
              <a:rPr lang="es-ES" sz="28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		           Fibonacci(1) = 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80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2: Fibonacci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7747380-8823-4959-B0FC-EE12CE43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3662"/>
              </p:ext>
            </p:extLst>
          </p:nvPr>
        </p:nvGraphicFramePr>
        <p:xfrm>
          <a:off x="1338699" y="3475059"/>
          <a:ext cx="6720420" cy="7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70">
                  <a:extLst>
                    <a:ext uri="{9D8B030D-6E8A-4147-A177-3AD203B41FA5}">
                      <a16:colId xmlns:a16="http://schemas.microsoft.com/office/drawing/2014/main" val="497028984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772688218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97207649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36304814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43764475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2696627994"/>
                    </a:ext>
                  </a:extLst>
                </a:gridCol>
              </a:tblGrid>
              <a:tr h="781794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29598"/>
                  </a:ext>
                </a:extLst>
              </a:tr>
            </a:tbl>
          </a:graphicData>
        </a:graphic>
      </p:graphicFrame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48A75D2-F574-FD1A-326B-F134335B91BF}"/>
              </a:ext>
            </a:extLst>
          </p:cNvPr>
          <p:cNvSpPr txBox="1">
            <a:spLocks/>
          </p:cNvSpPr>
          <p:nvPr/>
        </p:nvSpPr>
        <p:spPr>
          <a:xfrm>
            <a:off x="1486115" y="35000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8932B6D8-586B-9FDD-4E5D-AB51420F1B64}"/>
              </a:ext>
            </a:extLst>
          </p:cNvPr>
          <p:cNvSpPr txBox="1">
            <a:spLocks/>
          </p:cNvSpPr>
          <p:nvPr/>
        </p:nvSpPr>
        <p:spPr>
          <a:xfrm>
            <a:off x="2634712" y="35000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3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96" y="1953777"/>
            <a:ext cx="8492211" cy="781794"/>
          </a:xfrm>
        </p:spPr>
        <p:txBody>
          <a:bodyPr/>
          <a:lstStyle/>
          <a:p>
            <a:pPr marL="228600" indent="0"/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Rellenar los casos posibles a partir de </a:t>
            </a:r>
            <a:r>
              <a:rPr lang="es-E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Fibo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(0) y </a:t>
            </a:r>
            <a:r>
              <a:rPr lang="es-E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Fibo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r>
              <a:rPr lang="es-ES" sz="28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		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81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2: Fibonacci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7747380-8823-4959-B0FC-EE12CE43F03D}"/>
              </a:ext>
            </a:extLst>
          </p:cNvPr>
          <p:cNvGraphicFramePr>
            <a:graphicFrameLocks noGrp="1"/>
          </p:cNvGraphicFramePr>
          <p:nvPr/>
        </p:nvGraphicFramePr>
        <p:xfrm>
          <a:off x="1338699" y="3475059"/>
          <a:ext cx="6720420" cy="7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70">
                  <a:extLst>
                    <a:ext uri="{9D8B030D-6E8A-4147-A177-3AD203B41FA5}">
                      <a16:colId xmlns:a16="http://schemas.microsoft.com/office/drawing/2014/main" val="497028984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772688218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97207649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36304814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43764475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2696627994"/>
                    </a:ext>
                  </a:extLst>
                </a:gridCol>
              </a:tblGrid>
              <a:tr h="781794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29598"/>
                  </a:ext>
                </a:extLst>
              </a:tr>
            </a:tbl>
          </a:graphicData>
        </a:graphic>
      </p:graphicFrame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48A75D2-F574-FD1A-326B-F134335B91BF}"/>
              </a:ext>
            </a:extLst>
          </p:cNvPr>
          <p:cNvSpPr txBox="1">
            <a:spLocks/>
          </p:cNvSpPr>
          <p:nvPr/>
        </p:nvSpPr>
        <p:spPr>
          <a:xfrm>
            <a:off x="1486115" y="35000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8932B6D8-586B-9FDD-4E5D-AB51420F1B64}"/>
              </a:ext>
            </a:extLst>
          </p:cNvPr>
          <p:cNvSpPr txBox="1">
            <a:spLocks/>
          </p:cNvSpPr>
          <p:nvPr/>
        </p:nvSpPr>
        <p:spPr>
          <a:xfrm>
            <a:off x="2634712" y="35000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E77A075D-5F05-BE76-A810-8F1B8861321D}"/>
              </a:ext>
            </a:extLst>
          </p:cNvPr>
          <p:cNvSpPr txBox="1">
            <a:spLocks/>
          </p:cNvSpPr>
          <p:nvPr/>
        </p:nvSpPr>
        <p:spPr>
          <a:xfrm>
            <a:off x="1858935" y="2623255"/>
            <a:ext cx="4365991" cy="5595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(2) = </a:t>
            </a:r>
            <a:r>
              <a:rPr lang="es-ES" sz="2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(1) + </a:t>
            </a:r>
            <a:r>
              <a:rPr lang="es-ES" sz="28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Fibo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(0)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33097460-97C1-3AFC-08E1-ABDDBB8E663F}"/>
              </a:ext>
            </a:extLst>
          </p:cNvPr>
          <p:cNvSpPr txBox="1">
            <a:spLocks/>
          </p:cNvSpPr>
          <p:nvPr/>
        </p:nvSpPr>
        <p:spPr>
          <a:xfrm>
            <a:off x="3669109" y="3543180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96" y="1953777"/>
            <a:ext cx="8492211" cy="781794"/>
          </a:xfrm>
        </p:spPr>
        <p:txBody>
          <a:bodyPr/>
          <a:lstStyle/>
          <a:p>
            <a:pPr marL="228600" indent="0"/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Rellenar con la información disponible…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r>
              <a:rPr lang="es-ES" sz="28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			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82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Ejemplo 2: Fibonacci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7747380-8823-4959-B0FC-EE12CE43F03D}"/>
              </a:ext>
            </a:extLst>
          </p:cNvPr>
          <p:cNvGraphicFramePr>
            <a:graphicFrameLocks noGrp="1"/>
          </p:cNvGraphicFramePr>
          <p:nvPr/>
        </p:nvGraphicFramePr>
        <p:xfrm>
          <a:off x="1338699" y="3475059"/>
          <a:ext cx="6720420" cy="781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070">
                  <a:extLst>
                    <a:ext uri="{9D8B030D-6E8A-4147-A177-3AD203B41FA5}">
                      <a16:colId xmlns:a16="http://schemas.microsoft.com/office/drawing/2014/main" val="497028984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772688218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97207649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36304814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3437644757"/>
                    </a:ext>
                  </a:extLst>
                </a:gridCol>
                <a:gridCol w="1120070">
                  <a:extLst>
                    <a:ext uri="{9D8B030D-6E8A-4147-A177-3AD203B41FA5}">
                      <a16:colId xmlns:a16="http://schemas.microsoft.com/office/drawing/2014/main" val="2696627994"/>
                    </a:ext>
                  </a:extLst>
                </a:gridCol>
              </a:tblGrid>
              <a:tr h="781794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29598"/>
                  </a:ext>
                </a:extLst>
              </a:tr>
            </a:tbl>
          </a:graphicData>
        </a:graphic>
      </p:graphicFrame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E48A75D2-F574-FD1A-326B-F134335B91BF}"/>
              </a:ext>
            </a:extLst>
          </p:cNvPr>
          <p:cNvSpPr txBox="1">
            <a:spLocks/>
          </p:cNvSpPr>
          <p:nvPr/>
        </p:nvSpPr>
        <p:spPr>
          <a:xfrm>
            <a:off x="1486115" y="35000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8932B6D8-586B-9FDD-4E5D-AB51420F1B64}"/>
              </a:ext>
            </a:extLst>
          </p:cNvPr>
          <p:cNvSpPr txBox="1">
            <a:spLocks/>
          </p:cNvSpPr>
          <p:nvPr/>
        </p:nvSpPr>
        <p:spPr>
          <a:xfrm>
            <a:off x="2634712" y="3500071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33097460-97C1-3AFC-08E1-ABDDBB8E663F}"/>
              </a:ext>
            </a:extLst>
          </p:cNvPr>
          <p:cNvSpPr txBox="1">
            <a:spLocks/>
          </p:cNvSpPr>
          <p:nvPr/>
        </p:nvSpPr>
        <p:spPr>
          <a:xfrm>
            <a:off x="3669109" y="3543180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897EF958-BBD6-0BA0-87B8-AE964842D445}"/>
              </a:ext>
            </a:extLst>
          </p:cNvPr>
          <p:cNvSpPr txBox="1">
            <a:spLocks/>
          </p:cNvSpPr>
          <p:nvPr/>
        </p:nvSpPr>
        <p:spPr>
          <a:xfrm>
            <a:off x="4829717" y="3543180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EECE33AE-515D-8553-70A2-E3F037838993}"/>
              </a:ext>
            </a:extLst>
          </p:cNvPr>
          <p:cNvSpPr txBox="1">
            <a:spLocks/>
          </p:cNvSpPr>
          <p:nvPr/>
        </p:nvSpPr>
        <p:spPr>
          <a:xfrm>
            <a:off x="7006875" y="3543180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  <a:endParaRPr lang="es-ES" sz="2800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55E46957-1782-48DF-6C81-9942DD1FC449}"/>
              </a:ext>
            </a:extLst>
          </p:cNvPr>
          <p:cNvSpPr txBox="1">
            <a:spLocks/>
          </p:cNvSpPr>
          <p:nvPr/>
        </p:nvSpPr>
        <p:spPr>
          <a:xfrm>
            <a:off x="5954632" y="3543180"/>
            <a:ext cx="745641" cy="55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endParaRPr lang="es-ES" sz="2800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28600" indent="0"/>
            <a:endParaRPr lang="es-ES" sz="28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1" grpId="1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96" y="1953777"/>
            <a:ext cx="8492211" cy="1099389"/>
          </a:xfrm>
        </p:spPr>
        <p:txBody>
          <a:bodyPr/>
          <a:lstStyle/>
          <a:p>
            <a:pPr marL="228600" indent="0"/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 Cualquier problema se </a:t>
            </a:r>
            <a:r>
              <a:rPr lang="es-ES" sz="28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debería </a:t>
            </a:r>
            <a:r>
              <a:rPr lang="es-ES" sz="28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poder resolver de las 2 formas</a:t>
            </a:r>
          </a:p>
          <a:p>
            <a:pPr marL="228600" indent="0"/>
            <a:r>
              <a:rPr lang="es-ES" sz="2800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83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Top-Down vs Bottom-Up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0959A001-6487-1DB3-4729-336FDA9F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4256"/>
              </p:ext>
            </p:extLst>
          </p:nvPr>
        </p:nvGraphicFramePr>
        <p:xfrm>
          <a:off x="774915" y="2903548"/>
          <a:ext cx="7826645" cy="3503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707">
                  <a:extLst>
                    <a:ext uri="{9D8B030D-6E8A-4147-A177-3AD203B41FA5}">
                      <a16:colId xmlns:a16="http://schemas.microsoft.com/office/drawing/2014/main" val="4087713909"/>
                    </a:ext>
                  </a:extLst>
                </a:gridCol>
                <a:gridCol w="2965259">
                  <a:extLst>
                    <a:ext uri="{9D8B030D-6E8A-4147-A177-3AD203B41FA5}">
                      <a16:colId xmlns:a16="http://schemas.microsoft.com/office/drawing/2014/main" val="2457608241"/>
                    </a:ext>
                  </a:extLst>
                </a:gridCol>
                <a:gridCol w="2944679">
                  <a:extLst>
                    <a:ext uri="{9D8B030D-6E8A-4147-A177-3AD203B41FA5}">
                      <a16:colId xmlns:a16="http://schemas.microsoft.com/office/drawing/2014/main" val="3880094296"/>
                    </a:ext>
                  </a:extLst>
                </a:gridCol>
              </a:tblGrid>
              <a:tr h="76978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Top-Down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i="0" u="none" strike="noStrike" cap="none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Bottom-Up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3290"/>
                  </a:ext>
                </a:extLst>
              </a:tr>
              <a:tr h="1270746">
                <a:tc>
                  <a:txBody>
                    <a:bodyPr/>
                    <a:lstStyle/>
                    <a:p>
                      <a:r>
                        <a:rPr lang="es-ES" sz="2800" b="0" i="0" u="none" strike="noStrike" cap="none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PROS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Transformación natural de recursión por Fuerza Bruta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Solo se calculan los resultados necesarios</a:t>
                      </a:r>
                      <a:endParaRPr lang="es-ES" sz="2400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- Más rápido si hay muchas llamadas recursivas</a:t>
                      </a:r>
                      <a:b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</a:br>
                      <a:endParaRPr lang="es-ES" sz="1800" b="0" i="0" u="none" strike="noStrike" cap="none" dirty="0">
                        <a:solidFill>
                          <a:schemeClr val="tx1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51591"/>
                  </a:ext>
                </a:extLst>
              </a:tr>
              <a:tr h="1270746">
                <a:tc>
                  <a:txBody>
                    <a:bodyPr/>
                    <a:lstStyle/>
                    <a:p>
                      <a:r>
                        <a:rPr lang="es-ES" sz="2800" b="0" i="0" u="none" strike="noStrike" cap="none" dirty="0">
                          <a:solidFill>
                            <a:schemeClr val="bg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CONTRAS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Más lento si hay muchas llamadas recursivas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Posible RTE por </a:t>
                      </a:r>
                      <a:r>
                        <a:rPr lang="es-ES" sz="1800" b="0" i="0" u="none" strike="noStrike" cap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Stack</a:t>
                      </a:r>
                      <a: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</a:t>
                      </a:r>
                      <a:r>
                        <a:rPr lang="es-ES" sz="1800" b="0" i="0" u="none" strike="noStrike" cap="none" dirty="0" err="1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Overflow</a:t>
                      </a:r>
                      <a: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Menos intuitivo</a:t>
                      </a:r>
                    </a:p>
                    <a:p>
                      <a:pPr marL="285750" marR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Tx/>
                        <a:buChar char="-"/>
                      </a:pPr>
                      <a:r>
                        <a:rPr lang="es-ES" sz="1800" b="0" i="0" u="none" strike="noStrike" cap="none" dirty="0">
                          <a:solidFill>
                            <a:schemeClr val="tx1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+mn-cs"/>
                          <a:sym typeface="Arial"/>
                        </a:rPr>
                        <a:t>Se calculan todos los resultados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343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387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Motivación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¿Qué es?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Características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Top Down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Bottom Up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</a:t>
            </a:r>
            <a:r>
              <a:rPr lang="es-ES" sz="3600" b="1" dirty="0">
                <a:solidFill>
                  <a:srgbClr val="E74C3C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Problemas clásicos</a:t>
            </a:r>
          </a:p>
          <a:p>
            <a:r>
              <a:rPr lang="es-ES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Más allá…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84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Í</a:t>
            </a:r>
            <a:r>
              <a:rPr lang="es-ES" sz="3200" b="1" i="0" u="none" strike="noStrike" cap="non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NDICE</a:t>
            </a:r>
            <a:endParaRPr sz="3200" b="1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7212333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979999"/>
            <a:ext cx="9180000" cy="4467296"/>
          </a:xfrm>
        </p:spPr>
        <p:txBody>
          <a:bodyPr/>
          <a:lstStyle/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Dados:</a:t>
            </a: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- una mochila                         con </a:t>
            </a:r>
            <a:r>
              <a:rPr lang="es-E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capacidad máxima 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</a:t>
            </a: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</a:t>
            </a: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- n objetos con un </a:t>
            </a:r>
            <a:r>
              <a:rPr lang="es-E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y </a:t>
            </a:r>
            <a:r>
              <a:rPr lang="es-E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determinados</a:t>
            </a:r>
          </a:p>
          <a:p>
            <a:endParaRPr lang="es-E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Determinar el valor máximo que se podrá acumular en la mochila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85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2232BA50-D698-8CA9-2DF7-DF62A8B1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23" y="1979999"/>
            <a:ext cx="1261877" cy="20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077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 máximo: 5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D305C50B-0EBE-8D4F-91ED-4A6986A7B983}"/>
              </a:ext>
            </a:extLst>
          </p:cNvPr>
          <p:cNvSpPr txBox="1">
            <a:spLocks/>
          </p:cNvSpPr>
          <p:nvPr/>
        </p:nvSpPr>
        <p:spPr>
          <a:xfrm>
            <a:off x="3569494" y="1534988"/>
            <a:ext cx="5981899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Objetos disponibles:          </a:t>
            </a:r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</a:t>
            </a:r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</a:t>
            </a:r>
            <a:endParaRPr lang="es-E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5166320" y="3201853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5166320" y="2249563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5166320" y="4033839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5166320" y="5286827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4C8F97E-C4DC-AB10-F4A3-E9DC8BE43CA2}"/>
              </a:ext>
            </a:extLst>
          </p:cNvPr>
          <p:cNvSpPr txBox="1">
            <a:spLocks/>
          </p:cNvSpPr>
          <p:nvPr/>
        </p:nvSpPr>
        <p:spPr>
          <a:xfrm>
            <a:off x="283549" y="1534989"/>
            <a:ext cx="2078400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Ejemplo:</a:t>
            </a:r>
            <a:endParaRPr lang="es-ES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7058143" y="2249563"/>
            <a:ext cx="2738933" cy="382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2                    3</a:t>
            </a:r>
          </a:p>
          <a:p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3                    2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2                    1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4                    4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110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979999"/>
            <a:ext cx="9180000" cy="4467296"/>
          </a:xfrm>
        </p:spPr>
        <p:txBody>
          <a:bodyPr/>
          <a:lstStyle/>
          <a:p>
            <a:r>
              <a:rPr lang="es-E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¿Enfoque </a:t>
            </a:r>
            <a:r>
              <a:rPr lang="es-ES" sz="32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Greedy</a:t>
            </a:r>
            <a:r>
              <a:rPr lang="es-E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? </a:t>
            </a:r>
          </a:p>
          <a:p>
            <a:endParaRPr lang="es-E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Coger siempre el objeto de mayor valor disponible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87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216063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 : 0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4914304" y="3493428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3323984" y="3625607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6640464" y="3347264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8040303" y="3582343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3697546" y="4575104"/>
            <a:ext cx="588583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2                         3                     2                        4 </a:t>
            </a: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3                         2                     1                        4                    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D5804A3-281D-52B3-9443-EF7C47A03717}"/>
              </a:ext>
            </a:extLst>
          </p:cNvPr>
          <p:cNvSpPr txBox="1">
            <a:spLocks/>
          </p:cNvSpPr>
          <p:nvPr/>
        </p:nvSpPr>
        <p:spPr>
          <a:xfrm>
            <a:off x="2750880" y="4575103"/>
            <a:ext cx="268134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</a:p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24106FE-BFE7-73B2-51D6-D743C5BDE982}"/>
              </a:ext>
            </a:extLst>
          </p:cNvPr>
          <p:cNvSpPr txBox="1">
            <a:spLocks/>
          </p:cNvSpPr>
          <p:nvPr/>
        </p:nvSpPr>
        <p:spPr>
          <a:xfrm>
            <a:off x="283549" y="5768515"/>
            <a:ext cx="365560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 : 0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054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 : 0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4914304" y="3493428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3323984" y="3625607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6640464" y="3347264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8040303" y="3582343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3697546" y="4575104"/>
            <a:ext cx="588583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2                         3                     2                        4 </a:t>
            </a: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3                         2                     1                        4                    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D5804A3-281D-52B3-9443-EF7C47A03717}"/>
              </a:ext>
            </a:extLst>
          </p:cNvPr>
          <p:cNvSpPr txBox="1">
            <a:spLocks/>
          </p:cNvSpPr>
          <p:nvPr/>
        </p:nvSpPr>
        <p:spPr>
          <a:xfrm>
            <a:off x="2750880" y="4575103"/>
            <a:ext cx="268134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</a:p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F8DFC3C5-2AA3-B4B3-3824-BF31B3F83814}"/>
              </a:ext>
            </a:extLst>
          </p:cNvPr>
          <p:cNvSpPr txBox="1">
            <a:spLocks/>
          </p:cNvSpPr>
          <p:nvPr/>
        </p:nvSpPr>
        <p:spPr>
          <a:xfrm>
            <a:off x="283549" y="5768515"/>
            <a:ext cx="365560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 : 0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AA8A2-6EFC-380F-425E-A8EBE8330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75FCE5FC-8755-E9C5-83FB-9A41EAEE7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156100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Problema de las vacas pensantes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E1F5FC4-BCF9-E414-DC66-71B26E700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3367294" y="3657236"/>
            <a:ext cx="1667754" cy="228570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2D9B2F85-B940-B110-AA2D-7BAAA8AB7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4885303" y="3698954"/>
            <a:ext cx="1667754" cy="22857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471C2C2-8631-A3C6-3AA3-D33A28332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6553057" y="3698954"/>
            <a:ext cx="1667754" cy="228570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58E5009C-F078-EAF2-3097-39DDDD8C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18" t="14516" r="35156" b="12777"/>
          <a:stretch/>
        </p:blipFill>
        <p:spPr>
          <a:xfrm>
            <a:off x="8071066" y="3657236"/>
            <a:ext cx="1667754" cy="2285702"/>
          </a:xfrm>
          <a:prstGeom prst="rect">
            <a:avLst/>
          </a:prstGeom>
        </p:spPr>
      </p:pic>
      <p:pic>
        <p:nvPicPr>
          <p:cNvPr id="29" name="Picture 2" descr="Diseño PNG Y SVG De Dibujos Animados De Pastoreo De Vacas Para Camisetas">
            <a:extLst>
              <a:ext uri="{FF2B5EF4-FFF2-40B4-BE49-F238E27FC236}">
                <a16:creationId xmlns:a16="http://schemas.microsoft.com/office/drawing/2014/main" id="{116EE0FD-DF47-7E83-E4CC-E44FDCA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76217" y="870714"/>
            <a:ext cx="2662902" cy="266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0E0F3494-0BA0-43C2-CBDE-E2D4653418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055733" y="1616737"/>
            <a:ext cx="3265045" cy="26578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0C8191E-F391-E68F-5C3C-46EEB578C3FB}"/>
              </a:ext>
            </a:extLst>
          </p:cNvPr>
          <p:cNvSpPr txBox="1"/>
          <p:nvPr/>
        </p:nvSpPr>
        <p:spPr>
          <a:xfrm>
            <a:off x="3926626" y="5973112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7D1F9CD-186C-E51A-1FBC-DA4FC8F06738}"/>
              </a:ext>
            </a:extLst>
          </p:cNvPr>
          <p:cNvSpPr txBox="1"/>
          <p:nvPr/>
        </p:nvSpPr>
        <p:spPr>
          <a:xfrm>
            <a:off x="5445982" y="595519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0C5413-BC0F-8F43-36D2-7CB18F2E7DA5}"/>
              </a:ext>
            </a:extLst>
          </p:cNvPr>
          <p:cNvSpPr txBox="1"/>
          <p:nvPr/>
        </p:nvSpPr>
        <p:spPr>
          <a:xfrm>
            <a:off x="7120843" y="59402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D4B5C5-C02D-2149-693B-AE2A0B732F11}"/>
              </a:ext>
            </a:extLst>
          </p:cNvPr>
          <p:cNvSpPr txBox="1"/>
          <p:nvPr/>
        </p:nvSpPr>
        <p:spPr>
          <a:xfrm>
            <a:off x="8638852" y="5955350"/>
            <a:ext cx="681926" cy="584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69A2BB-1848-A095-7213-43CB0736B135}"/>
              </a:ext>
            </a:extLst>
          </p:cNvPr>
          <p:cNvSpPr txBox="1"/>
          <p:nvPr/>
        </p:nvSpPr>
        <p:spPr>
          <a:xfrm>
            <a:off x="77491" y="1532938"/>
            <a:ext cx="681926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3B6105-3F57-D363-2832-2793AC950EFC}"/>
              </a:ext>
            </a:extLst>
          </p:cNvPr>
          <p:cNvSpPr txBox="1"/>
          <p:nvPr/>
        </p:nvSpPr>
        <p:spPr>
          <a:xfrm>
            <a:off x="9055864" y="156479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5593A-B3D1-0EB1-9F7E-E49C855328DE}"/>
              </a:ext>
            </a:extLst>
          </p:cNvPr>
          <p:cNvSpPr txBox="1"/>
          <p:nvPr/>
        </p:nvSpPr>
        <p:spPr>
          <a:xfrm>
            <a:off x="9055864" y="1582485"/>
            <a:ext cx="681926" cy="584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ource Sans Pro" panose="020B0503030403020204" pitchFamily="34" charset="0"/>
                <a:ea typeface="Source Sans Pro" panose="020B0503030403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83532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3465E-6 -2.15876E-6 L 2.83465E-6 0.00021 C -0.00032 -0.00021 -0.01008 -0.02541 -0.01402 -0.02583 C -0.01796 -0.02604 -0.02205 -0.02352 -0.02614 -0.02226 L -0.03685 -2.15876E-6 C -0.03827 0.00336 -0.03985 0.00567 -0.04126 0.00861 C -0.04693 0.02226 -0.04394 0.01701 -0.05008 0.02436 C -0.05181 0.02331 -0.05355 0.0231 -0.05512 0.02079 C -0.06709 0.00441 -0.0463 0.01806 -0.06772 0.0021 C -0.07087 -0.00042 -0.07418 -0.00042 -0.07717 -0.00147 C -0.08158 -0.00042 -0.08567 -0.00084 -0.08992 0.0021 C -0.09244 0.00378 -0.09481 0.00798 -0.09685 0.01239 C -0.10063 0.02016 -0.10441 0.02856 -0.10756 0.03843 C -0.11103 0.04872 -0.11465 0.06111 -0.1189 0.06951 C -0.12048 0.07245 -0.12237 0.07392 -0.1241 0.07644 C -0.12882 0.06972 -0.12725 0.0714 -0.13276 0.06615 C -0.13418 0.06468 -0.13544 0.06384 -0.13654 0.06258 C -0.14567 0.05166 -0.13733 0.05817 -0.1474 0.05229 C -0.15087 0.05271 -0.15449 0.0525 -0.15811 0.05376 C -0.16189 0.05565 -0.16347 0.06153 -0.1663 0.06783 C -0.16693 0.06888 -0.16756 0.07035 -0.16819 0.07098 C -0.16977 0.07308 -0.17166 0.07476 -0.17323 0.07644 C -0.17496 0.07329 -0.1767 0.07098 -0.17827 0.06783 C -0.18551 0.05292 -0.18835 0.03465 -0.19969 0.0315 L -0.20551 0.0294 C -0.20693 0.0315 -0.20851 0.03234 -0.20977 0.03465 C -0.21276 0.03927 -0.21544 0.04851 -0.21748 0.05565 C -0.22347 0.07686 -0.21953 0.07266 -0.22504 0.07644 C -0.22646 0.07455 -0.22788 0.07224 -0.22945 0.07098 C -0.23575 0.06699 -0.2537 0.07098 -0.25465 0.07098 C -0.26126 0.0756 -0.25922 0.07308 -0.26614 0.08316 C -0.26725 0.08484 -0.26819 0.08673 -0.26929 0.08841 C -0.26992 0.08946 -0.27055 0.09093 -0.27118 0.09198 C -0.27166 0.09282 -0.27244 0.09303 -0.27307 0.09345 C -0.27433 0.09618 -0.27701 0.10185 -0.27811 0.10584 C -0.27811 0.10605 -0.27811 0.10689 -0.27811 0.10794 " pathEditMode="relative" rAng="0" ptsTypes="AAAAAAAAAAAAAAAAAAAAAAAAA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40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Peso: 4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D305C50B-0EBE-8D4F-91ED-4A6986A7B983}"/>
              </a:ext>
            </a:extLst>
          </p:cNvPr>
          <p:cNvSpPr txBox="1">
            <a:spLocks/>
          </p:cNvSpPr>
          <p:nvPr/>
        </p:nvSpPr>
        <p:spPr>
          <a:xfrm>
            <a:off x="1191123" y="1631790"/>
            <a:ext cx="5981899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¿Es la solución óptima?</a:t>
            </a:r>
            <a:endParaRPr lang="es-E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4914304" y="3493428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3323984" y="3625607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6640464" y="3347264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8040303" y="3582343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3697546" y="4575104"/>
            <a:ext cx="588583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2                         3                     2                        4 </a:t>
            </a: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3                         2                     1                        4                    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D5804A3-281D-52B3-9443-EF7C47A03717}"/>
              </a:ext>
            </a:extLst>
          </p:cNvPr>
          <p:cNvSpPr txBox="1">
            <a:spLocks/>
          </p:cNvSpPr>
          <p:nvPr/>
        </p:nvSpPr>
        <p:spPr>
          <a:xfrm>
            <a:off x="2750880" y="4575103"/>
            <a:ext cx="268134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</a:p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F8DFC3C5-2AA3-B4B3-3824-BF31B3F83814}"/>
              </a:ext>
            </a:extLst>
          </p:cNvPr>
          <p:cNvSpPr txBox="1">
            <a:spLocks/>
          </p:cNvSpPr>
          <p:nvPr/>
        </p:nvSpPr>
        <p:spPr>
          <a:xfrm>
            <a:off x="283549" y="5768515"/>
            <a:ext cx="2681346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 : 4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4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 : 0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4914304" y="3493428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3323984" y="3625607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6640464" y="3347264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8040303" y="3582343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3697546" y="4575104"/>
            <a:ext cx="588583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2                         3                     2                        4 </a:t>
            </a: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3                         2                     1                        4                    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D5804A3-281D-52B3-9443-EF7C47A03717}"/>
              </a:ext>
            </a:extLst>
          </p:cNvPr>
          <p:cNvSpPr txBox="1">
            <a:spLocks/>
          </p:cNvSpPr>
          <p:nvPr/>
        </p:nvSpPr>
        <p:spPr>
          <a:xfrm>
            <a:off x="2750880" y="4575103"/>
            <a:ext cx="268134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</a:p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F8DFC3C5-2AA3-B4B3-3824-BF31B3F83814}"/>
              </a:ext>
            </a:extLst>
          </p:cNvPr>
          <p:cNvSpPr txBox="1">
            <a:spLocks/>
          </p:cNvSpPr>
          <p:nvPr/>
        </p:nvSpPr>
        <p:spPr>
          <a:xfrm>
            <a:off x="283549" y="5768515"/>
            <a:ext cx="365560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 : 0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375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 : 2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4914304" y="3493428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3323984" y="3625607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6640464" y="3347264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8040303" y="3582343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3697546" y="4575104"/>
            <a:ext cx="588583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2                         3                     2                        4 </a:t>
            </a: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3                         2                     1                        4                    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D5804A3-281D-52B3-9443-EF7C47A03717}"/>
              </a:ext>
            </a:extLst>
          </p:cNvPr>
          <p:cNvSpPr txBox="1">
            <a:spLocks/>
          </p:cNvSpPr>
          <p:nvPr/>
        </p:nvSpPr>
        <p:spPr>
          <a:xfrm>
            <a:off x="2750880" y="4575103"/>
            <a:ext cx="268134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</a:p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F8DFC3C5-2AA3-B4B3-3824-BF31B3F83814}"/>
              </a:ext>
            </a:extLst>
          </p:cNvPr>
          <p:cNvSpPr txBox="1">
            <a:spLocks/>
          </p:cNvSpPr>
          <p:nvPr/>
        </p:nvSpPr>
        <p:spPr>
          <a:xfrm>
            <a:off x="283549" y="5768515"/>
            <a:ext cx="151425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 : 3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14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 : 5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4914304" y="3493428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3323984" y="3625607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6640464" y="3347264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8040303" y="3582343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3697546" y="4575104"/>
            <a:ext cx="588583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2                         3                     2                        4 </a:t>
            </a: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3                         2                     1                        4                    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D5804A3-281D-52B3-9443-EF7C47A03717}"/>
              </a:ext>
            </a:extLst>
          </p:cNvPr>
          <p:cNvSpPr txBox="1">
            <a:spLocks/>
          </p:cNvSpPr>
          <p:nvPr/>
        </p:nvSpPr>
        <p:spPr>
          <a:xfrm>
            <a:off x="2750880" y="4575103"/>
            <a:ext cx="268134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</a:p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F8DFC3C5-2AA3-B4B3-3824-BF31B3F83814}"/>
              </a:ext>
            </a:extLst>
          </p:cNvPr>
          <p:cNvSpPr txBox="1">
            <a:spLocks/>
          </p:cNvSpPr>
          <p:nvPr/>
        </p:nvSpPr>
        <p:spPr>
          <a:xfrm>
            <a:off x="283549" y="5768515"/>
            <a:ext cx="151425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 : 5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13AD2947-B65E-F9DA-54A0-26E179C19ED1}"/>
              </a:ext>
            </a:extLst>
          </p:cNvPr>
          <p:cNvSpPr txBox="1">
            <a:spLocks/>
          </p:cNvSpPr>
          <p:nvPr/>
        </p:nvSpPr>
        <p:spPr>
          <a:xfrm>
            <a:off x="1258035" y="1790045"/>
            <a:ext cx="7564553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</a:t>
            </a:r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podemos llegar a la solución óptima de forma voraz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13E9FADF-513A-22F3-068E-964911E00265}"/>
              </a:ext>
            </a:extLst>
          </p:cNvPr>
          <p:cNvSpPr txBox="1">
            <a:spLocks/>
          </p:cNvSpPr>
          <p:nvPr/>
        </p:nvSpPr>
        <p:spPr>
          <a:xfrm>
            <a:off x="283549" y="1801615"/>
            <a:ext cx="1340445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¡NO!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594411-FA71-F325-F08D-049E96E7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979999"/>
            <a:ext cx="9180000" cy="4467296"/>
          </a:xfrm>
        </p:spPr>
        <p:txBody>
          <a:bodyPr/>
          <a:lstStyle/>
          <a:p>
            <a:r>
              <a:rPr lang="es-E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¿Fuerza bruta? </a:t>
            </a:r>
          </a:p>
          <a:p>
            <a:endParaRPr lang="es-ES" sz="32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 Colocando los objetos en fila, decidir si </a:t>
            </a:r>
            <a:r>
              <a:rPr lang="es-E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escoger </a:t>
            </a:r>
            <a:r>
              <a:rPr lang="es-E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 no cada uno de ellos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4A31F8-6C6E-147D-FC8B-18457B3B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94</a:t>
            </a:fld>
            <a:endParaRPr lang="en-US"/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620EFB22-188E-9CF5-86B2-E88AEE08E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sz="3200" b="1" strike="noStrike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5298751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MOCHILA VANS VA49ZJ ZBS VA49ZJ-ZBS BURDEOS">
            <a:extLst>
              <a:ext uri="{FF2B5EF4-FFF2-40B4-BE49-F238E27FC236}">
                <a16:creationId xmlns:a16="http://schemas.microsoft.com/office/drawing/2014/main" id="{A9CABC0F-B55F-8EE2-4C84-22E0A05E5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4304" y="3653829"/>
            <a:ext cx="252016" cy="2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5605" tIns="37802" rIns="75605" bIns="37802" numCol="1" anchor="t" anchorCtr="0" compatLnSpc="1">
            <a:prstTxWarp prst="textNoShape">
              <a:avLst/>
            </a:prstTxWarp>
          </a:bodyPr>
          <a:lstStyle/>
          <a:p>
            <a:endParaRPr lang="es-ES" sz="1158"/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8FAA7D06-7C9B-A938-ED35-600B90FEC6A2}"/>
              </a:ext>
            </a:extLst>
          </p:cNvPr>
          <p:cNvSpPr txBox="1">
            <a:spLocks/>
          </p:cNvSpPr>
          <p:nvPr/>
        </p:nvSpPr>
        <p:spPr>
          <a:xfrm>
            <a:off x="180100" y="271872"/>
            <a:ext cx="9359900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  <a:endParaRPr lang="es-ES" sz="3200" b="1" dirty="0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2" name="Imagen 1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FFA535F9-4D29-C312-9B2D-709A6748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3" y="2646282"/>
            <a:ext cx="1517435" cy="241213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9D714-C565-AA06-9187-F17480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549" y="5340883"/>
            <a:ext cx="2681346" cy="622861"/>
          </a:xfrm>
        </p:spPr>
        <p:txBody>
          <a:bodyPr/>
          <a:lstStyle/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Peso : 0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1" name="Picture 6" descr="Dibujo de Cepillo del pelo pintado por en Dibujos.net el día 18-02-20 a las  16:49:33. Imprime, pinta o colorea tus propios dibujos!">
            <a:extLst>
              <a:ext uri="{FF2B5EF4-FFF2-40B4-BE49-F238E27FC236}">
                <a16:creationId xmlns:a16="http://schemas.microsoft.com/office/drawing/2014/main" id="{70380E98-4933-F855-F349-22A131856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50" r="-853" b="12561"/>
          <a:stretch/>
        </p:blipFill>
        <p:spPr bwMode="auto">
          <a:xfrm>
            <a:off x="4914304" y="3493428"/>
            <a:ext cx="1394124" cy="717838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Estuche triple escolar Atletico Madrid | Mama Yo Quiero ©">
            <a:extLst>
              <a:ext uri="{FF2B5EF4-FFF2-40B4-BE49-F238E27FC236}">
                <a16:creationId xmlns:a16="http://schemas.microsoft.com/office/drawing/2014/main" id="{BA7AC03D-7EC9-5BC1-79D6-56BD59543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9" b="20917"/>
          <a:stretch/>
        </p:blipFill>
        <p:spPr bwMode="auto">
          <a:xfrm>
            <a:off x="3323984" y="3625607"/>
            <a:ext cx="1394124" cy="816464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Logos de cerveza, Duff cerveza, Logos de marcas">
            <a:extLst>
              <a:ext uri="{FF2B5EF4-FFF2-40B4-BE49-F238E27FC236}">
                <a16:creationId xmlns:a16="http://schemas.microsoft.com/office/drawing/2014/main" id="{63027A21-D3B8-160E-A584-6A87B8988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r="11162"/>
          <a:stretch/>
        </p:blipFill>
        <p:spPr bwMode="auto">
          <a:xfrm>
            <a:off x="6640464" y="3347264"/>
            <a:ext cx="865891" cy="1117162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ucha Cerdo Hamm Toy Story Disney por 24,90€ – LaFrikileria.com">
            <a:extLst>
              <a:ext uri="{FF2B5EF4-FFF2-40B4-BE49-F238E27FC236}">
                <a16:creationId xmlns:a16="http://schemas.microsoft.com/office/drawing/2014/main" id="{071CD946-2136-5287-8E9F-756C9DC6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D4D1E4"/>
              </a:clrFrom>
              <a:clrTo>
                <a:srgbClr val="D4D1E4">
                  <a:alpha val="0"/>
                </a:srgbClr>
              </a:clrTo>
            </a:clrChange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3" b="10153"/>
          <a:stretch/>
        </p:blipFill>
        <p:spPr bwMode="auto">
          <a:xfrm>
            <a:off x="7948428" y="3347264"/>
            <a:ext cx="1394124" cy="1103919"/>
          </a:xfrm>
          <a:prstGeom prst="roundRect">
            <a:avLst>
              <a:gd name="adj" fmla="val 16667"/>
            </a:avLst>
          </a:prstGeom>
          <a:ln w="381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8528E4E5-6B6C-05B5-0B90-63D0DC07F593}"/>
              </a:ext>
            </a:extLst>
          </p:cNvPr>
          <p:cNvSpPr txBox="1">
            <a:spLocks/>
          </p:cNvSpPr>
          <p:nvPr/>
        </p:nvSpPr>
        <p:spPr>
          <a:xfrm>
            <a:off x="3697546" y="4575104"/>
            <a:ext cx="588583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2                         2                     4                        4 </a:t>
            </a:r>
          </a:p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3                         2                     5                        4                    </a:t>
            </a: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s-E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4D5804A3-281D-52B3-9443-EF7C47A03717}"/>
              </a:ext>
            </a:extLst>
          </p:cNvPr>
          <p:cNvSpPr txBox="1">
            <a:spLocks/>
          </p:cNvSpPr>
          <p:nvPr/>
        </p:nvSpPr>
        <p:spPr>
          <a:xfrm>
            <a:off x="2750880" y="4575103"/>
            <a:ext cx="2681346" cy="110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</a:p>
          <a:p>
            <a:r>
              <a:rPr lang="es-E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24106FE-BFE7-73B2-51D6-D743C5BDE982}"/>
              </a:ext>
            </a:extLst>
          </p:cNvPr>
          <p:cNvSpPr txBox="1">
            <a:spLocks/>
          </p:cNvSpPr>
          <p:nvPr/>
        </p:nvSpPr>
        <p:spPr>
          <a:xfrm>
            <a:off x="283549" y="5768515"/>
            <a:ext cx="365560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Valor : 0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D20F96F-6C5D-E68A-B638-70F80C1A1B4E}"/>
              </a:ext>
            </a:extLst>
          </p:cNvPr>
          <p:cNvSpPr txBox="1">
            <a:spLocks/>
          </p:cNvSpPr>
          <p:nvPr/>
        </p:nvSpPr>
        <p:spPr>
          <a:xfrm>
            <a:off x="3231832" y="2579349"/>
            <a:ext cx="365560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F1A1808-2168-00AB-6BA9-73D119106F54}"/>
              </a:ext>
            </a:extLst>
          </p:cNvPr>
          <p:cNvSpPr/>
          <p:nvPr/>
        </p:nvSpPr>
        <p:spPr>
          <a:xfrm>
            <a:off x="3843594" y="2720125"/>
            <a:ext cx="435179" cy="3068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24500DB-E4EE-407F-C6B3-36686C0B0AD9}"/>
              </a:ext>
            </a:extLst>
          </p:cNvPr>
          <p:cNvSpPr/>
          <p:nvPr/>
        </p:nvSpPr>
        <p:spPr>
          <a:xfrm>
            <a:off x="5255097" y="2725971"/>
            <a:ext cx="435179" cy="3068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BEB67E-B7CD-E9FB-7671-71381407838E}"/>
              </a:ext>
            </a:extLst>
          </p:cNvPr>
          <p:cNvSpPr/>
          <p:nvPr/>
        </p:nvSpPr>
        <p:spPr>
          <a:xfrm>
            <a:off x="6887436" y="2697466"/>
            <a:ext cx="435179" cy="3068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64F22FC-9F23-6820-8809-4C211137E3F1}"/>
              </a:ext>
            </a:extLst>
          </p:cNvPr>
          <p:cNvSpPr/>
          <p:nvPr/>
        </p:nvSpPr>
        <p:spPr>
          <a:xfrm>
            <a:off x="8519775" y="2683190"/>
            <a:ext cx="435179" cy="30683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60506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96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724692" y="16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5CCB25-EA74-6B45-2C4A-44D4AF98E0C0}"/>
              </a:ext>
            </a:extLst>
          </p:cNvPr>
          <p:cNvSpPr/>
          <p:nvPr/>
        </p:nvSpPr>
        <p:spPr>
          <a:xfrm>
            <a:off x="99763" y="1957078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73867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97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724692" y="16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</a:p>
        </p:txBody>
      </p:sp>
      <p:sp>
        <p:nvSpPr>
          <p:cNvPr id="2" name="Google Shape;128;p7">
            <a:extLst>
              <a:ext uri="{FF2B5EF4-FFF2-40B4-BE49-F238E27FC236}">
                <a16:creationId xmlns:a16="http://schemas.microsoft.com/office/drawing/2014/main" id="{B12F26CF-E1ED-618E-5158-346889CDB1ED}"/>
              </a:ext>
            </a:extLst>
          </p:cNvPr>
          <p:cNvSpPr/>
          <p:nvPr/>
        </p:nvSpPr>
        <p:spPr>
          <a:xfrm>
            <a:off x="6659397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" name="Google Shape;128;p7">
            <a:extLst>
              <a:ext uri="{FF2B5EF4-FFF2-40B4-BE49-F238E27FC236}">
                <a16:creationId xmlns:a16="http://schemas.microsoft.com/office/drawing/2014/main" id="{D493A29A-54D1-DE6B-7F21-4286B96663E1}"/>
              </a:ext>
            </a:extLst>
          </p:cNvPr>
          <p:cNvSpPr/>
          <p:nvPr/>
        </p:nvSpPr>
        <p:spPr>
          <a:xfrm>
            <a:off x="1903340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4" name="Google Shape;144;p7">
            <a:extLst>
              <a:ext uri="{FF2B5EF4-FFF2-40B4-BE49-F238E27FC236}">
                <a16:creationId xmlns:a16="http://schemas.microsoft.com/office/drawing/2014/main" id="{145AA650-30FB-8DF7-1E59-54A5DAFFDC2A}"/>
              </a:ext>
            </a:extLst>
          </p:cNvPr>
          <p:cNvCxnSpPr>
            <a:cxnSpLocks/>
            <a:stCxn id="128" idx="6"/>
            <a:endCxn id="2" idx="1"/>
          </p:cNvCxnSpPr>
          <p:nvPr/>
        </p:nvCxnSpPr>
        <p:spPr>
          <a:xfrm>
            <a:off x="5618961" y="2110496"/>
            <a:ext cx="1171399" cy="581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44;p7">
            <a:extLst>
              <a:ext uri="{FF2B5EF4-FFF2-40B4-BE49-F238E27FC236}">
                <a16:creationId xmlns:a16="http://schemas.microsoft.com/office/drawing/2014/main" id="{6FD19872-70EE-867A-BE21-99E8704A06FD}"/>
              </a:ext>
            </a:extLst>
          </p:cNvPr>
          <p:cNvCxnSpPr>
            <a:cxnSpLocks/>
            <a:stCxn id="3" idx="6"/>
            <a:endCxn id="128" idx="2"/>
          </p:cNvCxnSpPr>
          <p:nvPr/>
        </p:nvCxnSpPr>
        <p:spPr>
          <a:xfrm flipV="1">
            <a:off x="2797609" y="2110496"/>
            <a:ext cx="1927083" cy="9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327384-3C9D-8E16-18A6-EBD4F8D5E5DD}"/>
              </a:ext>
            </a:extLst>
          </p:cNvPr>
          <p:cNvSpPr/>
          <p:nvPr/>
        </p:nvSpPr>
        <p:spPr>
          <a:xfrm>
            <a:off x="3067117" y="2536080"/>
            <a:ext cx="894269" cy="348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540467-8D27-9AFF-1491-125482EB0C29}"/>
              </a:ext>
            </a:extLst>
          </p:cNvPr>
          <p:cNvSpPr/>
          <p:nvPr/>
        </p:nvSpPr>
        <p:spPr>
          <a:xfrm>
            <a:off x="5819054" y="2189149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6BA5603-651B-17B5-7D3B-DCA54354911E}"/>
              </a:ext>
            </a:extLst>
          </p:cNvPr>
          <p:cNvSpPr/>
          <p:nvPr/>
        </p:nvSpPr>
        <p:spPr>
          <a:xfrm>
            <a:off x="88357" y="2934744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B1C21884-B41C-CAFC-3E61-3E104CF3529F}"/>
              </a:ext>
            </a:extLst>
          </p:cNvPr>
          <p:cNvSpPr txBox="1">
            <a:spLocks/>
          </p:cNvSpPr>
          <p:nvPr/>
        </p:nvSpPr>
        <p:spPr>
          <a:xfrm>
            <a:off x="-203501" y="1824564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AEE8ABC-0599-FAD3-3FF1-DF2183741548}"/>
              </a:ext>
            </a:extLst>
          </p:cNvPr>
          <p:cNvSpPr/>
          <p:nvPr/>
        </p:nvSpPr>
        <p:spPr>
          <a:xfrm>
            <a:off x="99763" y="1957078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996072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98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724692" y="16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198D4A-76FB-9DDF-2E3C-C4D1472E09FD}"/>
              </a:ext>
            </a:extLst>
          </p:cNvPr>
          <p:cNvSpPr/>
          <p:nvPr/>
        </p:nvSpPr>
        <p:spPr>
          <a:xfrm>
            <a:off x="99763" y="1957078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29412191-8753-FDDC-5977-C7A50A11B148}"/>
              </a:ext>
            </a:extLst>
          </p:cNvPr>
          <p:cNvSpPr txBox="1">
            <a:spLocks/>
          </p:cNvSpPr>
          <p:nvPr/>
        </p:nvSpPr>
        <p:spPr>
          <a:xfrm>
            <a:off x="1014776" y="6116081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Google Shape;128;p7">
            <a:extLst>
              <a:ext uri="{FF2B5EF4-FFF2-40B4-BE49-F238E27FC236}">
                <a16:creationId xmlns:a16="http://schemas.microsoft.com/office/drawing/2014/main" id="{B12F26CF-E1ED-618E-5158-346889CDB1ED}"/>
              </a:ext>
            </a:extLst>
          </p:cNvPr>
          <p:cNvSpPr/>
          <p:nvPr/>
        </p:nvSpPr>
        <p:spPr>
          <a:xfrm>
            <a:off x="6659397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" name="Google Shape;128;p7">
            <a:extLst>
              <a:ext uri="{FF2B5EF4-FFF2-40B4-BE49-F238E27FC236}">
                <a16:creationId xmlns:a16="http://schemas.microsoft.com/office/drawing/2014/main" id="{D493A29A-54D1-DE6B-7F21-4286B96663E1}"/>
              </a:ext>
            </a:extLst>
          </p:cNvPr>
          <p:cNvSpPr/>
          <p:nvPr/>
        </p:nvSpPr>
        <p:spPr>
          <a:xfrm>
            <a:off x="1903340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4" name="Google Shape;144;p7">
            <a:extLst>
              <a:ext uri="{FF2B5EF4-FFF2-40B4-BE49-F238E27FC236}">
                <a16:creationId xmlns:a16="http://schemas.microsoft.com/office/drawing/2014/main" id="{145AA650-30FB-8DF7-1E59-54A5DAFFDC2A}"/>
              </a:ext>
            </a:extLst>
          </p:cNvPr>
          <p:cNvCxnSpPr>
            <a:cxnSpLocks/>
            <a:stCxn id="128" idx="6"/>
            <a:endCxn id="2" idx="1"/>
          </p:cNvCxnSpPr>
          <p:nvPr/>
        </p:nvCxnSpPr>
        <p:spPr>
          <a:xfrm>
            <a:off x="5618961" y="2110496"/>
            <a:ext cx="1171399" cy="581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44;p7">
            <a:extLst>
              <a:ext uri="{FF2B5EF4-FFF2-40B4-BE49-F238E27FC236}">
                <a16:creationId xmlns:a16="http://schemas.microsoft.com/office/drawing/2014/main" id="{6FD19872-70EE-867A-BE21-99E8704A06FD}"/>
              </a:ext>
            </a:extLst>
          </p:cNvPr>
          <p:cNvCxnSpPr>
            <a:cxnSpLocks/>
            <a:stCxn id="3" idx="6"/>
            <a:endCxn id="128" idx="2"/>
          </p:cNvCxnSpPr>
          <p:nvPr/>
        </p:nvCxnSpPr>
        <p:spPr>
          <a:xfrm flipV="1">
            <a:off x="2797609" y="2110496"/>
            <a:ext cx="1927083" cy="9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327384-3C9D-8E16-18A6-EBD4F8D5E5DD}"/>
              </a:ext>
            </a:extLst>
          </p:cNvPr>
          <p:cNvSpPr/>
          <p:nvPr/>
        </p:nvSpPr>
        <p:spPr>
          <a:xfrm>
            <a:off x="3067117" y="2536080"/>
            <a:ext cx="894269" cy="348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540467-8D27-9AFF-1491-125482EB0C29}"/>
              </a:ext>
            </a:extLst>
          </p:cNvPr>
          <p:cNvSpPr/>
          <p:nvPr/>
        </p:nvSpPr>
        <p:spPr>
          <a:xfrm>
            <a:off x="5819054" y="2189149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9BA70-AB5C-932D-89ED-6A0C50B2D68F}"/>
              </a:ext>
            </a:extLst>
          </p:cNvPr>
          <p:cNvSpPr/>
          <p:nvPr/>
        </p:nvSpPr>
        <p:spPr>
          <a:xfrm>
            <a:off x="88357" y="2934744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18FD024-FF0A-2415-99AC-8731C789AEBD}"/>
              </a:ext>
            </a:extLst>
          </p:cNvPr>
          <p:cNvSpPr txBox="1">
            <a:spLocks/>
          </p:cNvSpPr>
          <p:nvPr/>
        </p:nvSpPr>
        <p:spPr>
          <a:xfrm>
            <a:off x="-764382" y="5735111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Google Shape;128;p7">
            <a:extLst>
              <a:ext uri="{FF2B5EF4-FFF2-40B4-BE49-F238E27FC236}">
                <a16:creationId xmlns:a16="http://schemas.microsoft.com/office/drawing/2014/main" id="{A111EF9A-5B94-F332-8BC4-2F850F47FC74}"/>
              </a:ext>
            </a:extLst>
          </p:cNvPr>
          <p:cNvSpPr/>
          <p:nvPr/>
        </p:nvSpPr>
        <p:spPr>
          <a:xfrm>
            <a:off x="718398" y="36491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18" name="Google Shape;144;p7">
            <a:extLst>
              <a:ext uri="{FF2B5EF4-FFF2-40B4-BE49-F238E27FC236}">
                <a16:creationId xmlns:a16="http://schemas.microsoft.com/office/drawing/2014/main" id="{CFE9B69B-B61A-1F2D-253E-FBB76DC77296}"/>
              </a:ext>
            </a:extLst>
          </p:cNvPr>
          <p:cNvCxnSpPr>
            <a:cxnSpLocks/>
            <a:stCxn id="17" idx="0"/>
            <a:endCxn id="3" idx="3"/>
          </p:cNvCxnSpPr>
          <p:nvPr/>
        </p:nvCxnSpPr>
        <p:spPr>
          <a:xfrm flipV="1">
            <a:off x="1165533" y="332869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28;p7">
            <a:extLst>
              <a:ext uri="{FF2B5EF4-FFF2-40B4-BE49-F238E27FC236}">
                <a16:creationId xmlns:a16="http://schemas.microsoft.com/office/drawing/2014/main" id="{644D4B96-0275-AB10-B661-F2CAFC70F3B6}"/>
              </a:ext>
            </a:extLst>
          </p:cNvPr>
          <p:cNvSpPr/>
          <p:nvPr/>
        </p:nvSpPr>
        <p:spPr>
          <a:xfrm>
            <a:off x="3444894" y="362718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23" name="Google Shape;144;p7">
            <a:extLst>
              <a:ext uri="{FF2B5EF4-FFF2-40B4-BE49-F238E27FC236}">
                <a16:creationId xmlns:a16="http://schemas.microsoft.com/office/drawing/2014/main" id="{86C71243-E37A-EE85-2A01-ECA31CBFB7E5}"/>
              </a:ext>
            </a:extLst>
          </p:cNvPr>
          <p:cNvCxnSpPr>
            <a:cxnSpLocks/>
            <a:stCxn id="3" idx="5"/>
            <a:endCxn id="22" idx="1"/>
          </p:cNvCxnSpPr>
          <p:nvPr/>
        </p:nvCxnSpPr>
        <p:spPr>
          <a:xfrm>
            <a:off x="2666646" y="3328694"/>
            <a:ext cx="909211" cy="430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91C4B3-CDC2-DAFA-98A9-63DDE3F26291}"/>
              </a:ext>
            </a:extLst>
          </p:cNvPr>
          <p:cNvSpPr/>
          <p:nvPr/>
        </p:nvSpPr>
        <p:spPr>
          <a:xfrm>
            <a:off x="1313431" y="332623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6171BFD-A6D2-DA13-E705-EAC65CB868DF}"/>
              </a:ext>
            </a:extLst>
          </p:cNvPr>
          <p:cNvSpPr/>
          <p:nvPr/>
        </p:nvSpPr>
        <p:spPr>
          <a:xfrm>
            <a:off x="2570343" y="344758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D42C5DA-DDEA-0F54-56F0-06FD34C78C46}"/>
              </a:ext>
            </a:extLst>
          </p:cNvPr>
          <p:cNvSpPr txBox="1">
            <a:spLocks/>
          </p:cNvSpPr>
          <p:nvPr/>
        </p:nvSpPr>
        <p:spPr>
          <a:xfrm>
            <a:off x="-378570" y="3891648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40E9E1-B581-C787-D5A2-E7D4AB03B807}"/>
              </a:ext>
            </a:extLst>
          </p:cNvPr>
          <p:cNvSpPr/>
          <p:nvPr/>
        </p:nvSpPr>
        <p:spPr>
          <a:xfrm>
            <a:off x="74085" y="3945761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Google Shape;128;p7">
            <a:extLst>
              <a:ext uri="{FF2B5EF4-FFF2-40B4-BE49-F238E27FC236}">
                <a16:creationId xmlns:a16="http://schemas.microsoft.com/office/drawing/2014/main" id="{5F5CD6AF-ECEE-F882-4589-DF079E92FF79}"/>
              </a:ext>
            </a:extLst>
          </p:cNvPr>
          <p:cNvSpPr/>
          <p:nvPr/>
        </p:nvSpPr>
        <p:spPr>
          <a:xfrm>
            <a:off x="5450789" y="357419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12" name="Google Shape;144;p7">
            <a:extLst>
              <a:ext uri="{FF2B5EF4-FFF2-40B4-BE49-F238E27FC236}">
                <a16:creationId xmlns:a16="http://schemas.microsoft.com/office/drawing/2014/main" id="{9C2C896E-B0D2-93EB-5FA2-4C6B4A526C0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924" y="325371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28;p7">
            <a:extLst>
              <a:ext uri="{FF2B5EF4-FFF2-40B4-BE49-F238E27FC236}">
                <a16:creationId xmlns:a16="http://schemas.microsoft.com/office/drawing/2014/main" id="{0C0AA8C2-7F3D-6B2C-DC10-B69671FE3BD8}"/>
              </a:ext>
            </a:extLst>
          </p:cNvPr>
          <p:cNvSpPr/>
          <p:nvPr/>
        </p:nvSpPr>
        <p:spPr>
          <a:xfrm>
            <a:off x="8177285" y="355220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20" name="Google Shape;144;p7">
            <a:extLst>
              <a:ext uri="{FF2B5EF4-FFF2-40B4-BE49-F238E27FC236}">
                <a16:creationId xmlns:a16="http://schemas.microsoft.com/office/drawing/2014/main" id="{17D5A3CA-FACF-1C40-0ABD-27CB352851D5}"/>
              </a:ext>
            </a:extLst>
          </p:cNvPr>
          <p:cNvCxnSpPr>
            <a:cxnSpLocks/>
            <a:stCxn id="2" idx="6"/>
            <a:endCxn id="19" idx="1"/>
          </p:cNvCxnSpPr>
          <p:nvPr/>
        </p:nvCxnSpPr>
        <p:spPr>
          <a:xfrm>
            <a:off x="7553666" y="3010496"/>
            <a:ext cx="754582" cy="6735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0D3915-1801-BEA7-98CC-64240DE43442}"/>
              </a:ext>
            </a:extLst>
          </p:cNvPr>
          <p:cNvSpPr/>
          <p:nvPr/>
        </p:nvSpPr>
        <p:spPr>
          <a:xfrm>
            <a:off x="6045822" y="325125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93693EA-D206-6307-FCF1-273FC4056ED4}"/>
              </a:ext>
            </a:extLst>
          </p:cNvPr>
          <p:cNvSpPr/>
          <p:nvPr/>
        </p:nvSpPr>
        <p:spPr>
          <a:xfrm>
            <a:off x="7302734" y="337260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</p:spTree>
    <p:extLst>
      <p:ext uri="{BB962C8B-B14F-4D97-AF65-F5344CB8AC3E}">
        <p14:creationId xmlns:p14="http://schemas.microsoft.com/office/powerpoint/2010/main" val="40527179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buSzPts val="2000"/>
            </a:pPr>
            <a:fld id="{00000000-1234-1234-1234-123412341234}" type="slidenum">
              <a:rPr lang="es"/>
              <a:pPr algn="r">
                <a:buSzPts val="2000"/>
              </a:pPr>
              <a:t>99</a:t>
            </a:fld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4724692" y="16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3" name="Google Shape;85;p15">
            <a:extLst>
              <a:ext uri="{FF2B5EF4-FFF2-40B4-BE49-F238E27FC236}">
                <a16:creationId xmlns:a16="http://schemas.microsoft.com/office/drawing/2014/main" id="{21711F5C-A8C4-FB15-6466-E662F474F2F5}"/>
              </a:ext>
            </a:extLst>
          </p:cNvPr>
          <p:cNvSpPr txBox="1">
            <a:spLocks/>
          </p:cNvSpPr>
          <p:nvPr/>
        </p:nvSpPr>
        <p:spPr>
          <a:xfrm>
            <a:off x="297659" y="143807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 b="1" dirty="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El problema de la mochila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198D4A-76FB-9DDF-2E3C-C4D1472E09FD}"/>
              </a:ext>
            </a:extLst>
          </p:cNvPr>
          <p:cNvSpPr/>
          <p:nvPr/>
        </p:nvSpPr>
        <p:spPr>
          <a:xfrm>
            <a:off x="99763" y="1957078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0</a:t>
            </a:r>
          </a:p>
        </p:txBody>
      </p:sp>
      <p:sp>
        <p:nvSpPr>
          <p:cNvPr id="2" name="Google Shape;128;p7">
            <a:extLst>
              <a:ext uri="{FF2B5EF4-FFF2-40B4-BE49-F238E27FC236}">
                <a16:creationId xmlns:a16="http://schemas.microsoft.com/office/drawing/2014/main" id="{B12F26CF-E1ED-618E-5158-346889CDB1ED}"/>
              </a:ext>
            </a:extLst>
          </p:cNvPr>
          <p:cNvSpPr/>
          <p:nvPr/>
        </p:nvSpPr>
        <p:spPr>
          <a:xfrm>
            <a:off x="6659397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sp>
        <p:nvSpPr>
          <p:cNvPr id="3" name="Google Shape;128;p7">
            <a:extLst>
              <a:ext uri="{FF2B5EF4-FFF2-40B4-BE49-F238E27FC236}">
                <a16:creationId xmlns:a16="http://schemas.microsoft.com/office/drawing/2014/main" id="{D493A29A-54D1-DE6B-7F21-4286B96663E1}"/>
              </a:ext>
            </a:extLst>
          </p:cNvPr>
          <p:cNvSpPr/>
          <p:nvPr/>
        </p:nvSpPr>
        <p:spPr>
          <a:xfrm>
            <a:off x="1903340" y="256049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4" name="Google Shape;144;p7">
            <a:extLst>
              <a:ext uri="{FF2B5EF4-FFF2-40B4-BE49-F238E27FC236}">
                <a16:creationId xmlns:a16="http://schemas.microsoft.com/office/drawing/2014/main" id="{145AA650-30FB-8DF7-1E59-54A5DAFFDC2A}"/>
              </a:ext>
            </a:extLst>
          </p:cNvPr>
          <p:cNvCxnSpPr>
            <a:cxnSpLocks/>
            <a:stCxn id="128" idx="6"/>
            <a:endCxn id="2" idx="1"/>
          </p:cNvCxnSpPr>
          <p:nvPr/>
        </p:nvCxnSpPr>
        <p:spPr>
          <a:xfrm>
            <a:off x="5618961" y="2110496"/>
            <a:ext cx="1171399" cy="5818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44;p7">
            <a:extLst>
              <a:ext uri="{FF2B5EF4-FFF2-40B4-BE49-F238E27FC236}">
                <a16:creationId xmlns:a16="http://schemas.microsoft.com/office/drawing/2014/main" id="{6FD19872-70EE-867A-BE21-99E8704A06FD}"/>
              </a:ext>
            </a:extLst>
          </p:cNvPr>
          <p:cNvCxnSpPr>
            <a:cxnSpLocks/>
            <a:stCxn id="3" idx="6"/>
            <a:endCxn id="128" idx="2"/>
          </p:cNvCxnSpPr>
          <p:nvPr/>
        </p:nvCxnSpPr>
        <p:spPr>
          <a:xfrm flipV="1">
            <a:off x="2797609" y="2110496"/>
            <a:ext cx="1927083" cy="90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327384-3C9D-8E16-18A6-EBD4F8D5E5DD}"/>
              </a:ext>
            </a:extLst>
          </p:cNvPr>
          <p:cNvSpPr/>
          <p:nvPr/>
        </p:nvSpPr>
        <p:spPr>
          <a:xfrm>
            <a:off x="3067117" y="2536080"/>
            <a:ext cx="894269" cy="348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540467-8D27-9AFF-1491-125482EB0C29}"/>
              </a:ext>
            </a:extLst>
          </p:cNvPr>
          <p:cNvSpPr/>
          <p:nvPr/>
        </p:nvSpPr>
        <p:spPr>
          <a:xfrm>
            <a:off x="5819054" y="2189149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9BA70-AB5C-932D-89ED-6A0C50B2D68F}"/>
              </a:ext>
            </a:extLst>
          </p:cNvPr>
          <p:cNvSpPr/>
          <p:nvPr/>
        </p:nvSpPr>
        <p:spPr>
          <a:xfrm>
            <a:off x="88357" y="2934744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B18FD024-FF0A-2415-99AC-8731C789AEBD}"/>
              </a:ext>
            </a:extLst>
          </p:cNvPr>
          <p:cNvSpPr txBox="1">
            <a:spLocks/>
          </p:cNvSpPr>
          <p:nvPr/>
        </p:nvSpPr>
        <p:spPr>
          <a:xfrm>
            <a:off x="-764382" y="5735111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Google Shape;128;p7">
            <a:extLst>
              <a:ext uri="{FF2B5EF4-FFF2-40B4-BE49-F238E27FC236}">
                <a16:creationId xmlns:a16="http://schemas.microsoft.com/office/drawing/2014/main" id="{A111EF9A-5B94-F332-8BC4-2F850F47FC74}"/>
              </a:ext>
            </a:extLst>
          </p:cNvPr>
          <p:cNvSpPr/>
          <p:nvPr/>
        </p:nvSpPr>
        <p:spPr>
          <a:xfrm>
            <a:off x="718398" y="364917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18" name="Google Shape;144;p7">
            <a:extLst>
              <a:ext uri="{FF2B5EF4-FFF2-40B4-BE49-F238E27FC236}">
                <a16:creationId xmlns:a16="http://schemas.microsoft.com/office/drawing/2014/main" id="{CFE9B69B-B61A-1F2D-253E-FBB76DC77296}"/>
              </a:ext>
            </a:extLst>
          </p:cNvPr>
          <p:cNvCxnSpPr>
            <a:cxnSpLocks/>
            <a:stCxn id="17" idx="0"/>
            <a:endCxn id="3" idx="3"/>
          </p:cNvCxnSpPr>
          <p:nvPr/>
        </p:nvCxnSpPr>
        <p:spPr>
          <a:xfrm flipV="1">
            <a:off x="1165533" y="332869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28;p7">
            <a:extLst>
              <a:ext uri="{FF2B5EF4-FFF2-40B4-BE49-F238E27FC236}">
                <a16:creationId xmlns:a16="http://schemas.microsoft.com/office/drawing/2014/main" id="{644D4B96-0275-AB10-B661-F2CAFC70F3B6}"/>
              </a:ext>
            </a:extLst>
          </p:cNvPr>
          <p:cNvSpPr/>
          <p:nvPr/>
        </p:nvSpPr>
        <p:spPr>
          <a:xfrm>
            <a:off x="3444894" y="362718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23" name="Google Shape;144;p7">
            <a:extLst>
              <a:ext uri="{FF2B5EF4-FFF2-40B4-BE49-F238E27FC236}">
                <a16:creationId xmlns:a16="http://schemas.microsoft.com/office/drawing/2014/main" id="{86C71243-E37A-EE85-2A01-ECA31CBFB7E5}"/>
              </a:ext>
            </a:extLst>
          </p:cNvPr>
          <p:cNvCxnSpPr>
            <a:cxnSpLocks/>
            <a:stCxn id="3" idx="5"/>
            <a:endCxn id="22" idx="1"/>
          </p:cNvCxnSpPr>
          <p:nvPr/>
        </p:nvCxnSpPr>
        <p:spPr>
          <a:xfrm>
            <a:off x="2666646" y="3328694"/>
            <a:ext cx="909211" cy="430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91C4B3-CDC2-DAFA-98A9-63DDE3F26291}"/>
              </a:ext>
            </a:extLst>
          </p:cNvPr>
          <p:cNvSpPr/>
          <p:nvPr/>
        </p:nvSpPr>
        <p:spPr>
          <a:xfrm>
            <a:off x="1313431" y="332623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6171BFD-A6D2-DA13-E705-EAC65CB868DF}"/>
              </a:ext>
            </a:extLst>
          </p:cNvPr>
          <p:cNvSpPr/>
          <p:nvPr/>
        </p:nvSpPr>
        <p:spPr>
          <a:xfrm>
            <a:off x="2570343" y="344758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D42C5DA-DDEA-0F54-56F0-06FD34C78C46}"/>
              </a:ext>
            </a:extLst>
          </p:cNvPr>
          <p:cNvSpPr txBox="1">
            <a:spLocks/>
          </p:cNvSpPr>
          <p:nvPr/>
        </p:nvSpPr>
        <p:spPr>
          <a:xfrm>
            <a:off x="-378570" y="3891648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40E9E1-B581-C787-D5A2-E7D4AB03B807}"/>
              </a:ext>
            </a:extLst>
          </p:cNvPr>
          <p:cNvSpPr/>
          <p:nvPr/>
        </p:nvSpPr>
        <p:spPr>
          <a:xfrm>
            <a:off x="74085" y="3945761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Google Shape;128;p7">
            <a:extLst>
              <a:ext uri="{FF2B5EF4-FFF2-40B4-BE49-F238E27FC236}">
                <a16:creationId xmlns:a16="http://schemas.microsoft.com/office/drawing/2014/main" id="{5F5CD6AF-ECEE-F882-4589-DF079E92FF79}"/>
              </a:ext>
            </a:extLst>
          </p:cNvPr>
          <p:cNvSpPr/>
          <p:nvPr/>
        </p:nvSpPr>
        <p:spPr>
          <a:xfrm>
            <a:off x="5450789" y="3574199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12" name="Google Shape;144;p7">
            <a:extLst>
              <a:ext uri="{FF2B5EF4-FFF2-40B4-BE49-F238E27FC236}">
                <a16:creationId xmlns:a16="http://schemas.microsoft.com/office/drawing/2014/main" id="{9C2C896E-B0D2-93EB-5FA2-4C6B4A526C0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924" y="3253714"/>
            <a:ext cx="868770" cy="3204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28;p7">
            <a:extLst>
              <a:ext uri="{FF2B5EF4-FFF2-40B4-BE49-F238E27FC236}">
                <a16:creationId xmlns:a16="http://schemas.microsoft.com/office/drawing/2014/main" id="{0C0AA8C2-7F3D-6B2C-DC10-B69671FE3BD8}"/>
              </a:ext>
            </a:extLst>
          </p:cNvPr>
          <p:cNvSpPr/>
          <p:nvPr/>
        </p:nvSpPr>
        <p:spPr>
          <a:xfrm>
            <a:off x="8177285" y="3552205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20" name="Google Shape;144;p7">
            <a:extLst>
              <a:ext uri="{FF2B5EF4-FFF2-40B4-BE49-F238E27FC236}">
                <a16:creationId xmlns:a16="http://schemas.microsoft.com/office/drawing/2014/main" id="{17D5A3CA-FACF-1C40-0ABD-27CB352851D5}"/>
              </a:ext>
            </a:extLst>
          </p:cNvPr>
          <p:cNvCxnSpPr>
            <a:cxnSpLocks/>
            <a:stCxn id="2" idx="6"/>
            <a:endCxn id="19" idx="1"/>
          </p:cNvCxnSpPr>
          <p:nvPr/>
        </p:nvCxnSpPr>
        <p:spPr>
          <a:xfrm>
            <a:off x="7553666" y="3010496"/>
            <a:ext cx="754582" cy="6735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D0D3915-1801-BEA7-98CC-64240DE43442}"/>
              </a:ext>
            </a:extLst>
          </p:cNvPr>
          <p:cNvSpPr/>
          <p:nvPr/>
        </p:nvSpPr>
        <p:spPr>
          <a:xfrm>
            <a:off x="6045822" y="3251252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93693EA-D206-6307-FCF1-273FC4056ED4}"/>
              </a:ext>
            </a:extLst>
          </p:cNvPr>
          <p:cNvSpPr/>
          <p:nvPr/>
        </p:nvSpPr>
        <p:spPr>
          <a:xfrm>
            <a:off x="7302734" y="3372608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26" name="Google Shape;128;p7">
            <a:extLst>
              <a:ext uri="{FF2B5EF4-FFF2-40B4-BE49-F238E27FC236}">
                <a16:creationId xmlns:a16="http://schemas.microsoft.com/office/drawing/2014/main" id="{8D13B99E-9DB8-E783-0933-AA86C365522D}"/>
              </a:ext>
            </a:extLst>
          </p:cNvPr>
          <p:cNvSpPr/>
          <p:nvPr/>
        </p:nvSpPr>
        <p:spPr>
          <a:xfrm>
            <a:off x="740540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29" name="Google Shape;144;p7">
            <a:extLst>
              <a:ext uri="{FF2B5EF4-FFF2-40B4-BE49-F238E27FC236}">
                <a16:creationId xmlns:a16="http://schemas.microsoft.com/office/drawing/2014/main" id="{A32FC18B-BB65-3712-9276-88DE36CDECD5}"/>
              </a:ext>
            </a:extLst>
          </p:cNvPr>
          <p:cNvCxnSpPr>
            <a:cxnSpLocks/>
          </p:cNvCxnSpPr>
          <p:nvPr/>
        </p:nvCxnSpPr>
        <p:spPr>
          <a:xfrm>
            <a:off x="1187675" y="4549179"/>
            <a:ext cx="0" cy="3417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349AE9E-B39F-A9F1-8225-9B090B612BFC}"/>
              </a:ext>
            </a:extLst>
          </p:cNvPr>
          <p:cNvSpPr/>
          <p:nvPr/>
        </p:nvSpPr>
        <p:spPr>
          <a:xfrm>
            <a:off x="1313431" y="4458594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0BBBD82F-715C-5440-492E-4D7EF4717A54}"/>
              </a:ext>
            </a:extLst>
          </p:cNvPr>
          <p:cNvSpPr txBox="1">
            <a:spLocks/>
          </p:cNvSpPr>
          <p:nvPr/>
        </p:nvSpPr>
        <p:spPr>
          <a:xfrm>
            <a:off x="0" y="6497020"/>
            <a:ext cx="1369034" cy="62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s-E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989FCCD-2F54-91C1-3AB2-318258F1E090}"/>
              </a:ext>
            </a:extLst>
          </p:cNvPr>
          <p:cNvSpPr/>
          <p:nvPr/>
        </p:nvSpPr>
        <p:spPr>
          <a:xfrm>
            <a:off x="106310" y="5156069"/>
            <a:ext cx="435179" cy="3068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31" name="Google Shape;128;p7">
            <a:extLst>
              <a:ext uri="{FF2B5EF4-FFF2-40B4-BE49-F238E27FC236}">
                <a16:creationId xmlns:a16="http://schemas.microsoft.com/office/drawing/2014/main" id="{D9067502-12D5-C6AF-41DB-5A9D6B3D528E}"/>
              </a:ext>
            </a:extLst>
          </p:cNvPr>
          <p:cNvSpPr/>
          <p:nvPr/>
        </p:nvSpPr>
        <p:spPr>
          <a:xfrm>
            <a:off x="3444894" y="4890974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v:3</a:t>
            </a:r>
            <a:endParaRPr lang="es" sz="1543" dirty="0"/>
          </a:p>
        </p:txBody>
      </p:sp>
      <p:cxnSp>
        <p:nvCxnSpPr>
          <p:cNvPr id="32" name="Google Shape;144;p7">
            <a:extLst>
              <a:ext uri="{FF2B5EF4-FFF2-40B4-BE49-F238E27FC236}">
                <a16:creationId xmlns:a16="http://schemas.microsoft.com/office/drawing/2014/main" id="{C764A25C-28A2-B34A-129E-78465D7F8C07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3892029" y="4527185"/>
            <a:ext cx="0" cy="3637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8B67836-649D-DEDC-F52C-7FCADD09622B}"/>
              </a:ext>
            </a:extLst>
          </p:cNvPr>
          <p:cNvSpPr/>
          <p:nvPr/>
        </p:nvSpPr>
        <p:spPr>
          <a:xfrm>
            <a:off x="2896256" y="4556995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36" name="Google Shape;128;p7">
            <a:extLst>
              <a:ext uri="{FF2B5EF4-FFF2-40B4-BE49-F238E27FC236}">
                <a16:creationId xmlns:a16="http://schemas.microsoft.com/office/drawing/2014/main" id="{215EAF09-38D5-852F-6F8C-4E81FCDA2253}"/>
              </a:ext>
            </a:extLst>
          </p:cNvPr>
          <p:cNvSpPr/>
          <p:nvPr/>
        </p:nvSpPr>
        <p:spPr>
          <a:xfrm>
            <a:off x="5474855" y="4878336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p:2</a:t>
            </a:r>
          </a:p>
          <a:p>
            <a:pPr algn="ctr">
              <a:buSzPts val="1400"/>
            </a:pPr>
            <a:r>
              <a:rPr lang="es-ES" sz="1543" dirty="0"/>
              <a:t>v:2</a:t>
            </a:r>
            <a:endParaRPr lang="es" sz="1543" dirty="0"/>
          </a:p>
        </p:txBody>
      </p:sp>
      <p:cxnSp>
        <p:nvCxnSpPr>
          <p:cNvPr id="37" name="Google Shape;144;p7">
            <a:extLst>
              <a:ext uri="{FF2B5EF4-FFF2-40B4-BE49-F238E27FC236}">
                <a16:creationId xmlns:a16="http://schemas.microsoft.com/office/drawing/2014/main" id="{9649DEF9-B31D-F7FD-6B7B-1BBEBA164C5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897924" y="4496927"/>
            <a:ext cx="24066" cy="3814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219A9A4-F7FB-FA70-044D-C53545B9B538}"/>
              </a:ext>
            </a:extLst>
          </p:cNvPr>
          <p:cNvSpPr/>
          <p:nvPr/>
        </p:nvSpPr>
        <p:spPr>
          <a:xfrm>
            <a:off x="4988283" y="4505196"/>
            <a:ext cx="894269" cy="4811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  <p:sp>
        <p:nvSpPr>
          <p:cNvPr id="46" name="Google Shape;128;p7">
            <a:extLst>
              <a:ext uri="{FF2B5EF4-FFF2-40B4-BE49-F238E27FC236}">
                <a16:creationId xmlns:a16="http://schemas.microsoft.com/office/drawing/2014/main" id="{09DAF0BC-091D-EC12-726F-592526DE736C}"/>
              </a:ext>
            </a:extLst>
          </p:cNvPr>
          <p:cNvSpPr/>
          <p:nvPr/>
        </p:nvSpPr>
        <p:spPr>
          <a:xfrm>
            <a:off x="6610547" y="4621018"/>
            <a:ext cx="894269" cy="90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p:4</a:t>
            </a:r>
          </a:p>
          <a:p>
            <a:pPr algn="ctr">
              <a:buSzPts val="1400"/>
            </a:pPr>
            <a:r>
              <a:rPr lang="es-ES" sz="1543" dirty="0"/>
              <a:t>v:5</a:t>
            </a:r>
            <a:endParaRPr lang="es" sz="1543" dirty="0"/>
          </a:p>
        </p:txBody>
      </p:sp>
      <p:cxnSp>
        <p:nvCxnSpPr>
          <p:cNvPr id="47" name="Google Shape;144;p7">
            <a:extLst>
              <a:ext uri="{FF2B5EF4-FFF2-40B4-BE49-F238E27FC236}">
                <a16:creationId xmlns:a16="http://schemas.microsoft.com/office/drawing/2014/main" id="{910590CE-9B5F-45C9-F960-FC3C2FD1304B}"/>
              </a:ext>
            </a:extLst>
          </p:cNvPr>
          <p:cNvCxnSpPr>
            <a:cxnSpLocks/>
            <a:stCxn id="46" idx="0"/>
            <a:endCxn id="19" idx="2"/>
          </p:cNvCxnSpPr>
          <p:nvPr/>
        </p:nvCxnSpPr>
        <p:spPr>
          <a:xfrm flipV="1">
            <a:off x="7057682" y="4002205"/>
            <a:ext cx="1119603" cy="6188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128;p7">
            <a:extLst>
              <a:ext uri="{FF2B5EF4-FFF2-40B4-BE49-F238E27FC236}">
                <a16:creationId xmlns:a16="http://schemas.microsoft.com/office/drawing/2014/main" id="{832188A6-DF05-9BF3-DA37-40E459255168}"/>
              </a:ext>
            </a:extLst>
          </p:cNvPr>
          <p:cNvSpPr/>
          <p:nvPr/>
        </p:nvSpPr>
        <p:spPr>
          <a:xfrm>
            <a:off x="8985664" y="4621018"/>
            <a:ext cx="894269" cy="8239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>
              <a:buSzPts val="1400"/>
            </a:pPr>
            <a:r>
              <a:rPr lang="es-ES" sz="1543" dirty="0"/>
              <a:t>p:0</a:t>
            </a:r>
          </a:p>
          <a:p>
            <a:pPr algn="ctr">
              <a:buSzPts val="1400"/>
            </a:pPr>
            <a:r>
              <a:rPr lang="es-ES" sz="1543" dirty="0"/>
              <a:t>v:0</a:t>
            </a:r>
            <a:endParaRPr lang="es" sz="1543" dirty="0"/>
          </a:p>
        </p:txBody>
      </p:sp>
      <p:cxnSp>
        <p:nvCxnSpPr>
          <p:cNvPr id="49" name="Google Shape;144;p7">
            <a:extLst>
              <a:ext uri="{FF2B5EF4-FFF2-40B4-BE49-F238E27FC236}">
                <a16:creationId xmlns:a16="http://schemas.microsoft.com/office/drawing/2014/main" id="{FC682CFC-E48D-6AE1-CBEA-41789E6B6860}"/>
              </a:ext>
            </a:extLst>
          </p:cNvPr>
          <p:cNvCxnSpPr>
            <a:cxnSpLocks/>
            <a:stCxn id="19" idx="5"/>
            <a:endCxn id="48" idx="1"/>
          </p:cNvCxnSpPr>
          <p:nvPr/>
        </p:nvCxnSpPr>
        <p:spPr>
          <a:xfrm>
            <a:off x="8940591" y="4320403"/>
            <a:ext cx="176036" cy="4212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A31F428-D8DE-E17A-4043-9B9F1BF796C3}"/>
              </a:ext>
            </a:extLst>
          </p:cNvPr>
          <p:cNvSpPr/>
          <p:nvPr/>
        </p:nvSpPr>
        <p:spPr>
          <a:xfrm>
            <a:off x="6817547" y="4145529"/>
            <a:ext cx="771725" cy="3417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COGER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DA44DE0-764E-7E74-F2EB-032EE7AD8D4B}"/>
              </a:ext>
            </a:extLst>
          </p:cNvPr>
          <p:cNvSpPr/>
          <p:nvPr/>
        </p:nvSpPr>
        <p:spPr>
          <a:xfrm>
            <a:off x="9210524" y="3848703"/>
            <a:ext cx="894269" cy="4629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 COGER</a:t>
            </a:r>
          </a:p>
        </p:txBody>
      </p:sp>
    </p:spTree>
    <p:extLst>
      <p:ext uri="{BB962C8B-B14F-4D97-AF65-F5344CB8AC3E}">
        <p14:creationId xmlns:p14="http://schemas.microsoft.com/office/powerpoint/2010/main" val="31500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4096</Words>
  <Application>Microsoft Office PowerPoint</Application>
  <PresentationFormat>Personalizado</PresentationFormat>
  <Paragraphs>1803</Paragraphs>
  <Slides>115</Slides>
  <Notes>65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115</vt:i4>
      </vt:variant>
    </vt:vector>
  </HeadingPairs>
  <TitlesOfParts>
    <vt:vector size="116" baseType="lpstr">
      <vt:lpstr>Office Theme</vt:lpstr>
      <vt:lpstr>PROGRAMACIÓN COMPETITIVA URJC - 2023</vt:lpstr>
      <vt:lpstr>Presentación de PowerPoint</vt:lpstr>
      <vt:lpstr>ÍNDICE</vt:lpstr>
      <vt:lpstr>ÍNDICE</vt:lpstr>
      <vt:lpstr>¿Por qué Greedy no es siempre válido?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Problema de las vacas pensantes</vt:lpstr>
      <vt:lpstr>¿Es fuerza bruta la única solución?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ÍNDICE</vt:lpstr>
      <vt:lpstr>Presentación de PowerPoint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ÍNDICE</vt:lpstr>
      <vt:lpstr>Top – Down (memoización)</vt:lpstr>
      <vt:lpstr>Recursión -&gt; DP</vt:lpstr>
      <vt:lpstr>Ejemplo: Fibonacci</vt:lpstr>
      <vt:lpstr>Primer problema</vt:lpstr>
      <vt:lpstr>Primer problema: características</vt:lpstr>
      <vt:lpstr>ÍNDICE</vt:lpstr>
      <vt:lpstr>Bottom – Up (tabulación)</vt:lpstr>
      <vt:lpstr>Ejemplo 1: Factorial</vt:lpstr>
      <vt:lpstr>Ejemplo 1: Factorial</vt:lpstr>
      <vt:lpstr>Ejemplo 1: Factorial</vt:lpstr>
      <vt:lpstr>Ejemplo 1: Factorial</vt:lpstr>
      <vt:lpstr>Ejemplo 1: Factorial</vt:lpstr>
      <vt:lpstr>Ejemplo 2: Fibonacci</vt:lpstr>
      <vt:lpstr>Ejemplo 2: Fibonacci</vt:lpstr>
      <vt:lpstr>Ejemplo 2: Fibonacci</vt:lpstr>
      <vt:lpstr>Ejemplo 2: Fibonacci</vt:lpstr>
      <vt:lpstr>Top-Down vs Bottom-Up</vt:lpstr>
      <vt:lpstr>ÍNDICE</vt:lpstr>
      <vt:lpstr>El problema de la Mochila</vt:lpstr>
      <vt:lpstr>Presentación de PowerPoint</vt:lpstr>
      <vt:lpstr>El problema de la Mochila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problema de la Mochila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problema de la mochila</vt:lpstr>
      <vt:lpstr>El problema de la mochila</vt:lpstr>
      <vt:lpstr>El problema de la mochila</vt:lpstr>
      <vt:lpstr>Presentación de PowerPoint</vt:lpstr>
      <vt:lpstr>El problema de la mochila</vt:lpstr>
      <vt:lpstr>El problema de la mochila</vt:lpstr>
      <vt:lpstr>El problema de la mochila</vt:lpstr>
      <vt:lpstr>El problema de la mochila</vt:lpstr>
      <vt:lpstr>Otros problemas clásicos…</vt:lpstr>
      <vt:lpstr>ÍNDICE</vt:lpstr>
      <vt:lpstr>Más allá</vt:lpstr>
      <vt:lpstr>Resolviendo el problema de las vacas</vt:lpstr>
      <vt:lpstr>Problemas propuestos</vt:lpstr>
      <vt:lpstr>Concurso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Alicia Pina Zapata</cp:lastModifiedBy>
  <cp:revision>116</cp:revision>
  <dcterms:modified xsi:type="dcterms:W3CDTF">2023-05-03T16:45:58Z</dcterms:modified>
</cp:coreProperties>
</file>