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  <p:sldId id="266" r:id="rId11"/>
    <p:sldId id="265" r:id="rId12"/>
    <p:sldId id="280" r:id="rId13"/>
    <p:sldId id="267" r:id="rId14"/>
    <p:sldId id="268" r:id="rId15"/>
    <p:sldId id="269" r:id="rId16"/>
    <p:sldId id="270" r:id="rId17"/>
    <p:sldId id="272" r:id="rId18"/>
    <p:sldId id="277" r:id="rId19"/>
    <p:sldId id="273" r:id="rId20"/>
    <p:sldId id="278" r:id="rId21"/>
    <p:sldId id="279" r:id="rId22"/>
    <p:sldId id="274" r:id="rId23"/>
    <p:sldId id="275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87"/>
    <p:restoredTop sz="97840"/>
  </p:normalViewPr>
  <p:slideViewPr>
    <p:cSldViewPr snapToGrid="0">
      <p:cViewPr varScale="1">
        <p:scale>
          <a:sx n="219" d="100"/>
          <a:sy n="219" d="100"/>
        </p:scale>
        <p:origin x="116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D370A9-664C-7049-90AA-1CFD7338E3E0}" type="datetimeFigureOut">
              <a:rPr lang="en-US" smtClean="0"/>
              <a:t>6/10/24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FB5856-C1C0-BF45-B585-4B0FFEC61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7921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FB5856-C1C0-BF45-B585-4B0FFEC61C7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3432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FB5856-C1C0-BF45-B585-4B0FFEC61C7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2980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FB5856-C1C0-BF45-B585-4B0FFEC61C7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7001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FB5856-C1C0-BF45-B585-4B0FFEC61C7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5892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FB5856-C1C0-BF45-B585-4B0FFEC61C7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4646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FB5856-C1C0-BF45-B585-4B0FFEC61C7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1891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FB5856-C1C0-BF45-B585-4B0FFEC61C7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9596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FB5856-C1C0-BF45-B585-4B0FFEC61C7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6014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FB5856-C1C0-BF45-B585-4B0FFEC61C7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7167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FB5856-C1C0-BF45-B585-4B0FFEC61C7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954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FB5856-C1C0-BF45-B585-4B0FFEC61C7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3673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FB5856-C1C0-BF45-B585-4B0FFEC61C7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2198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FB5856-C1C0-BF45-B585-4B0FFEC61C7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4135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FB5856-C1C0-BF45-B585-4B0FFEC61C7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3706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FB5856-C1C0-BF45-B585-4B0FFEC61C7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7982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FB5856-C1C0-BF45-B585-4B0FFEC61C7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1387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FB5856-C1C0-BF45-B585-4B0FFEC61C7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5183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FB5856-C1C0-BF45-B585-4B0FFEC61C7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9284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058BF-C5E1-4B52-BD8A-FD1AD57793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CD51F7-3CC3-4BB7-8291-B1789482E8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20447-D6C7-43E1-AE88-1FB66CC9C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76A3-ADC8-4477-8FC1-B9DD55D84908}" type="datetime1">
              <a:rPr lang="en-US" smtClean="0"/>
              <a:t>6/10/24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E17B6-E7FC-473A-8D5F-0E6B838EA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AF4E0-FDDB-42B9-862C-7BBC501CD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9304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E922F-6166-4009-A42D-027DC7180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7791CF-167D-446D-9F99-6976C986E2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CA422-E040-4DE1-9DA5-C8D37C116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62538-DC4D-4667-96E5-B3278DDF8B12}" type="datetime1">
              <a:rPr lang="en-US" smtClean="0"/>
              <a:t>6/10/24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13B0B-60E7-494E-91CB-055BC2690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8C554-7C1B-4D8F-9B6B-044926569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591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C66EF0-6ED8-49A7-BDAD-E20A143FAE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FCE9CD-90A9-44BA-B293-0662E077DD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7DAE0-05C4-460B-B96D-BD183ED03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80548-5C08-4BE3-B63E-F2BB63B0B00C}" type="datetime1">
              <a:rPr lang="en-US" smtClean="0"/>
              <a:t>6/10/24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3CA93-55C9-4AA3-89A0-55490F74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FD820-FF26-4325-816F-310C30F80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286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736C8-0B4F-4655-A630-0B1D2540B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8B888-85E0-4D92-903E-C3FE7E870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48916-250B-4232-BD7D-571FDE79F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F49BE-398D-479A-8A7E-5DDBCA61EDCB}" type="datetime1">
              <a:rPr lang="en-US" smtClean="0"/>
              <a:t>6/10/24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8BFB4-647C-4104-B6D4-3346051C3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FA73F-2BE8-4370-AE90-58F4CE51F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099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1446D-9FAC-4157-A41A-51675C8BE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1709738"/>
            <a:ext cx="10570210" cy="275889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AF8D4A-8F93-4399-9546-64F286400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4589463"/>
            <a:ext cx="1057021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2FD4-BF96-470C-8247-20DFAE1CF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C193-4974-4A1F-9C63-07D595E30D66}" type="datetime1">
              <a:rPr lang="en-US" smtClean="0"/>
              <a:t>6/10/24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75A2D-86C4-4467-BAB8-E9ED004D2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42A4D-D9B2-4C82-95E4-B86F9F5F3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437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6B3AA-8C30-429E-B934-AF1220438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5834E-691F-4728-88F5-A0C4696695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7240" y="1825625"/>
            <a:ext cx="52425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876374-880F-4E25-9F88-79E3C1AB1F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9BD69-B509-4FCE-95A8-ED03FFC8C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AA87F-28D4-4BF0-B81F-877A89DFD5AC}" type="datetime1">
              <a:rPr lang="en-US" smtClean="0"/>
              <a:t>6/10/24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7C287B-AE5B-490B-BF81-A50D7A2E8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3C2246-303C-4A29-B6EA-E62CEDE6C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672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2FE79-D5BE-43E8-B6C5-2675B7F4D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57814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9D3A07-BA51-4113-902E-830A887D2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01812"/>
            <a:ext cx="5220335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E320A9-E274-4E1B-B02D-9A3F510A1F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77240" y="2825749"/>
            <a:ext cx="5220335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E80D3A-C2A8-4B78-B7E2-4908C74B1C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01812"/>
            <a:ext cx="5183188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5D84DD-9460-4B08-86AD-27486A9400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825749"/>
            <a:ext cx="5183188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B0B7F8-282C-4210-AE7D-F35228BA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F1F3-208B-49A3-B337-9C8ACEB3E0E1}" type="datetime1">
              <a:rPr lang="en-US" smtClean="0"/>
              <a:t>6/10/24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E343A9-1067-4DCF-BACC-1F7F38050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84E471-04DB-4DB5-8CC5-16B3FC885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498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D87C0-272E-4E50-A316-78079B2B9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06C1C9-1F69-432A-858C-D828B56E1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F6CA6-7293-4AA2-A0E0-A3BF4416E786}" type="datetime1">
              <a:rPr lang="en-US" smtClean="0"/>
              <a:t>6/10/24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6D9A1B-D149-4B97-B161-3D7C9ADBC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B3722F-8C88-4E54-8CD6-12D31A05F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233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E1B4EE-6DFC-45F3-9174-D913EB57C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87016-7BCD-46FB-8EE3-AB6C369108B4}" type="datetime1">
              <a:rPr lang="en-US" smtClean="0"/>
              <a:t>6/10/24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F7F7DC-6DDE-4337-AD27-BBE7D5422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C58EA9-3AC4-421E-B133-1FA7757DF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270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035BB-74CC-43E9-B71F-A5C05D17E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19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ADC9E-7845-4DB1-87E3-6FBFB2B03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C925A8-2A07-43B9-B549-061F368498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92450"/>
            <a:ext cx="3994785" cy="27765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1A9037-0564-43A1-8156-1D9932E1F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47011-1FFC-4EF8-9A2E-53B4AD2ADBD4}" type="datetime1">
              <a:rPr lang="en-US" smtClean="0"/>
              <a:t>6/10/24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FF0D40-D0E1-49C9-BE47-91BBC50AB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D129BD-890D-412E-9805-D29F4A0D3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105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8ADB4-BA7B-42C2-9C6C-58B2763F8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5456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519B58-B546-4E6B-BE00-3D1D64DA86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AA0AB8-41A9-4548-9B83-3EFF79A00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81275"/>
            <a:ext cx="3994785" cy="277977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BB33ED-A015-4992-A004-33D41CFFA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2EB47-45B4-4EF5-A743-B4885DD2F060}" type="datetime1">
              <a:rPr lang="en-US" smtClean="0"/>
              <a:t>6/10/24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C29CDA-E85F-47D1-83B7-02A50DEBF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49625F-5352-4136-8AC4-F8899D00A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409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99B5B3C5-A599-465B-B2B9-866E8B2087CE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5C84982-7DD0-43B1-8A2D-BFA4DF1B4E60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8" name="Decorative Circles">
            <a:extLst>
              <a:ext uri="{FF2B5EF4-FFF2-40B4-BE49-F238E27FC236}">
                <a16:creationId xmlns:a16="http://schemas.microsoft.com/office/drawing/2014/main" id="{1D912E1C-3BBA-42F0-A3EE-FEC382E7230A}"/>
              </a:ext>
            </a:extLst>
          </p:cNvPr>
          <p:cNvGrpSpPr/>
          <p:nvPr/>
        </p:nvGrpSpPr>
        <p:grpSpPr>
          <a:xfrm>
            <a:off x="-1" y="-1"/>
            <a:ext cx="12192001" cy="6858001"/>
            <a:chOff x="-1" y="-1"/>
            <a:chExt cx="12192001" cy="6858001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FEEAC76-E273-46A8-8F8E-CE59860FE70D}"/>
                </a:ext>
              </a:extLst>
            </p:cNvPr>
            <p:cNvSpPr/>
            <p:nvPr/>
          </p:nvSpPr>
          <p:spPr>
            <a:xfrm>
              <a:off x="209098" y="727602"/>
              <a:ext cx="172408" cy="17240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6594A0E-9400-45AD-A431-1DA1C0B28966}"/>
                </a:ext>
              </a:extLst>
            </p:cNvPr>
            <p:cNvSpPr/>
            <p:nvPr/>
          </p:nvSpPr>
          <p:spPr>
            <a:xfrm>
              <a:off x="949947" y="136523"/>
              <a:ext cx="113367" cy="113367"/>
            </a:xfrm>
            <a:prstGeom prst="ellipse">
              <a:avLst/>
            </a:prstGeom>
            <a:solidFill>
              <a:srgbClr val="F39E2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20916D6C-D32F-42B6-8512-CD5EDB8F2B9B}"/>
                </a:ext>
              </a:extLst>
            </p:cNvPr>
            <p:cNvSpPr/>
            <p:nvPr/>
          </p:nvSpPr>
          <p:spPr>
            <a:xfrm>
              <a:off x="11575290" y="5859047"/>
              <a:ext cx="305780" cy="305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834846D-59C6-40F4-907C-F1A4689B58F1}"/>
                </a:ext>
              </a:extLst>
            </p:cNvPr>
            <p:cNvSpPr/>
            <p:nvPr/>
          </p:nvSpPr>
          <p:spPr>
            <a:xfrm>
              <a:off x="95730" y="1133938"/>
              <a:ext cx="226735" cy="22673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5A257CDF-2E36-4DC7-8EE4-5CD8F8ECAC87}"/>
                </a:ext>
              </a:extLst>
            </p:cNvPr>
            <p:cNvSpPr/>
            <p:nvPr/>
          </p:nvSpPr>
          <p:spPr>
            <a:xfrm>
              <a:off x="11536830" y="554419"/>
              <a:ext cx="382700" cy="3827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5B26E0E-A115-4AE2-82D8-76BB93CC494F}"/>
                </a:ext>
              </a:extLst>
            </p:cNvPr>
            <p:cNvSpPr/>
            <p:nvPr/>
          </p:nvSpPr>
          <p:spPr>
            <a:xfrm>
              <a:off x="1122430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755058DB-7E01-4E95-BF59-983AA1BBB38E}"/>
                </a:ext>
              </a:extLst>
            </p:cNvPr>
            <p:cNvSpPr/>
            <p:nvPr/>
          </p:nvSpPr>
          <p:spPr>
            <a:xfrm>
              <a:off x="11629630" y="5482355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810F7E2-23F3-44D6-B09E-71E556536052}"/>
                </a:ext>
              </a:extLst>
            </p:cNvPr>
            <p:cNvSpPr/>
            <p:nvPr/>
          </p:nvSpPr>
          <p:spPr>
            <a:xfrm>
              <a:off x="1041532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59D5C391-E1DB-410A-A78C-ED3BBDFF0758}"/>
                </a:ext>
              </a:extLst>
            </p:cNvPr>
            <p:cNvSpPr/>
            <p:nvPr/>
          </p:nvSpPr>
          <p:spPr>
            <a:xfrm>
              <a:off x="10120382" y="6255986"/>
              <a:ext cx="305780" cy="30578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77C4944D-9373-4283-BCAA-927A0316659E}"/>
                </a:ext>
              </a:extLst>
            </p:cNvPr>
            <p:cNvSpPr/>
            <p:nvPr/>
          </p:nvSpPr>
          <p:spPr>
            <a:xfrm>
              <a:off x="9934343" y="6204350"/>
              <a:ext cx="113367" cy="113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804C521-2D9F-4CE4-AFD3-D4F1551FEC6A}"/>
                </a:ext>
              </a:extLst>
            </p:cNvPr>
            <p:cNvSpPr/>
            <p:nvPr/>
          </p:nvSpPr>
          <p:spPr>
            <a:xfrm>
              <a:off x="11642244" y="6317718"/>
              <a:ext cx="549756" cy="540282"/>
            </a:xfrm>
            <a:custGeom>
              <a:avLst/>
              <a:gdLst>
                <a:gd name="connsiteX0" fmla="*/ 1224540 w 2115556"/>
                <a:gd name="connsiteY0" fmla="*/ 0 h 2079100"/>
                <a:gd name="connsiteX1" fmla="*/ 2090421 w 2115556"/>
                <a:gd name="connsiteY1" fmla="*/ 358660 h 2079100"/>
                <a:gd name="connsiteX2" fmla="*/ 2115556 w 2115556"/>
                <a:gd name="connsiteY2" fmla="*/ 386315 h 2079100"/>
                <a:gd name="connsiteX3" fmla="*/ 2115556 w 2115556"/>
                <a:gd name="connsiteY3" fmla="*/ 2062765 h 2079100"/>
                <a:gd name="connsiteX4" fmla="*/ 2100710 w 2115556"/>
                <a:gd name="connsiteY4" fmla="*/ 2079100 h 2079100"/>
                <a:gd name="connsiteX5" fmla="*/ 348370 w 2115556"/>
                <a:gd name="connsiteY5" fmla="*/ 2079100 h 2079100"/>
                <a:gd name="connsiteX6" fmla="*/ 279625 w 2115556"/>
                <a:gd name="connsiteY6" fmla="*/ 2003461 h 2079100"/>
                <a:gd name="connsiteX7" fmla="*/ 0 w 2115556"/>
                <a:gd name="connsiteY7" fmla="*/ 1224540 h 2079100"/>
                <a:gd name="connsiteX8" fmla="*/ 1224540 w 2115556"/>
                <a:gd name="connsiteY8" fmla="*/ 0 h 207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5556" h="2079100">
                  <a:moveTo>
                    <a:pt x="1224540" y="0"/>
                  </a:moveTo>
                  <a:cubicBezTo>
                    <a:pt x="1562687" y="0"/>
                    <a:pt x="1868823" y="137062"/>
                    <a:pt x="2090421" y="358660"/>
                  </a:cubicBezTo>
                  <a:lnTo>
                    <a:pt x="2115556" y="386315"/>
                  </a:lnTo>
                  <a:lnTo>
                    <a:pt x="2115556" y="2062765"/>
                  </a:lnTo>
                  <a:lnTo>
                    <a:pt x="2100710" y="2079100"/>
                  </a:lnTo>
                  <a:lnTo>
                    <a:pt x="348370" y="2079100"/>
                  </a:lnTo>
                  <a:lnTo>
                    <a:pt x="279625" y="2003461"/>
                  </a:lnTo>
                  <a:cubicBezTo>
                    <a:pt x="104938" y="1791789"/>
                    <a:pt x="0" y="1520419"/>
                    <a:pt x="0" y="1224540"/>
                  </a:cubicBezTo>
                  <a:cubicBezTo>
                    <a:pt x="0" y="548245"/>
                    <a:pt x="548245" y="0"/>
                    <a:pt x="1224540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755AC65C-13EF-4182-AA3C-62BE165CC033}"/>
                </a:ext>
              </a:extLst>
            </p:cNvPr>
            <p:cNvSpPr/>
            <p:nvPr/>
          </p:nvSpPr>
          <p:spPr>
            <a:xfrm>
              <a:off x="-1" y="-1"/>
              <a:ext cx="510196" cy="538336"/>
            </a:xfrm>
            <a:custGeom>
              <a:avLst/>
              <a:gdLst>
                <a:gd name="connsiteX0" fmla="*/ 0 w 510196"/>
                <a:gd name="connsiteY0" fmla="*/ 0 h 538336"/>
                <a:gd name="connsiteX1" fmla="*/ 459276 w 510196"/>
                <a:gd name="connsiteY1" fmla="*/ 0 h 538336"/>
                <a:gd name="connsiteX2" fmla="*/ 482126 w 510196"/>
                <a:gd name="connsiteY2" fmla="*/ 42098 h 538336"/>
                <a:gd name="connsiteX3" fmla="*/ 510196 w 510196"/>
                <a:gd name="connsiteY3" fmla="*/ 181136 h 538336"/>
                <a:gd name="connsiteX4" fmla="*/ 152996 w 510196"/>
                <a:gd name="connsiteY4" fmla="*/ 538336 h 538336"/>
                <a:gd name="connsiteX5" fmla="*/ 13958 w 510196"/>
                <a:gd name="connsiteY5" fmla="*/ 510266 h 538336"/>
                <a:gd name="connsiteX6" fmla="*/ 0 w 510196"/>
                <a:gd name="connsiteY6" fmla="*/ 502690 h 538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0196" h="538336">
                  <a:moveTo>
                    <a:pt x="0" y="0"/>
                  </a:moveTo>
                  <a:lnTo>
                    <a:pt x="459276" y="0"/>
                  </a:lnTo>
                  <a:lnTo>
                    <a:pt x="482126" y="42098"/>
                  </a:lnTo>
                  <a:cubicBezTo>
                    <a:pt x="500201" y="84833"/>
                    <a:pt x="510196" y="131817"/>
                    <a:pt x="510196" y="181136"/>
                  </a:cubicBezTo>
                  <a:cubicBezTo>
                    <a:pt x="510196" y="378412"/>
                    <a:pt x="350272" y="538336"/>
                    <a:pt x="152996" y="538336"/>
                  </a:cubicBezTo>
                  <a:cubicBezTo>
                    <a:pt x="103677" y="538336"/>
                    <a:pt x="56693" y="528341"/>
                    <a:pt x="13958" y="510266"/>
                  </a:cubicBezTo>
                  <a:lnTo>
                    <a:pt x="0" y="50269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E40DA8D2-FA4B-4282-9D44-48C27B63A153}"/>
                </a:ext>
              </a:extLst>
            </p:cNvPr>
            <p:cNvSpPr/>
            <p:nvPr/>
          </p:nvSpPr>
          <p:spPr>
            <a:xfrm>
              <a:off x="10528695" y="1"/>
              <a:ext cx="554074" cy="282754"/>
            </a:xfrm>
            <a:custGeom>
              <a:avLst/>
              <a:gdLst>
                <a:gd name="connsiteX0" fmla="*/ 644 w 309162"/>
                <a:gd name="connsiteY0" fmla="*/ 0 h 157771"/>
                <a:gd name="connsiteX1" fmla="*/ 308518 w 309162"/>
                <a:gd name="connsiteY1" fmla="*/ 0 h 157771"/>
                <a:gd name="connsiteX2" fmla="*/ 309162 w 309162"/>
                <a:gd name="connsiteY2" fmla="*/ 3190 h 157771"/>
                <a:gd name="connsiteX3" fmla="*/ 154581 w 309162"/>
                <a:gd name="connsiteY3" fmla="*/ 157771 h 157771"/>
                <a:gd name="connsiteX4" fmla="*/ 0 w 309162"/>
                <a:gd name="connsiteY4" fmla="*/ 3190 h 15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162" h="157771">
                  <a:moveTo>
                    <a:pt x="644" y="0"/>
                  </a:moveTo>
                  <a:lnTo>
                    <a:pt x="308518" y="0"/>
                  </a:lnTo>
                  <a:lnTo>
                    <a:pt x="309162" y="3190"/>
                  </a:lnTo>
                  <a:cubicBezTo>
                    <a:pt x="309162" y="88563"/>
                    <a:pt x="239954" y="157771"/>
                    <a:pt x="154581" y="157771"/>
                  </a:cubicBezTo>
                  <a:cubicBezTo>
                    <a:pt x="69208" y="157771"/>
                    <a:pt x="0" y="88563"/>
                    <a:pt x="0" y="319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9065014-CB18-414D-A527-31ECC45700AB}"/>
                </a:ext>
              </a:extLst>
            </p:cNvPr>
            <p:cNvSpPr/>
            <p:nvPr/>
          </p:nvSpPr>
          <p:spPr>
            <a:xfrm>
              <a:off x="504140" y="1132500"/>
              <a:ext cx="84680" cy="846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8F39E27A-56C1-4328-8DF1-2DA147C78483}"/>
                </a:ext>
              </a:extLst>
            </p:cNvPr>
            <p:cNvSpPr/>
            <p:nvPr/>
          </p:nvSpPr>
          <p:spPr>
            <a:xfrm>
              <a:off x="12051348" y="5576515"/>
              <a:ext cx="137603" cy="210490"/>
            </a:xfrm>
            <a:custGeom>
              <a:avLst/>
              <a:gdLst>
                <a:gd name="connsiteX0" fmla="*/ 105245 w 137603"/>
                <a:gd name="connsiteY0" fmla="*/ 0 h 210490"/>
                <a:gd name="connsiteX1" fmla="*/ 137603 w 137603"/>
                <a:gd name="connsiteY1" fmla="*/ 6533 h 210490"/>
                <a:gd name="connsiteX2" fmla="*/ 137603 w 137603"/>
                <a:gd name="connsiteY2" fmla="*/ 203957 h 210490"/>
                <a:gd name="connsiteX3" fmla="*/ 105245 w 137603"/>
                <a:gd name="connsiteY3" fmla="*/ 210490 h 210490"/>
                <a:gd name="connsiteX4" fmla="*/ 0 w 137603"/>
                <a:gd name="connsiteY4" fmla="*/ 105245 h 210490"/>
                <a:gd name="connsiteX5" fmla="*/ 105245 w 137603"/>
                <a:gd name="connsiteY5" fmla="*/ 0 h 21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603" h="210490">
                  <a:moveTo>
                    <a:pt x="105245" y="0"/>
                  </a:moveTo>
                  <a:lnTo>
                    <a:pt x="137603" y="6533"/>
                  </a:lnTo>
                  <a:lnTo>
                    <a:pt x="137603" y="203957"/>
                  </a:lnTo>
                  <a:lnTo>
                    <a:pt x="105245" y="210490"/>
                  </a:lnTo>
                  <a:cubicBezTo>
                    <a:pt x="47120" y="210490"/>
                    <a:pt x="0" y="163370"/>
                    <a:pt x="0" y="105245"/>
                  </a:cubicBezTo>
                  <a:cubicBezTo>
                    <a:pt x="0" y="47120"/>
                    <a:pt x="47120" y="0"/>
                    <a:pt x="105245" y="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C5EC6-E331-4312-AC12-56D55F7D2B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7724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D24A4-5FEC-4062-8995-EB21925B3B40}" type="datetime1">
              <a:rPr lang="en-US" smtClean="0"/>
              <a:t>6/10/24</a:t>
            </a:fld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7FC5D-92B2-4B4D-8111-6EDEF28069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88268"/>
            <a:ext cx="41148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z="10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A104D-C777-4A6E-8A43-F94028E5E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9315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47434-7036-48DB-A148-6B3D8EE75CDA}" type="slidenum">
              <a:rPr lang="en-US" smtClean="0"/>
              <a:pPr/>
              <a:t>‹#›</a:t>
            </a:fld>
            <a:endParaRPr lang="en-US" sz="100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D3A74F-6169-4D30-A245-B46D738BE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877E64-7A05-44DA-81FA-6EF4806BB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25625"/>
            <a:ext cx="1065911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59032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st.github.com/ADU-21/3aa17ea810ad5725c94358eaa907ff7f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733E0473-C315-42D8-A82A-A2FE49DC67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D23A251-68F2-43E5-812B-4BBAE1A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24" name="Picture 23" descr="Mano con lápiz sombreando círculos en una hoja">
            <a:extLst>
              <a:ext uri="{FF2B5EF4-FFF2-40B4-BE49-F238E27FC236}">
                <a16:creationId xmlns:a16="http://schemas.microsoft.com/office/drawing/2014/main" id="{9D4AA0A9-FEB7-6098-B3B4-0B05418B775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861" r="-1" b="2547"/>
          <a:stretch/>
        </p:blipFill>
        <p:spPr>
          <a:xfrm>
            <a:off x="1525" y="10"/>
            <a:ext cx="12188951" cy="6857990"/>
          </a:xfrm>
          <a:prstGeom prst="rect">
            <a:avLst/>
          </a:prstGeom>
        </p:spPr>
      </p:pic>
      <p:grpSp>
        <p:nvGrpSpPr>
          <p:cNvPr id="13" name="decorative circle">
            <a:extLst>
              <a:ext uri="{FF2B5EF4-FFF2-40B4-BE49-F238E27FC236}">
                <a16:creationId xmlns:a16="http://schemas.microsoft.com/office/drawing/2014/main" id="{0350AF23-2606-421F-AB7B-23D9B48F3E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14102" y="236341"/>
            <a:ext cx="11340713" cy="5464029"/>
            <a:chOff x="314102" y="236341"/>
            <a:chExt cx="11340713" cy="546402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26A544A-3C76-4502-A741-F4DB0E2CD2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0448" y="38039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17B8593-D171-47B5-8D1A-E34E7B138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4102" y="3044381"/>
              <a:ext cx="226735" cy="226735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FEF60D4-64F6-450F-B86D-383EEA1C84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88374" y="386135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97D4A7C-B520-46CB-9A94-711F53997B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65714" y="236341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B7B976F-E84B-4936-90D7-C8298A5E7B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1535" y="2516671"/>
              <a:ext cx="466441" cy="4664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C91FFEC-59DF-4D22-A925-F51520769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30142" y="458803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58931E95-0847-47E4-8AEC-312312A032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02046" y="5394590"/>
              <a:ext cx="305780" cy="3057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C094915-EF93-49A0-9B90-C44FB9B50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08287" y="5160714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E956391-2A94-E33A-985C-3844228ECE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2606" y="1122363"/>
            <a:ext cx="7063739" cy="23876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Examen convocatoria de septiembre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D4FDD7-3174-6F0E-5F78-9240DB5095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2606" y="3602038"/>
            <a:ext cx="7063739" cy="1099367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rgbClr val="FFFFFF"/>
                </a:solidFill>
              </a:rPr>
              <a:t>Estructuras</a:t>
            </a:r>
            <a:r>
              <a:rPr lang="en-US" dirty="0">
                <a:solidFill>
                  <a:srgbClr val="FFFFFF"/>
                </a:solidFill>
              </a:rPr>
              <a:t> de Datos </a:t>
            </a:r>
            <a:r>
              <a:rPr lang="en-US" dirty="0" err="1">
                <a:solidFill>
                  <a:srgbClr val="FFFFFF"/>
                </a:solidFill>
              </a:rPr>
              <a:t>Avanzadas</a:t>
            </a:r>
            <a:endParaRPr lang="en-US" dirty="0">
              <a:solidFill>
                <a:srgbClr val="FFFFFF"/>
              </a:solidFill>
            </a:endParaRPr>
          </a:p>
          <a:p>
            <a:r>
              <a:rPr lang="en-US" dirty="0">
                <a:solidFill>
                  <a:srgbClr val="FFFFFF"/>
                </a:solidFill>
              </a:rPr>
              <a:t>8 de </a:t>
            </a:r>
            <a:r>
              <a:rPr lang="en-US" dirty="0" err="1">
                <a:solidFill>
                  <a:srgbClr val="FFFFFF"/>
                </a:solidFill>
              </a:rPr>
              <a:t>enero</a:t>
            </a:r>
            <a:r>
              <a:rPr lang="en-US" dirty="0">
                <a:solidFill>
                  <a:srgbClr val="FFFFFF"/>
                </a:solidFill>
              </a:rPr>
              <a:t> de 2024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B2165ABA-A416-3088-FEDA-EC1956F68CF4}"/>
              </a:ext>
            </a:extLst>
          </p:cNvPr>
          <p:cNvSpPr txBox="1">
            <a:spLocks/>
          </p:cNvSpPr>
          <p:nvPr/>
        </p:nvSpPr>
        <p:spPr>
          <a:xfrm>
            <a:off x="540837" y="5394590"/>
            <a:ext cx="11113978" cy="10993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>
                <a:solidFill>
                  <a:srgbClr val="FFFFFF"/>
                </a:solidFill>
              </a:rPr>
              <a:t>Empezamos</a:t>
            </a:r>
            <a:r>
              <a:rPr lang="en-US" dirty="0">
                <a:solidFill>
                  <a:srgbClr val="FFFFFF"/>
                </a:solidFill>
              </a:rPr>
              <a:t> a las 10:10</a:t>
            </a:r>
          </a:p>
        </p:txBody>
      </p:sp>
    </p:spTree>
    <p:extLst>
      <p:ext uri="{BB962C8B-B14F-4D97-AF65-F5344CB8AC3E}">
        <p14:creationId xmlns:p14="http://schemas.microsoft.com/office/powerpoint/2010/main" val="1617762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repeatCount="indefinite" accel="50000" fill="remove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EE813-23AD-1772-81D4-12DE56659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 descr="All you need to know about Java Collections Framework">
            <a:extLst>
              <a:ext uri="{FF2B5EF4-FFF2-40B4-BE49-F238E27FC236}">
                <a16:creationId xmlns:a16="http://schemas.microsoft.com/office/drawing/2014/main" id="{2E84FC50-431C-D3AE-E774-8048D6C7F2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16025"/>
            <a:ext cx="12192000" cy="697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32121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9B5B3C5-A599-465B-B2B9-866E8B2087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2001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5C84982-7DD0-43B1-8A2D-BFA4DF1B4E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20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25" name="Decorative Circles">
            <a:extLst>
              <a:ext uri="{FF2B5EF4-FFF2-40B4-BE49-F238E27FC236}">
                <a16:creationId xmlns:a16="http://schemas.microsoft.com/office/drawing/2014/main" id="{1D912E1C-3BBA-42F0-A3EE-FEC382E723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-1"/>
            <a:ext cx="12192001" cy="6858001"/>
            <a:chOff x="-1" y="-1"/>
            <a:chExt cx="12192001" cy="6858001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2FEEAC76-E273-46A8-8F8E-CE59860FE7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9098" y="727602"/>
              <a:ext cx="172408" cy="17240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6594A0E-9400-45AD-A431-1DA1C0B28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49947" y="136523"/>
              <a:ext cx="113367" cy="113367"/>
            </a:xfrm>
            <a:prstGeom prst="ellipse">
              <a:avLst/>
            </a:prstGeom>
            <a:solidFill>
              <a:srgbClr val="F39E2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20916D6C-D32F-42B6-8512-CD5EDB8F2B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75290" y="5859047"/>
              <a:ext cx="305780" cy="305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3834846D-59C6-40F4-907C-F1A4689B5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5730" y="1133938"/>
              <a:ext cx="226735" cy="22673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5A257CDF-2E36-4DC7-8EE4-5CD8F8ECAC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36830" y="554419"/>
              <a:ext cx="382700" cy="3827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D5B26E0E-A115-4AE2-82D8-76BB93CC4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2430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755058DB-7E01-4E95-BF59-983AA1BBB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29630" y="5482355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A810F7E2-23F3-44D6-B09E-71E5565360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1532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59D5C391-E1DB-410A-A78C-ED3BBDFF07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20382" y="6255986"/>
              <a:ext cx="305780" cy="30578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77C4944D-9373-4283-BCAA-927A031665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34343" y="6204350"/>
              <a:ext cx="113367" cy="113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6804C521-2D9F-4CE4-AFD3-D4F1551FEC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42244" y="6317718"/>
              <a:ext cx="549756" cy="540282"/>
            </a:xfrm>
            <a:custGeom>
              <a:avLst/>
              <a:gdLst>
                <a:gd name="connsiteX0" fmla="*/ 1224540 w 2115556"/>
                <a:gd name="connsiteY0" fmla="*/ 0 h 2079100"/>
                <a:gd name="connsiteX1" fmla="*/ 2090421 w 2115556"/>
                <a:gd name="connsiteY1" fmla="*/ 358660 h 2079100"/>
                <a:gd name="connsiteX2" fmla="*/ 2115556 w 2115556"/>
                <a:gd name="connsiteY2" fmla="*/ 386315 h 2079100"/>
                <a:gd name="connsiteX3" fmla="*/ 2115556 w 2115556"/>
                <a:gd name="connsiteY3" fmla="*/ 2062765 h 2079100"/>
                <a:gd name="connsiteX4" fmla="*/ 2100710 w 2115556"/>
                <a:gd name="connsiteY4" fmla="*/ 2079100 h 2079100"/>
                <a:gd name="connsiteX5" fmla="*/ 348370 w 2115556"/>
                <a:gd name="connsiteY5" fmla="*/ 2079100 h 2079100"/>
                <a:gd name="connsiteX6" fmla="*/ 279625 w 2115556"/>
                <a:gd name="connsiteY6" fmla="*/ 2003461 h 2079100"/>
                <a:gd name="connsiteX7" fmla="*/ 0 w 2115556"/>
                <a:gd name="connsiteY7" fmla="*/ 1224540 h 2079100"/>
                <a:gd name="connsiteX8" fmla="*/ 1224540 w 2115556"/>
                <a:gd name="connsiteY8" fmla="*/ 0 h 207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5556" h="2079100">
                  <a:moveTo>
                    <a:pt x="1224540" y="0"/>
                  </a:moveTo>
                  <a:cubicBezTo>
                    <a:pt x="1562687" y="0"/>
                    <a:pt x="1868823" y="137062"/>
                    <a:pt x="2090421" y="358660"/>
                  </a:cubicBezTo>
                  <a:lnTo>
                    <a:pt x="2115556" y="386315"/>
                  </a:lnTo>
                  <a:lnTo>
                    <a:pt x="2115556" y="2062765"/>
                  </a:lnTo>
                  <a:lnTo>
                    <a:pt x="2100710" y="2079100"/>
                  </a:lnTo>
                  <a:lnTo>
                    <a:pt x="348370" y="2079100"/>
                  </a:lnTo>
                  <a:lnTo>
                    <a:pt x="279625" y="2003461"/>
                  </a:lnTo>
                  <a:cubicBezTo>
                    <a:pt x="104938" y="1791789"/>
                    <a:pt x="0" y="1520419"/>
                    <a:pt x="0" y="1224540"/>
                  </a:cubicBezTo>
                  <a:cubicBezTo>
                    <a:pt x="0" y="548245"/>
                    <a:pt x="548245" y="0"/>
                    <a:pt x="1224540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755AC65C-13EF-4182-AA3C-62BE165C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" y="-1"/>
              <a:ext cx="510196" cy="538336"/>
            </a:xfrm>
            <a:custGeom>
              <a:avLst/>
              <a:gdLst>
                <a:gd name="connsiteX0" fmla="*/ 0 w 510196"/>
                <a:gd name="connsiteY0" fmla="*/ 0 h 538336"/>
                <a:gd name="connsiteX1" fmla="*/ 459276 w 510196"/>
                <a:gd name="connsiteY1" fmla="*/ 0 h 538336"/>
                <a:gd name="connsiteX2" fmla="*/ 482126 w 510196"/>
                <a:gd name="connsiteY2" fmla="*/ 42098 h 538336"/>
                <a:gd name="connsiteX3" fmla="*/ 510196 w 510196"/>
                <a:gd name="connsiteY3" fmla="*/ 181136 h 538336"/>
                <a:gd name="connsiteX4" fmla="*/ 152996 w 510196"/>
                <a:gd name="connsiteY4" fmla="*/ 538336 h 538336"/>
                <a:gd name="connsiteX5" fmla="*/ 13958 w 510196"/>
                <a:gd name="connsiteY5" fmla="*/ 510266 h 538336"/>
                <a:gd name="connsiteX6" fmla="*/ 0 w 510196"/>
                <a:gd name="connsiteY6" fmla="*/ 502690 h 538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0196" h="538336">
                  <a:moveTo>
                    <a:pt x="0" y="0"/>
                  </a:moveTo>
                  <a:lnTo>
                    <a:pt x="459276" y="0"/>
                  </a:lnTo>
                  <a:lnTo>
                    <a:pt x="482126" y="42098"/>
                  </a:lnTo>
                  <a:cubicBezTo>
                    <a:pt x="500201" y="84833"/>
                    <a:pt x="510196" y="131817"/>
                    <a:pt x="510196" y="181136"/>
                  </a:cubicBezTo>
                  <a:cubicBezTo>
                    <a:pt x="510196" y="378412"/>
                    <a:pt x="350272" y="538336"/>
                    <a:pt x="152996" y="538336"/>
                  </a:cubicBezTo>
                  <a:cubicBezTo>
                    <a:pt x="103677" y="538336"/>
                    <a:pt x="56693" y="528341"/>
                    <a:pt x="13958" y="510266"/>
                  </a:cubicBezTo>
                  <a:lnTo>
                    <a:pt x="0" y="50269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E40DA8D2-FA4B-4282-9D44-48C27B63A1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28695" y="1"/>
              <a:ext cx="554074" cy="282754"/>
            </a:xfrm>
            <a:custGeom>
              <a:avLst/>
              <a:gdLst>
                <a:gd name="connsiteX0" fmla="*/ 644 w 309162"/>
                <a:gd name="connsiteY0" fmla="*/ 0 h 157771"/>
                <a:gd name="connsiteX1" fmla="*/ 308518 w 309162"/>
                <a:gd name="connsiteY1" fmla="*/ 0 h 157771"/>
                <a:gd name="connsiteX2" fmla="*/ 309162 w 309162"/>
                <a:gd name="connsiteY2" fmla="*/ 3190 h 157771"/>
                <a:gd name="connsiteX3" fmla="*/ 154581 w 309162"/>
                <a:gd name="connsiteY3" fmla="*/ 157771 h 157771"/>
                <a:gd name="connsiteX4" fmla="*/ 0 w 309162"/>
                <a:gd name="connsiteY4" fmla="*/ 3190 h 15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162" h="157771">
                  <a:moveTo>
                    <a:pt x="644" y="0"/>
                  </a:moveTo>
                  <a:lnTo>
                    <a:pt x="308518" y="0"/>
                  </a:lnTo>
                  <a:lnTo>
                    <a:pt x="309162" y="3190"/>
                  </a:lnTo>
                  <a:cubicBezTo>
                    <a:pt x="309162" y="88563"/>
                    <a:pt x="239954" y="157771"/>
                    <a:pt x="154581" y="157771"/>
                  </a:cubicBezTo>
                  <a:cubicBezTo>
                    <a:pt x="69208" y="157771"/>
                    <a:pt x="0" y="88563"/>
                    <a:pt x="0" y="319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99065014-CB18-414D-A527-31ECC4570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04140" y="1132500"/>
              <a:ext cx="84680" cy="846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8F39E27A-56C1-4328-8DF1-2DA147C784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51348" y="5576515"/>
              <a:ext cx="137603" cy="210490"/>
            </a:xfrm>
            <a:custGeom>
              <a:avLst/>
              <a:gdLst>
                <a:gd name="connsiteX0" fmla="*/ 105245 w 137603"/>
                <a:gd name="connsiteY0" fmla="*/ 0 h 210490"/>
                <a:gd name="connsiteX1" fmla="*/ 137603 w 137603"/>
                <a:gd name="connsiteY1" fmla="*/ 6533 h 210490"/>
                <a:gd name="connsiteX2" fmla="*/ 137603 w 137603"/>
                <a:gd name="connsiteY2" fmla="*/ 203957 h 210490"/>
                <a:gd name="connsiteX3" fmla="*/ 105245 w 137603"/>
                <a:gd name="connsiteY3" fmla="*/ 210490 h 210490"/>
                <a:gd name="connsiteX4" fmla="*/ 0 w 137603"/>
                <a:gd name="connsiteY4" fmla="*/ 105245 h 210490"/>
                <a:gd name="connsiteX5" fmla="*/ 105245 w 137603"/>
                <a:gd name="connsiteY5" fmla="*/ 0 h 21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603" h="210490">
                  <a:moveTo>
                    <a:pt x="105245" y="0"/>
                  </a:moveTo>
                  <a:lnTo>
                    <a:pt x="137603" y="6533"/>
                  </a:lnTo>
                  <a:lnTo>
                    <a:pt x="137603" y="203957"/>
                  </a:lnTo>
                  <a:lnTo>
                    <a:pt x="105245" y="210490"/>
                  </a:lnTo>
                  <a:cubicBezTo>
                    <a:pt x="47120" y="210490"/>
                    <a:pt x="0" y="163370"/>
                    <a:pt x="0" y="105245"/>
                  </a:cubicBezTo>
                  <a:cubicBezTo>
                    <a:pt x="0" y="47120"/>
                    <a:pt x="47120" y="0"/>
                    <a:pt x="105245" y="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</p:grpSp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55D20674-CF0C-4687-81B6-A613F871AF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6" name="Content Placeholder 15" descr="A screenshot of a computer&#10;&#10;Description automatically generated">
            <a:extLst>
              <a:ext uri="{FF2B5EF4-FFF2-40B4-BE49-F238E27FC236}">
                <a16:creationId xmlns:a16="http://schemas.microsoft.com/office/drawing/2014/main" id="{6E522A88-00FA-E506-3262-EE8E45B43B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alphaModFix/>
          </a:blip>
          <a:srcRect t="18564" b="2127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4" name="Oval 43">
            <a:extLst>
              <a:ext uri="{FF2B5EF4-FFF2-40B4-BE49-F238E27FC236}">
                <a16:creationId xmlns:a16="http://schemas.microsoft.com/office/drawing/2014/main" id="{C2BD3211-5B9B-40DA-8BD0-C3426AE78C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19872" y="0"/>
            <a:ext cx="113367" cy="113367"/>
          </a:xfrm>
          <a:prstGeom prst="ellipse">
            <a:avLst/>
          </a:prstGeom>
          <a:solidFill>
            <a:srgbClr val="F39E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AD8121B6-45E6-447F-87B8-58EDD064ED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58414" y="63468"/>
            <a:ext cx="56114" cy="56114"/>
          </a:xfrm>
          <a:prstGeom prst="ellipse">
            <a:avLst/>
          </a:prstGeom>
          <a:solidFill>
            <a:srgbClr val="F39E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FC95B8E3-CBB0-4A5C-B65B-59C12D44B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2370" y="655738"/>
            <a:ext cx="466441" cy="46644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0EA710C0-F536-4B31-8D0F-28E2F0893A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9769" y="579797"/>
            <a:ext cx="113367" cy="11336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11EB61F8-34CD-4251-9B31-59AB92843F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0824" y="374048"/>
            <a:ext cx="230878" cy="230878"/>
          </a:xfrm>
          <a:prstGeom prst="ellipse">
            <a:avLst/>
          </a:prstGeom>
          <a:solidFill>
            <a:schemeClr val="accent2">
              <a:lumMod val="60000"/>
              <a:lumOff val="40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033FA5DB-69DC-4137-9264-5F838B9904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95468" y="971670"/>
            <a:ext cx="113367" cy="11336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5E98D956-6B7A-4A94-B508-F7A30E6421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94334" y="512240"/>
            <a:ext cx="703889" cy="703889"/>
          </a:xfrm>
          <a:prstGeom prst="ellipse">
            <a:avLst/>
          </a:prstGeom>
          <a:solidFill>
            <a:schemeClr val="accent3">
              <a:lumMod val="40000"/>
              <a:lumOff val="60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D6A3D2FC-6F98-4157-94A8-7D7FBD56EF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41428" y="815149"/>
            <a:ext cx="113367" cy="11336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17AE16AB-F0AB-4AC3-BD8F-336B5D98CD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67435" y="1096664"/>
            <a:ext cx="405140" cy="405140"/>
          </a:xfrm>
          <a:prstGeom prst="ellipse">
            <a:avLst/>
          </a:prstGeom>
          <a:solidFill>
            <a:schemeClr val="accent1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6C819BFF-25C5-425C-8CD1-789F7A30D2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524" y="1840754"/>
            <a:ext cx="12188952" cy="5017246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4F774E-280B-0F2B-B368-8AD3E7D81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88205"/>
            <a:ext cx="8731683" cy="1160465"/>
          </a:xfrm>
          <a:solidFill>
            <a:srgbClr val="000000">
              <a:alpha val="79608"/>
            </a:srgbClr>
          </a:solidFill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dirty="0" err="1">
                <a:solidFill>
                  <a:srgbClr val="FFFFFF"/>
                </a:solidFill>
              </a:rPr>
              <a:t>Ejercicio</a:t>
            </a:r>
            <a:r>
              <a:rPr lang="en-US" sz="6000" dirty="0">
                <a:solidFill>
                  <a:srgbClr val="FFFFFF"/>
                </a:solidFill>
              </a:rPr>
              <a:t> 1:Implementación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ECEE10-FB7E-A161-1547-A7A67CA18401}"/>
              </a:ext>
            </a:extLst>
          </p:cNvPr>
          <p:cNvSpPr txBox="1"/>
          <p:nvPr/>
        </p:nvSpPr>
        <p:spPr>
          <a:xfrm>
            <a:off x="777240" y="5121835"/>
            <a:ext cx="8731683" cy="615577"/>
          </a:xfrm>
          <a:prstGeom prst="rect">
            <a:avLst/>
          </a:prstGeom>
          <a:solidFill>
            <a:srgbClr val="000000"/>
          </a:solidFill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buClr>
                <a:schemeClr val="tx2">
                  <a:lumMod val="75000"/>
                  <a:lumOff val="25000"/>
                </a:schemeClr>
              </a:buClr>
            </a:pPr>
            <a:r>
              <a:rPr lang="en-US" sz="2200" dirty="0">
                <a:solidFill>
                  <a:srgbClr val="FFFFFF"/>
                </a:solidFill>
                <a:hlinkClick r:id="rId4"/>
              </a:rPr>
              <a:t>https://gist.github.com/ADU-21/3aa17ea810ad5725c94358eaa907ff7f</a:t>
            </a:r>
            <a:r>
              <a:rPr lang="en-US" sz="2200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20BE49C6-06E3-4324-91A8-F25B7DA1D5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66319" y="1989824"/>
            <a:ext cx="226735" cy="226735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578ABC8A-B58F-4AAE-8F6F-A07EB9D6D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5330" y="2808040"/>
            <a:ext cx="226735" cy="226735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7644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94ADB-57DA-69A2-7A85-1B2AE5B1A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9102EB-0161-BC7C-5586-8B2FD6C12A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dirty="0"/>
              <a:t>Entrada: </a:t>
            </a:r>
          </a:p>
          <a:p>
            <a:r>
              <a:rPr lang="en-US" sz="4400" dirty="0" err="1"/>
              <a:t>Iter</a:t>
            </a:r>
            <a:r>
              <a:rPr lang="en-US" sz="4400" dirty="0"/>
              <a:t> Árbol 1:</a:t>
            </a:r>
            <a:r>
              <a:rPr lang="en-US" sz="4400" strike="sngStrike" dirty="0"/>
              <a:t>  2, 3, 4, 5, 6, </a:t>
            </a:r>
            <a:r>
              <a:rPr lang="en-US" sz="4400" dirty="0"/>
              <a:t>null</a:t>
            </a:r>
          </a:p>
          <a:p>
            <a:r>
              <a:rPr lang="en-US" sz="4400" dirty="0" err="1"/>
              <a:t>Iter</a:t>
            </a:r>
            <a:r>
              <a:rPr lang="en-US" sz="4400" dirty="0"/>
              <a:t> Árbol 2: </a:t>
            </a:r>
            <a:r>
              <a:rPr lang="en-US" sz="4400" strike="sngStrike" dirty="0"/>
              <a:t>1,</a:t>
            </a:r>
            <a:r>
              <a:rPr lang="en-US" sz="4400" dirty="0"/>
              <a:t> </a:t>
            </a:r>
            <a:r>
              <a:rPr lang="en-US" sz="4400" strike="sngStrike" dirty="0"/>
              <a:t>2</a:t>
            </a:r>
            <a:r>
              <a:rPr lang="en-US" sz="4400" dirty="0"/>
              <a:t>,</a:t>
            </a:r>
            <a:r>
              <a:rPr lang="en-US" sz="4400" strike="sngStrike" dirty="0"/>
              <a:t> 3, 6,</a:t>
            </a:r>
            <a:r>
              <a:rPr lang="en-US" sz="4400" dirty="0"/>
              <a:t> 7</a:t>
            </a:r>
          </a:p>
          <a:p>
            <a:r>
              <a:rPr lang="en-US" sz="4400" dirty="0"/>
              <a:t>Lista: [1,2,2,7, 8, 9, 20]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6210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2A9DF-174D-DF77-22B2-BDD270104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Ejercicio</a:t>
            </a:r>
            <a:r>
              <a:rPr lang="en-US" dirty="0"/>
              <a:t> 2: </a:t>
            </a:r>
            <a:r>
              <a:rPr lang="en-US" dirty="0" err="1"/>
              <a:t>Enunciado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BF594-90E1-93BC-A892-784E1392FA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En </a:t>
            </a:r>
            <a:r>
              <a:rPr lang="en-US" sz="2800" dirty="0" err="1"/>
              <a:t>este</a:t>
            </a:r>
            <a:r>
              <a:rPr lang="en-US" sz="2800" dirty="0"/>
              <a:t> </a:t>
            </a:r>
            <a:r>
              <a:rPr lang="en-US" sz="2800" dirty="0" err="1"/>
              <a:t>ejercicio</a:t>
            </a:r>
            <a:r>
              <a:rPr lang="en-US" sz="2800" dirty="0"/>
              <a:t> se </a:t>
            </a:r>
            <a:r>
              <a:rPr lang="en-US" sz="2800" dirty="0" err="1"/>
              <a:t>pide</a:t>
            </a:r>
            <a:r>
              <a:rPr lang="en-US" sz="2800" dirty="0"/>
              <a:t> </a:t>
            </a:r>
            <a:r>
              <a:rPr lang="en-US" sz="2800" dirty="0" err="1"/>
              <a:t>implementar</a:t>
            </a:r>
            <a:r>
              <a:rPr lang="en-US" sz="2800" dirty="0"/>
              <a:t> </a:t>
            </a:r>
            <a:r>
              <a:rPr lang="en-US" sz="2800" dirty="0" err="1"/>
              <a:t>método</a:t>
            </a:r>
            <a:r>
              <a:rPr lang="en-US" sz="2800" dirty="0"/>
              <a:t> </a:t>
            </a:r>
            <a:r>
              <a:rPr lang="en-US" sz="2800" dirty="0" err="1"/>
              <a:t>removeHalfNodes</a:t>
            </a:r>
            <a:r>
              <a:rPr lang="en-US" sz="2800" dirty="0"/>
              <a:t>, que </a:t>
            </a:r>
            <a:r>
              <a:rPr lang="en-US" sz="2800" dirty="0" err="1"/>
              <a:t>encontrará</a:t>
            </a:r>
            <a:r>
              <a:rPr lang="en-US" sz="2800" dirty="0"/>
              <a:t> </a:t>
            </a:r>
            <a:r>
              <a:rPr lang="en-US" sz="2800" dirty="0" err="1"/>
              <a:t>en</a:t>
            </a:r>
            <a:r>
              <a:rPr lang="en-US" sz="2800" dirty="0"/>
              <a:t> la </a:t>
            </a:r>
            <a:r>
              <a:rPr lang="en-US" sz="2800" dirty="0" err="1"/>
              <a:t>clase</a:t>
            </a:r>
            <a:r>
              <a:rPr lang="en-US" sz="2800" dirty="0"/>
              <a:t> 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FunHandling</a:t>
            </a:r>
            <a:r>
              <a:rPr lang="en-US" sz="2800" dirty="0"/>
              <a:t> del </a:t>
            </a:r>
            <a:r>
              <a:rPr lang="en-US" sz="2800" dirty="0" err="1"/>
              <a:t>paquete</a:t>
            </a:r>
            <a:r>
              <a:rPr lang="en-US" sz="2800" dirty="0"/>
              <a:t> 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material.tree.BinaryTree</a:t>
            </a:r>
            <a:r>
              <a:rPr lang="en-US" sz="2800" dirty="0"/>
              <a:t>. Este </a:t>
            </a:r>
            <a:r>
              <a:rPr lang="en-US" sz="2800" dirty="0" err="1"/>
              <a:t>método</a:t>
            </a:r>
            <a:r>
              <a:rPr lang="en-US" sz="2800" dirty="0"/>
              <a:t> </a:t>
            </a:r>
            <a:r>
              <a:rPr lang="en-US" sz="2800" dirty="0" err="1"/>
              <a:t>recibe</a:t>
            </a:r>
            <a:r>
              <a:rPr lang="en-US" sz="2800" dirty="0"/>
              <a:t> un árbol </a:t>
            </a:r>
            <a:r>
              <a:rPr lang="en-US" sz="2800" dirty="0" err="1"/>
              <a:t>binario</a:t>
            </a:r>
            <a:r>
              <a:rPr lang="en-US" sz="2800" dirty="0"/>
              <a:t> y lo </a:t>
            </a:r>
            <a:r>
              <a:rPr lang="en-US" sz="2800" dirty="0" err="1"/>
              <a:t>modifica</a:t>
            </a:r>
            <a:r>
              <a:rPr lang="en-US" sz="2800" dirty="0"/>
              <a:t> </a:t>
            </a:r>
            <a:r>
              <a:rPr lang="en-US" sz="2800" dirty="0" err="1"/>
              <a:t>eliminando</a:t>
            </a:r>
            <a:r>
              <a:rPr lang="en-US" sz="2800" dirty="0"/>
              <a:t> </a:t>
            </a:r>
            <a:r>
              <a:rPr lang="en-US" sz="2800" dirty="0" err="1"/>
              <a:t>todos</a:t>
            </a:r>
            <a:r>
              <a:rPr lang="en-US" sz="2800" dirty="0"/>
              <a:t> </a:t>
            </a:r>
            <a:r>
              <a:rPr lang="en-US" sz="2800" dirty="0" err="1"/>
              <a:t>los</a:t>
            </a:r>
            <a:r>
              <a:rPr lang="en-US" sz="2800" dirty="0"/>
              <a:t> </a:t>
            </a:r>
            <a:r>
              <a:rPr lang="en-US" sz="2800" dirty="0" err="1"/>
              <a:t>nodos</a:t>
            </a:r>
            <a:r>
              <a:rPr lang="en-US" sz="2800" dirty="0"/>
              <a:t> que </a:t>
            </a:r>
            <a:r>
              <a:rPr lang="en-US" sz="2800" dirty="0" err="1"/>
              <a:t>tenían</a:t>
            </a:r>
            <a:r>
              <a:rPr lang="en-US" sz="2800" dirty="0"/>
              <a:t> un </a:t>
            </a:r>
            <a:r>
              <a:rPr lang="en-US" sz="2800" dirty="0" err="1"/>
              <a:t>único</a:t>
            </a:r>
            <a:r>
              <a:rPr lang="en-US" sz="2800" dirty="0"/>
              <a:t> </a:t>
            </a:r>
            <a:r>
              <a:rPr lang="en-US" sz="2800" dirty="0" err="1"/>
              <a:t>hijo</a:t>
            </a:r>
            <a:r>
              <a:rPr lang="en-US" sz="2800" dirty="0"/>
              <a:t>. En la </a:t>
            </a:r>
            <a:r>
              <a:rPr lang="en-US" sz="2800" dirty="0" err="1"/>
              <a:t>Figura</a:t>
            </a:r>
            <a:r>
              <a:rPr lang="en-US" sz="2800" dirty="0"/>
              <a:t> 1 se </a:t>
            </a:r>
            <a:r>
              <a:rPr lang="en-US" sz="2800" dirty="0" err="1"/>
              <a:t>representa</a:t>
            </a:r>
            <a:r>
              <a:rPr lang="en-US" sz="2800" dirty="0"/>
              <a:t> un árbol original que se le </a:t>
            </a:r>
            <a:r>
              <a:rPr lang="en-US" sz="2800" dirty="0" err="1"/>
              <a:t>pasaría</a:t>
            </a:r>
            <a:r>
              <a:rPr lang="en-US" sz="2800" dirty="0"/>
              <a:t> al </a:t>
            </a:r>
            <a:r>
              <a:rPr lang="en-US" sz="2800" dirty="0" err="1"/>
              <a:t>método</a:t>
            </a:r>
            <a:r>
              <a:rPr lang="en-US" sz="2800" dirty="0"/>
              <a:t> y </a:t>
            </a:r>
            <a:r>
              <a:rPr lang="en-US" sz="2800" dirty="0" err="1"/>
              <a:t>en</a:t>
            </a:r>
            <a:r>
              <a:rPr lang="en-US" sz="2800" dirty="0"/>
              <a:t> la </a:t>
            </a:r>
            <a:r>
              <a:rPr lang="en-US" sz="2800" dirty="0" err="1"/>
              <a:t>Figura</a:t>
            </a:r>
            <a:r>
              <a:rPr lang="en-US" sz="2800" dirty="0"/>
              <a:t> 2 </a:t>
            </a:r>
            <a:r>
              <a:rPr lang="en-US" sz="2800" dirty="0" err="1"/>
              <a:t>podemos</a:t>
            </a:r>
            <a:r>
              <a:rPr lang="en-US" sz="2800" dirty="0"/>
              <a:t> </a:t>
            </a:r>
            <a:r>
              <a:rPr lang="en-US" sz="2800" dirty="0" err="1"/>
              <a:t>observar</a:t>
            </a:r>
            <a:r>
              <a:rPr lang="en-US" sz="2800" dirty="0"/>
              <a:t> la </a:t>
            </a:r>
            <a:r>
              <a:rPr lang="en-US" sz="2800" dirty="0" err="1"/>
              <a:t>transformación</a:t>
            </a:r>
            <a:r>
              <a:rPr lang="en-US" sz="2800" dirty="0"/>
              <a:t> que </a:t>
            </a:r>
            <a:r>
              <a:rPr lang="en-US" sz="2800" dirty="0" err="1"/>
              <a:t>sufriría</a:t>
            </a:r>
            <a:r>
              <a:rPr lang="en-US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884550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2A9DF-174D-DF77-22B2-BDD270104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Ejercicio</a:t>
            </a:r>
            <a:r>
              <a:rPr lang="en-US" dirty="0"/>
              <a:t> 2: </a:t>
            </a:r>
            <a:r>
              <a:rPr lang="en-US" dirty="0" err="1"/>
              <a:t>Enunciado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BF594-90E1-93BC-A892-784E1392FA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En </a:t>
            </a:r>
            <a:r>
              <a:rPr lang="en-US" sz="2800" dirty="0" err="1"/>
              <a:t>este</a:t>
            </a:r>
            <a:r>
              <a:rPr lang="en-US" sz="2800" dirty="0"/>
              <a:t> </a:t>
            </a:r>
            <a:r>
              <a:rPr lang="en-US" sz="2800" dirty="0" err="1"/>
              <a:t>ejercicio</a:t>
            </a:r>
            <a:r>
              <a:rPr lang="en-US" sz="2800" dirty="0"/>
              <a:t> se </a:t>
            </a:r>
            <a:r>
              <a:rPr lang="en-US" sz="2800" dirty="0" err="1"/>
              <a:t>pide</a:t>
            </a:r>
            <a:r>
              <a:rPr lang="en-US" sz="2800" dirty="0"/>
              <a:t> </a:t>
            </a:r>
            <a:r>
              <a:rPr lang="en-US" sz="2800" dirty="0" err="1"/>
              <a:t>implementar</a:t>
            </a:r>
            <a:r>
              <a:rPr lang="en-US" sz="2800" dirty="0"/>
              <a:t> </a:t>
            </a:r>
            <a:r>
              <a:rPr lang="en-US" sz="2800" dirty="0" err="1"/>
              <a:t>método</a:t>
            </a:r>
            <a:r>
              <a:rPr lang="en-US" sz="2800" dirty="0"/>
              <a:t> </a:t>
            </a:r>
            <a:r>
              <a:rPr lang="en-US" sz="2800" dirty="0" err="1">
                <a:highlight>
                  <a:srgbClr val="FFFF00"/>
                </a:highlight>
              </a:rPr>
              <a:t>removeHalfNodes</a:t>
            </a:r>
            <a:r>
              <a:rPr lang="en-US" sz="2800" dirty="0"/>
              <a:t>, que </a:t>
            </a:r>
            <a:r>
              <a:rPr lang="en-US" sz="2800" dirty="0" err="1"/>
              <a:t>encontrará</a:t>
            </a:r>
            <a:r>
              <a:rPr lang="en-US" sz="2800" dirty="0"/>
              <a:t> </a:t>
            </a:r>
            <a:r>
              <a:rPr lang="en-US" sz="2800" dirty="0" err="1"/>
              <a:t>en</a:t>
            </a:r>
            <a:r>
              <a:rPr lang="en-US" sz="2800" dirty="0"/>
              <a:t> </a:t>
            </a:r>
            <a:r>
              <a:rPr lang="en-US" sz="2800" dirty="0">
                <a:highlight>
                  <a:srgbClr val="FFFF00"/>
                </a:highlight>
              </a:rPr>
              <a:t>la </a:t>
            </a:r>
            <a:r>
              <a:rPr lang="en-US" sz="2800" dirty="0" err="1">
                <a:highlight>
                  <a:srgbClr val="FFFF00"/>
                </a:highlight>
              </a:rPr>
              <a:t>clase</a:t>
            </a:r>
            <a:r>
              <a:rPr lang="en-US" sz="2800" dirty="0">
                <a:highlight>
                  <a:srgbClr val="FFFF00"/>
                </a:highlight>
              </a:rPr>
              <a:t> </a:t>
            </a:r>
            <a:r>
              <a:rPr lang="en-US" sz="2800" dirty="0" err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FunHandling</a:t>
            </a:r>
            <a:r>
              <a:rPr lang="en-US" sz="2800" dirty="0">
                <a:highlight>
                  <a:srgbClr val="FFFF00"/>
                </a:highlight>
              </a:rPr>
              <a:t> </a:t>
            </a:r>
            <a:r>
              <a:rPr lang="en-US" sz="2800" dirty="0"/>
              <a:t>del </a:t>
            </a:r>
            <a:r>
              <a:rPr lang="en-US" sz="2800" dirty="0" err="1"/>
              <a:t>paquete</a:t>
            </a:r>
            <a:r>
              <a:rPr lang="en-US" sz="2800" dirty="0"/>
              <a:t> </a:t>
            </a:r>
            <a:r>
              <a:rPr lang="en-US" sz="2800" dirty="0" err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material.tree.BinaryTree</a:t>
            </a:r>
            <a:r>
              <a:rPr lang="en-US" sz="2800" dirty="0"/>
              <a:t>. Este </a:t>
            </a:r>
            <a:r>
              <a:rPr lang="en-US" sz="2800" dirty="0" err="1"/>
              <a:t>método</a:t>
            </a:r>
            <a:r>
              <a:rPr lang="en-US" sz="2800" dirty="0"/>
              <a:t> </a:t>
            </a:r>
            <a:r>
              <a:rPr lang="en-US" sz="2800" dirty="0" err="1"/>
              <a:t>recibe</a:t>
            </a:r>
            <a:r>
              <a:rPr lang="en-US" sz="2800" dirty="0"/>
              <a:t> un árbol </a:t>
            </a:r>
            <a:r>
              <a:rPr lang="en-US" sz="2800" dirty="0" err="1"/>
              <a:t>binario</a:t>
            </a:r>
            <a:r>
              <a:rPr lang="en-US" sz="2800" dirty="0"/>
              <a:t> y lo </a:t>
            </a:r>
            <a:r>
              <a:rPr lang="en-US" sz="2800" dirty="0" err="1"/>
              <a:t>modifica</a:t>
            </a:r>
            <a:r>
              <a:rPr lang="en-US" sz="2800" dirty="0"/>
              <a:t> </a:t>
            </a:r>
            <a:r>
              <a:rPr lang="en-US" sz="2800" dirty="0" err="1"/>
              <a:t>eliminando</a:t>
            </a:r>
            <a:r>
              <a:rPr lang="en-US" sz="2800" dirty="0"/>
              <a:t> </a:t>
            </a:r>
            <a:r>
              <a:rPr lang="en-US" sz="2800" dirty="0" err="1"/>
              <a:t>todos</a:t>
            </a:r>
            <a:r>
              <a:rPr lang="en-US" sz="2800" dirty="0"/>
              <a:t> </a:t>
            </a:r>
            <a:r>
              <a:rPr lang="en-US" sz="2800" dirty="0" err="1"/>
              <a:t>los</a:t>
            </a:r>
            <a:r>
              <a:rPr lang="en-US" sz="2800" dirty="0"/>
              <a:t> </a:t>
            </a:r>
            <a:r>
              <a:rPr lang="en-US" sz="2800" dirty="0" err="1"/>
              <a:t>nodos</a:t>
            </a:r>
            <a:r>
              <a:rPr lang="en-US" sz="2800" dirty="0"/>
              <a:t> que </a:t>
            </a:r>
            <a:r>
              <a:rPr lang="en-US" sz="2800" dirty="0" err="1"/>
              <a:t>tenían</a:t>
            </a:r>
            <a:r>
              <a:rPr lang="en-US" sz="2800" dirty="0"/>
              <a:t> un </a:t>
            </a:r>
            <a:r>
              <a:rPr lang="en-US" sz="2800" dirty="0" err="1"/>
              <a:t>único</a:t>
            </a:r>
            <a:r>
              <a:rPr lang="en-US" sz="2800" dirty="0"/>
              <a:t> </a:t>
            </a:r>
            <a:r>
              <a:rPr lang="en-US" sz="2800" dirty="0" err="1"/>
              <a:t>hijo</a:t>
            </a:r>
            <a:r>
              <a:rPr lang="en-US" sz="2800" dirty="0"/>
              <a:t>. En la </a:t>
            </a:r>
            <a:r>
              <a:rPr lang="en-US" sz="2800" dirty="0" err="1"/>
              <a:t>Figura</a:t>
            </a:r>
            <a:r>
              <a:rPr lang="en-US" sz="2800" dirty="0"/>
              <a:t> 1 se </a:t>
            </a:r>
            <a:r>
              <a:rPr lang="en-US" sz="2800" dirty="0" err="1"/>
              <a:t>representa</a:t>
            </a:r>
            <a:r>
              <a:rPr lang="en-US" sz="2800" dirty="0"/>
              <a:t> un árbol original que se le </a:t>
            </a:r>
            <a:r>
              <a:rPr lang="en-US" sz="2800" dirty="0" err="1"/>
              <a:t>pasaría</a:t>
            </a:r>
            <a:r>
              <a:rPr lang="en-US" sz="2800" dirty="0"/>
              <a:t> al </a:t>
            </a:r>
            <a:r>
              <a:rPr lang="en-US" sz="2800" dirty="0" err="1"/>
              <a:t>método</a:t>
            </a:r>
            <a:r>
              <a:rPr lang="en-US" sz="2800" dirty="0"/>
              <a:t> y </a:t>
            </a:r>
            <a:r>
              <a:rPr lang="en-US" sz="2800" dirty="0" err="1"/>
              <a:t>en</a:t>
            </a:r>
            <a:r>
              <a:rPr lang="en-US" sz="2800" dirty="0"/>
              <a:t> la </a:t>
            </a:r>
            <a:r>
              <a:rPr lang="en-US" sz="2800" dirty="0" err="1"/>
              <a:t>Figura</a:t>
            </a:r>
            <a:r>
              <a:rPr lang="en-US" sz="2800" dirty="0"/>
              <a:t> 2 </a:t>
            </a:r>
            <a:r>
              <a:rPr lang="en-US" sz="2800" dirty="0" err="1"/>
              <a:t>podemos</a:t>
            </a:r>
            <a:r>
              <a:rPr lang="en-US" sz="2800" dirty="0"/>
              <a:t> </a:t>
            </a:r>
            <a:r>
              <a:rPr lang="en-US" sz="2800" dirty="0" err="1"/>
              <a:t>observar</a:t>
            </a:r>
            <a:r>
              <a:rPr lang="en-US" sz="2800" dirty="0"/>
              <a:t> la </a:t>
            </a:r>
            <a:r>
              <a:rPr lang="en-US" sz="2800" dirty="0" err="1"/>
              <a:t>transformación</a:t>
            </a:r>
            <a:r>
              <a:rPr lang="en-US" sz="2800" dirty="0"/>
              <a:t> que </a:t>
            </a:r>
            <a:r>
              <a:rPr lang="en-US" sz="2800" dirty="0" err="1"/>
              <a:t>sufriría</a:t>
            </a:r>
            <a:r>
              <a:rPr lang="en-US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108173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2A9DF-174D-DF77-22B2-BDD270104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Ejercicio</a:t>
            </a:r>
            <a:r>
              <a:rPr lang="en-US" dirty="0"/>
              <a:t> 2: </a:t>
            </a:r>
            <a:r>
              <a:rPr lang="en-US" dirty="0" err="1"/>
              <a:t>Enunciado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BF594-90E1-93BC-A892-784E1392FA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En </a:t>
            </a:r>
            <a:r>
              <a:rPr lang="en-US" sz="2800" dirty="0" err="1"/>
              <a:t>este</a:t>
            </a:r>
            <a:r>
              <a:rPr lang="en-US" sz="2800" dirty="0"/>
              <a:t> </a:t>
            </a:r>
            <a:r>
              <a:rPr lang="en-US" sz="2800" dirty="0" err="1"/>
              <a:t>ejercicio</a:t>
            </a:r>
            <a:r>
              <a:rPr lang="en-US" sz="2800" dirty="0"/>
              <a:t> se </a:t>
            </a:r>
            <a:r>
              <a:rPr lang="en-US" sz="2800" dirty="0" err="1"/>
              <a:t>pide</a:t>
            </a:r>
            <a:r>
              <a:rPr lang="en-US" sz="2800" dirty="0"/>
              <a:t> </a:t>
            </a:r>
            <a:r>
              <a:rPr lang="en-US" sz="2800" dirty="0" err="1"/>
              <a:t>implementar</a:t>
            </a:r>
            <a:r>
              <a:rPr lang="en-US" sz="2800" dirty="0"/>
              <a:t> </a:t>
            </a:r>
            <a:r>
              <a:rPr lang="en-US" sz="2800" dirty="0" err="1"/>
              <a:t>método</a:t>
            </a:r>
            <a:r>
              <a:rPr lang="en-US" sz="2800" dirty="0"/>
              <a:t> </a:t>
            </a:r>
            <a:r>
              <a:rPr lang="en-US" sz="2800" dirty="0" err="1"/>
              <a:t>removeHalfNodes</a:t>
            </a:r>
            <a:r>
              <a:rPr lang="en-US" sz="2800" dirty="0"/>
              <a:t>, que </a:t>
            </a:r>
            <a:r>
              <a:rPr lang="en-US" sz="2800" dirty="0" err="1"/>
              <a:t>encontrará</a:t>
            </a:r>
            <a:r>
              <a:rPr lang="en-US" sz="2800" dirty="0"/>
              <a:t> </a:t>
            </a:r>
            <a:r>
              <a:rPr lang="en-US" sz="2800" dirty="0" err="1"/>
              <a:t>en</a:t>
            </a:r>
            <a:r>
              <a:rPr lang="en-US" sz="2800" dirty="0"/>
              <a:t> la </a:t>
            </a:r>
            <a:r>
              <a:rPr lang="en-US" sz="2800" dirty="0" err="1"/>
              <a:t>clase</a:t>
            </a:r>
            <a:r>
              <a:rPr lang="en-US" sz="2800" dirty="0"/>
              <a:t> 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FunHandling</a:t>
            </a:r>
            <a:r>
              <a:rPr lang="en-US" sz="2800" dirty="0"/>
              <a:t> del </a:t>
            </a:r>
            <a:r>
              <a:rPr lang="en-US" sz="2800" dirty="0" err="1"/>
              <a:t>paquete</a:t>
            </a:r>
            <a:r>
              <a:rPr lang="en-US" sz="2800" dirty="0"/>
              <a:t> 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material.tree.BinaryTree</a:t>
            </a:r>
            <a:r>
              <a:rPr lang="en-US" sz="2800" dirty="0"/>
              <a:t>. Este </a:t>
            </a:r>
            <a:r>
              <a:rPr lang="en-US" sz="2800" dirty="0" err="1"/>
              <a:t>método</a:t>
            </a:r>
            <a:r>
              <a:rPr lang="en-US" sz="2800" dirty="0"/>
              <a:t> </a:t>
            </a:r>
            <a:r>
              <a:rPr lang="en-US" sz="2800" dirty="0" err="1">
                <a:highlight>
                  <a:srgbClr val="FFFF00"/>
                </a:highlight>
              </a:rPr>
              <a:t>recibe</a:t>
            </a:r>
            <a:r>
              <a:rPr lang="en-US" sz="2800" dirty="0">
                <a:highlight>
                  <a:srgbClr val="FFFF00"/>
                </a:highlight>
              </a:rPr>
              <a:t> un árbol </a:t>
            </a:r>
            <a:r>
              <a:rPr lang="en-US" sz="2800" dirty="0" err="1">
                <a:highlight>
                  <a:srgbClr val="FFFF00"/>
                </a:highlight>
              </a:rPr>
              <a:t>binario</a:t>
            </a:r>
            <a:r>
              <a:rPr lang="en-US" sz="2800" dirty="0">
                <a:highlight>
                  <a:srgbClr val="FFFF00"/>
                </a:highlight>
              </a:rPr>
              <a:t> </a:t>
            </a:r>
            <a:r>
              <a:rPr lang="en-US" sz="2800" dirty="0"/>
              <a:t>y lo </a:t>
            </a:r>
            <a:r>
              <a:rPr lang="en-US" sz="2800" dirty="0" err="1"/>
              <a:t>modifica</a:t>
            </a:r>
            <a:r>
              <a:rPr lang="en-US" sz="2800" dirty="0"/>
              <a:t> </a:t>
            </a:r>
            <a:r>
              <a:rPr lang="en-US" sz="2800" dirty="0" err="1"/>
              <a:t>eliminando</a:t>
            </a:r>
            <a:r>
              <a:rPr lang="en-US" sz="2800" dirty="0"/>
              <a:t> </a:t>
            </a:r>
            <a:r>
              <a:rPr lang="en-US" sz="2800" dirty="0" err="1"/>
              <a:t>todos</a:t>
            </a:r>
            <a:r>
              <a:rPr lang="en-US" sz="2800" dirty="0"/>
              <a:t> </a:t>
            </a:r>
            <a:r>
              <a:rPr lang="en-US" sz="2800" dirty="0" err="1"/>
              <a:t>los</a:t>
            </a:r>
            <a:r>
              <a:rPr lang="en-US" sz="2800" dirty="0"/>
              <a:t> </a:t>
            </a:r>
            <a:r>
              <a:rPr lang="en-US" sz="2800" dirty="0" err="1"/>
              <a:t>nodos</a:t>
            </a:r>
            <a:r>
              <a:rPr lang="en-US" sz="2800" dirty="0"/>
              <a:t> que </a:t>
            </a:r>
            <a:r>
              <a:rPr lang="en-US" sz="2800" dirty="0" err="1"/>
              <a:t>tenían</a:t>
            </a:r>
            <a:r>
              <a:rPr lang="en-US" sz="2800" dirty="0"/>
              <a:t> un </a:t>
            </a:r>
            <a:r>
              <a:rPr lang="en-US" sz="2800" dirty="0" err="1"/>
              <a:t>único</a:t>
            </a:r>
            <a:r>
              <a:rPr lang="en-US" sz="2800" dirty="0"/>
              <a:t> </a:t>
            </a:r>
            <a:r>
              <a:rPr lang="en-US" sz="2800" dirty="0" err="1"/>
              <a:t>hijo</a:t>
            </a:r>
            <a:r>
              <a:rPr lang="en-US" sz="2800" dirty="0"/>
              <a:t>. En la </a:t>
            </a:r>
            <a:r>
              <a:rPr lang="en-US" sz="2800" dirty="0" err="1"/>
              <a:t>Figura</a:t>
            </a:r>
            <a:r>
              <a:rPr lang="en-US" sz="2800" dirty="0"/>
              <a:t> 1 se </a:t>
            </a:r>
            <a:r>
              <a:rPr lang="en-US" sz="2800" dirty="0" err="1"/>
              <a:t>representa</a:t>
            </a:r>
            <a:r>
              <a:rPr lang="en-US" sz="2800" dirty="0"/>
              <a:t> un árbol original que se le </a:t>
            </a:r>
            <a:r>
              <a:rPr lang="en-US" sz="2800" dirty="0" err="1"/>
              <a:t>pasaría</a:t>
            </a:r>
            <a:r>
              <a:rPr lang="en-US" sz="2800" dirty="0"/>
              <a:t> al </a:t>
            </a:r>
            <a:r>
              <a:rPr lang="en-US" sz="2800" dirty="0" err="1"/>
              <a:t>método</a:t>
            </a:r>
            <a:r>
              <a:rPr lang="en-US" sz="2800" dirty="0"/>
              <a:t> y </a:t>
            </a:r>
            <a:r>
              <a:rPr lang="en-US" sz="2800" dirty="0" err="1"/>
              <a:t>en</a:t>
            </a:r>
            <a:r>
              <a:rPr lang="en-US" sz="2800" dirty="0"/>
              <a:t> la </a:t>
            </a:r>
            <a:r>
              <a:rPr lang="en-US" sz="2800" dirty="0" err="1"/>
              <a:t>Figura</a:t>
            </a:r>
            <a:r>
              <a:rPr lang="en-US" sz="2800" dirty="0"/>
              <a:t> 2 </a:t>
            </a:r>
            <a:r>
              <a:rPr lang="en-US" sz="2800" dirty="0" err="1"/>
              <a:t>podemos</a:t>
            </a:r>
            <a:r>
              <a:rPr lang="en-US" sz="2800" dirty="0"/>
              <a:t> </a:t>
            </a:r>
            <a:r>
              <a:rPr lang="en-US" sz="2800" dirty="0" err="1"/>
              <a:t>observar</a:t>
            </a:r>
            <a:r>
              <a:rPr lang="en-US" sz="2800" dirty="0"/>
              <a:t> la </a:t>
            </a:r>
            <a:r>
              <a:rPr lang="en-US" sz="2800" dirty="0" err="1"/>
              <a:t>transformación</a:t>
            </a:r>
            <a:r>
              <a:rPr lang="en-US" sz="2800" dirty="0"/>
              <a:t> que </a:t>
            </a:r>
            <a:r>
              <a:rPr lang="en-US" sz="2800" dirty="0" err="1"/>
              <a:t>sufriría</a:t>
            </a:r>
            <a:r>
              <a:rPr lang="en-US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854420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2A9DF-174D-DF77-22B2-BDD270104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Ejercicio</a:t>
            </a:r>
            <a:r>
              <a:rPr lang="en-US" dirty="0"/>
              <a:t> 2: </a:t>
            </a:r>
            <a:r>
              <a:rPr lang="en-US" dirty="0" err="1"/>
              <a:t>Enunciado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BF594-90E1-93BC-A892-784E1392FA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En </a:t>
            </a:r>
            <a:r>
              <a:rPr lang="en-US" sz="2800" dirty="0" err="1"/>
              <a:t>este</a:t>
            </a:r>
            <a:r>
              <a:rPr lang="en-US" sz="2800" dirty="0"/>
              <a:t> </a:t>
            </a:r>
            <a:r>
              <a:rPr lang="en-US" sz="2800" dirty="0" err="1"/>
              <a:t>ejercicio</a:t>
            </a:r>
            <a:r>
              <a:rPr lang="en-US" sz="2800" dirty="0"/>
              <a:t> se </a:t>
            </a:r>
            <a:r>
              <a:rPr lang="en-US" sz="2800" dirty="0" err="1"/>
              <a:t>pide</a:t>
            </a:r>
            <a:r>
              <a:rPr lang="en-US" sz="2800" dirty="0"/>
              <a:t> </a:t>
            </a:r>
            <a:r>
              <a:rPr lang="en-US" sz="2800" dirty="0" err="1"/>
              <a:t>implementar</a:t>
            </a:r>
            <a:r>
              <a:rPr lang="en-US" sz="2800" dirty="0"/>
              <a:t> </a:t>
            </a:r>
            <a:r>
              <a:rPr lang="en-US" sz="2800" dirty="0" err="1"/>
              <a:t>método</a:t>
            </a:r>
            <a:r>
              <a:rPr lang="en-US" sz="2800" dirty="0"/>
              <a:t> </a:t>
            </a:r>
            <a:r>
              <a:rPr lang="en-US" sz="2800" dirty="0" err="1"/>
              <a:t>removeHalfNodes</a:t>
            </a:r>
            <a:r>
              <a:rPr lang="en-US" sz="2800" dirty="0"/>
              <a:t>, que </a:t>
            </a:r>
            <a:r>
              <a:rPr lang="en-US" sz="2800" dirty="0" err="1"/>
              <a:t>encontrará</a:t>
            </a:r>
            <a:r>
              <a:rPr lang="en-US" sz="2800" dirty="0"/>
              <a:t> </a:t>
            </a:r>
            <a:r>
              <a:rPr lang="en-US" sz="2800" dirty="0" err="1"/>
              <a:t>en</a:t>
            </a:r>
            <a:r>
              <a:rPr lang="en-US" sz="2800" dirty="0"/>
              <a:t> la </a:t>
            </a:r>
            <a:r>
              <a:rPr lang="en-US" sz="2800" dirty="0" err="1"/>
              <a:t>clase</a:t>
            </a:r>
            <a:r>
              <a:rPr lang="en-US" sz="2800" dirty="0"/>
              <a:t> 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FunHandling</a:t>
            </a:r>
            <a:r>
              <a:rPr lang="en-US" sz="2800" dirty="0"/>
              <a:t> del </a:t>
            </a:r>
            <a:r>
              <a:rPr lang="en-US" sz="2800" dirty="0" err="1"/>
              <a:t>paquete</a:t>
            </a:r>
            <a:r>
              <a:rPr lang="en-US" sz="2800" dirty="0"/>
              <a:t> 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material.tree.BinaryTree</a:t>
            </a:r>
            <a:r>
              <a:rPr lang="en-US" sz="2800" dirty="0"/>
              <a:t>. Este </a:t>
            </a:r>
            <a:r>
              <a:rPr lang="en-US" sz="2800" dirty="0" err="1"/>
              <a:t>método</a:t>
            </a:r>
            <a:r>
              <a:rPr lang="en-US" sz="2800" dirty="0"/>
              <a:t> </a:t>
            </a:r>
            <a:r>
              <a:rPr lang="en-US" sz="2800" dirty="0" err="1"/>
              <a:t>recibe</a:t>
            </a:r>
            <a:r>
              <a:rPr lang="en-US" sz="2800" dirty="0"/>
              <a:t> un árbol </a:t>
            </a:r>
            <a:r>
              <a:rPr lang="en-US" sz="2800" dirty="0" err="1"/>
              <a:t>binario</a:t>
            </a:r>
            <a:r>
              <a:rPr lang="en-US" sz="2800" dirty="0"/>
              <a:t> y lo </a:t>
            </a:r>
            <a:r>
              <a:rPr lang="en-US" sz="2800" dirty="0" err="1">
                <a:highlight>
                  <a:srgbClr val="FFFF00"/>
                </a:highlight>
              </a:rPr>
              <a:t>modifica</a:t>
            </a:r>
            <a:r>
              <a:rPr lang="en-US" sz="2800" dirty="0">
                <a:highlight>
                  <a:srgbClr val="FFFF00"/>
                </a:highlight>
              </a:rPr>
              <a:t> </a:t>
            </a:r>
            <a:r>
              <a:rPr lang="en-US" sz="2800" dirty="0" err="1">
                <a:highlight>
                  <a:srgbClr val="FFFF00"/>
                </a:highlight>
              </a:rPr>
              <a:t>eliminando</a:t>
            </a:r>
            <a:r>
              <a:rPr lang="en-US" sz="2800" dirty="0">
                <a:highlight>
                  <a:srgbClr val="FFFF00"/>
                </a:highlight>
              </a:rPr>
              <a:t> </a:t>
            </a:r>
            <a:r>
              <a:rPr lang="en-US" sz="2800" dirty="0" err="1">
                <a:highlight>
                  <a:srgbClr val="FFFF00"/>
                </a:highlight>
              </a:rPr>
              <a:t>todos</a:t>
            </a:r>
            <a:r>
              <a:rPr lang="en-US" sz="2800" dirty="0">
                <a:highlight>
                  <a:srgbClr val="FFFF00"/>
                </a:highlight>
              </a:rPr>
              <a:t> </a:t>
            </a:r>
            <a:r>
              <a:rPr lang="en-US" sz="2800" dirty="0" err="1">
                <a:highlight>
                  <a:srgbClr val="FFFF00"/>
                </a:highlight>
              </a:rPr>
              <a:t>los</a:t>
            </a:r>
            <a:r>
              <a:rPr lang="en-US" sz="2800" dirty="0">
                <a:highlight>
                  <a:srgbClr val="FFFF00"/>
                </a:highlight>
              </a:rPr>
              <a:t> </a:t>
            </a:r>
            <a:r>
              <a:rPr lang="en-US" sz="2800" dirty="0" err="1">
                <a:highlight>
                  <a:srgbClr val="FFFF00"/>
                </a:highlight>
              </a:rPr>
              <a:t>nodos</a:t>
            </a:r>
            <a:r>
              <a:rPr lang="en-US" sz="2800" dirty="0">
                <a:highlight>
                  <a:srgbClr val="FFFF00"/>
                </a:highlight>
              </a:rPr>
              <a:t> que </a:t>
            </a:r>
            <a:r>
              <a:rPr lang="en-US" sz="2800" dirty="0" err="1">
                <a:highlight>
                  <a:srgbClr val="FFFF00"/>
                </a:highlight>
              </a:rPr>
              <a:t>tenían</a:t>
            </a:r>
            <a:r>
              <a:rPr lang="en-US" sz="2800" dirty="0">
                <a:highlight>
                  <a:srgbClr val="FFFF00"/>
                </a:highlight>
              </a:rPr>
              <a:t> un </a:t>
            </a:r>
            <a:r>
              <a:rPr lang="en-US" sz="2800" dirty="0" err="1">
                <a:highlight>
                  <a:srgbClr val="FFFF00"/>
                </a:highlight>
              </a:rPr>
              <a:t>único</a:t>
            </a:r>
            <a:r>
              <a:rPr lang="en-US" sz="2800" dirty="0">
                <a:highlight>
                  <a:srgbClr val="FFFF00"/>
                </a:highlight>
              </a:rPr>
              <a:t> </a:t>
            </a:r>
            <a:r>
              <a:rPr lang="en-US" sz="2800" dirty="0" err="1">
                <a:highlight>
                  <a:srgbClr val="FFFF00"/>
                </a:highlight>
              </a:rPr>
              <a:t>hijo</a:t>
            </a:r>
            <a:r>
              <a:rPr lang="en-US" sz="2800" dirty="0"/>
              <a:t>. En la </a:t>
            </a:r>
            <a:r>
              <a:rPr lang="en-US" sz="2800" dirty="0" err="1"/>
              <a:t>Figura</a:t>
            </a:r>
            <a:r>
              <a:rPr lang="en-US" sz="2800" dirty="0"/>
              <a:t> 1 se </a:t>
            </a:r>
            <a:r>
              <a:rPr lang="en-US" sz="2800" dirty="0" err="1"/>
              <a:t>representa</a:t>
            </a:r>
            <a:r>
              <a:rPr lang="en-US" sz="2800" dirty="0"/>
              <a:t> un árbol original que se le </a:t>
            </a:r>
            <a:r>
              <a:rPr lang="en-US" sz="2800" dirty="0" err="1"/>
              <a:t>pasaría</a:t>
            </a:r>
            <a:r>
              <a:rPr lang="en-US" sz="2800" dirty="0"/>
              <a:t> al </a:t>
            </a:r>
            <a:r>
              <a:rPr lang="en-US" sz="2800" dirty="0" err="1"/>
              <a:t>método</a:t>
            </a:r>
            <a:r>
              <a:rPr lang="en-US" sz="2800" dirty="0"/>
              <a:t> y </a:t>
            </a:r>
            <a:r>
              <a:rPr lang="en-US" sz="2800" dirty="0" err="1"/>
              <a:t>en</a:t>
            </a:r>
            <a:r>
              <a:rPr lang="en-US" sz="2800" dirty="0"/>
              <a:t> la </a:t>
            </a:r>
            <a:r>
              <a:rPr lang="en-US" sz="2800" dirty="0" err="1"/>
              <a:t>Figura</a:t>
            </a:r>
            <a:r>
              <a:rPr lang="en-US" sz="2800" dirty="0"/>
              <a:t> 2 </a:t>
            </a:r>
            <a:r>
              <a:rPr lang="en-US" sz="2800" dirty="0" err="1"/>
              <a:t>podemos</a:t>
            </a:r>
            <a:r>
              <a:rPr lang="en-US" sz="2800" dirty="0"/>
              <a:t> </a:t>
            </a:r>
            <a:r>
              <a:rPr lang="en-US" sz="2800" dirty="0" err="1"/>
              <a:t>observar</a:t>
            </a:r>
            <a:r>
              <a:rPr lang="en-US" sz="2800" dirty="0"/>
              <a:t> la </a:t>
            </a:r>
            <a:r>
              <a:rPr lang="en-US" sz="2800" dirty="0" err="1"/>
              <a:t>transformación</a:t>
            </a:r>
            <a:r>
              <a:rPr lang="en-US" sz="2800" dirty="0"/>
              <a:t> que </a:t>
            </a:r>
            <a:r>
              <a:rPr lang="en-US" sz="2800" dirty="0" err="1"/>
              <a:t>sufriría</a:t>
            </a:r>
            <a:r>
              <a:rPr lang="en-US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192036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2A9DF-174D-DF77-22B2-BDD270104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Ejercicio</a:t>
            </a:r>
            <a:r>
              <a:rPr lang="en-US" dirty="0"/>
              <a:t> 2: </a:t>
            </a:r>
            <a:r>
              <a:rPr lang="en-US" dirty="0" err="1"/>
              <a:t>Enunciado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90D8CED-2762-4AC2-00E9-AF4F8B21FE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49312" y="2045494"/>
            <a:ext cx="10515600" cy="391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8892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2A9DF-174D-DF77-22B2-BDD270104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Ejercicio</a:t>
            </a:r>
            <a:r>
              <a:rPr lang="en-US" dirty="0"/>
              <a:t> 2: </a:t>
            </a:r>
            <a:r>
              <a:rPr lang="en-US" dirty="0" err="1"/>
              <a:t>Enunciado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90D8CED-2762-4AC2-00E9-AF4F8B21FE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r="59856"/>
          <a:stretch/>
        </p:blipFill>
        <p:spPr>
          <a:xfrm>
            <a:off x="849312" y="2045494"/>
            <a:ext cx="4221452" cy="39116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B0B6F59-40C2-CFE7-2FB4-2BFEA2E17ADD}"/>
              </a:ext>
            </a:extLst>
          </p:cNvPr>
          <p:cNvSpPr txBox="1"/>
          <p:nvPr/>
        </p:nvSpPr>
        <p:spPr>
          <a:xfrm>
            <a:off x="6500554" y="2045493"/>
            <a:ext cx="42214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800" dirty="0"/>
              <a:t>¿Tengo un árbol?</a:t>
            </a:r>
          </a:p>
        </p:txBody>
      </p:sp>
    </p:spTree>
    <p:extLst>
      <p:ext uri="{BB962C8B-B14F-4D97-AF65-F5344CB8AC3E}">
        <p14:creationId xmlns:p14="http://schemas.microsoft.com/office/powerpoint/2010/main" val="27899295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2A9DF-174D-DF77-22B2-BDD270104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Ejercicio</a:t>
            </a:r>
            <a:r>
              <a:rPr lang="en-US" dirty="0"/>
              <a:t> 2: </a:t>
            </a:r>
            <a:r>
              <a:rPr lang="en-US" dirty="0" err="1"/>
              <a:t>Enunciado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90D8CED-2762-4AC2-00E9-AF4F8B21FE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49312" y="2045494"/>
            <a:ext cx="10515600" cy="3911600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748F1EE9-D2B6-5A5B-0950-D71D46EBE20D}"/>
              </a:ext>
            </a:extLst>
          </p:cNvPr>
          <p:cNvSpPr/>
          <p:nvPr/>
        </p:nvSpPr>
        <p:spPr>
          <a:xfrm>
            <a:off x="915812" y="3013365"/>
            <a:ext cx="731520" cy="73152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41274E1-6D94-0422-34A2-01AEC260DD79}"/>
              </a:ext>
            </a:extLst>
          </p:cNvPr>
          <p:cNvSpPr/>
          <p:nvPr/>
        </p:nvSpPr>
        <p:spPr>
          <a:xfrm>
            <a:off x="949062" y="3840480"/>
            <a:ext cx="2625410" cy="167917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A2B8323-EA1C-B7F4-7493-0FDA2A97DFBA}"/>
              </a:ext>
            </a:extLst>
          </p:cNvPr>
          <p:cNvCxnSpPr>
            <a:stCxn id="5" idx="3"/>
          </p:cNvCxnSpPr>
          <p:nvPr/>
        </p:nvCxnSpPr>
        <p:spPr>
          <a:xfrm flipV="1">
            <a:off x="3574472" y="3906982"/>
            <a:ext cx="3973484" cy="773084"/>
          </a:xfrm>
          <a:prstGeom prst="straightConnector1">
            <a:avLst/>
          </a:prstGeom>
          <a:noFill/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3257699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2A9DF-174D-DF77-22B2-BDD270104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Ejercicio</a:t>
            </a:r>
            <a:r>
              <a:rPr lang="en-US" dirty="0"/>
              <a:t> 1: </a:t>
            </a:r>
            <a:r>
              <a:rPr lang="en-US" dirty="0" err="1"/>
              <a:t>Enunciado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BF594-90E1-93BC-A892-784E1392FA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En </a:t>
            </a:r>
            <a:r>
              <a:rPr lang="en-US" sz="2800" dirty="0" err="1"/>
              <a:t>este</a:t>
            </a:r>
            <a:r>
              <a:rPr lang="en-US" sz="2800" dirty="0"/>
              <a:t> </a:t>
            </a:r>
            <a:r>
              <a:rPr lang="en-US" sz="2800" dirty="0" err="1"/>
              <a:t>ejercicio</a:t>
            </a:r>
            <a:r>
              <a:rPr lang="en-US" sz="2800" dirty="0"/>
              <a:t> se </a:t>
            </a:r>
            <a:r>
              <a:rPr lang="en-US" sz="2800" dirty="0" err="1"/>
              <a:t>pide</a:t>
            </a:r>
            <a:r>
              <a:rPr lang="en-US" sz="2800" dirty="0"/>
              <a:t> </a:t>
            </a:r>
            <a:r>
              <a:rPr lang="en-US" sz="2800" dirty="0" err="1"/>
              <a:t>implementar</a:t>
            </a:r>
            <a:r>
              <a:rPr lang="en-US" sz="2800" dirty="0"/>
              <a:t> </a:t>
            </a:r>
            <a:r>
              <a:rPr lang="en-US" sz="2800" dirty="0" err="1"/>
              <a:t>el</a:t>
            </a:r>
            <a:r>
              <a:rPr lang="en-US" sz="2800" dirty="0"/>
              <a:t> </a:t>
            </a:r>
            <a:r>
              <a:rPr lang="en-US" sz="2800" dirty="0" err="1"/>
              <a:t>método</a:t>
            </a:r>
            <a:r>
              <a:rPr lang="en-US" sz="2800" dirty="0"/>
              <a:t> merge que </a:t>
            </a:r>
            <a:r>
              <a:rPr lang="en-US" sz="2800" dirty="0" err="1"/>
              <a:t>encontrarás</a:t>
            </a:r>
            <a:r>
              <a:rPr lang="en-US" sz="2800" dirty="0"/>
              <a:t> </a:t>
            </a:r>
            <a:r>
              <a:rPr lang="en-US" sz="2800" dirty="0" err="1"/>
              <a:t>en</a:t>
            </a:r>
            <a:r>
              <a:rPr lang="en-US" sz="2800" dirty="0"/>
              <a:t> la </a:t>
            </a:r>
            <a:r>
              <a:rPr lang="en-US" sz="2800" dirty="0" err="1"/>
              <a:t>clase</a:t>
            </a:r>
            <a:r>
              <a:rPr lang="en-US" sz="2800" dirty="0"/>
              <a:t> </a:t>
            </a:r>
            <a:r>
              <a:rPr lang="en-US" sz="2800" dirty="0" err="1"/>
              <a:t>AdditionalFeatures</a:t>
            </a:r>
            <a:r>
              <a:rPr lang="en-US" sz="2800" dirty="0"/>
              <a:t> del </a:t>
            </a:r>
            <a:r>
              <a:rPr lang="en-US" sz="2800" dirty="0" err="1"/>
              <a:t>paquete</a:t>
            </a:r>
            <a:r>
              <a:rPr lang="en-US" sz="2800" dirty="0"/>
              <a:t> 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material.tree.BinarySearchTree</a:t>
            </a:r>
            <a:r>
              <a:rPr lang="en-US" sz="2800" dirty="0"/>
              <a:t>. Este </a:t>
            </a:r>
            <a:r>
              <a:rPr lang="en-US" sz="2800" dirty="0" err="1"/>
              <a:t>método</a:t>
            </a:r>
            <a:r>
              <a:rPr lang="en-US" sz="2800" dirty="0"/>
              <a:t> </a:t>
            </a:r>
            <a:r>
              <a:rPr lang="en-US" sz="2800" dirty="0" err="1"/>
              <a:t>recibe</a:t>
            </a:r>
            <a:r>
              <a:rPr lang="en-US" sz="2800" dirty="0"/>
              <a:t> dos </a:t>
            </a:r>
            <a:r>
              <a:rPr lang="en-US" sz="2800" dirty="0" err="1"/>
              <a:t>árboles</a:t>
            </a:r>
            <a:r>
              <a:rPr lang="en-US" sz="2800" dirty="0"/>
              <a:t> </a:t>
            </a:r>
            <a:r>
              <a:rPr lang="en-US" sz="2800" dirty="0" err="1"/>
              <a:t>binarios</a:t>
            </a:r>
            <a:r>
              <a:rPr lang="en-US" sz="2800" dirty="0"/>
              <a:t> de </a:t>
            </a:r>
            <a:r>
              <a:rPr lang="en-US" sz="2800" dirty="0" err="1"/>
              <a:t>búsqueda</a:t>
            </a:r>
            <a:r>
              <a:rPr lang="en-US" sz="2800" dirty="0"/>
              <a:t> y </a:t>
            </a:r>
            <a:r>
              <a:rPr lang="en-US" sz="2800" dirty="0" err="1"/>
              <a:t>devuelve</a:t>
            </a:r>
            <a:r>
              <a:rPr lang="en-US" sz="2800" dirty="0"/>
              <a:t> </a:t>
            </a:r>
            <a:r>
              <a:rPr lang="en-US" sz="2800" dirty="0" err="1"/>
              <a:t>una</a:t>
            </a:r>
            <a:r>
              <a:rPr lang="en-US" sz="2800" dirty="0"/>
              <a:t> ED </a:t>
            </a:r>
            <a:r>
              <a:rPr lang="en-US" sz="2800" dirty="0" err="1"/>
              <a:t>Iterable</a:t>
            </a:r>
            <a:r>
              <a:rPr lang="en-US" sz="2800" dirty="0"/>
              <a:t> que </a:t>
            </a:r>
            <a:r>
              <a:rPr lang="en-US" sz="2800" dirty="0" err="1"/>
              <a:t>contiene</a:t>
            </a:r>
            <a:r>
              <a:rPr lang="en-US" sz="2800" dirty="0"/>
              <a:t> </a:t>
            </a:r>
            <a:r>
              <a:rPr lang="en-US" sz="2800" dirty="0" err="1"/>
              <a:t>los</a:t>
            </a:r>
            <a:r>
              <a:rPr lang="en-US" sz="2800" dirty="0"/>
              <a:t> </a:t>
            </a:r>
            <a:r>
              <a:rPr lang="en-US" sz="2800" dirty="0" err="1"/>
              <a:t>elementos</a:t>
            </a:r>
            <a:r>
              <a:rPr lang="en-US" sz="2800" dirty="0"/>
              <a:t>, </a:t>
            </a:r>
            <a:r>
              <a:rPr lang="en-US" sz="2800" dirty="0" err="1"/>
              <a:t>en</a:t>
            </a:r>
            <a:r>
              <a:rPr lang="en-US" sz="2800" dirty="0"/>
              <a:t> </a:t>
            </a:r>
            <a:r>
              <a:rPr lang="en-US" sz="2800" dirty="0" err="1"/>
              <a:t>orden</a:t>
            </a:r>
            <a:r>
              <a:rPr lang="en-US" sz="2800" dirty="0"/>
              <a:t> </a:t>
            </a:r>
            <a:r>
              <a:rPr lang="en-US" sz="2800" dirty="0" err="1"/>
              <a:t>creciente</a:t>
            </a:r>
            <a:r>
              <a:rPr lang="en-US" sz="2800" dirty="0"/>
              <a:t>, de </a:t>
            </a:r>
            <a:r>
              <a:rPr lang="en-US" sz="2800" dirty="0" err="1"/>
              <a:t>los</a:t>
            </a:r>
            <a:r>
              <a:rPr lang="en-US" sz="2800" dirty="0"/>
              <a:t> dos </a:t>
            </a:r>
            <a:r>
              <a:rPr lang="en-US" sz="2800" dirty="0" err="1"/>
              <a:t>árboles</a:t>
            </a:r>
            <a:r>
              <a:rPr lang="en-US" sz="2800" dirty="0"/>
              <a:t> </a:t>
            </a:r>
            <a:r>
              <a:rPr lang="en-US" sz="2800" dirty="0" err="1"/>
              <a:t>pasados</a:t>
            </a:r>
            <a:r>
              <a:rPr lang="en-US" sz="2800" dirty="0"/>
              <a:t> </a:t>
            </a:r>
            <a:r>
              <a:rPr lang="en-US" sz="2800" dirty="0" err="1"/>
              <a:t>como</a:t>
            </a:r>
            <a:r>
              <a:rPr lang="en-US" sz="2800" dirty="0"/>
              <a:t> </a:t>
            </a:r>
            <a:r>
              <a:rPr lang="en-US" sz="2800" dirty="0" err="1"/>
              <a:t>parámetro</a:t>
            </a:r>
            <a:r>
              <a:rPr lang="en-US" sz="2800" dirty="0"/>
              <a:t>. El </a:t>
            </a:r>
            <a:r>
              <a:rPr lang="en-US" sz="2800" dirty="0" err="1"/>
              <a:t>método</a:t>
            </a:r>
            <a:r>
              <a:rPr lang="en-US" sz="2800" dirty="0"/>
              <a:t> no </a:t>
            </a:r>
            <a:r>
              <a:rPr lang="en-US" sz="2800" dirty="0" err="1"/>
              <a:t>podrá</a:t>
            </a:r>
            <a:r>
              <a:rPr lang="en-US" sz="2800" dirty="0"/>
              <a:t> </a:t>
            </a:r>
            <a:r>
              <a:rPr lang="en-US" sz="2800" dirty="0" err="1"/>
              <a:t>tener</a:t>
            </a:r>
            <a:r>
              <a:rPr lang="en-US" sz="2800" dirty="0"/>
              <a:t> </a:t>
            </a:r>
            <a:r>
              <a:rPr lang="en-US" sz="2800" dirty="0" err="1"/>
              <a:t>una</a:t>
            </a:r>
            <a:r>
              <a:rPr lang="en-US" sz="2800" dirty="0"/>
              <a:t> </a:t>
            </a:r>
            <a:r>
              <a:rPr lang="en-US" sz="2800" dirty="0" err="1"/>
              <a:t>complejidad</a:t>
            </a:r>
            <a:r>
              <a:rPr lang="en-US" sz="2800" dirty="0"/>
              <a:t> superior a O(n) </a:t>
            </a:r>
            <a:r>
              <a:rPr lang="en-US" sz="2800" dirty="0" err="1"/>
              <a:t>siendo</a:t>
            </a:r>
            <a:r>
              <a:rPr lang="en-US" sz="2800" dirty="0"/>
              <a:t> n </a:t>
            </a:r>
            <a:r>
              <a:rPr lang="en-US" sz="2800" dirty="0" err="1"/>
              <a:t>el</a:t>
            </a:r>
            <a:r>
              <a:rPr lang="en-US" sz="2800" dirty="0"/>
              <a:t> </a:t>
            </a:r>
            <a:r>
              <a:rPr lang="en-US" sz="2800" dirty="0" err="1"/>
              <a:t>número</a:t>
            </a:r>
            <a:r>
              <a:rPr lang="en-US" sz="2800" dirty="0"/>
              <a:t> de </a:t>
            </a:r>
            <a:r>
              <a:rPr lang="en-US" sz="2800" dirty="0" err="1"/>
              <a:t>elementos</a:t>
            </a:r>
            <a:r>
              <a:rPr lang="en-US" sz="2800" dirty="0"/>
              <a:t> de la ED 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Iterable</a:t>
            </a:r>
            <a:r>
              <a:rPr lang="en-US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276640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2A9DF-174D-DF77-22B2-BDD270104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Ejercicio</a:t>
            </a:r>
            <a:r>
              <a:rPr lang="en-US" dirty="0"/>
              <a:t> 2: </a:t>
            </a:r>
            <a:r>
              <a:rPr lang="en-US" dirty="0" err="1"/>
              <a:t>Enunciado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90D8CED-2762-4AC2-00E9-AF4F8B21FE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r="59856"/>
          <a:stretch/>
        </p:blipFill>
        <p:spPr>
          <a:xfrm>
            <a:off x="849312" y="2045494"/>
            <a:ext cx="4221452" cy="39116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B0B6F59-40C2-CFE7-2FB4-2BFEA2E17ADD}"/>
              </a:ext>
            </a:extLst>
          </p:cNvPr>
          <p:cNvSpPr txBox="1"/>
          <p:nvPr/>
        </p:nvSpPr>
        <p:spPr>
          <a:xfrm>
            <a:off x="6500554" y="2045493"/>
            <a:ext cx="422145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800" dirty="0"/>
              <a:t>¿Tengo un árbol?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 err="1"/>
              <a:t>Detecto</a:t>
            </a:r>
            <a:r>
              <a:rPr lang="en-US" sz="2800" dirty="0"/>
              <a:t> un </a:t>
            </a:r>
            <a:r>
              <a:rPr lang="en-US" sz="2800" dirty="0" err="1"/>
              <a:t>nodo</a:t>
            </a:r>
            <a:r>
              <a:rPr lang="en-US" sz="2800" dirty="0"/>
              <a:t> que </a:t>
            </a:r>
            <a:r>
              <a:rPr lang="en-US" sz="2800" dirty="0" err="1"/>
              <a:t>cumpla</a:t>
            </a:r>
            <a:r>
              <a:rPr lang="en-US" sz="2800" dirty="0"/>
              <a:t> la </a:t>
            </a:r>
            <a:r>
              <a:rPr lang="en-US" sz="2800" dirty="0" err="1"/>
              <a:t>condición</a:t>
            </a:r>
            <a:endParaRPr lang="en-US" sz="2800" dirty="0"/>
          </a:p>
          <a:p>
            <a:pPr marL="342900" indent="-342900">
              <a:buFont typeface="+mj-lt"/>
              <a:buAutoNum type="arabicPeriod"/>
            </a:pPr>
            <a:r>
              <a:rPr lang="en-US" sz="2800" dirty="0" err="1"/>
              <a:t>Elimino</a:t>
            </a:r>
            <a:r>
              <a:rPr lang="en-US" sz="2800" dirty="0"/>
              <a:t> </a:t>
            </a:r>
            <a:r>
              <a:rPr lang="en-US" sz="2800" dirty="0" err="1"/>
              <a:t>el</a:t>
            </a:r>
            <a:r>
              <a:rPr lang="en-US" sz="2800" dirty="0"/>
              <a:t> </a:t>
            </a:r>
            <a:r>
              <a:rPr lang="en-US" sz="2800" dirty="0" err="1"/>
              <a:t>nodo</a:t>
            </a:r>
            <a:endParaRPr lang="en-US" sz="2800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594CAE8-8603-8275-5902-F4FA48C85623}"/>
              </a:ext>
            </a:extLst>
          </p:cNvPr>
          <p:cNvSpPr/>
          <p:nvPr/>
        </p:nvSpPr>
        <p:spPr>
          <a:xfrm>
            <a:off x="915812" y="3013365"/>
            <a:ext cx="731520" cy="73152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8349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2A9DF-174D-DF77-22B2-BDD270104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Ejercicio</a:t>
            </a:r>
            <a:r>
              <a:rPr lang="en-US" dirty="0"/>
              <a:t> 2: </a:t>
            </a:r>
            <a:r>
              <a:rPr lang="en-US" dirty="0" err="1"/>
              <a:t>Enunciado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90D8CED-2762-4AC2-00E9-AF4F8B21FE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r="59856"/>
          <a:stretch/>
        </p:blipFill>
        <p:spPr>
          <a:xfrm>
            <a:off x="849312" y="2045494"/>
            <a:ext cx="4221452" cy="39116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B0B6F59-40C2-CFE7-2FB4-2BFEA2E17ADD}"/>
              </a:ext>
            </a:extLst>
          </p:cNvPr>
          <p:cNvSpPr txBox="1"/>
          <p:nvPr/>
        </p:nvSpPr>
        <p:spPr>
          <a:xfrm>
            <a:off x="6500554" y="2045493"/>
            <a:ext cx="422145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800" dirty="0"/>
              <a:t>¿Tengo un árbol?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 err="1"/>
              <a:t>Detecto</a:t>
            </a:r>
            <a:r>
              <a:rPr lang="en-US" sz="2800" dirty="0"/>
              <a:t> un </a:t>
            </a:r>
            <a:r>
              <a:rPr lang="en-US" sz="2800" dirty="0" err="1"/>
              <a:t>nodo</a:t>
            </a:r>
            <a:r>
              <a:rPr lang="en-US" sz="2800" dirty="0"/>
              <a:t> que </a:t>
            </a:r>
            <a:r>
              <a:rPr lang="en-US" sz="2800" dirty="0" err="1"/>
              <a:t>cumpla</a:t>
            </a:r>
            <a:r>
              <a:rPr lang="en-US" sz="2800" dirty="0"/>
              <a:t> la </a:t>
            </a:r>
            <a:r>
              <a:rPr lang="en-US" sz="2800" dirty="0" err="1"/>
              <a:t>condición</a:t>
            </a:r>
            <a:endParaRPr lang="en-US" sz="2800" dirty="0"/>
          </a:p>
          <a:p>
            <a:pPr marL="342900" indent="-342900">
              <a:buFont typeface="+mj-lt"/>
              <a:buAutoNum type="arabicPeriod"/>
            </a:pPr>
            <a:r>
              <a:rPr lang="en-US" sz="2800" dirty="0" err="1"/>
              <a:t>Elimino</a:t>
            </a:r>
            <a:r>
              <a:rPr lang="en-US" sz="2800" dirty="0"/>
              <a:t> </a:t>
            </a:r>
            <a:r>
              <a:rPr lang="en-US" sz="2800" dirty="0" err="1"/>
              <a:t>el</a:t>
            </a:r>
            <a:r>
              <a:rPr lang="en-US" sz="2800" dirty="0"/>
              <a:t> </a:t>
            </a:r>
            <a:r>
              <a:rPr lang="en-US" sz="2800" dirty="0" err="1"/>
              <a:t>nodo</a:t>
            </a:r>
            <a:r>
              <a:rPr lang="en-US" sz="2800" dirty="0"/>
              <a:t> </a:t>
            </a:r>
            <a:r>
              <a:rPr lang="en-US" sz="2800" dirty="0">
                <a:highlight>
                  <a:srgbClr val="FFFF00"/>
                </a:highlight>
              </a:rPr>
              <a:t>(lo </a:t>
            </a:r>
            <a:r>
              <a:rPr lang="en-US" sz="2800" dirty="0" err="1">
                <a:highlight>
                  <a:srgbClr val="FFFF00"/>
                </a:highlight>
              </a:rPr>
              <a:t>elimino</a:t>
            </a:r>
            <a:r>
              <a:rPr lang="en-US" sz="2800" dirty="0">
                <a:highlight>
                  <a:srgbClr val="FFFF00"/>
                </a:highlight>
              </a:rPr>
              <a:t> y pongo al </a:t>
            </a:r>
            <a:r>
              <a:rPr lang="en-US" sz="2800" dirty="0" err="1">
                <a:highlight>
                  <a:srgbClr val="FFFF00"/>
                </a:highlight>
              </a:rPr>
              <a:t>hijo</a:t>
            </a:r>
            <a:r>
              <a:rPr lang="en-US" sz="2800" dirty="0">
                <a:highlight>
                  <a:srgbClr val="FFFF00"/>
                </a:highlight>
              </a:rPr>
              <a:t> </a:t>
            </a:r>
            <a:r>
              <a:rPr lang="en-US" sz="2800" dirty="0" err="1">
                <a:highlight>
                  <a:srgbClr val="FFFF00"/>
                </a:highlight>
              </a:rPr>
              <a:t>en</a:t>
            </a:r>
            <a:r>
              <a:rPr lang="en-US" sz="2800" dirty="0">
                <a:highlight>
                  <a:srgbClr val="FFFF00"/>
                </a:highlight>
              </a:rPr>
              <a:t> </a:t>
            </a:r>
            <a:r>
              <a:rPr lang="en-US" sz="2800" dirty="0" err="1">
                <a:highlight>
                  <a:srgbClr val="FFFF00"/>
                </a:highlight>
              </a:rPr>
              <a:t>su</a:t>
            </a:r>
            <a:r>
              <a:rPr lang="en-US" sz="2800" dirty="0">
                <a:highlight>
                  <a:srgbClr val="FFFF00"/>
                </a:highlight>
              </a:rPr>
              <a:t> </a:t>
            </a:r>
            <a:r>
              <a:rPr lang="en-US" sz="2800" dirty="0" err="1">
                <a:highlight>
                  <a:srgbClr val="FFFF00"/>
                </a:highlight>
              </a:rPr>
              <a:t>posición</a:t>
            </a:r>
            <a:r>
              <a:rPr lang="en-US" sz="2800" dirty="0">
                <a:highlight>
                  <a:srgbClr val="FFFF00"/>
                </a:highlight>
              </a:rPr>
              <a:t>)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8F186D5-6C9A-F34B-CD9F-0C6261250562}"/>
              </a:ext>
            </a:extLst>
          </p:cNvPr>
          <p:cNvSpPr/>
          <p:nvPr/>
        </p:nvSpPr>
        <p:spPr>
          <a:xfrm>
            <a:off x="1882859" y="3861375"/>
            <a:ext cx="731520" cy="73152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7D212B5-CC4E-54D5-32A2-49DC33D60282}"/>
              </a:ext>
            </a:extLst>
          </p:cNvPr>
          <p:cNvCxnSpPr>
            <a:cxnSpLocks/>
            <a:stCxn id="7" idx="0"/>
          </p:cNvCxnSpPr>
          <p:nvPr/>
        </p:nvCxnSpPr>
        <p:spPr>
          <a:xfrm rot="5400000" flipH="1" flipV="1">
            <a:off x="1741950" y="3354706"/>
            <a:ext cx="1013339" cy="12700"/>
          </a:xfrm>
          <a:prstGeom prst="curvedConnector3">
            <a:avLst>
              <a:gd name="adj1" fmla="val 50000"/>
            </a:avLst>
          </a:prstGeom>
          <a:noFill/>
          <a:ln w="762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9174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89F95-9B4E-E33D-83F2-3E5F0F04E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Ejercicio</a:t>
            </a:r>
            <a:r>
              <a:rPr lang="en-US" dirty="0"/>
              <a:t> 2: Pasos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EAFE73-87C8-8677-3FAA-5D25D97B94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err="1"/>
              <a:t>Localizo</a:t>
            </a:r>
            <a:r>
              <a:rPr lang="en-US" dirty="0"/>
              <a:t> la </a:t>
            </a:r>
            <a:r>
              <a:rPr lang="en-US" dirty="0" err="1"/>
              <a:t>clase</a:t>
            </a:r>
            <a:r>
              <a:rPr lang="en-US" dirty="0"/>
              <a:t> que </a:t>
            </a:r>
            <a:r>
              <a:rPr lang="en-US" dirty="0" err="1"/>
              <a:t>debo</a:t>
            </a:r>
            <a:r>
              <a:rPr lang="en-US" dirty="0"/>
              <a:t> </a:t>
            </a:r>
            <a:r>
              <a:rPr lang="en-US" dirty="0" err="1"/>
              <a:t>modificar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Identifico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parámetros</a:t>
            </a:r>
            <a:r>
              <a:rPr lang="en-US" dirty="0"/>
              <a:t> de entrada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Analizo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objeto</a:t>
            </a:r>
            <a:r>
              <a:rPr lang="en-US" dirty="0"/>
              <a:t> que se </a:t>
            </a:r>
            <a:r>
              <a:rPr lang="en-US" dirty="0" err="1"/>
              <a:t>devuelve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Localizo</a:t>
            </a:r>
            <a:r>
              <a:rPr lang="en-US" dirty="0"/>
              <a:t> y </a:t>
            </a:r>
            <a:r>
              <a:rPr lang="en-US" dirty="0" err="1"/>
              <a:t>analizo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casos</a:t>
            </a:r>
            <a:r>
              <a:rPr lang="en-US" dirty="0"/>
              <a:t> de </a:t>
            </a:r>
            <a:r>
              <a:rPr lang="en-US" dirty="0" err="1"/>
              <a:t>prueba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Preparo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entorno</a:t>
            </a:r>
            <a:r>
              <a:rPr lang="en-US" dirty="0"/>
              <a:t>, </a:t>
            </a:r>
            <a:r>
              <a:rPr lang="en-US" dirty="0" err="1"/>
              <a:t>importo</a:t>
            </a:r>
            <a:r>
              <a:rPr lang="en-US" dirty="0"/>
              <a:t> las </a:t>
            </a:r>
            <a:r>
              <a:rPr lang="en-US" dirty="0" err="1"/>
              <a:t>librerias</a:t>
            </a:r>
            <a:r>
              <a:rPr lang="en-US" dirty="0"/>
              <a:t> </a:t>
            </a:r>
            <a:r>
              <a:rPr lang="en-US" dirty="0" err="1"/>
              <a:t>necesarias</a:t>
            </a:r>
            <a:r>
              <a:rPr lang="en-US" dirty="0"/>
              <a:t> y </a:t>
            </a:r>
            <a:r>
              <a:rPr lang="en-US" dirty="0" err="1"/>
              <a:t>ejecuto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casos</a:t>
            </a:r>
            <a:r>
              <a:rPr lang="en-US" dirty="0"/>
              <a:t> de </a:t>
            </a:r>
            <a:r>
              <a:rPr lang="en-US" dirty="0" err="1"/>
              <a:t>prueba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Realizo</a:t>
            </a:r>
            <a:r>
              <a:rPr lang="en-US" dirty="0"/>
              <a:t> un </a:t>
            </a:r>
            <a:r>
              <a:rPr lang="en-US" dirty="0" err="1"/>
              <a:t>esquema</a:t>
            </a:r>
            <a:r>
              <a:rPr lang="en-US" dirty="0"/>
              <a:t> del Código a </a:t>
            </a:r>
            <a:r>
              <a:rPr lang="en-US" dirty="0" err="1"/>
              <a:t>desarrollar</a:t>
            </a:r>
            <a:r>
              <a:rPr lang="en-US" dirty="0"/>
              <a:t>: </a:t>
            </a:r>
          </a:p>
          <a:p>
            <a:pPr marL="914400" lvl="1" indent="-457200">
              <a:buFont typeface="+mj-lt"/>
              <a:buAutoNum type="romanLcPeriod"/>
            </a:pPr>
            <a:r>
              <a:rPr lang="en-US" dirty="0" err="1"/>
              <a:t>Documentación</a:t>
            </a:r>
            <a:r>
              <a:rPr lang="en-US" dirty="0"/>
              <a:t> (</a:t>
            </a:r>
            <a:r>
              <a:rPr lang="en-US" dirty="0" err="1"/>
              <a:t>enunciado</a:t>
            </a:r>
            <a:r>
              <a:rPr lang="en-US" dirty="0"/>
              <a:t>)</a:t>
            </a:r>
          </a:p>
          <a:p>
            <a:pPr marL="914400" lvl="1" indent="-457200">
              <a:buFont typeface="+mj-lt"/>
              <a:buAutoNum type="romanLcPeriod"/>
            </a:pPr>
            <a:r>
              <a:rPr lang="en-US" dirty="0" err="1"/>
              <a:t>Escenarios</a:t>
            </a:r>
            <a:endParaRPr lang="en-US" dirty="0"/>
          </a:p>
          <a:p>
            <a:pPr marL="914400" lvl="1" indent="-457200">
              <a:buFont typeface="+mj-lt"/>
              <a:buAutoNum type="romanLcPeriod"/>
            </a:pPr>
            <a:r>
              <a:rPr lang="en-US" dirty="0" err="1"/>
              <a:t>Esquema</a:t>
            </a:r>
            <a:r>
              <a:rPr lang="en-US" dirty="0"/>
              <a:t> </a:t>
            </a:r>
            <a:r>
              <a:rPr lang="en-US" dirty="0" err="1"/>
              <a:t>algorítmico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Implementación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Genero </a:t>
            </a:r>
            <a:r>
              <a:rPr lang="en-US" dirty="0" err="1"/>
              <a:t>casos</a:t>
            </a:r>
            <a:r>
              <a:rPr lang="en-US" dirty="0"/>
              <a:t> de </a:t>
            </a:r>
            <a:r>
              <a:rPr lang="en-US" dirty="0" err="1"/>
              <a:t>prueba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8341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F3B8D-8A7F-D132-CFAE-D9A8C6417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Ejercicio</a:t>
            </a:r>
            <a:r>
              <a:rPr lang="en-US" dirty="0"/>
              <a:t> 2:Implementación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00836A-C50C-768A-1595-C37FF6EC80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3200" dirty="0"/>
              <a:t>¿</a:t>
            </a:r>
            <a:r>
              <a:rPr lang="en-US" sz="3200" dirty="0" err="1"/>
              <a:t>Cómo</a:t>
            </a:r>
            <a:r>
              <a:rPr lang="en-US" sz="3200" dirty="0"/>
              <a:t> se </a:t>
            </a:r>
            <a:r>
              <a:rPr lang="en-US" sz="3200" dirty="0" err="1"/>
              <a:t>manejan</a:t>
            </a:r>
            <a:r>
              <a:rPr lang="en-US" sz="3200" dirty="0"/>
              <a:t> las </a:t>
            </a:r>
            <a:r>
              <a:rPr lang="en-US" sz="3200" dirty="0" err="1"/>
              <a:t>Estructuras</a:t>
            </a:r>
            <a:r>
              <a:rPr lang="en-US" sz="3200" dirty="0"/>
              <a:t> de Datos (EEDD) </a:t>
            </a:r>
            <a:r>
              <a:rPr lang="en-US" sz="3200" dirty="0" err="1"/>
              <a:t>qué</a:t>
            </a:r>
            <a:r>
              <a:rPr lang="en-US" sz="3200" dirty="0"/>
              <a:t> </a:t>
            </a:r>
            <a:r>
              <a:rPr lang="en-US" sz="3200" dirty="0" err="1"/>
              <a:t>recibo</a:t>
            </a:r>
            <a:r>
              <a:rPr lang="en-US" sz="3200" dirty="0"/>
              <a:t> </a:t>
            </a:r>
            <a:r>
              <a:rPr lang="en-US" sz="3200" dirty="0" err="1"/>
              <a:t>por</a:t>
            </a:r>
            <a:r>
              <a:rPr lang="en-US" sz="3200" dirty="0"/>
              <a:t> </a:t>
            </a:r>
            <a:r>
              <a:rPr lang="en-US" sz="3200" dirty="0" err="1"/>
              <a:t>parámetros</a:t>
            </a:r>
            <a:r>
              <a:rPr lang="en-US" sz="3200" dirty="0"/>
              <a:t>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200" dirty="0"/>
              <a:t>¿</a:t>
            </a:r>
            <a:r>
              <a:rPr lang="en-US" sz="3200" dirty="0" err="1"/>
              <a:t>Qué</a:t>
            </a:r>
            <a:r>
              <a:rPr lang="en-US" sz="3200" dirty="0"/>
              <a:t> </a:t>
            </a:r>
            <a:r>
              <a:rPr lang="en-US" sz="3200" dirty="0" err="1"/>
              <a:t>operaciones</a:t>
            </a:r>
            <a:r>
              <a:rPr lang="en-US" sz="3200" dirty="0"/>
              <a:t> </a:t>
            </a:r>
            <a:r>
              <a:rPr lang="en-US" sz="3200" dirty="0" err="1"/>
              <a:t>necesito</a:t>
            </a:r>
            <a:r>
              <a:rPr lang="en-US" sz="3200" dirty="0"/>
              <a:t> de la EEDD?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200" dirty="0"/>
              <a:t>¿</a:t>
            </a:r>
            <a:r>
              <a:rPr lang="en-US" sz="3200" dirty="0" err="1"/>
              <a:t>Qué</a:t>
            </a:r>
            <a:r>
              <a:rPr lang="en-US" sz="3200" dirty="0"/>
              <a:t> </a:t>
            </a:r>
            <a:r>
              <a:rPr lang="en-US" sz="3200" dirty="0" err="1"/>
              <a:t>estructuras</a:t>
            </a:r>
            <a:r>
              <a:rPr lang="en-US" sz="3200" dirty="0"/>
              <a:t> </a:t>
            </a:r>
            <a:r>
              <a:rPr lang="en-US" sz="3200" dirty="0" err="1"/>
              <a:t>puedo</a:t>
            </a:r>
            <a:r>
              <a:rPr lang="en-US" sz="3200" dirty="0"/>
              <a:t> </a:t>
            </a:r>
            <a:r>
              <a:rPr lang="en-US" sz="3200" dirty="0" err="1"/>
              <a:t>utilizar</a:t>
            </a:r>
            <a:r>
              <a:rPr lang="en-US" sz="3200" dirty="0"/>
              <a:t>?</a:t>
            </a:r>
          </a:p>
          <a:p>
            <a:pPr lvl="1"/>
            <a:r>
              <a:rPr lang="en-US" sz="3200" dirty="0"/>
              <a:t>Tiene que </a:t>
            </a:r>
            <a:r>
              <a:rPr lang="en-US" sz="3200" dirty="0" err="1"/>
              <a:t>cumplir</a:t>
            </a:r>
            <a:r>
              <a:rPr lang="en-US" sz="3200" dirty="0"/>
              <a:t> con la </a:t>
            </a:r>
            <a:r>
              <a:rPr lang="en-US" sz="3200" dirty="0" err="1"/>
              <a:t>complejidad</a:t>
            </a:r>
            <a:r>
              <a:rPr lang="en-US" sz="3200" dirty="0"/>
              <a:t> </a:t>
            </a:r>
            <a:r>
              <a:rPr lang="en-US" sz="3200" dirty="0" err="1"/>
              <a:t>deseada</a:t>
            </a:r>
            <a:endParaRPr lang="en-US" sz="3200" dirty="0"/>
          </a:p>
          <a:p>
            <a:pPr lvl="1"/>
            <a:r>
              <a:rPr lang="en-US" sz="3200" dirty="0" err="1"/>
              <a:t>Debe</a:t>
            </a:r>
            <a:r>
              <a:rPr lang="en-US" sz="3200" dirty="0"/>
              <a:t> extender/</a:t>
            </a:r>
            <a:r>
              <a:rPr lang="en-US" sz="3200" dirty="0" err="1"/>
              <a:t>implementar</a:t>
            </a:r>
            <a:r>
              <a:rPr lang="en-US" sz="3200" dirty="0"/>
              <a:t> la </a:t>
            </a:r>
            <a:r>
              <a:rPr lang="en-US" sz="3200" dirty="0" err="1"/>
              <a:t>clase</a:t>
            </a:r>
            <a:r>
              <a:rPr lang="en-US" sz="3200" dirty="0"/>
              <a:t> </a:t>
            </a:r>
            <a:r>
              <a:rPr lang="en-US" sz="3200" dirty="0" err="1"/>
              <a:t>deseada</a:t>
            </a:r>
            <a:endParaRPr lang="en-US" sz="3200" dirty="0"/>
          </a:p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endParaRPr lang="en-US" sz="2000" dirty="0"/>
          </a:p>
          <a:p>
            <a:pPr marL="0" indent="0" algn="ctr">
              <a:buNone/>
            </a:pPr>
            <a:r>
              <a:rPr lang="en-US" sz="3200" dirty="0"/>
              <a:t>¡¡USAD EL DEBUGGER!!</a:t>
            </a:r>
          </a:p>
        </p:txBody>
      </p:sp>
    </p:spTree>
    <p:extLst>
      <p:ext uri="{BB962C8B-B14F-4D97-AF65-F5344CB8AC3E}">
        <p14:creationId xmlns:p14="http://schemas.microsoft.com/office/powerpoint/2010/main" val="3763021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2A9DF-174D-DF77-22B2-BDD270104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Ejercicio</a:t>
            </a:r>
            <a:r>
              <a:rPr lang="en-US" dirty="0"/>
              <a:t> 1: </a:t>
            </a:r>
            <a:r>
              <a:rPr lang="en-US" dirty="0" err="1"/>
              <a:t>Enunciado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BF594-90E1-93BC-A892-784E1392FA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En </a:t>
            </a:r>
            <a:r>
              <a:rPr lang="en-US" sz="2800" dirty="0" err="1"/>
              <a:t>este</a:t>
            </a:r>
            <a:r>
              <a:rPr lang="en-US" sz="2800" dirty="0"/>
              <a:t> </a:t>
            </a:r>
            <a:r>
              <a:rPr lang="en-US" sz="2800" dirty="0" err="1"/>
              <a:t>ejercicio</a:t>
            </a:r>
            <a:r>
              <a:rPr lang="en-US" sz="2800" dirty="0"/>
              <a:t> se </a:t>
            </a:r>
            <a:r>
              <a:rPr lang="en-US" sz="2800" dirty="0" err="1"/>
              <a:t>pide</a:t>
            </a:r>
            <a:r>
              <a:rPr lang="en-US" sz="2800" dirty="0"/>
              <a:t> </a:t>
            </a:r>
            <a:r>
              <a:rPr lang="en-US" sz="2800" dirty="0" err="1"/>
              <a:t>implementar</a:t>
            </a:r>
            <a:r>
              <a:rPr lang="en-US" sz="2800" dirty="0"/>
              <a:t> </a:t>
            </a:r>
            <a:r>
              <a:rPr lang="en-US" sz="2800" dirty="0" err="1"/>
              <a:t>el</a:t>
            </a:r>
            <a:r>
              <a:rPr lang="en-US" sz="2800" dirty="0"/>
              <a:t> </a:t>
            </a:r>
            <a:r>
              <a:rPr lang="en-US" sz="2800" dirty="0" err="1"/>
              <a:t>método</a:t>
            </a:r>
            <a:r>
              <a:rPr lang="en-US" sz="2800" dirty="0"/>
              <a:t> merge que </a:t>
            </a:r>
            <a:r>
              <a:rPr lang="en-US" sz="2800" dirty="0" err="1"/>
              <a:t>encontrará</a:t>
            </a:r>
            <a:r>
              <a:rPr lang="en-US" sz="2800" dirty="0"/>
              <a:t> </a:t>
            </a:r>
            <a:r>
              <a:rPr lang="en-US" sz="2800" dirty="0" err="1"/>
              <a:t>en</a:t>
            </a:r>
            <a:r>
              <a:rPr lang="en-US" sz="2800" dirty="0"/>
              <a:t> la </a:t>
            </a:r>
            <a:r>
              <a:rPr lang="en-US" sz="2800" dirty="0" err="1">
                <a:solidFill>
                  <a:schemeClr val="tx1"/>
                </a:solidFill>
                <a:highlight>
                  <a:srgbClr val="FFFF00"/>
                </a:highlight>
              </a:rPr>
              <a:t>clase</a:t>
            </a:r>
            <a:r>
              <a:rPr lang="en-US" sz="2800" dirty="0">
                <a:solidFill>
                  <a:schemeClr val="tx1"/>
                </a:solidFill>
                <a:highlight>
                  <a:srgbClr val="FFFF00"/>
                </a:highlight>
              </a:rPr>
              <a:t> </a:t>
            </a:r>
            <a:r>
              <a:rPr lang="en-US" sz="2800" dirty="0" err="1">
                <a:solidFill>
                  <a:schemeClr val="tx1"/>
                </a:solidFill>
                <a:highlight>
                  <a:srgbClr val="FFFF00"/>
                </a:highlight>
              </a:rPr>
              <a:t>AdditionalFeatures</a:t>
            </a:r>
            <a:r>
              <a:rPr lang="en-US" sz="2800" dirty="0"/>
              <a:t> del </a:t>
            </a:r>
            <a:r>
              <a:rPr lang="en-US" sz="2800" dirty="0" err="1"/>
              <a:t>paquete</a:t>
            </a:r>
            <a:r>
              <a:rPr lang="en-US" sz="2800" dirty="0"/>
              <a:t> </a:t>
            </a:r>
            <a:r>
              <a:rPr lang="en-US" sz="2800" dirty="0" err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material.tree.BinarySearchTree</a:t>
            </a:r>
            <a:r>
              <a:rPr lang="en-US" sz="2800" dirty="0"/>
              <a:t>. Este </a:t>
            </a:r>
            <a:r>
              <a:rPr lang="en-US" sz="2800" dirty="0" err="1"/>
              <a:t>método</a:t>
            </a:r>
            <a:r>
              <a:rPr lang="en-US" sz="2800" dirty="0"/>
              <a:t> </a:t>
            </a:r>
            <a:r>
              <a:rPr lang="en-US" sz="2800" dirty="0" err="1"/>
              <a:t>recibe</a:t>
            </a:r>
            <a:r>
              <a:rPr lang="en-US" sz="2800" dirty="0"/>
              <a:t> dos </a:t>
            </a:r>
            <a:r>
              <a:rPr lang="en-US" sz="2800" dirty="0" err="1"/>
              <a:t>árboles</a:t>
            </a:r>
            <a:r>
              <a:rPr lang="en-US" sz="2800" dirty="0"/>
              <a:t> </a:t>
            </a:r>
            <a:r>
              <a:rPr lang="en-US" sz="2800" dirty="0" err="1"/>
              <a:t>binarios</a:t>
            </a:r>
            <a:r>
              <a:rPr lang="en-US" sz="2800" dirty="0"/>
              <a:t> de </a:t>
            </a:r>
            <a:r>
              <a:rPr lang="en-US" sz="2800" dirty="0" err="1"/>
              <a:t>búsqueda</a:t>
            </a:r>
            <a:r>
              <a:rPr lang="en-US" sz="2800" dirty="0"/>
              <a:t> y </a:t>
            </a:r>
            <a:r>
              <a:rPr lang="en-US" sz="2800" dirty="0" err="1"/>
              <a:t>devuelve</a:t>
            </a:r>
            <a:r>
              <a:rPr lang="en-US" sz="2800" dirty="0"/>
              <a:t> </a:t>
            </a:r>
            <a:r>
              <a:rPr lang="en-US" sz="2800" dirty="0" err="1"/>
              <a:t>una</a:t>
            </a:r>
            <a:r>
              <a:rPr lang="en-US" sz="2800" dirty="0"/>
              <a:t> ED </a:t>
            </a:r>
            <a:r>
              <a:rPr lang="en-US" sz="2800" dirty="0" err="1"/>
              <a:t>Iterable</a:t>
            </a:r>
            <a:r>
              <a:rPr lang="en-US" sz="2800" dirty="0"/>
              <a:t> que </a:t>
            </a:r>
            <a:r>
              <a:rPr lang="en-US" sz="2800" dirty="0" err="1"/>
              <a:t>contiene</a:t>
            </a:r>
            <a:r>
              <a:rPr lang="en-US" sz="2800" dirty="0"/>
              <a:t> </a:t>
            </a:r>
            <a:r>
              <a:rPr lang="en-US" sz="2800" dirty="0" err="1"/>
              <a:t>los</a:t>
            </a:r>
            <a:r>
              <a:rPr lang="en-US" sz="2800" dirty="0"/>
              <a:t> </a:t>
            </a:r>
            <a:r>
              <a:rPr lang="en-US" sz="2800" dirty="0" err="1"/>
              <a:t>elementos</a:t>
            </a:r>
            <a:r>
              <a:rPr lang="en-US" sz="2800" dirty="0"/>
              <a:t>, </a:t>
            </a:r>
            <a:r>
              <a:rPr lang="en-US" sz="2800" dirty="0" err="1"/>
              <a:t>en</a:t>
            </a:r>
            <a:r>
              <a:rPr lang="en-US" sz="2800" dirty="0"/>
              <a:t> </a:t>
            </a:r>
            <a:r>
              <a:rPr lang="en-US" sz="2800" dirty="0" err="1"/>
              <a:t>orden</a:t>
            </a:r>
            <a:r>
              <a:rPr lang="en-US" sz="2800" dirty="0"/>
              <a:t> </a:t>
            </a:r>
            <a:r>
              <a:rPr lang="en-US" sz="2800" dirty="0" err="1"/>
              <a:t>creciente</a:t>
            </a:r>
            <a:r>
              <a:rPr lang="en-US" sz="2800" dirty="0"/>
              <a:t>, de </a:t>
            </a:r>
            <a:r>
              <a:rPr lang="en-US" sz="2800" dirty="0" err="1"/>
              <a:t>los</a:t>
            </a:r>
            <a:r>
              <a:rPr lang="en-US" sz="2800" dirty="0"/>
              <a:t> dos </a:t>
            </a:r>
            <a:r>
              <a:rPr lang="en-US" sz="2800" dirty="0" err="1"/>
              <a:t>árboles</a:t>
            </a:r>
            <a:r>
              <a:rPr lang="en-US" sz="2800" dirty="0"/>
              <a:t> </a:t>
            </a:r>
            <a:r>
              <a:rPr lang="en-US" sz="2800" dirty="0" err="1"/>
              <a:t>pasados</a:t>
            </a:r>
            <a:r>
              <a:rPr lang="en-US" sz="2800" dirty="0"/>
              <a:t> </a:t>
            </a:r>
            <a:r>
              <a:rPr lang="en-US" sz="2800" dirty="0" err="1"/>
              <a:t>como</a:t>
            </a:r>
            <a:r>
              <a:rPr lang="en-US" sz="2800" dirty="0"/>
              <a:t> </a:t>
            </a:r>
            <a:r>
              <a:rPr lang="en-US" sz="2800" dirty="0" err="1"/>
              <a:t>parámetro</a:t>
            </a:r>
            <a:r>
              <a:rPr lang="en-US" sz="2800" dirty="0"/>
              <a:t>. El </a:t>
            </a:r>
            <a:r>
              <a:rPr lang="en-US" sz="2800" dirty="0" err="1"/>
              <a:t>método</a:t>
            </a:r>
            <a:r>
              <a:rPr lang="en-US" sz="2800" dirty="0"/>
              <a:t> no </a:t>
            </a:r>
            <a:r>
              <a:rPr lang="en-US" sz="2800" dirty="0" err="1"/>
              <a:t>podrá</a:t>
            </a:r>
            <a:r>
              <a:rPr lang="en-US" sz="2800" dirty="0"/>
              <a:t> </a:t>
            </a:r>
            <a:r>
              <a:rPr lang="en-US" sz="2800" dirty="0" err="1"/>
              <a:t>tener</a:t>
            </a:r>
            <a:r>
              <a:rPr lang="en-US" sz="2800" dirty="0"/>
              <a:t> </a:t>
            </a:r>
            <a:r>
              <a:rPr lang="en-US" sz="2800" dirty="0" err="1"/>
              <a:t>una</a:t>
            </a:r>
            <a:r>
              <a:rPr lang="en-US" sz="2800" dirty="0"/>
              <a:t> </a:t>
            </a:r>
            <a:r>
              <a:rPr lang="en-US" sz="2800" dirty="0" err="1"/>
              <a:t>complejidad</a:t>
            </a:r>
            <a:r>
              <a:rPr lang="en-US" sz="2800" dirty="0"/>
              <a:t> superior a O(n) </a:t>
            </a:r>
            <a:r>
              <a:rPr lang="en-US" sz="2800" dirty="0" err="1"/>
              <a:t>siendo</a:t>
            </a:r>
            <a:r>
              <a:rPr lang="en-US" sz="2800" dirty="0"/>
              <a:t> n </a:t>
            </a:r>
            <a:r>
              <a:rPr lang="en-US" sz="2800" dirty="0" err="1"/>
              <a:t>el</a:t>
            </a:r>
            <a:r>
              <a:rPr lang="en-US" sz="2800" dirty="0"/>
              <a:t> </a:t>
            </a:r>
            <a:r>
              <a:rPr lang="en-US" sz="2800" dirty="0" err="1"/>
              <a:t>número</a:t>
            </a:r>
            <a:r>
              <a:rPr lang="en-US" sz="2800" dirty="0"/>
              <a:t> de </a:t>
            </a:r>
            <a:r>
              <a:rPr lang="en-US" sz="2800" dirty="0" err="1"/>
              <a:t>elementos</a:t>
            </a:r>
            <a:r>
              <a:rPr lang="en-US" sz="2800" dirty="0"/>
              <a:t> de la ED 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Iterable</a:t>
            </a:r>
            <a:r>
              <a:rPr lang="en-US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240059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2A9DF-174D-DF77-22B2-BDD270104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Ejercicio</a:t>
            </a:r>
            <a:r>
              <a:rPr lang="en-US" dirty="0"/>
              <a:t> 1: </a:t>
            </a:r>
            <a:r>
              <a:rPr lang="en-US" dirty="0" err="1"/>
              <a:t>Enunciado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BF594-90E1-93BC-A892-784E1392FA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En </a:t>
            </a:r>
            <a:r>
              <a:rPr lang="en-US" sz="2800" dirty="0" err="1"/>
              <a:t>este</a:t>
            </a:r>
            <a:r>
              <a:rPr lang="en-US" sz="2800" dirty="0"/>
              <a:t> </a:t>
            </a:r>
            <a:r>
              <a:rPr lang="en-US" sz="2800" dirty="0" err="1"/>
              <a:t>ejercicio</a:t>
            </a:r>
            <a:r>
              <a:rPr lang="en-US" sz="2800" dirty="0"/>
              <a:t> se </a:t>
            </a:r>
            <a:r>
              <a:rPr lang="en-US" sz="2800" dirty="0" err="1"/>
              <a:t>pide</a:t>
            </a:r>
            <a:r>
              <a:rPr lang="en-US" sz="2800" dirty="0"/>
              <a:t> </a:t>
            </a:r>
            <a:r>
              <a:rPr lang="en-US" sz="2800" dirty="0" err="1"/>
              <a:t>implementar</a:t>
            </a:r>
            <a:r>
              <a:rPr lang="en-US" sz="2800" dirty="0"/>
              <a:t> </a:t>
            </a:r>
            <a:r>
              <a:rPr lang="en-US" sz="2800" dirty="0" err="1"/>
              <a:t>el</a:t>
            </a:r>
            <a:r>
              <a:rPr lang="en-US" sz="2800" dirty="0"/>
              <a:t> </a:t>
            </a:r>
            <a:r>
              <a:rPr lang="en-US" sz="2800" dirty="0" err="1"/>
              <a:t>método</a:t>
            </a:r>
            <a:r>
              <a:rPr lang="en-US" sz="2800" dirty="0"/>
              <a:t> merge que </a:t>
            </a:r>
            <a:r>
              <a:rPr lang="en-US" sz="2800" dirty="0" err="1"/>
              <a:t>encontrará</a:t>
            </a:r>
            <a:r>
              <a:rPr lang="en-US" sz="2800" dirty="0"/>
              <a:t> </a:t>
            </a:r>
            <a:r>
              <a:rPr lang="en-US" sz="2800" dirty="0" err="1"/>
              <a:t>en</a:t>
            </a:r>
            <a:r>
              <a:rPr lang="en-US" sz="2800" dirty="0"/>
              <a:t> la </a:t>
            </a:r>
            <a:r>
              <a:rPr lang="en-US" sz="2800" dirty="0" err="1"/>
              <a:t>clase</a:t>
            </a:r>
            <a:r>
              <a:rPr lang="en-US" sz="2800" dirty="0"/>
              <a:t> </a:t>
            </a:r>
            <a:r>
              <a:rPr lang="en-US" sz="2800" dirty="0" err="1"/>
              <a:t>AdditionalFeatures</a:t>
            </a:r>
            <a:r>
              <a:rPr lang="en-US" sz="2800" dirty="0"/>
              <a:t> del </a:t>
            </a:r>
            <a:r>
              <a:rPr lang="en-US" sz="2800" dirty="0" err="1"/>
              <a:t>paquete</a:t>
            </a:r>
            <a:r>
              <a:rPr lang="en-US" sz="2800" dirty="0"/>
              <a:t> 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material.tree.BinarySearchTree</a:t>
            </a:r>
            <a:r>
              <a:rPr lang="en-US" sz="2800" dirty="0"/>
              <a:t>. Este </a:t>
            </a:r>
            <a:r>
              <a:rPr lang="en-US" sz="2800" dirty="0" err="1"/>
              <a:t>método</a:t>
            </a:r>
            <a:r>
              <a:rPr lang="en-US" sz="2800" dirty="0"/>
              <a:t> </a:t>
            </a:r>
            <a:r>
              <a:rPr lang="en-US" sz="2800" dirty="0" err="1">
                <a:highlight>
                  <a:srgbClr val="FFFF00"/>
                </a:highlight>
              </a:rPr>
              <a:t>recibe</a:t>
            </a:r>
            <a:r>
              <a:rPr lang="en-US" sz="2800" dirty="0">
                <a:highlight>
                  <a:srgbClr val="FFFF00"/>
                </a:highlight>
              </a:rPr>
              <a:t> dos </a:t>
            </a:r>
            <a:r>
              <a:rPr lang="en-US" sz="2800" dirty="0" err="1">
                <a:highlight>
                  <a:srgbClr val="FFFF00"/>
                </a:highlight>
              </a:rPr>
              <a:t>árboles</a:t>
            </a:r>
            <a:r>
              <a:rPr lang="en-US" sz="2800" dirty="0">
                <a:highlight>
                  <a:srgbClr val="FFFF00"/>
                </a:highlight>
              </a:rPr>
              <a:t> </a:t>
            </a:r>
            <a:r>
              <a:rPr lang="en-US" sz="2800" dirty="0" err="1">
                <a:highlight>
                  <a:srgbClr val="FFFF00"/>
                </a:highlight>
              </a:rPr>
              <a:t>binarios</a:t>
            </a:r>
            <a:r>
              <a:rPr lang="en-US" sz="2800" dirty="0">
                <a:highlight>
                  <a:srgbClr val="FFFF00"/>
                </a:highlight>
              </a:rPr>
              <a:t> de </a:t>
            </a:r>
            <a:r>
              <a:rPr lang="en-US" sz="2800" dirty="0" err="1">
                <a:highlight>
                  <a:srgbClr val="FFFF00"/>
                </a:highlight>
              </a:rPr>
              <a:t>búsqueda</a:t>
            </a:r>
            <a:r>
              <a:rPr lang="en-US" sz="2800" dirty="0"/>
              <a:t> y </a:t>
            </a:r>
            <a:r>
              <a:rPr lang="en-US" sz="2800" dirty="0" err="1"/>
              <a:t>devuelve</a:t>
            </a:r>
            <a:r>
              <a:rPr lang="en-US" sz="2800" dirty="0"/>
              <a:t> </a:t>
            </a:r>
            <a:r>
              <a:rPr lang="en-US" sz="2800" dirty="0" err="1"/>
              <a:t>una</a:t>
            </a:r>
            <a:r>
              <a:rPr lang="en-US" sz="2800" dirty="0"/>
              <a:t> ED </a:t>
            </a:r>
            <a:r>
              <a:rPr lang="en-US" sz="2800" dirty="0" err="1"/>
              <a:t>Iterable</a:t>
            </a:r>
            <a:r>
              <a:rPr lang="en-US" sz="2800" dirty="0"/>
              <a:t> que </a:t>
            </a:r>
            <a:r>
              <a:rPr lang="en-US" sz="2800" dirty="0" err="1"/>
              <a:t>contiene</a:t>
            </a:r>
            <a:r>
              <a:rPr lang="en-US" sz="2800" dirty="0"/>
              <a:t> </a:t>
            </a:r>
            <a:r>
              <a:rPr lang="en-US" sz="2800" dirty="0" err="1"/>
              <a:t>los</a:t>
            </a:r>
            <a:r>
              <a:rPr lang="en-US" sz="2800" dirty="0"/>
              <a:t> </a:t>
            </a:r>
            <a:r>
              <a:rPr lang="en-US" sz="2800" dirty="0" err="1"/>
              <a:t>elementos</a:t>
            </a:r>
            <a:r>
              <a:rPr lang="en-US" sz="2800" dirty="0"/>
              <a:t>, </a:t>
            </a:r>
            <a:r>
              <a:rPr lang="en-US" sz="2800" dirty="0" err="1"/>
              <a:t>en</a:t>
            </a:r>
            <a:r>
              <a:rPr lang="en-US" sz="2800" dirty="0"/>
              <a:t> </a:t>
            </a:r>
            <a:r>
              <a:rPr lang="en-US" sz="2800" dirty="0" err="1"/>
              <a:t>orden</a:t>
            </a:r>
            <a:r>
              <a:rPr lang="en-US" sz="2800" dirty="0"/>
              <a:t> </a:t>
            </a:r>
            <a:r>
              <a:rPr lang="en-US" sz="2800" dirty="0" err="1"/>
              <a:t>creciente</a:t>
            </a:r>
            <a:r>
              <a:rPr lang="en-US" sz="2800" dirty="0"/>
              <a:t>, de </a:t>
            </a:r>
            <a:r>
              <a:rPr lang="en-US" sz="2800" dirty="0" err="1"/>
              <a:t>los</a:t>
            </a:r>
            <a:r>
              <a:rPr lang="en-US" sz="2800" dirty="0"/>
              <a:t> dos </a:t>
            </a:r>
            <a:r>
              <a:rPr lang="en-US" sz="2800" dirty="0" err="1"/>
              <a:t>árboles</a:t>
            </a:r>
            <a:r>
              <a:rPr lang="en-US" sz="2800" dirty="0"/>
              <a:t> </a:t>
            </a:r>
            <a:r>
              <a:rPr lang="en-US" sz="2800" dirty="0" err="1"/>
              <a:t>pasados</a:t>
            </a:r>
            <a:r>
              <a:rPr lang="en-US" sz="2800" dirty="0"/>
              <a:t> </a:t>
            </a:r>
            <a:r>
              <a:rPr lang="en-US" sz="2800" dirty="0" err="1"/>
              <a:t>como</a:t>
            </a:r>
            <a:r>
              <a:rPr lang="en-US" sz="2800" dirty="0"/>
              <a:t> </a:t>
            </a:r>
            <a:r>
              <a:rPr lang="en-US" sz="2800" dirty="0" err="1"/>
              <a:t>parámetro</a:t>
            </a:r>
            <a:r>
              <a:rPr lang="en-US" sz="2800" dirty="0"/>
              <a:t>. El </a:t>
            </a:r>
            <a:r>
              <a:rPr lang="en-US" sz="2800" dirty="0" err="1"/>
              <a:t>método</a:t>
            </a:r>
            <a:r>
              <a:rPr lang="en-US" sz="2800" dirty="0"/>
              <a:t> no </a:t>
            </a:r>
            <a:r>
              <a:rPr lang="en-US" sz="2800" dirty="0" err="1"/>
              <a:t>podrá</a:t>
            </a:r>
            <a:r>
              <a:rPr lang="en-US" sz="2800" dirty="0"/>
              <a:t> </a:t>
            </a:r>
            <a:r>
              <a:rPr lang="en-US" sz="2800" dirty="0" err="1"/>
              <a:t>tener</a:t>
            </a:r>
            <a:r>
              <a:rPr lang="en-US" sz="2800" dirty="0"/>
              <a:t> </a:t>
            </a:r>
            <a:r>
              <a:rPr lang="en-US" sz="2800" dirty="0" err="1"/>
              <a:t>una</a:t>
            </a:r>
            <a:r>
              <a:rPr lang="en-US" sz="2800" dirty="0"/>
              <a:t> </a:t>
            </a:r>
            <a:r>
              <a:rPr lang="en-US" sz="2800" dirty="0" err="1"/>
              <a:t>complejidad</a:t>
            </a:r>
            <a:r>
              <a:rPr lang="en-US" sz="2800" dirty="0"/>
              <a:t> superior a O(n) </a:t>
            </a:r>
            <a:r>
              <a:rPr lang="en-US" sz="2800" dirty="0" err="1"/>
              <a:t>siendo</a:t>
            </a:r>
            <a:r>
              <a:rPr lang="en-US" sz="2800" dirty="0"/>
              <a:t> n </a:t>
            </a:r>
            <a:r>
              <a:rPr lang="en-US" sz="2800" dirty="0" err="1"/>
              <a:t>el</a:t>
            </a:r>
            <a:r>
              <a:rPr lang="en-US" sz="2800" dirty="0"/>
              <a:t> </a:t>
            </a:r>
            <a:r>
              <a:rPr lang="en-US" sz="2800" dirty="0" err="1"/>
              <a:t>número</a:t>
            </a:r>
            <a:r>
              <a:rPr lang="en-US" sz="2800" dirty="0"/>
              <a:t> de </a:t>
            </a:r>
            <a:r>
              <a:rPr lang="en-US" sz="2800" dirty="0" err="1"/>
              <a:t>elementos</a:t>
            </a:r>
            <a:r>
              <a:rPr lang="en-US" sz="2800" dirty="0"/>
              <a:t> de la ED 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Iterable</a:t>
            </a:r>
            <a:r>
              <a:rPr lang="en-US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760705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2A9DF-174D-DF77-22B2-BDD270104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Ejercicio</a:t>
            </a:r>
            <a:r>
              <a:rPr lang="en-US" dirty="0"/>
              <a:t> 1: </a:t>
            </a:r>
            <a:r>
              <a:rPr lang="en-US" dirty="0" err="1"/>
              <a:t>Enunciado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BF594-90E1-93BC-A892-784E1392FA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En </a:t>
            </a:r>
            <a:r>
              <a:rPr lang="en-US" sz="2800" dirty="0" err="1"/>
              <a:t>este</a:t>
            </a:r>
            <a:r>
              <a:rPr lang="en-US" sz="2800" dirty="0"/>
              <a:t> </a:t>
            </a:r>
            <a:r>
              <a:rPr lang="en-US" sz="2800" dirty="0" err="1"/>
              <a:t>ejercicio</a:t>
            </a:r>
            <a:r>
              <a:rPr lang="en-US" sz="2800" dirty="0"/>
              <a:t> se </a:t>
            </a:r>
            <a:r>
              <a:rPr lang="en-US" sz="2800" dirty="0" err="1"/>
              <a:t>pide</a:t>
            </a:r>
            <a:r>
              <a:rPr lang="en-US" sz="2800" dirty="0"/>
              <a:t> </a:t>
            </a:r>
            <a:r>
              <a:rPr lang="en-US" sz="2800" dirty="0" err="1"/>
              <a:t>implementar</a:t>
            </a:r>
            <a:r>
              <a:rPr lang="en-US" sz="2800" dirty="0"/>
              <a:t> </a:t>
            </a:r>
            <a:r>
              <a:rPr lang="en-US" sz="2800" dirty="0" err="1"/>
              <a:t>el</a:t>
            </a:r>
            <a:r>
              <a:rPr lang="en-US" sz="2800" dirty="0"/>
              <a:t> </a:t>
            </a:r>
            <a:r>
              <a:rPr lang="en-US" sz="2800" dirty="0" err="1"/>
              <a:t>método</a:t>
            </a:r>
            <a:r>
              <a:rPr lang="en-US" sz="2800" dirty="0"/>
              <a:t> merge que </a:t>
            </a:r>
            <a:r>
              <a:rPr lang="en-US" sz="2800" dirty="0" err="1"/>
              <a:t>encontrará</a:t>
            </a:r>
            <a:r>
              <a:rPr lang="en-US" sz="2800" dirty="0"/>
              <a:t> </a:t>
            </a:r>
            <a:r>
              <a:rPr lang="en-US" sz="2800" dirty="0" err="1"/>
              <a:t>en</a:t>
            </a:r>
            <a:r>
              <a:rPr lang="en-US" sz="2800" dirty="0"/>
              <a:t> la </a:t>
            </a:r>
            <a:r>
              <a:rPr lang="en-US" sz="2800" dirty="0" err="1"/>
              <a:t>clase</a:t>
            </a:r>
            <a:r>
              <a:rPr lang="en-US" sz="2800" dirty="0"/>
              <a:t> </a:t>
            </a:r>
            <a:r>
              <a:rPr lang="en-US" sz="2800" dirty="0" err="1"/>
              <a:t>AdditionalFeatures</a:t>
            </a:r>
            <a:r>
              <a:rPr lang="en-US" sz="2800" dirty="0"/>
              <a:t> del </a:t>
            </a:r>
            <a:r>
              <a:rPr lang="en-US" sz="2800" dirty="0" err="1"/>
              <a:t>paquete</a:t>
            </a:r>
            <a:r>
              <a:rPr lang="en-US" sz="2800" dirty="0"/>
              <a:t> 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material.tree.BinarySearchTree</a:t>
            </a:r>
            <a:r>
              <a:rPr lang="en-US" sz="2800" dirty="0"/>
              <a:t>. Este </a:t>
            </a:r>
            <a:r>
              <a:rPr lang="en-US" sz="2800" dirty="0" err="1"/>
              <a:t>método</a:t>
            </a:r>
            <a:r>
              <a:rPr lang="en-US" sz="2800" dirty="0"/>
              <a:t> </a:t>
            </a:r>
            <a:r>
              <a:rPr lang="en-US" sz="2800" dirty="0" err="1"/>
              <a:t>recibe</a:t>
            </a:r>
            <a:r>
              <a:rPr lang="en-US" sz="2800" dirty="0"/>
              <a:t> dos </a:t>
            </a:r>
            <a:r>
              <a:rPr lang="en-US" sz="2800" dirty="0" err="1"/>
              <a:t>árboles</a:t>
            </a:r>
            <a:r>
              <a:rPr lang="en-US" sz="2800" dirty="0"/>
              <a:t> </a:t>
            </a:r>
            <a:r>
              <a:rPr lang="en-US" sz="2800" dirty="0" err="1"/>
              <a:t>binarios</a:t>
            </a:r>
            <a:r>
              <a:rPr lang="en-US" sz="2800" dirty="0"/>
              <a:t> de </a:t>
            </a:r>
            <a:r>
              <a:rPr lang="en-US" sz="2800" dirty="0" err="1"/>
              <a:t>búsqueda</a:t>
            </a:r>
            <a:r>
              <a:rPr lang="en-US" sz="2800" dirty="0"/>
              <a:t> y </a:t>
            </a:r>
            <a:r>
              <a:rPr lang="en-US" sz="2800" dirty="0" err="1">
                <a:highlight>
                  <a:srgbClr val="FFFF00"/>
                </a:highlight>
              </a:rPr>
              <a:t>devuelve</a:t>
            </a:r>
            <a:r>
              <a:rPr lang="en-US" sz="2800" dirty="0">
                <a:highlight>
                  <a:srgbClr val="FFFF00"/>
                </a:highlight>
              </a:rPr>
              <a:t> </a:t>
            </a:r>
            <a:r>
              <a:rPr lang="en-US" sz="2800" dirty="0" err="1">
                <a:highlight>
                  <a:srgbClr val="FFFF00"/>
                </a:highlight>
              </a:rPr>
              <a:t>una</a:t>
            </a:r>
            <a:r>
              <a:rPr lang="en-US" sz="2800" dirty="0">
                <a:highlight>
                  <a:srgbClr val="FFFF00"/>
                </a:highlight>
              </a:rPr>
              <a:t> ED </a:t>
            </a:r>
            <a:r>
              <a:rPr lang="en-US" sz="2800" dirty="0" err="1">
                <a:highlight>
                  <a:srgbClr val="FFFF00"/>
                </a:highlight>
              </a:rPr>
              <a:t>Iterable</a:t>
            </a:r>
            <a:r>
              <a:rPr lang="en-US" sz="2800" dirty="0">
                <a:highlight>
                  <a:srgbClr val="FFFF00"/>
                </a:highlight>
              </a:rPr>
              <a:t> que </a:t>
            </a:r>
            <a:r>
              <a:rPr lang="en-US" sz="2800" dirty="0" err="1">
                <a:highlight>
                  <a:srgbClr val="FFFF00"/>
                </a:highlight>
              </a:rPr>
              <a:t>contiene</a:t>
            </a:r>
            <a:r>
              <a:rPr lang="en-US" sz="2800" dirty="0">
                <a:highlight>
                  <a:srgbClr val="FFFF00"/>
                </a:highlight>
              </a:rPr>
              <a:t> </a:t>
            </a:r>
            <a:r>
              <a:rPr lang="en-US" sz="2800" dirty="0" err="1">
                <a:highlight>
                  <a:srgbClr val="FFFF00"/>
                </a:highlight>
              </a:rPr>
              <a:t>los</a:t>
            </a:r>
            <a:r>
              <a:rPr lang="en-US" sz="2800" dirty="0">
                <a:highlight>
                  <a:srgbClr val="FFFF00"/>
                </a:highlight>
              </a:rPr>
              <a:t> </a:t>
            </a:r>
            <a:r>
              <a:rPr lang="en-US" sz="2800" dirty="0" err="1">
                <a:highlight>
                  <a:srgbClr val="FFFF00"/>
                </a:highlight>
              </a:rPr>
              <a:t>elementos</a:t>
            </a:r>
            <a:r>
              <a:rPr lang="en-US" sz="2800" dirty="0">
                <a:highlight>
                  <a:srgbClr val="FFFF00"/>
                </a:highlight>
              </a:rPr>
              <a:t>, </a:t>
            </a:r>
            <a:r>
              <a:rPr lang="en-US" sz="2800" dirty="0" err="1">
                <a:highlight>
                  <a:srgbClr val="FFFF00"/>
                </a:highlight>
              </a:rPr>
              <a:t>en</a:t>
            </a:r>
            <a:r>
              <a:rPr lang="en-US" sz="2800" dirty="0">
                <a:highlight>
                  <a:srgbClr val="FFFF00"/>
                </a:highlight>
              </a:rPr>
              <a:t> </a:t>
            </a:r>
            <a:r>
              <a:rPr lang="en-US" sz="2800" dirty="0" err="1">
                <a:highlight>
                  <a:srgbClr val="FFFF00"/>
                </a:highlight>
              </a:rPr>
              <a:t>orden</a:t>
            </a:r>
            <a:r>
              <a:rPr lang="en-US" sz="2800" dirty="0">
                <a:highlight>
                  <a:srgbClr val="FFFF00"/>
                </a:highlight>
              </a:rPr>
              <a:t> </a:t>
            </a:r>
            <a:r>
              <a:rPr lang="en-US" sz="2800" dirty="0" err="1">
                <a:highlight>
                  <a:srgbClr val="FFFF00"/>
                </a:highlight>
              </a:rPr>
              <a:t>creciente</a:t>
            </a:r>
            <a:r>
              <a:rPr lang="en-US" sz="2800" dirty="0">
                <a:highlight>
                  <a:srgbClr val="FFFF00"/>
                </a:highlight>
              </a:rPr>
              <a:t>, de </a:t>
            </a:r>
            <a:r>
              <a:rPr lang="en-US" sz="2800" dirty="0" err="1">
                <a:highlight>
                  <a:srgbClr val="FFFF00"/>
                </a:highlight>
              </a:rPr>
              <a:t>los</a:t>
            </a:r>
            <a:r>
              <a:rPr lang="en-US" sz="2800" dirty="0">
                <a:highlight>
                  <a:srgbClr val="FFFF00"/>
                </a:highlight>
              </a:rPr>
              <a:t> dos </a:t>
            </a:r>
            <a:r>
              <a:rPr lang="en-US" sz="2800" dirty="0" err="1">
                <a:highlight>
                  <a:srgbClr val="FFFF00"/>
                </a:highlight>
              </a:rPr>
              <a:t>árboles</a:t>
            </a:r>
            <a:r>
              <a:rPr lang="en-US" sz="2800" dirty="0">
                <a:highlight>
                  <a:srgbClr val="FFFF00"/>
                </a:highlight>
              </a:rPr>
              <a:t> </a:t>
            </a:r>
            <a:r>
              <a:rPr lang="en-US" sz="2800" dirty="0" err="1">
                <a:highlight>
                  <a:srgbClr val="FFFF00"/>
                </a:highlight>
              </a:rPr>
              <a:t>pasados</a:t>
            </a:r>
            <a:r>
              <a:rPr lang="en-US" sz="2800" dirty="0">
                <a:highlight>
                  <a:srgbClr val="FFFF00"/>
                </a:highlight>
              </a:rPr>
              <a:t> </a:t>
            </a:r>
            <a:r>
              <a:rPr lang="en-US" sz="2800" dirty="0" err="1">
                <a:highlight>
                  <a:srgbClr val="FFFF00"/>
                </a:highlight>
              </a:rPr>
              <a:t>como</a:t>
            </a:r>
            <a:r>
              <a:rPr lang="en-US" sz="2800" dirty="0">
                <a:highlight>
                  <a:srgbClr val="FFFF00"/>
                </a:highlight>
              </a:rPr>
              <a:t> </a:t>
            </a:r>
            <a:r>
              <a:rPr lang="en-US" sz="2800" dirty="0" err="1">
                <a:highlight>
                  <a:srgbClr val="FFFF00"/>
                </a:highlight>
              </a:rPr>
              <a:t>parámetro</a:t>
            </a:r>
            <a:r>
              <a:rPr lang="en-US" sz="2800" dirty="0"/>
              <a:t>. El </a:t>
            </a:r>
            <a:r>
              <a:rPr lang="en-US" sz="2800" dirty="0" err="1"/>
              <a:t>método</a:t>
            </a:r>
            <a:r>
              <a:rPr lang="en-US" sz="2800" dirty="0"/>
              <a:t> no </a:t>
            </a:r>
            <a:r>
              <a:rPr lang="en-US" sz="2800" dirty="0" err="1"/>
              <a:t>podrá</a:t>
            </a:r>
            <a:r>
              <a:rPr lang="en-US" sz="2800" dirty="0"/>
              <a:t> </a:t>
            </a:r>
            <a:r>
              <a:rPr lang="en-US" sz="2800" dirty="0" err="1"/>
              <a:t>tener</a:t>
            </a:r>
            <a:r>
              <a:rPr lang="en-US" sz="2800" dirty="0"/>
              <a:t> </a:t>
            </a:r>
            <a:r>
              <a:rPr lang="en-US" sz="2800" dirty="0" err="1"/>
              <a:t>una</a:t>
            </a:r>
            <a:r>
              <a:rPr lang="en-US" sz="2800" dirty="0"/>
              <a:t> </a:t>
            </a:r>
            <a:r>
              <a:rPr lang="en-US" sz="2800" dirty="0" err="1"/>
              <a:t>complejidad</a:t>
            </a:r>
            <a:r>
              <a:rPr lang="en-US" sz="2800" dirty="0"/>
              <a:t> superior a O(n) </a:t>
            </a:r>
            <a:r>
              <a:rPr lang="en-US" sz="2800" dirty="0" err="1"/>
              <a:t>siendo</a:t>
            </a:r>
            <a:r>
              <a:rPr lang="en-US" sz="2800" dirty="0"/>
              <a:t> n </a:t>
            </a:r>
            <a:r>
              <a:rPr lang="en-US" sz="2800" dirty="0" err="1"/>
              <a:t>el</a:t>
            </a:r>
            <a:r>
              <a:rPr lang="en-US" sz="2800" dirty="0"/>
              <a:t> </a:t>
            </a:r>
            <a:r>
              <a:rPr lang="en-US" sz="2800" dirty="0" err="1"/>
              <a:t>número</a:t>
            </a:r>
            <a:r>
              <a:rPr lang="en-US" sz="2800" dirty="0"/>
              <a:t> de </a:t>
            </a:r>
            <a:r>
              <a:rPr lang="en-US" sz="2800" dirty="0" err="1"/>
              <a:t>elementos</a:t>
            </a:r>
            <a:r>
              <a:rPr lang="en-US" sz="2800" dirty="0"/>
              <a:t> de la ED 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Iterable</a:t>
            </a:r>
            <a:r>
              <a:rPr lang="en-US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311820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2A9DF-174D-DF77-22B2-BDD270104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Ejercicio</a:t>
            </a:r>
            <a:r>
              <a:rPr lang="en-US" dirty="0"/>
              <a:t> 1: </a:t>
            </a:r>
            <a:r>
              <a:rPr lang="en-US" dirty="0" err="1"/>
              <a:t>Enunciado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BF594-90E1-93BC-A892-784E1392FA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En </a:t>
            </a:r>
            <a:r>
              <a:rPr lang="en-US" sz="2800" dirty="0" err="1"/>
              <a:t>este</a:t>
            </a:r>
            <a:r>
              <a:rPr lang="en-US" sz="2800" dirty="0"/>
              <a:t> </a:t>
            </a:r>
            <a:r>
              <a:rPr lang="en-US" sz="2800" dirty="0" err="1"/>
              <a:t>ejercicio</a:t>
            </a:r>
            <a:r>
              <a:rPr lang="en-US" sz="2800" dirty="0"/>
              <a:t> se </a:t>
            </a:r>
            <a:r>
              <a:rPr lang="en-US" sz="2800" dirty="0" err="1"/>
              <a:t>pide</a:t>
            </a:r>
            <a:r>
              <a:rPr lang="en-US" sz="2800" dirty="0"/>
              <a:t> </a:t>
            </a:r>
            <a:r>
              <a:rPr lang="en-US" sz="2800" dirty="0" err="1"/>
              <a:t>implementar</a:t>
            </a:r>
            <a:r>
              <a:rPr lang="en-US" sz="2800" dirty="0"/>
              <a:t> </a:t>
            </a:r>
            <a:r>
              <a:rPr lang="en-US" sz="2800" dirty="0" err="1"/>
              <a:t>el</a:t>
            </a:r>
            <a:r>
              <a:rPr lang="en-US" sz="2800" dirty="0"/>
              <a:t> </a:t>
            </a:r>
            <a:r>
              <a:rPr lang="en-US" sz="2800" dirty="0" err="1"/>
              <a:t>método</a:t>
            </a:r>
            <a:r>
              <a:rPr lang="en-US" sz="2800" dirty="0"/>
              <a:t> merge que </a:t>
            </a:r>
            <a:r>
              <a:rPr lang="en-US" sz="2800" dirty="0" err="1"/>
              <a:t>encontrará</a:t>
            </a:r>
            <a:r>
              <a:rPr lang="en-US" sz="2800" dirty="0"/>
              <a:t> </a:t>
            </a:r>
            <a:r>
              <a:rPr lang="en-US" sz="2800" dirty="0" err="1"/>
              <a:t>en</a:t>
            </a:r>
            <a:r>
              <a:rPr lang="en-US" sz="2800" dirty="0"/>
              <a:t> la </a:t>
            </a:r>
            <a:r>
              <a:rPr lang="en-US" sz="2800" dirty="0" err="1"/>
              <a:t>clase</a:t>
            </a:r>
            <a:r>
              <a:rPr lang="en-US" sz="2800" dirty="0"/>
              <a:t> </a:t>
            </a:r>
            <a:r>
              <a:rPr lang="en-US" sz="2800" dirty="0" err="1"/>
              <a:t>AdditionalFeatures</a:t>
            </a:r>
            <a:r>
              <a:rPr lang="en-US" sz="2800" dirty="0"/>
              <a:t> del </a:t>
            </a:r>
            <a:r>
              <a:rPr lang="en-US" sz="2800" dirty="0" err="1"/>
              <a:t>paquete</a:t>
            </a:r>
            <a:r>
              <a:rPr lang="en-US" sz="2800" dirty="0"/>
              <a:t> 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material.tree.BinarySearchTree</a:t>
            </a:r>
            <a:r>
              <a:rPr lang="en-US" sz="2800" dirty="0"/>
              <a:t>. Este </a:t>
            </a:r>
            <a:r>
              <a:rPr lang="en-US" sz="2800" dirty="0" err="1"/>
              <a:t>método</a:t>
            </a:r>
            <a:r>
              <a:rPr lang="en-US" sz="2800" dirty="0"/>
              <a:t> </a:t>
            </a:r>
            <a:r>
              <a:rPr lang="en-US" sz="2800" dirty="0" err="1"/>
              <a:t>recibe</a:t>
            </a:r>
            <a:r>
              <a:rPr lang="en-US" sz="2800" dirty="0"/>
              <a:t> dos </a:t>
            </a:r>
            <a:r>
              <a:rPr lang="en-US" sz="2800" dirty="0" err="1"/>
              <a:t>árboles</a:t>
            </a:r>
            <a:r>
              <a:rPr lang="en-US" sz="2800" dirty="0"/>
              <a:t> </a:t>
            </a:r>
            <a:r>
              <a:rPr lang="en-US" sz="2800" dirty="0" err="1"/>
              <a:t>binarios</a:t>
            </a:r>
            <a:r>
              <a:rPr lang="en-US" sz="2800" dirty="0"/>
              <a:t> de </a:t>
            </a:r>
            <a:r>
              <a:rPr lang="en-US" sz="2800" dirty="0" err="1"/>
              <a:t>búsqueda</a:t>
            </a:r>
            <a:r>
              <a:rPr lang="en-US" sz="2800" dirty="0"/>
              <a:t> y </a:t>
            </a:r>
            <a:r>
              <a:rPr lang="en-US" sz="2800" dirty="0" err="1"/>
              <a:t>devuelve</a:t>
            </a:r>
            <a:r>
              <a:rPr lang="en-US" sz="2800" dirty="0"/>
              <a:t> </a:t>
            </a:r>
            <a:r>
              <a:rPr lang="en-US" sz="2800" dirty="0" err="1"/>
              <a:t>una</a:t>
            </a:r>
            <a:r>
              <a:rPr lang="en-US" sz="2800" dirty="0"/>
              <a:t> ED </a:t>
            </a:r>
            <a:r>
              <a:rPr lang="en-US" sz="2800" dirty="0" err="1"/>
              <a:t>Iterable</a:t>
            </a:r>
            <a:r>
              <a:rPr lang="en-US" sz="2800" dirty="0"/>
              <a:t> que </a:t>
            </a:r>
            <a:r>
              <a:rPr lang="en-US" sz="2800" dirty="0" err="1"/>
              <a:t>contiene</a:t>
            </a:r>
            <a:r>
              <a:rPr lang="en-US" sz="2800" dirty="0"/>
              <a:t> </a:t>
            </a:r>
            <a:r>
              <a:rPr lang="en-US" sz="2800" dirty="0" err="1"/>
              <a:t>los</a:t>
            </a:r>
            <a:r>
              <a:rPr lang="en-US" sz="2800" dirty="0"/>
              <a:t> </a:t>
            </a:r>
            <a:r>
              <a:rPr lang="en-US" sz="2800" dirty="0" err="1"/>
              <a:t>elementos</a:t>
            </a:r>
            <a:r>
              <a:rPr lang="en-US" sz="2800" dirty="0"/>
              <a:t>, </a:t>
            </a:r>
            <a:r>
              <a:rPr lang="en-US" sz="2800" dirty="0" err="1"/>
              <a:t>en</a:t>
            </a:r>
            <a:r>
              <a:rPr lang="en-US" sz="2800" dirty="0"/>
              <a:t> </a:t>
            </a:r>
            <a:r>
              <a:rPr lang="en-US" sz="2800" dirty="0" err="1"/>
              <a:t>orden</a:t>
            </a:r>
            <a:r>
              <a:rPr lang="en-US" sz="2800" dirty="0"/>
              <a:t> </a:t>
            </a:r>
            <a:r>
              <a:rPr lang="en-US" sz="2800" dirty="0" err="1"/>
              <a:t>creciente</a:t>
            </a:r>
            <a:r>
              <a:rPr lang="en-US" sz="2800" dirty="0"/>
              <a:t>, de </a:t>
            </a:r>
            <a:r>
              <a:rPr lang="en-US" sz="2800" dirty="0" err="1"/>
              <a:t>los</a:t>
            </a:r>
            <a:r>
              <a:rPr lang="en-US" sz="2800" dirty="0"/>
              <a:t> dos </a:t>
            </a:r>
            <a:r>
              <a:rPr lang="en-US" sz="2800" dirty="0" err="1"/>
              <a:t>árboles</a:t>
            </a:r>
            <a:r>
              <a:rPr lang="en-US" sz="2800" dirty="0"/>
              <a:t> </a:t>
            </a:r>
            <a:r>
              <a:rPr lang="en-US" sz="2800" dirty="0" err="1"/>
              <a:t>pasados</a:t>
            </a:r>
            <a:r>
              <a:rPr lang="en-US" sz="2800" dirty="0"/>
              <a:t> </a:t>
            </a:r>
            <a:r>
              <a:rPr lang="en-US" sz="2800" dirty="0" err="1"/>
              <a:t>como</a:t>
            </a:r>
            <a:r>
              <a:rPr lang="en-US" sz="2800" dirty="0"/>
              <a:t> </a:t>
            </a:r>
            <a:r>
              <a:rPr lang="en-US" sz="2800" dirty="0" err="1"/>
              <a:t>parámetro</a:t>
            </a:r>
            <a:r>
              <a:rPr lang="en-US" sz="2800" dirty="0"/>
              <a:t>. </a:t>
            </a:r>
            <a:r>
              <a:rPr lang="en-US" sz="2800" dirty="0">
                <a:highlight>
                  <a:srgbClr val="FFFF00"/>
                </a:highlight>
              </a:rPr>
              <a:t>El </a:t>
            </a:r>
            <a:r>
              <a:rPr lang="en-US" sz="2800" dirty="0" err="1">
                <a:highlight>
                  <a:srgbClr val="FFFF00"/>
                </a:highlight>
              </a:rPr>
              <a:t>método</a:t>
            </a:r>
            <a:r>
              <a:rPr lang="en-US" sz="2800" dirty="0">
                <a:highlight>
                  <a:srgbClr val="FFFF00"/>
                </a:highlight>
              </a:rPr>
              <a:t> no </a:t>
            </a:r>
            <a:r>
              <a:rPr lang="en-US" sz="2800" dirty="0" err="1">
                <a:highlight>
                  <a:srgbClr val="FFFF00"/>
                </a:highlight>
              </a:rPr>
              <a:t>podrá</a:t>
            </a:r>
            <a:r>
              <a:rPr lang="en-US" sz="2800" dirty="0">
                <a:highlight>
                  <a:srgbClr val="FFFF00"/>
                </a:highlight>
              </a:rPr>
              <a:t> </a:t>
            </a:r>
            <a:r>
              <a:rPr lang="en-US" sz="2800" dirty="0" err="1">
                <a:highlight>
                  <a:srgbClr val="FFFF00"/>
                </a:highlight>
              </a:rPr>
              <a:t>tener</a:t>
            </a:r>
            <a:r>
              <a:rPr lang="en-US" sz="2800" dirty="0">
                <a:highlight>
                  <a:srgbClr val="FFFF00"/>
                </a:highlight>
              </a:rPr>
              <a:t> </a:t>
            </a:r>
            <a:r>
              <a:rPr lang="en-US" sz="2800" dirty="0" err="1">
                <a:highlight>
                  <a:srgbClr val="FFFF00"/>
                </a:highlight>
              </a:rPr>
              <a:t>una</a:t>
            </a:r>
            <a:r>
              <a:rPr lang="en-US" sz="2800" dirty="0">
                <a:highlight>
                  <a:srgbClr val="FFFF00"/>
                </a:highlight>
              </a:rPr>
              <a:t> </a:t>
            </a:r>
            <a:r>
              <a:rPr lang="en-US" sz="2800" dirty="0" err="1">
                <a:highlight>
                  <a:srgbClr val="FFFF00"/>
                </a:highlight>
              </a:rPr>
              <a:t>complejidad</a:t>
            </a:r>
            <a:r>
              <a:rPr lang="en-US" sz="2800" dirty="0">
                <a:highlight>
                  <a:srgbClr val="FFFF00"/>
                </a:highlight>
              </a:rPr>
              <a:t> superior a O(n) </a:t>
            </a:r>
            <a:r>
              <a:rPr lang="en-US" sz="2800" dirty="0" err="1">
                <a:highlight>
                  <a:srgbClr val="FFFF00"/>
                </a:highlight>
              </a:rPr>
              <a:t>siendo</a:t>
            </a:r>
            <a:r>
              <a:rPr lang="en-US" sz="2800" dirty="0">
                <a:highlight>
                  <a:srgbClr val="FFFF00"/>
                </a:highlight>
              </a:rPr>
              <a:t> n </a:t>
            </a:r>
            <a:r>
              <a:rPr lang="en-US" sz="2800" dirty="0" err="1">
                <a:highlight>
                  <a:srgbClr val="FFFF00"/>
                </a:highlight>
              </a:rPr>
              <a:t>el</a:t>
            </a:r>
            <a:r>
              <a:rPr lang="en-US" sz="2800" dirty="0">
                <a:highlight>
                  <a:srgbClr val="FFFF00"/>
                </a:highlight>
              </a:rPr>
              <a:t> </a:t>
            </a:r>
            <a:r>
              <a:rPr lang="en-US" sz="2800" dirty="0" err="1">
                <a:highlight>
                  <a:srgbClr val="FFFF00"/>
                </a:highlight>
              </a:rPr>
              <a:t>número</a:t>
            </a:r>
            <a:r>
              <a:rPr lang="en-US" sz="2800" dirty="0">
                <a:highlight>
                  <a:srgbClr val="FFFF00"/>
                </a:highlight>
              </a:rPr>
              <a:t> de </a:t>
            </a:r>
            <a:r>
              <a:rPr lang="en-US" sz="2800" dirty="0" err="1">
                <a:highlight>
                  <a:srgbClr val="FFFF00"/>
                </a:highlight>
              </a:rPr>
              <a:t>elementos</a:t>
            </a:r>
            <a:r>
              <a:rPr lang="en-US" sz="2800" dirty="0">
                <a:highlight>
                  <a:srgbClr val="FFFF00"/>
                </a:highlight>
              </a:rPr>
              <a:t> de la ED </a:t>
            </a:r>
            <a:r>
              <a:rPr lang="en-US" sz="2800" dirty="0" err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Iterable</a:t>
            </a:r>
            <a:r>
              <a:rPr lang="en-US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43418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84" name="Rectangle 1083">
            <a:extLst>
              <a:ext uri="{FF2B5EF4-FFF2-40B4-BE49-F238E27FC236}">
                <a16:creationId xmlns:a16="http://schemas.microsoft.com/office/drawing/2014/main" id="{99B5B3C5-A599-465B-B2B9-866E8B2087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2001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85" name="Rectangle 1084">
            <a:extLst>
              <a:ext uri="{FF2B5EF4-FFF2-40B4-BE49-F238E27FC236}">
                <a16:creationId xmlns:a16="http://schemas.microsoft.com/office/drawing/2014/main" id="{25C84982-7DD0-43B1-8A2D-BFA4DF1B4E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20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1086" name="Decorative Circles">
            <a:extLst>
              <a:ext uri="{FF2B5EF4-FFF2-40B4-BE49-F238E27FC236}">
                <a16:creationId xmlns:a16="http://schemas.microsoft.com/office/drawing/2014/main" id="{1D912E1C-3BBA-42F0-A3EE-FEC382E723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-1"/>
            <a:ext cx="12192001" cy="6858001"/>
            <a:chOff x="-1" y="-1"/>
            <a:chExt cx="12192001" cy="6858001"/>
          </a:xfrm>
        </p:grpSpPr>
        <p:sp>
          <p:nvSpPr>
            <p:cNvPr id="1087" name="Oval 1086">
              <a:extLst>
                <a:ext uri="{FF2B5EF4-FFF2-40B4-BE49-F238E27FC236}">
                  <a16:creationId xmlns:a16="http://schemas.microsoft.com/office/drawing/2014/main" id="{2FEEAC76-E273-46A8-8F8E-CE59860FE7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9098" y="727602"/>
              <a:ext cx="172408" cy="17240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8" name="Oval 1087">
              <a:extLst>
                <a:ext uri="{FF2B5EF4-FFF2-40B4-BE49-F238E27FC236}">
                  <a16:creationId xmlns:a16="http://schemas.microsoft.com/office/drawing/2014/main" id="{76594A0E-9400-45AD-A431-1DA1C0B28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49947" y="136523"/>
              <a:ext cx="113367" cy="113367"/>
            </a:xfrm>
            <a:prstGeom prst="ellipse">
              <a:avLst/>
            </a:prstGeom>
            <a:solidFill>
              <a:srgbClr val="F39E2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9" name="Oval 1088">
              <a:extLst>
                <a:ext uri="{FF2B5EF4-FFF2-40B4-BE49-F238E27FC236}">
                  <a16:creationId xmlns:a16="http://schemas.microsoft.com/office/drawing/2014/main" id="{20916D6C-D32F-42B6-8512-CD5EDB8F2B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75290" y="5859047"/>
              <a:ext cx="305780" cy="305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0" name="Oval 1089">
              <a:extLst>
                <a:ext uri="{FF2B5EF4-FFF2-40B4-BE49-F238E27FC236}">
                  <a16:creationId xmlns:a16="http://schemas.microsoft.com/office/drawing/2014/main" id="{3834846D-59C6-40F4-907C-F1A4689B5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5730" y="1133938"/>
              <a:ext cx="226735" cy="22673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1" name="Oval 1090">
              <a:extLst>
                <a:ext uri="{FF2B5EF4-FFF2-40B4-BE49-F238E27FC236}">
                  <a16:creationId xmlns:a16="http://schemas.microsoft.com/office/drawing/2014/main" id="{5A257CDF-2E36-4DC7-8EE4-5CD8F8ECAC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36830" y="554419"/>
              <a:ext cx="382700" cy="3827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92" name="Oval 1091">
              <a:extLst>
                <a:ext uri="{FF2B5EF4-FFF2-40B4-BE49-F238E27FC236}">
                  <a16:creationId xmlns:a16="http://schemas.microsoft.com/office/drawing/2014/main" id="{D5B26E0E-A115-4AE2-82D8-76BB93CC4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2430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3" name="Oval 1092">
              <a:extLst>
                <a:ext uri="{FF2B5EF4-FFF2-40B4-BE49-F238E27FC236}">
                  <a16:creationId xmlns:a16="http://schemas.microsoft.com/office/drawing/2014/main" id="{755058DB-7E01-4E95-BF59-983AA1BBB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29630" y="5482355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4" name="Oval 1093">
              <a:extLst>
                <a:ext uri="{FF2B5EF4-FFF2-40B4-BE49-F238E27FC236}">
                  <a16:creationId xmlns:a16="http://schemas.microsoft.com/office/drawing/2014/main" id="{A810F7E2-23F3-44D6-B09E-71E5565360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1532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5" name="Oval 1094">
              <a:extLst>
                <a:ext uri="{FF2B5EF4-FFF2-40B4-BE49-F238E27FC236}">
                  <a16:creationId xmlns:a16="http://schemas.microsoft.com/office/drawing/2014/main" id="{59D5C391-E1DB-410A-A78C-ED3BBDFF07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20382" y="6255986"/>
              <a:ext cx="305780" cy="30578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96" name="Oval 1095">
              <a:extLst>
                <a:ext uri="{FF2B5EF4-FFF2-40B4-BE49-F238E27FC236}">
                  <a16:creationId xmlns:a16="http://schemas.microsoft.com/office/drawing/2014/main" id="{77C4944D-9373-4283-BCAA-927A031665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34343" y="6204350"/>
              <a:ext cx="113367" cy="113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7" name="Freeform: Shape 1051">
              <a:extLst>
                <a:ext uri="{FF2B5EF4-FFF2-40B4-BE49-F238E27FC236}">
                  <a16:creationId xmlns:a16="http://schemas.microsoft.com/office/drawing/2014/main" id="{6804C521-2D9F-4CE4-AFD3-D4F1551FEC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42244" y="6317718"/>
              <a:ext cx="549756" cy="540282"/>
            </a:xfrm>
            <a:custGeom>
              <a:avLst/>
              <a:gdLst>
                <a:gd name="connsiteX0" fmla="*/ 1224540 w 2115556"/>
                <a:gd name="connsiteY0" fmla="*/ 0 h 2079100"/>
                <a:gd name="connsiteX1" fmla="*/ 2090421 w 2115556"/>
                <a:gd name="connsiteY1" fmla="*/ 358660 h 2079100"/>
                <a:gd name="connsiteX2" fmla="*/ 2115556 w 2115556"/>
                <a:gd name="connsiteY2" fmla="*/ 386315 h 2079100"/>
                <a:gd name="connsiteX3" fmla="*/ 2115556 w 2115556"/>
                <a:gd name="connsiteY3" fmla="*/ 2062765 h 2079100"/>
                <a:gd name="connsiteX4" fmla="*/ 2100710 w 2115556"/>
                <a:gd name="connsiteY4" fmla="*/ 2079100 h 2079100"/>
                <a:gd name="connsiteX5" fmla="*/ 348370 w 2115556"/>
                <a:gd name="connsiteY5" fmla="*/ 2079100 h 2079100"/>
                <a:gd name="connsiteX6" fmla="*/ 279625 w 2115556"/>
                <a:gd name="connsiteY6" fmla="*/ 2003461 h 2079100"/>
                <a:gd name="connsiteX7" fmla="*/ 0 w 2115556"/>
                <a:gd name="connsiteY7" fmla="*/ 1224540 h 2079100"/>
                <a:gd name="connsiteX8" fmla="*/ 1224540 w 2115556"/>
                <a:gd name="connsiteY8" fmla="*/ 0 h 207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5556" h="2079100">
                  <a:moveTo>
                    <a:pt x="1224540" y="0"/>
                  </a:moveTo>
                  <a:cubicBezTo>
                    <a:pt x="1562687" y="0"/>
                    <a:pt x="1868823" y="137062"/>
                    <a:pt x="2090421" y="358660"/>
                  </a:cubicBezTo>
                  <a:lnTo>
                    <a:pt x="2115556" y="386315"/>
                  </a:lnTo>
                  <a:lnTo>
                    <a:pt x="2115556" y="2062765"/>
                  </a:lnTo>
                  <a:lnTo>
                    <a:pt x="2100710" y="2079100"/>
                  </a:lnTo>
                  <a:lnTo>
                    <a:pt x="348370" y="2079100"/>
                  </a:lnTo>
                  <a:lnTo>
                    <a:pt x="279625" y="2003461"/>
                  </a:lnTo>
                  <a:cubicBezTo>
                    <a:pt x="104938" y="1791789"/>
                    <a:pt x="0" y="1520419"/>
                    <a:pt x="0" y="1224540"/>
                  </a:cubicBezTo>
                  <a:cubicBezTo>
                    <a:pt x="0" y="548245"/>
                    <a:pt x="548245" y="0"/>
                    <a:pt x="1224540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098" name="Freeform: Shape 1052">
              <a:extLst>
                <a:ext uri="{FF2B5EF4-FFF2-40B4-BE49-F238E27FC236}">
                  <a16:creationId xmlns:a16="http://schemas.microsoft.com/office/drawing/2014/main" id="{755AC65C-13EF-4182-AA3C-62BE165C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" y="-1"/>
              <a:ext cx="510196" cy="538336"/>
            </a:xfrm>
            <a:custGeom>
              <a:avLst/>
              <a:gdLst>
                <a:gd name="connsiteX0" fmla="*/ 0 w 510196"/>
                <a:gd name="connsiteY0" fmla="*/ 0 h 538336"/>
                <a:gd name="connsiteX1" fmla="*/ 459276 w 510196"/>
                <a:gd name="connsiteY1" fmla="*/ 0 h 538336"/>
                <a:gd name="connsiteX2" fmla="*/ 482126 w 510196"/>
                <a:gd name="connsiteY2" fmla="*/ 42098 h 538336"/>
                <a:gd name="connsiteX3" fmla="*/ 510196 w 510196"/>
                <a:gd name="connsiteY3" fmla="*/ 181136 h 538336"/>
                <a:gd name="connsiteX4" fmla="*/ 152996 w 510196"/>
                <a:gd name="connsiteY4" fmla="*/ 538336 h 538336"/>
                <a:gd name="connsiteX5" fmla="*/ 13958 w 510196"/>
                <a:gd name="connsiteY5" fmla="*/ 510266 h 538336"/>
                <a:gd name="connsiteX6" fmla="*/ 0 w 510196"/>
                <a:gd name="connsiteY6" fmla="*/ 502690 h 538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0196" h="538336">
                  <a:moveTo>
                    <a:pt x="0" y="0"/>
                  </a:moveTo>
                  <a:lnTo>
                    <a:pt x="459276" y="0"/>
                  </a:lnTo>
                  <a:lnTo>
                    <a:pt x="482126" y="42098"/>
                  </a:lnTo>
                  <a:cubicBezTo>
                    <a:pt x="500201" y="84833"/>
                    <a:pt x="510196" y="131817"/>
                    <a:pt x="510196" y="181136"/>
                  </a:cubicBezTo>
                  <a:cubicBezTo>
                    <a:pt x="510196" y="378412"/>
                    <a:pt x="350272" y="538336"/>
                    <a:pt x="152996" y="538336"/>
                  </a:cubicBezTo>
                  <a:cubicBezTo>
                    <a:pt x="103677" y="538336"/>
                    <a:pt x="56693" y="528341"/>
                    <a:pt x="13958" y="510266"/>
                  </a:cubicBezTo>
                  <a:lnTo>
                    <a:pt x="0" y="50269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099" name="Freeform: Shape 1053">
              <a:extLst>
                <a:ext uri="{FF2B5EF4-FFF2-40B4-BE49-F238E27FC236}">
                  <a16:creationId xmlns:a16="http://schemas.microsoft.com/office/drawing/2014/main" id="{E40DA8D2-FA4B-4282-9D44-48C27B63A1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28695" y="1"/>
              <a:ext cx="554074" cy="282754"/>
            </a:xfrm>
            <a:custGeom>
              <a:avLst/>
              <a:gdLst>
                <a:gd name="connsiteX0" fmla="*/ 644 w 309162"/>
                <a:gd name="connsiteY0" fmla="*/ 0 h 157771"/>
                <a:gd name="connsiteX1" fmla="*/ 308518 w 309162"/>
                <a:gd name="connsiteY1" fmla="*/ 0 h 157771"/>
                <a:gd name="connsiteX2" fmla="*/ 309162 w 309162"/>
                <a:gd name="connsiteY2" fmla="*/ 3190 h 157771"/>
                <a:gd name="connsiteX3" fmla="*/ 154581 w 309162"/>
                <a:gd name="connsiteY3" fmla="*/ 157771 h 157771"/>
                <a:gd name="connsiteX4" fmla="*/ 0 w 309162"/>
                <a:gd name="connsiteY4" fmla="*/ 3190 h 15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162" h="157771">
                  <a:moveTo>
                    <a:pt x="644" y="0"/>
                  </a:moveTo>
                  <a:lnTo>
                    <a:pt x="308518" y="0"/>
                  </a:lnTo>
                  <a:lnTo>
                    <a:pt x="309162" y="3190"/>
                  </a:lnTo>
                  <a:cubicBezTo>
                    <a:pt x="309162" y="88563"/>
                    <a:pt x="239954" y="157771"/>
                    <a:pt x="154581" y="157771"/>
                  </a:cubicBezTo>
                  <a:cubicBezTo>
                    <a:pt x="69208" y="157771"/>
                    <a:pt x="0" y="88563"/>
                    <a:pt x="0" y="319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100" name="Oval 1099">
              <a:extLst>
                <a:ext uri="{FF2B5EF4-FFF2-40B4-BE49-F238E27FC236}">
                  <a16:creationId xmlns:a16="http://schemas.microsoft.com/office/drawing/2014/main" id="{99065014-CB18-414D-A527-31ECC4570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04140" y="1132500"/>
              <a:ext cx="84680" cy="846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1" name="Freeform: Shape 1055">
              <a:extLst>
                <a:ext uri="{FF2B5EF4-FFF2-40B4-BE49-F238E27FC236}">
                  <a16:creationId xmlns:a16="http://schemas.microsoft.com/office/drawing/2014/main" id="{8F39E27A-56C1-4328-8DF1-2DA147C784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51348" y="5576515"/>
              <a:ext cx="137603" cy="210490"/>
            </a:xfrm>
            <a:custGeom>
              <a:avLst/>
              <a:gdLst>
                <a:gd name="connsiteX0" fmla="*/ 105245 w 137603"/>
                <a:gd name="connsiteY0" fmla="*/ 0 h 210490"/>
                <a:gd name="connsiteX1" fmla="*/ 137603 w 137603"/>
                <a:gd name="connsiteY1" fmla="*/ 6533 h 210490"/>
                <a:gd name="connsiteX2" fmla="*/ 137603 w 137603"/>
                <a:gd name="connsiteY2" fmla="*/ 203957 h 210490"/>
                <a:gd name="connsiteX3" fmla="*/ 105245 w 137603"/>
                <a:gd name="connsiteY3" fmla="*/ 210490 h 210490"/>
                <a:gd name="connsiteX4" fmla="*/ 0 w 137603"/>
                <a:gd name="connsiteY4" fmla="*/ 105245 h 210490"/>
                <a:gd name="connsiteX5" fmla="*/ 105245 w 137603"/>
                <a:gd name="connsiteY5" fmla="*/ 0 h 21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603" h="210490">
                  <a:moveTo>
                    <a:pt x="105245" y="0"/>
                  </a:moveTo>
                  <a:lnTo>
                    <a:pt x="137603" y="6533"/>
                  </a:lnTo>
                  <a:lnTo>
                    <a:pt x="137603" y="203957"/>
                  </a:lnTo>
                  <a:lnTo>
                    <a:pt x="105245" y="210490"/>
                  </a:lnTo>
                  <a:cubicBezTo>
                    <a:pt x="47120" y="210490"/>
                    <a:pt x="0" y="163370"/>
                    <a:pt x="0" y="105245"/>
                  </a:cubicBezTo>
                  <a:cubicBezTo>
                    <a:pt x="0" y="47120"/>
                    <a:pt x="47120" y="0"/>
                    <a:pt x="105245" y="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</p:grpSp>
      <p:sp useBgFill="1">
        <p:nvSpPr>
          <p:cNvPr id="1102" name="Rectangle 1101">
            <a:extLst>
              <a:ext uri="{FF2B5EF4-FFF2-40B4-BE49-F238E27FC236}">
                <a16:creationId xmlns:a16="http://schemas.microsoft.com/office/drawing/2014/main" id="{9D767E3F-5FD8-43EF-92CC-71463D47E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03" name="Rectangle 1102">
            <a:extLst>
              <a:ext uri="{FF2B5EF4-FFF2-40B4-BE49-F238E27FC236}">
                <a16:creationId xmlns:a16="http://schemas.microsoft.com/office/drawing/2014/main" id="{53326BAA-9686-4D37-B702-A459A43F9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54F1F5-7788-1CAE-5865-86DD431A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39" y="1122363"/>
            <a:ext cx="5047488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Un repaso de complejidad</a:t>
            </a:r>
            <a:endParaRPr lang="en-US" dirty="0"/>
          </a:p>
        </p:txBody>
      </p:sp>
      <p:sp>
        <p:nvSpPr>
          <p:cNvPr id="1104" name="Oval 1">
            <a:extLst>
              <a:ext uri="{FF2B5EF4-FFF2-40B4-BE49-F238E27FC236}">
                <a16:creationId xmlns:a16="http://schemas.microsoft.com/office/drawing/2014/main" id="{AB330529-CB1E-4112-8F01-435C2E299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91411" y="557332"/>
            <a:ext cx="5743337" cy="574333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05" name="decorative circles">
            <a:extLst>
              <a:ext uri="{FF2B5EF4-FFF2-40B4-BE49-F238E27FC236}">
                <a16:creationId xmlns:a16="http://schemas.microsoft.com/office/drawing/2014/main" id="{A6BAEEFE-5A15-4E44-B100-CFD7F5D6D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870062" y="289695"/>
            <a:ext cx="4971115" cy="6138399"/>
            <a:chOff x="6870062" y="289695"/>
            <a:chExt cx="4971115" cy="6138399"/>
          </a:xfrm>
        </p:grpSpPr>
        <p:sp>
          <p:nvSpPr>
            <p:cNvPr id="1065" name="Oval 1064">
              <a:extLst>
                <a:ext uri="{FF2B5EF4-FFF2-40B4-BE49-F238E27FC236}">
                  <a16:creationId xmlns:a16="http://schemas.microsoft.com/office/drawing/2014/main" id="{9F653A2A-2CD3-4B8D-B1DB-0B410110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43605" y="289695"/>
              <a:ext cx="226735" cy="226735"/>
            </a:xfrm>
            <a:prstGeom prst="ellipse">
              <a:avLst/>
            </a:prstGeom>
            <a:solidFill>
              <a:srgbClr val="9744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6" name="Oval 1105">
              <a:extLst>
                <a:ext uri="{FF2B5EF4-FFF2-40B4-BE49-F238E27FC236}">
                  <a16:creationId xmlns:a16="http://schemas.microsoft.com/office/drawing/2014/main" id="{7B14CA02-0561-4C97-8FF3-95C5A56793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74736" y="5667686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7" name="Oval 1066">
              <a:extLst>
                <a:ext uri="{FF2B5EF4-FFF2-40B4-BE49-F238E27FC236}">
                  <a16:creationId xmlns:a16="http://schemas.microsoft.com/office/drawing/2014/main" id="{5D1DCF05-9A46-4ED2-9213-6762C6975A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27805" y="5275653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7" name="Oval 1106">
              <a:extLst>
                <a:ext uri="{FF2B5EF4-FFF2-40B4-BE49-F238E27FC236}">
                  <a16:creationId xmlns:a16="http://schemas.microsoft.com/office/drawing/2014/main" id="{7C2DFB0F-9C5B-42B4-A4C5-1C4308E5E4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69847" y="59428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9" name="Oval 1068">
              <a:extLst>
                <a:ext uri="{FF2B5EF4-FFF2-40B4-BE49-F238E27FC236}">
                  <a16:creationId xmlns:a16="http://schemas.microsoft.com/office/drawing/2014/main" id="{09002102-7C3F-4562-B6C9-B6662E8A2A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81540" y="655922"/>
              <a:ext cx="466441" cy="466441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8" name="Oval 1107">
              <a:extLst>
                <a:ext uri="{FF2B5EF4-FFF2-40B4-BE49-F238E27FC236}">
                  <a16:creationId xmlns:a16="http://schemas.microsoft.com/office/drawing/2014/main" id="{38ABC509-D5C1-4B54-88A3-76D47A1AEC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03560" y="387281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1" name="Oval 1070">
              <a:extLst>
                <a:ext uri="{FF2B5EF4-FFF2-40B4-BE49-F238E27FC236}">
                  <a16:creationId xmlns:a16="http://schemas.microsoft.com/office/drawing/2014/main" id="{69564177-4282-4F98-81F4-F758FF774D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163367" y="6122314"/>
              <a:ext cx="305780" cy="30578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9" name="Oval 1108">
              <a:extLst>
                <a:ext uri="{FF2B5EF4-FFF2-40B4-BE49-F238E27FC236}">
                  <a16:creationId xmlns:a16="http://schemas.microsoft.com/office/drawing/2014/main" id="{2B760430-7B8B-4E35-A89B-197E329999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70062" y="5959435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32" name="Picture 8" descr="Time Complexity: Everything You Need to Know! | by Ying Peng | Medium">
            <a:extLst>
              <a:ext uri="{FF2B5EF4-FFF2-40B4-BE49-F238E27FC236}">
                <a16:creationId xmlns:a16="http://schemas.microsoft.com/office/drawing/2014/main" id="{E402DC4F-07DD-9786-B4EF-6B309D6E68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89462" y="-28448"/>
            <a:ext cx="7210942" cy="6886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00813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89F95-9B4E-E33D-83F2-3E5F0F04E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Ejercicio</a:t>
            </a:r>
            <a:r>
              <a:rPr lang="en-US" dirty="0"/>
              <a:t> 1: Pasos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EAFE73-87C8-8677-3FAA-5D25D97B94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err="1"/>
              <a:t>Localizo</a:t>
            </a:r>
            <a:r>
              <a:rPr lang="en-US" dirty="0"/>
              <a:t> la </a:t>
            </a:r>
            <a:r>
              <a:rPr lang="en-US" dirty="0" err="1"/>
              <a:t>clase</a:t>
            </a:r>
            <a:r>
              <a:rPr lang="en-US" dirty="0"/>
              <a:t> que </a:t>
            </a:r>
            <a:r>
              <a:rPr lang="en-US" dirty="0" err="1"/>
              <a:t>debo</a:t>
            </a:r>
            <a:r>
              <a:rPr lang="en-US" dirty="0"/>
              <a:t> </a:t>
            </a:r>
            <a:r>
              <a:rPr lang="en-US" dirty="0" err="1"/>
              <a:t>modificar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Identifico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parámetros</a:t>
            </a:r>
            <a:r>
              <a:rPr lang="en-US" dirty="0"/>
              <a:t> de entrada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Analizo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objeto</a:t>
            </a:r>
            <a:r>
              <a:rPr lang="en-US" dirty="0"/>
              <a:t> que se </a:t>
            </a:r>
            <a:r>
              <a:rPr lang="en-US" dirty="0" err="1"/>
              <a:t>devuelve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Localizo</a:t>
            </a:r>
            <a:r>
              <a:rPr lang="en-US" dirty="0"/>
              <a:t> y </a:t>
            </a:r>
            <a:r>
              <a:rPr lang="en-US" dirty="0" err="1"/>
              <a:t>analizo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casos</a:t>
            </a:r>
            <a:r>
              <a:rPr lang="en-US" dirty="0"/>
              <a:t> de </a:t>
            </a:r>
            <a:r>
              <a:rPr lang="en-US" dirty="0" err="1"/>
              <a:t>prueba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Preparo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entorno</a:t>
            </a:r>
            <a:r>
              <a:rPr lang="en-US" dirty="0"/>
              <a:t>, </a:t>
            </a:r>
            <a:r>
              <a:rPr lang="en-US" dirty="0" err="1"/>
              <a:t>importo</a:t>
            </a:r>
            <a:r>
              <a:rPr lang="en-US" dirty="0"/>
              <a:t> las </a:t>
            </a:r>
            <a:r>
              <a:rPr lang="en-US" dirty="0" err="1"/>
              <a:t>librerias</a:t>
            </a:r>
            <a:r>
              <a:rPr lang="en-US" dirty="0"/>
              <a:t> </a:t>
            </a:r>
            <a:r>
              <a:rPr lang="en-US" dirty="0" err="1"/>
              <a:t>necesarias</a:t>
            </a:r>
            <a:r>
              <a:rPr lang="en-US" dirty="0"/>
              <a:t> y </a:t>
            </a:r>
            <a:r>
              <a:rPr lang="en-US" dirty="0" err="1"/>
              <a:t>ejecuto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casos</a:t>
            </a:r>
            <a:r>
              <a:rPr lang="en-US" dirty="0"/>
              <a:t> de </a:t>
            </a:r>
            <a:r>
              <a:rPr lang="en-US" dirty="0" err="1"/>
              <a:t>prueba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Realizo</a:t>
            </a:r>
            <a:r>
              <a:rPr lang="en-US" dirty="0"/>
              <a:t> un </a:t>
            </a:r>
            <a:r>
              <a:rPr lang="en-US" dirty="0" err="1"/>
              <a:t>esquema</a:t>
            </a:r>
            <a:r>
              <a:rPr lang="en-US" dirty="0"/>
              <a:t> del Código a </a:t>
            </a:r>
            <a:r>
              <a:rPr lang="en-US" dirty="0" err="1"/>
              <a:t>desarrollar</a:t>
            </a:r>
            <a:r>
              <a:rPr lang="en-US" dirty="0"/>
              <a:t>: </a:t>
            </a:r>
          </a:p>
          <a:p>
            <a:pPr marL="914400" lvl="1" indent="-457200">
              <a:buFont typeface="+mj-lt"/>
              <a:buAutoNum type="romanLcPeriod"/>
            </a:pPr>
            <a:r>
              <a:rPr lang="en-US" dirty="0" err="1"/>
              <a:t>Documentación</a:t>
            </a:r>
            <a:r>
              <a:rPr lang="en-US" dirty="0"/>
              <a:t> (</a:t>
            </a:r>
            <a:r>
              <a:rPr lang="en-US" dirty="0" err="1"/>
              <a:t>enunciado</a:t>
            </a:r>
            <a:r>
              <a:rPr lang="en-US" dirty="0"/>
              <a:t>)</a:t>
            </a:r>
          </a:p>
          <a:p>
            <a:pPr marL="914400" lvl="1" indent="-457200">
              <a:buFont typeface="+mj-lt"/>
              <a:buAutoNum type="romanLcPeriod"/>
            </a:pPr>
            <a:r>
              <a:rPr lang="en-US" dirty="0" err="1"/>
              <a:t>Escenarios</a:t>
            </a:r>
            <a:endParaRPr lang="en-US" dirty="0"/>
          </a:p>
          <a:p>
            <a:pPr marL="914400" lvl="1" indent="-457200">
              <a:buFont typeface="+mj-lt"/>
              <a:buAutoNum type="romanLcPeriod"/>
            </a:pPr>
            <a:r>
              <a:rPr lang="en-US" dirty="0" err="1"/>
              <a:t>Esquema</a:t>
            </a:r>
            <a:r>
              <a:rPr lang="en-US" dirty="0"/>
              <a:t> </a:t>
            </a:r>
            <a:r>
              <a:rPr lang="en-US" dirty="0" err="1"/>
              <a:t>algorítmico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Implementación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Genero </a:t>
            </a:r>
            <a:r>
              <a:rPr lang="en-US" dirty="0" err="1"/>
              <a:t>casos</a:t>
            </a:r>
            <a:r>
              <a:rPr lang="en-US" dirty="0"/>
              <a:t> de </a:t>
            </a:r>
            <a:r>
              <a:rPr lang="en-US" dirty="0" err="1"/>
              <a:t>prueba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0084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F3B8D-8A7F-D132-CFAE-D9A8C6417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Ejercicio 1:Implementación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00836A-C50C-768A-1595-C37FF6EC80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3200" dirty="0"/>
              <a:t>¿</a:t>
            </a:r>
            <a:r>
              <a:rPr lang="en-US" sz="3200" dirty="0" err="1"/>
              <a:t>Cómo</a:t>
            </a:r>
            <a:r>
              <a:rPr lang="en-US" sz="3200" dirty="0"/>
              <a:t> se </a:t>
            </a:r>
            <a:r>
              <a:rPr lang="en-US" sz="3200" dirty="0" err="1"/>
              <a:t>manejan</a:t>
            </a:r>
            <a:r>
              <a:rPr lang="en-US" sz="3200" dirty="0"/>
              <a:t> las </a:t>
            </a:r>
            <a:r>
              <a:rPr lang="en-US" sz="3200" dirty="0" err="1"/>
              <a:t>Estructuras</a:t>
            </a:r>
            <a:r>
              <a:rPr lang="en-US" sz="3200" dirty="0"/>
              <a:t> de Datos (EEDD) </a:t>
            </a:r>
            <a:r>
              <a:rPr lang="en-US" sz="3200" dirty="0" err="1"/>
              <a:t>qué</a:t>
            </a:r>
            <a:r>
              <a:rPr lang="en-US" sz="3200" dirty="0"/>
              <a:t> </a:t>
            </a:r>
            <a:r>
              <a:rPr lang="en-US" sz="3200" dirty="0" err="1"/>
              <a:t>recibo</a:t>
            </a:r>
            <a:r>
              <a:rPr lang="en-US" sz="3200" dirty="0"/>
              <a:t> </a:t>
            </a:r>
            <a:r>
              <a:rPr lang="en-US" sz="3200" dirty="0" err="1"/>
              <a:t>por</a:t>
            </a:r>
            <a:r>
              <a:rPr lang="en-US" sz="3200" dirty="0"/>
              <a:t> </a:t>
            </a:r>
            <a:r>
              <a:rPr lang="en-US" sz="3200" dirty="0" err="1"/>
              <a:t>parámetros</a:t>
            </a:r>
            <a:r>
              <a:rPr lang="en-US" sz="3200" dirty="0"/>
              <a:t>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200" dirty="0"/>
              <a:t>¿</a:t>
            </a:r>
            <a:r>
              <a:rPr lang="en-US" sz="3200" dirty="0" err="1"/>
              <a:t>Qué</a:t>
            </a:r>
            <a:r>
              <a:rPr lang="en-US" sz="3200" dirty="0"/>
              <a:t> </a:t>
            </a:r>
            <a:r>
              <a:rPr lang="en-US" sz="3200" dirty="0" err="1"/>
              <a:t>operaciones</a:t>
            </a:r>
            <a:r>
              <a:rPr lang="en-US" sz="3200" dirty="0"/>
              <a:t> </a:t>
            </a:r>
            <a:r>
              <a:rPr lang="en-US" sz="3200" dirty="0" err="1"/>
              <a:t>necesito</a:t>
            </a:r>
            <a:r>
              <a:rPr lang="en-US" sz="3200" dirty="0"/>
              <a:t> de la EEDD?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200" dirty="0"/>
              <a:t>¿</a:t>
            </a:r>
            <a:r>
              <a:rPr lang="en-US" sz="3200" dirty="0" err="1"/>
              <a:t>Qué</a:t>
            </a:r>
            <a:r>
              <a:rPr lang="en-US" sz="3200" dirty="0"/>
              <a:t> </a:t>
            </a:r>
            <a:r>
              <a:rPr lang="en-US" sz="3200" dirty="0" err="1"/>
              <a:t>estructuras</a:t>
            </a:r>
            <a:r>
              <a:rPr lang="en-US" sz="3200" dirty="0"/>
              <a:t> </a:t>
            </a:r>
            <a:r>
              <a:rPr lang="en-US" sz="3200" dirty="0" err="1"/>
              <a:t>puedo</a:t>
            </a:r>
            <a:r>
              <a:rPr lang="en-US" sz="3200" dirty="0"/>
              <a:t> </a:t>
            </a:r>
            <a:r>
              <a:rPr lang="en-US" sz="3200" dirty="0" err="1"/>
              <a:t>utilizar</a:t>
            </a:r>
            <a:r>
              <a:rPr lang="en-US" sz="3200" dirty="0"/>
              <a:t>?</a:t>
            </a:r>
          </a:p>
          <a:p>
            <a:pPr lvl="1"/>
            <a:r>
              <a:rPr lang="en-US" sz="3200" dirty="0"/>
              <a:t>Tiene que </a:t>
            </a:r>
            <a:r>
              <a:rPr lang="en-US" sz="3200" dirty="0" err="1"/>
              <a:t>cumplir</a:t>
            </a:r>
            <a:r>
              <a:rPr lang="en-US" sz="3200" dirty="0"/>
              <a:t> con la </a:t>
            </a:r>
            <a:r>
              <a:rPr lang="en-US" sz="3200" dirty="0" err="1"/>
              <a:t>complejidad</a:t>
            </a:r>
            <a:r>
              <a:rPr lang="en-US" sz="3200" dirty="0"/>
              <a:t> </a:t>
            </a:r>
            <a:r>
              <a:rPr lang="en-US" sz="3200" dirty="0" err="1"/>
              <a:t>deseada</a:t>
            </a:r>
            <a:endParaRPr lang="en-US" sz="3200" dirty="0"/>
          </a:p>
          <a:p>
            <a:pPr lvl="1"/>
            <a:r>
              <a:rPr lang="en-US" sz="3200" dirty="0" err="1"/>
              <a:t>Debe</a:t>
            </a:r>
            <a:r>
              <a:rPr lang="en-US" sz="3200" dirty="0"/>
              <a:t> extender/</a:t>
            </a:r>
            <a:r>
              <a:rPr lang="en-US" sz="3200" dirty="0" err="1"/>
              <a:t>implementar</a:t>
            </a:r>
            <a:r>
              <a:rPr lang="en-US" sz="3200" dirty="0"/>
              <a:t> la </a:t>
            </a:r>
            <a:r>
              <a:rPr lang="en-US" sz="3200" dirty="0" err="1"/>
              <a:t>clase</a:t>
            </a:r>
            <a:r>
              <a:rPr lang="en-US" sz="3200" dirty="0"/>
              <a:t> </a:t>
            </a:r>
            <a:r>
              <a:rPr lang="en-US" sz="3200" dirty="0" err="1"/>
              <a:t>deseada</a:t>
            </a:r>
            <a:endParaRPr lang="en-US" sz="3200" dirty="0"/>
          </a:p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endParaRPr lang="en-US" sz="2000" dirty="0"/>
          </a:p>
          <a:p>
            <a:pPr marL="0" indent="0" algn="ctr">
              <a:buNone/>
            </a:pPr>
            <a:r>
              <a:rPr lang="en-US" sz="3200" dirty="0"/>
              <a:t>¡¡USAD EL DEBUGGER!!</a:t>
            </a:r>
          </a:p>
        </p:txBody>
      </p:sp>
    </p:spTree>
    <p:extLst>
      <p:ext uri="{BB962C8B-B14F-4D97-AF65-F5344CB8AC3E}">
        <p14:creationId xmlns:p14="http://schemas.microsoft.com/office/powerpoint/2010/main" val="3641311823"/>
      </p:ext>
    </p:extLst>
  </p:cSld>
  <p:clrMapOvr>
    <a:masterClrMapping/>
  </p:clrMapOvr>
</p:sld>
</file>

<file path=ppt/theme/theme1.xml><?xml version="1.0" encoding="utf-8"?>
<a:theme xmlns:a="http://schemas.openxmlformats.org/drawingml/2006/main" name="ConfettiVTI">
  <a:themeElements>
    <a:clrScheme name="AnalogousFromLightSeedLeftStep">
      <a:dk1>
        <a:srgbClr val="000000"/>
      </a:dk1>
      <a:lt1>
        <a:srgbClr val="FFFFFF"/>
      </a:lt1>
      <a:dk2>
        <a:srgbClr val="3E2D23"/>
      </a:dk2>
      <a:lt2>
        <a:srgbClr val="E2E3E8"/>
      </a:lt2>
      <a:accent1>
        <a:srgbClr val="AAA17E"/>
      </a:accent1>
      <a:accent2>
        <a:srgbClr val="BC947C"/>
      </a:accent2>
      <a:accent3>
        <a:srgbClr val="C89497"/>
      </a:accent3>
      <a:accent4>
        <a:srgbClr val="BC7C9A"/>
      </a:accent4>
      <a:accent5>
        <a:srgbClr val="C58EBF"/>
      </a:accent5>
      <a:accent6>
        <a:srgbClr val="A97CBC"/>
      </a:accent6>
      <a:hlink>
        <a:srgbClr val="6978AE"/>
      </a:hlink>
      <a:folHlink>
        <a:srgbClr val="7F7F7F"/>
      </a:folHlink>
    </a:clrScheme>
    <a:fontScheme name="Custom 10">
      <a:majorFont>
        <a:latin typeface="Gill Sans Nov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nfettiVTI" id="{B5618F7C-B4F0-4D28-83B4-440D0519681F}" vid="{5F84EFDF-E14E-48C6-955C-990A32085A7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</TotalTime>
  <Words>1086</Words>
  <Application>Microsoft Macintosh PowerPoint</Application>
  <PresentationFormat>Widescreen</PresentationFormat>
  <Paragraphs>101</Paragraphs>
  <Slides>23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Aptos</vt:lpstr>
      <vt:lpstr>Arial</vt:lpstr>
      <vt:lpstr>AvenirNext LT Pro Medium</vt:lpstr>
      <vt:lpstr>Calibri</vt:lpstr>
      <vt:lpstr>Consolas</vt:lpstr>
      <vt:lpstr>Gill Sans Nova</vt:lpstr>
      <vt:lpstr>ConfettiVTI</vt:lpstr>
      <vt:lpstr>Examen convocatoria de septiembre</vt:lpstr>
      <vt:lpstr>Ejercicio 1: Enunciado</vt:lpstr>
      <vt:lpstr>Ejercicio 1: Enunciado</vt:lpstr>
      <vt:lpstr>Ejercicio 1: Enunciado</vt:lpstr>
      <vt:lpstr>Ejercicio 1: Enunciado</vt:lpstr>
      <vt:lpstr>Ejercicio 1: Enunciado</vt:lpstr>
      <vt:lpstr>Un repaso de complejidad</vt:lpstr>
      <vt:lpstr>Ejercicio 1: Pasos</vt:lpstr>
      <vt:lpstr>Ejercicio 1:Implementación</vt:lpstr>
      <vt:lpstr>PowerPoint Presentation</vt:lpstr>
      <vt:lpstr>Ejercicio 1:Implementación</vt:lpstr>
      <vt:lpstr>PowerPoint Presentation</vt:lpstr>
      <vt:lpstr>Ejercicio 2: Enunciado</vt:lpstr>
      <vt:lpstr>Ejercicio 2: Enunciado</vt:lpstr>
      <vt:lpstr>Ejercicio 2: Enunciado</vt:lpstr>
      <vt:lpstr>Ejercicio 2: Enunciado</vt:lpstr>
      <vt:lpstr>Ejercicio 2: Enunciado</vt:lpstr>
      <vt:lpstr>Ejercicio 2: Enunciado</vt:lpstr>
      <vt:lpstr>Ejercicio 2: Enunciado</vt:lpstr>
      <vt:lpstr>Ejercicio 2: Enunciado</vt:lpstr>
      <vt:lpstr>Ejercicio 2: Enunciado</vt:lpstr>
      <vt:lpstr>Ejercicio 2: Pasos</vt:lpstr>
      <vt:lpstr>Ejercicio 2:Implementación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Sergio Cavero Díaz</dc:creator>
  <cp:lastModifiedBy>Sergio Cavero Díaz</cp:lastModifiedBy>
  <cp:revision>4</cp:revision>
  <dcterms:created xsi:type="dcterms:W3CDTF">2024-06-08T08:55:35Z</dcterms:created>
  <dcterms:modified xsi:type="dcterms:W3CDTF">2024-06-10T10:37:36Z</dcterms:modified>
</cp:coreProperties>
</file>