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79" r:id="rId14"/>
    <p:sldId id="267" r:id="rId15"/>
    <p:sldId id="269" r:id="rId16"/>
    <p:sldId id="268" r:id="rId17"/>
    <p:sldId id="270" r:id="rId18"/>
    <p:sldId id="271" r:id="rId19"/>
    <p:sldId id="274" r:id="rId20"/>
    <p:sldId id="275" r:id="rId21"/>
    <p:sldId id="272" r:id="rId22"/>
    <p:sldId id="273"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MODEL</a:t>
            </a:r>
            <a:r>
              <a:rPr lang="en-IN" baseline="0"/>
              <a:t>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Sheet1!$D$3</c:f>
              <c:strCache>
                <c:ptCount val="1"/>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multiLvlStrRef>
              <c:f>Sheet1!$B$4:$C$11</c:f>
              <c:multiLvlStrCache>
                <c:ptCount val="8"/>
                <c:lvl>
                  <c:pt idx="0">
                    <c:v>HIDDEN</c:v>
                  </c:pt>
                  <c:pt idx="2">
                    <c:v>64</c:v>
                  </c:pt>
                  <c:pt idx="3">
                    <c:v>64</c:v>
                  </c:pt>
                  <c:pt idx="4">
                    <c:v>64</c:v>
                  </c:pt>
                  <c:pt idx="5">
                    <c:v>64</c:v>
                  </c:pt>
                  <c:pt idx="6">
                    <c:v>32</c:v>
                  </c:pt>
                  <c:pt idx="7">
                    <c:v>64</c:v>
                  </c:pt>
                </c:lvl>
                <c:lvl>
                  <c:pt idx="2">
                    <c:v>DNN</c:v>
                  </c:pt>
                  <c:pt idx="3">
                    <c:v>CNN</c:v>
                  </c:pt>
                  <c:pt idx="4">
                    <c:v>CNN</c:v>
                  </c:pt>
                  <c:pt idx="5">
                    <c:v>CNN</c:v>
                  </c:pt>
                  <c:pt idx="6">
                    <c:v>DNN</c:v>
                  </c:pt>
                  <c:pt idx="7">
                    <c:v>DNN</c:v>
                  </c:pt>
                </c:lvl>
              </c:multiLvlStrCache>
            </c:multiLvlStrRef>
          </c:xVal>
          <c:yVal>
            <c:numRef>
              <c:f>Sheet1!$D$4:$D$11</c:f>
              <c:numCache>
                <c:formatCode>General</c:formatCode>
                <c:ptCount val="8"/>
                <c:pt idx="0">
                  <c:v>0</c:v>
                </c:pt>
                <c:pt idx="1">
                  <c:v>0</c:v>
                </c:pt>
                <c:pt idx="2">
                  <c:v>1</c:v>
                </c:pt>
                <c:pt idx="3">
                  <c:v>10</c:v>
                </c:pt>
                <c:pt idx="4">
                  <c:v>1</c:v>
                </c:pt>
                <c:pt idx="5">
                  <c:v>2</c:v>
                </c:pt>
                <c:pt idx="6">
                  <c:v>1</c:v>
                </c:pt>
                <c:pt idx="7">
                  <c:v>4</c:v>
                </c:pt>
              </c:numCache>
            </c:numRef>
          </c:yVal>
          <c:smooth val="1"/>
          <c:extLst>
            <c:ext xmlns:c16="http://schemas.microsoft.com/office/drawing/2014/chart" uri="{C3380CC4-5D6E-409C-BE32-E72D297353CC}">
              <c16:uniqueId val="{00000000-591F-4617-942C-BEC1C542AA32}"/>
            </c:ext>
          </c:extLst>
        </c:ser>
        <c:ser>
          <c:idx val="1"/>
          <c:order val="1"/>
          <c:tx>
            <c:strRef>
              <c:f>Sheet1!$E$3</c:f>
              <c:strCache>
                <c:ptCount val="1"/>
                <c:pt idx="0">
                  <c:v>NMSE</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multiLvlStrRef>
              <c:f>Sheet1!$B$4:$C$11</c:f>
              <c:multiLvlStrCache>
                <c:ptCount val="8"/>
                <c:lvl>
                  <c:pt idx="0">
                    <c:v>HIDDEN</c:v>
                  </c:pt>
                  <c:pt idx="2">
                    <c:v>64</c:v>
                  </c:pt>
                  <c:pt idx="3">
                    <c:v>64</c:v>
                  </c:pt>
                  <c:pt idx="4">
                    <c:v>64</c:v>
                  </c:pt>
                  <c:pt idx="5">
                    <c:v>64</c:v>
                  </c:pt>
                  <c:pt idx="6">
                    <c:v>32</c:v>
                  </c:pt>
                  <c:pt idx="7">
                    <c:v>64</c:v>
                  </c:pt>
                </c:lvl>
                <c:lvl>
                  <c:pt idx="2">
                    <c:v>DNN</c:v>
                  </c:pt>
                  <c:pt idx="3">
                    <c:v>CNN</c:v>
                  </c:pt>
                  <c:pt idx="4">
                    <c:v>CNN</c:v>
                  </c:pt>
                  <c:pt idx="5">
                    <c:v>CNN</c:v>
                  </c:pt>
                  <c:pt idx="6">
                    <c:v>DNN</c:v>
                  </c:pt>
                  <c:pt idx="7">
                    <c:v>DNN</c:v>
                  </c:pt>
                </c:lvl>
              </c:multiLvlStrCache>
            </c:multiLvlStrRef>
          </c:xVal>
          <c:yVal>
            <c:numRef>
              <c:f>Sheet1!$E$4:$E$11</c:f>
              <c:numCache>
                <c:formatCode>General</c:formatCode>
                <c:ptCount val="8"/>
                <c:pt idx="2">
                  <c:v>4.9000000000000002E-2</c:v>
                </c:pt>
                <c:pt idx="3">
                  <c:v>5.7</c:v>
                </c:pt>
                <c:pt idx="4">
                  <c:v>0.53</c:v>
                </c:pt>
                <c:pt idx="5">
                  <c:v>0.5</c:v>
                </c:pt>
                <c:pt idx="6">
                  <c:v>0.5</c:v>
                </c:pt>
                <c:pt idx="7">
                  <c:v>0.5</c:v>
                </c:pt>
              </c:numCache>
            </c:numRef>
          </c:yVal>
          <c:smooth val="1"/>
          <c:extLst>
            <c:ext xmlns:c16="http://schemas.microsoft.com/office/drawing/2014/chart" uri="{C3380CC4-5D6E-409C-BE32-E72D297353CC}">
              <c16:uniqueId val="{00000001-591F-4617-942C-BEC1C542AA32}"/>
            </c:ext>
          </c:extLst>
        </c:ser>
        <c:ser>
          <c:idx val="2"/>
          <c:order val="2"/>
          <c:tx>
            <c:strRef>
              <c:f>Sheet1!$F$3</c:f>
              <c:strCache>
                <c:ptCount val="1"/>
                <c:pt idx="0">
                  <c:v>RMSE</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multiLvlStrRef>
              <c:f>Sheet1!$B$4:$C$11</c:f>
              <c:multiLvlStrCache>
                <c:ptCount val="8"/>
                <c:lvl>
                  <c:pt idx="0">
                    <c:v>HIDDEN</c:v>
                  </c:pt>
                  <c:pt idx="2">
                    <c:v>64</c:v>
                  </c:pt>
                  <c:pt idx="3">
                    <c:v>64</c:v>
                  </c:pt>
                  <c:pt idx="4">
                    <c:v>64</c:v>
                  </c:pt>
                  <c:pt idx="5">
                    <c:v>64</c:v>
                  </c:pt>
                  <c:pt idx="6">
                    <c:v>32</c:v>
                  </c:pt>
                  <c:pt idx="7">
                    <c:v>64</c:v>
                  </c:pt>
                </c:lvl>
                <c:lvl>
                  <c:pt idx="2">
                    <c:v>DNN</c:v>
                  </c:pt>
                  <c:pt idx="3">
                    <c:v>CNN</c:v>
                  </c:pt>
                  <c:pt idx="4">
                    <c:v>CNN</c:v>
                  </c:pt>
                  <c:pt idx="5">
                    <c:v>CNN</c:v>
                  </c:pt>
                  <c:pt idx="6">
                    <c:v>DNN</c:v>
                  </c:pt>
                  <c:pt idx="7">
                    <c:v>DNN</c:v>
                  </c:pt>
                </c:lvl>
              </c:multiLvlStrCache>
            </c:multiLvlStrRef>
          </c:xVal>
          <c:yVal>
            <c:numRef>
              <c:f>Sheet1!$F$4:$F$11</c:f>
              <c:numCache>
                <c:formatCode>General</c:formatCode>
                <c:ptCount val="8"/>
                <c:pt idx="2">
                  <c:v>4.08</c:v>
                </c:pt>
                <c:pt idx="3">
                  <c:v>43.9</c:v>
                </c:pt>
                <c:pt idx="4">
                  <c:v>73.540000000000006</c:v>
                </c:pt>
                <c:pt idx="5">
                  <c:v>42.5</c:v>
                </c:pt>
                <c:pt idx="6">
                  <c:v>42.2</c:v>
                </c:pt>
                <c:pt idx="7">
                  <c:v>42.25</c:v>
                </c:pt>
              </c:numCache>
            </c:numRef>
          </c:yVal>
          <c:smooth val="1"/>
          <c:extLst>
            <c:ext xmlns:c16="http://schemas.microsoft.com/office/drawing/2014/chart" uri="{C3380CC4-5D6E-409C-BE32-E72D297353CC}">
              <c16:uniqueId val="{00000002-591F-4617-942C-BEC1C542AA32}"/>
            </c:ext>
          </c:extLst>
        </c:ser>
        <c:dLbls>
          <c:showLegendKey val="0"/>
          <c:showVal val="0"/>
          <c:showCatName val="0"/>
          <c:showSerName val="0"/>
          <c:showPercent val="0"/>
          <c:showBubbleSize val="0"/>
        </c:dLbls>
        <c:axId val="1898823472"/>
        <c:axId val="1852613280"/>
      </c:scatterChart>
      <c:valAx>
        <c:axId val="1898823472"/>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2613280"/>
        <c:crosses val="autoZero"/>
        <c:crossBetween val="midCat"/>
      </c:valAx>
      <c:valAx>
        <c:axId val="1852613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8234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4/22/2024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4/22/2024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4/22/2024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0381-8885-5F4C-0C86-A33405A1A506}"/>
              </a:ext>
            </a:extLst>
          </p:cNvPr>
          <p:cNvSpPr>
            <a:spLocks noGrp="1"/>
          </p:cNvSpPr>
          <p:nvPr>
            <p:ph type="ctrTitle"/>
          </p:nvPr>
        </p:nvSpPr>
        <p:spPr/>
        <p:txBody>
          <a:bodyPr/>
          <a:lstStyle/>
          <a:p>
            <a:r>
              <a:rPr lang="en-US" sz="5400" dirty="0"/>
              <a:t>Enhancing Urban Cities Air Quality Prediction Using Deep Learning Techniques </a:t>
            </a:r>
            <a:endParaRPr lang="en-IN" sz="5400" dirty="0"/>
          </a:p>
        </p:txBody>
      </p:sp>
      <p:sp>
        <p:nvSpPr>
          <p:cNvPr id="3" name="Subtitle 2">
            <a:extLst>
              <a:ext uri="{FF2B5EF4-FFF2-40B4-BE49-F238E27FC236}">
                <a16:creationId xmlns:a16="http://schemas.microsoft.com/office/drawing/2014/main" id="{EF944212-5728-137B-2DCE-A883D254381C}"/>
              </a:ext>
            </a:extLst>
          </p:cNvPr>
          <p:cNvSpPr>
            <a:spLocks noGrp="1"/>
          </p:cNvSpPr>
          <p:nvPr>
            <p:ph type="subTitle" idx="1"/>
          </p:nvPr>
        </p:nvSpPr>
        <p:spPr>
          <a:xfrm>
            <a:off x="1051560" y="4709962"/>
            <a:ext cx="2234826" cy="1069848"/>
          </a:xfrm>
        </p:spPr>
        <p:txBody>
          <a:bodyPr/>
          <a:lstStyle/>
          <a:p>
            <a:r>
              <a:rPr lang="en-US" dirty="0"/>
              <a:t>Victoria Kovuru </a:t>
            </a:r>
          </a:p>
          <a:p>
            <a:r>
              <a:rPr lang="en-US" dirty="0"/>
              <a:t>URK20CS1074</a:t>
            </a:r>
          </a:p>
          <a:p>
            <a:endParaRPr lang="en-IN" dirty="0"/>
          </a:p>
        </p:txBody>
      </p:sp>
      <p:sp>
        <p:nvSpPr>
          <p:cNvPr id="5" name="Subtitle 2">
            <a:extLst>
              <a:ext uri="{FF2B5EF4-FFF2-40B4-BE49-F238E27FC236}">
                <a16:creationId xmlns:a16="http://schemas.microsoft.com/office/drawing/2014/main" id="{1CF8CA35-0F20-080C-7D00-7D70AA82CAC1}"/>
              </a:ext>
            </a:extLst>
          </p:cNvPr>
          <p:cNvSpPr txBox="1">
            <a:spLocks/>
          </p:cNvSpPr>
          <p:nvPr/>
        </p:nvSpPr>
        <p:spPr>
          <a:xfrm>
            <a:off x="6994358" y="4709962"/>
            <a:ext cx="2622884" cy="106984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dirty="0"/>
              <a:t>GUIDE: </a:t>
            </a:r>
          </a:p>
          <a:p>
            <a:r>
              <a:rPr lang="en-US" dirty="0"/>
              <a:t>Dr. D. </a:t>
            </a:r>
            <a:r>
              <a:rPr lang="en-US" dirty="0" err="1"/>
              <a:t>Narmadha</a:t>
            </a:r>
            <a:endParaRPr lang="en-IN" dirty="0"/>
          </a:p>
        </p:txBody>
      </p:sp>
    </p:spTree>
    <p:extLst>
      <p:ext uri="{BB962C8B-B14F-4D97-AF65-F5344CB8AC3E}">
        <p14:creationId xmlns:p14="http://schemas.microsoft.com/office/powerpoint/2010/main" val="199597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E9160-9B66-E569-1FDA-04BEE2DACB4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575E04D-8F54-F8EE-EB28-2BDC497A413D}"/>
              </a:ext>
            </a:extLst>
          </p:cNvPr>
          <p:cNvSpPr txBox="1"/>
          <p:nvPr/>
        </p:nvSpPr>
        <p:spPr>
          <a:xfrm>
            <a:off x="745958" y="1186258"/>
            <a:ext cx="10700084" cy="419178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Timeseries prediction utilizing </a:t>
            </a:r>
            <a:r>
              <a:rPr lang="en-US" sz="2000" dirty="0" err="1"/>
              <a:t>transductive</a:t>
            </a:r>
            <a:r>
              <a:rPr lang="en-US" sz="2000" dirty="0"/>
              <a:t> LSTM: A weather forecasting application, Building an LSTM model from the dataset gathered at the weather underground website with real measurements determining the best model by performance metrics MSE, MAE with the developed parameters of LSTM as tanh and sigmoid. At the end an LSTM model for temperature prediction.</a:t>
            </a:r>
          </a:p>
          <a:p>
            <a:pPr marL="285750" indent="-285750" algn="just">
              <a:lnSpc>
                <a:spcPct val="150000"/>
              </a:lnSpc>
              <a:buFont typeface="Arial" panose="020B0604020202020204" pitchFamily="34" charset="0"/>
              <a:buChar char="•"/>
            </a:pPr>
            <a:r>
              <a:rPr lang="en-US" sz="2000" dirty="0"/>
              <a:t>Multivariate classification, LSTM-FCN is used for classifying univariate time series. Applied to other variant classification problems. The proposed model converts univariate to multivariate variants. state-of-the-art algorithms are compared with the proposed model.</a:t>
            </a:r>
          </a:p>
        </p:txBody>
      </p:sp>
    </p:spTree>
    <p:extLst>
      <p:ext uri="{BB962C8B-B14F-4D97-AF65-F5344CB8AC3E}">
        <p14:creationId xmlns:p14="http://schemas.microsoft.com/office/powerpoint/2010/main" val="4499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6E23C-BA7B-F016-5C7E-FB7278E0A6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A827939-7878-81A0-286C-8684DCC370F1}"/>
              </a:ext>
            </a:extLst>
          </p:cNvPr>
          <p:cNvSpPr txBox="1"/>
          <p:nvPr/>
        </p:nvSpPr>
        <p:spPr>
          <a:xfrm>
            <a:off x="818148" y="1102273"/>
            <a:ext cx="10555704" cy="465345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Bidirectional layer formation through matrices using lowercase and uppercase letters then Temporal Attention-Augmented Bilinear Layer is to predict sequence to sequence learning. </a:t>
            </a:r>
          </a:p>
          <a:p>
            <a:pPr marL="285750" indent="-285750" algn="just">
              <a:lnSpc>
                <a:spcPct val="150000"/>
              </a:lnSpc>
              <a:buFont typeface="Arial" panose="020B0604020202020204" pitchFamily="34" charset="0"/>
              <a:buChar char="•"/>
            </a:pPr>
            <a:r>
              <a:rPr lang="en-US" sz="2000" dirty="0"/>
              <a:t>High-frequency trading forecasting is challenging in trading. A technique for automated inference could assist in speed and accuracy. The proposed model incorporates bilinear projection along with an attention mechanism.</a:t>
            </a:r>
          </a:p>
          <a:p>
            <a:pPr marL="285750" indent="-285750" algn="just">
              <a:lnSpc>
                <a:spcPct val="150000"/>
              </a:lnSpc>
              <a:buFont typeface="Arial" panose="020B0604020202020204" pitchFamily="34" charset="0"/>
              <a:buChar char="•"/>
            </a:pPr>
            <a:r>
              <a:rPr lang="en-US" sz="2000" dirty="0"/>
              <a:t> Inability to get ideal settings using useful tools for MA. MA optimization was used on the historical dataset. MA bias detection was included for multiple MA procedures.</a:t>
            </a:r>
          </a:p>
          <a:p>
            <a:pPr marL="285750" indent="-285750" algn="just">
              <a:lnSpc>
                <a:spcPct val="150000"/>
              </a:lnSpc>
              <a:buFont typeface="Arial" panose="020B0604020202020204" pitchFamily="34" charset="0"/>
              <a:buChar char="•"/>
            </a:pPr>
            <a:r>
              <a:rPr lang="en-US" sz="2000" dirty="0"/>
              <a:t>LSTM corresponds with both space and time, and it can manage severe artificial long lag challenges.</a:t>
            </a:r>
            <a:endParaRPr lang="en-IN" sz="2000" dirty="0"/>
          </a:p>
        </p:txBody>
      </p:sp>
    </p:spTree>
    <p:extLst>
      <p:ext uri="{BB962C8B-B14F-4D97-AF65-F5344CB8AC3E}">
        <p14:creationId xmlns:p14="http://schemas.microsoft.com/office/powerpoint/2010/main" val="67321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281088B-BACD-8439-C64D-EFE3CB4BD80C}"/>
              </a:ext>
            </a:extLst>
          </p:cNvPr>
          <p:cNvGraphicFramePr>
            <a:graphicFrameLocks noGrp="1"/>
          </p:cNvGraphicFramePr>
          <p:nvPr>
            <p:extLst>
              <p:ext uri="{D42A27DB-BD31-4B8C-83A1-F6EECF244321}">
                <p14:modId xmlns:p14="http://schemas.microsoft.com/office/powerpoint/2010/main" val="2560827276"/>
              </p:ext>
            </p:extLst>
          </p:nvPr>
        </p:nvGraphicFramePr>
        <p:xfrm>
          <a:off x="403410" y="907365"/>
          <a:ext cx="11026589" cy="5043270"/>
        </p:xfrm>
        <a:graphic>
          <a:graphicData uri="http://schemas.openxmlformats.org/drawingml/2006/table">
            <a:tbl>
              <a:tblPr>
                <a:tableStyleId>{5C22544A-7EE6-4342-B048-85BDC9FD1C3A}</a:tableStyleId>
              </a:tblPr>
              <a:tblGrid>
                <a:gridCol w="272047">
                  <a:extLst>
                    <a:ext uri="{9D8B030D-6E8A-4147-A177-3AD203B41FA5}">
                      <a16:colId xmlns:a16="http://schemas.microsoft.com/office/drawing/2014/main" val="1523233155"/>
                    </a:ext>
                  </a:extLst>
                </a:gridCol>
                <a:gridCol w="2344235">
                  <a:extLst>
                    <a:ext uri="{9D8B030D-6E8A-4147-A177-3AD203B41FA5}">
                      <a16:colId xmlns:a16="http://schemas.microsoft.com/office/drawing/2014/main" val="2752249567"/>
                    </a:ext>
                  </a:extLst>
                </a:gridCol>
                <a:gridCol w="1244471">
                  <a:extLst>
                    <a:ext uri="{9D8B030D-6E8A-4147-A177-3AD203B41FA5}">
                      <a16:colId xmlns:a16="http://schemas.microsoft.com/office/drawing/2014/main" val="912756964"/>
                    </a:ext>
                  </a:extLst>
                </a:gridCol>
                <a:gridCol w="1458636">
                  <a:extLst>
                    <a:ext uri="{9D8B030D-6E8A-4147-A177-3AD203B41FA5}">
                      <a16:colId xmlns:a16="http://schemas.microsoft.com/office/drawing/2014/main" val="236453348"/>
                    </a:ext>
                  </a:extLst>
                </a:gridCol>
                <a:gridCol w="1186589">
                  <a:extLst>
                    <a:ext uri="{9D8B030D-6E8A-4147-A177-3AD203B41FA5}">
                      <a16:colId xmlns:a16="http://schemas.microsoft.com/office/drawing/2014/main" val="1450220979"/>
                    </a:ext>
                  </a:extLst>
                </a:gridCol>
                <a:gridCol w="1441270">
                  <a:extLst>
                    <a:ext uri="{9D8B030D-6E8A-4147-A177-3AD203B41FA5}">
                      <a16:colId xmlns:a16="http://schemas.microsoft.com/office/drawing/2014/main" val="2204283764"/>
                    </a:ext>
                  </a:extLst>
                </a:gridCol>
                <a:gridCol w="1394964">
                  <a:extLst>
                    <a:ext uri="{9D8B030D-6E8A-4147-A177-3AD203B41FA5}">
                      <a16:colId xmlns:a16="http://schemas.microsoft.com/office/drawing/2014/main" val="4150647207"/>
                    </a:ext>
                  </a:extLst>
                </a:gridCol>
                <a:gridCol w="1684377">
                  <a:extLst>
                    <a:ext uri="{9D8B030D-6E8A-4147-A177-3AD203B41FA5}">
                      <a16:colId xmlns:a16="http://schemas.microsoft.com/office/drawing/2014/main" val="2664788878"/>
                    </a:ext>
                  </a:extLst>
                </a:gridCol>
              </a:tblGrid>
              <a:tr h="92748">
                <a:tc>
                  <a:txBody>
                    <a:bodyPr/>
                    <a:lstStyle/>
                    <a:p>
                      <a:pPr algn="ctr" fontAlgn="b"/>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YEAR</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PAPER</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AUTHOR</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METRICS</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DATASET</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LIMITATIONS</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567669"/>
                  </a:ext>
                </a:extLst>
              </a:tr>
              <a:tr h="272706">
                <a:tc>
                  <a:txBody>
                    <a:bodyPr/>
                    <a:lstStyle/>
                    <a:p>
                      <a:pPr algn="ctr" fontAlgn="b"/>
                      <a:r>
                        <a:rPr lang="en-IN" sz="1000" u="none" strike="noStrike">
                          <a:effectLst/>
                        </a:rPr>
                        <a:t>1</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Stock Price Prediction using Depthwise Pointwise CNN with Sequential LSTM</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2023</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Ashish Rajanand; Pradeep Singh</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Depth-wise Separable CNN with Sequential LSTM (DWCNN-SLSTM) </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MAPE - 0.47,0.50,0.48,0.477 </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S&amp;P 500, HSI, CSI300, and Nikkei 225 datasets. </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ROBUST TO LAGE DATA </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6650758"/>
                  </a:ext>
                </a:extLst>
              </a:tr>
              <a:tr h="362685">
                <a:tc>
                  <a:txBody>
                    <a:bodyPr/>
                    <a:lstStyle/>
                    <a:p>
                      <a:pPr algn="ctr" fontAlgn="b"/>
                      <a:r>
                        <a:rPr lang="en-IN" sz="1000" u="none" strike="noStrike">
                          <a:effectLst/>
                        </a:rPr>
                        <a:t>2</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Based on the Improved PSO-TPA-LSTM Model Chaotic Time Series Prediction</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2023</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Zijian Cai 1,Guolin Feng 1,2 andQiguang Wang 3,*</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Particle Swarm Optimization,LSTM,</a:t>
                      </a:r>
                      <a:br>
                        <a:rPr lang="en-US" sz="1000" u="none" strike="noStrike">
                          <a:effectLst/>
                        </a:rPr>
                      </a:br>
                      <a:r>
                        <a:rPr lang="en-US" sz="1000" u="none" strike="noStrike">
                          <a:effectLst/>
                        </a:rPr>
                        <a:t>The temporal pattern attention mechanism (TPA)</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BR" sz="1000" u="none" strike="noStrike">
                          <a:effectLst/>
                        </a:rPr>
                        <a:t>RMSE - 0.42, MAE - 0.35 , R2 - 0.4</a:t>
                      </a:r>
                      <a:endParaRPr lang="pt-BR"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data generated from three different initial</a:t>
                      </a:r>
                      <a:br>
                        <a:rPr lang="en-US" sz="1000" u="none" strike="noStrike">
                          <a:effectLst/>
                        </a:rPr>
                      </a:br>
                      <a:r>
                        <a:rPr lang="en-US" sz="1000" u="none" strike="noStrike">
                          <a:effectLst/>
                        </a:rPr>
                        <a:t> values of the Lorenz system</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chaotic data complexity </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22726"/>
                  </a:ext>
                </a:extLst>
              </a:tr>
              <a:tr h="238087">
                <a:tc>
                  <a:txBody>
                    <a:bodyPr/>
                    <a:lstStyle/>
                    <a:p>
                      <a:pPr algn="ctr" fontAlgn="b"/>
                      <a:r>
                        <a:rPr lang="en-IN" sz="1000" u="none" strike="noStrike">
                          <a:effectLst/>
                        </a:rPr>
                        <a:t>3</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Application of Machine Learning in Process Control in Optical Fiber Manufacturing</a:t>
                      </a:r>
                      <a:endParaRPr lang="en-US"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2023</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Othman, Mohamed</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LSTM</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ACCURACY</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NA</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7740113"/>
                  </a:ext>
                </a:extLst>
              </a:tr>
              <a:tr h="452664">
                <a:tc>
                  <a:txBody>
                    <a:bodyPr/>
                    <a:lstStyle/>
                    <a:p>
                      <a:pPr algn="ctr" fontAlgn="b"/>
                      <a:r>
                        <a:rPr lang="en-IN" sz="1000" u="none" strike="noStrike">
                          <a:effectLst/>
                        </a:rPr>
                        <a:t>4</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Comprehensive Hierarchical Classification of Transposable Elements based </a:t>
                      </a:r>
                      <a:br>
                        <a:rPr lang="en-US" sz="1000" u="none" strike="noStrike" dirty="0">
                          <a:effectLst/>
                        </a:rPr>
                      </a:br>
                      <a:r>
                        <a:rPr lang="en-US" sz="1000" u="none" strike="noStrike" dirty="0">
                          <a:effectLst/>
                        </a:rPr>
                        <a:t>on Deep Learning</a:t>
                      </a:r>
                      <a:endParaRPr lang="en-US"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2024</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Yang Qi,  View ORCID ProfileYiqi Chen</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Convolutional and Recurrent Neural </a:t>
                      </a:r>
                      <a:br>
                        <a:rPr lang="en-IN" sz="1000" u="none" strike="noStrike">
                          <a:effectLst/>
                        </a:rPr>
                      </a:br>
                      <a:r>
                        <a:rPr lang="en-IN" sz="1000" u="none" strike="noStrike">
                          <a:effectLst/>
                        </a:rPr>
                        <a:t>Networks, Attention mechanisms, </a:t>
                      </a:r>
                      <a:br>
                        <a:rPr lang="en-IN" sz="1000" u="none" strike="noStrike">
                          <a:effectLst/>
                        </a:rPr>
                      </a:br>
                      <a:r>
                        <a:rPr lang="en-IN" sz="1000" u="none" strike="noStrike">
                          <a:effectLst/>
                        </a:rPr>
                        <a:t>for efficient TE classification</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ACCURACY,PRECISION,RECALL,F1,MCC</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NA</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Collecting data from various sectors</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1230669"/>
                  </a:ext>
                </a:extLst>
              </a:tr>
              <a:tr h="812581">
                <a:tc>
                  <a:txBody>
                    <a:bodyPr/>
                    <a:lstStyle/>
                    <a:p>
                      <a:pPr algn="ctr" fontAlgn="b"/>
                      <a:r>
                        <a:rPr lang="en-IN" sz="1000" u="none" strike="noStrike" dirty="0">
                          <a:effectLst/>
                        </a:rPr>
                        <a:t>5</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VMD-AC-LSTM: An Accurate Prediction Method for Solar Irradiance</a:t>
                      </a:r>
                      <a:endParaRPr lang="en-US"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2023</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de-DE" sz="1000" u="none" strike="noStrike">
                          <a:effectLst/>
                        </a:rPr>
                        <a:t>Jianwei Wang, Ke Yan &amp; Xiang Ma </a:t>
                      </a:r>
                      <a:endParaRPr lang="de-DE"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Variational Modal Decomposition (VMD), Multi-head Self-Attention Mechanism, One-Dimensional Convolutional Neural Network (1D-CNN) and Bidirectional Long and Short-Term Memory Network (BiLSTM)</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RMSE , R2, MAE </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National Solar Radiation Database (NSRDB)</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err="1">
                          <a:effectLst/>
                        </a:rPr>
                        <a:t>Historial</a:t>
                      </a:r>
                      <a:r>
                        <a:rPr lang="en-US" sz="1000" u="none" strike="noStrike" dirty="0">
                          <a:effectLst/>
                        </a:rPr>
                        <a:t> data have been involved but not in present areas</a:t>
                      </a:r>
                      <a:endParaRPr lang="en-US"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978267"/>
                  </a:ext>
                </a:extLst>
              </a:tr>
            </a:tbl>
          </a:graphicData>
        </a:graphic>
      </p:graphicFrame>
    </p:spTree>
    <p:extLst>
      <p:ext uri="{BB962C8B-B14F-4D97-AF65-F5344CB8AC3E}">
        <p14:creationId xmlns:p14="http://schemas.microsoft.com/office/powerpoint/2010/main" val="177489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2CD41A4-B5D6-1170-55DD-55CAA69E91D3}"/>
              </a:ext>
            </a:extLst>
          </p:cNvPr>
          <p:cNvGraphicFramePr>
            <a:graphicFrameLocks noGrp="1"/>
          </p:cNvGraphicFramePr>
          <p:nvPr>
            <p:extLst>
              <p:ext uri="{D42A27DB-BD31-4B8C-83A1-F6EECF244321}">
                <p14:modId xmlns:p14="http://schemas.microsoft.com/office/powerpoint/2010/main" val="3829019936"/>
              </p:ext>
            </p:extLst>
          </p:nvPr>
        </p:nvGraphicFramePr>
        <p:xfrm>
          <a:off x="272116" y="220382"/>
          <a:ext cx="11026589" cy="6564925"/>
        </p:xfrm>
        <a:graphic>
          <a:graphicData uri="http://schemas.openxmlformats.org/drawingml/2006/table">
            <a:tbl>
              <a:tblPr>
                <a:tableStyleId>{5C22544A-7EE6-4342-B048-85BDC9FD1C3A}</a:tableStyleId>
              </a:tblPr>
              <a:tblGrid>
                <a:gridCol w="272047">
                  <a:extLst>
                    <a:ext uri="{9D8B030D-6E8A-4147-A177-3AD203B41FA5}">
                      <a16:colId xmlns:a16="http://schemas.microsoft.com/office/drawing/2014/main" val="517727773"/>
                    </a:ext>
                  </a:extLst>
                </a:gridCol>
                <a:gridCol w="2344235">
                  <a:extLst>
                    <a:ext uri="{9D8B030D-6E8A-4147-A177-3AD203B41FA5}">
                      <a16:colId xmlns:a16="http://schemas.microsoft.com/office/drawing/2014/main" val="1198503623"/>
                    </a:ext>
                  </a:extLst>
                </a:gridCol>
                <a:gridCol w="1244471">
                  <a:extLst>
                    <a:ext uri="{9D8B030D-6E8A-4147-A177-3AD203B41FA5}">
                      <a16:colId xmlns:a16="http://schemas.microsoft.com/office/drawing/2014/main" val="1176622341"/>
                    </a:ext>
                  </a:extLst>
                </a:gridCol>
                <a:gridCol w="1458636">
                  <a:extLst>
                    <a:ext uri="{9D8B030D-6E8A-4147-A177-3AD203B41FA5}">
                      <a16:colId xmlns:a16="http://schemas.microsoft.com/office/drawing/2014/main" val="2420464806"/>
                    </a:ext>
                  </a:extLst>
                </a:gridCol>
                <a:gridCol w="1186589">
                  <a:extLst>
                    <a:ext uri="{9D8B030D-6E8A-4147-A177-3AD203B41FA5}">
                      <a16:colId xmlns:a16="http://schemas.microsoft.com/office/drawing/2014/main" val="3886200829"/>
                    </a:ext>
                  </a:extLst>
                </a:gridCol>
                <a:gridCol w="1441270">
                  <a:extLst>
                    <a:ext uri="{9D8B030D-6E8A-4147-A177-3AD203B41FA5}">
                      <a16:colId xmlns:a16="http://schemas.microsoft.com/office/drawing/2014/main" val="544917907"/>
                    </a:ext>
                  </a:extLst>
                </a:gridCol>
                <a:gridCol w="1394964">
                  <a:extLst>
                    <a:ext uri="{9D8B030D-6E8A-4147-A177-3AD203B41FA5}">
                      <a16:colId xmlns:a16="http://schemas.microsoft.com/office/drawing/2014/main" val="1740704289"/>
                    </a:ext>
                  </a:extLst>
                </a:gridCol>
                <a:gridCol w="1684377">
                  <a:extLst>
                    <a:ext uri="{9D8B030D-6E8A-4147-A177-3AD203B41FA5}">
                      <a16:colId xmlns:a16="http://schemas.microsoft.com/office/drawing/2014/main" val="1807600562"/>
                    </a:ext>
                  </a:extLst>
                </a:gridCol>
              </a:tblGrid>
              <a:tr h="542643">
                <a:tc>
                  <a:txBody>
                    <a:bodyPr/>
                    <a:lstStyle/>
                    <a:p>
                      <a:pPr algn="ctr" fontAlgn="b"/>
                      <a:r>
                        <a:rPr lang="en-IN" sz="1000" u="none" strike="noStrike" dirty="0">
                          <a:effectLst/>
                        </a:rPr>
                        <a:t>6</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Qin, Q., Zhou, Z., Zhou, J., Huang, Z., Zeng, X. and Fan, B., 2024.</a:t>
                      </a:r>
                      <a:br>
                        <a:rPr lang="en-US" sz="1000" u="none" strike="noStrike" dirty="0">
                          <a:effectLst/>
                        </a:rPr>
                      </a:br>
                      <a:r>
                        <a:rPr lang="en-US" sz="1000" u="none" strike="noStrike" dirty="0">
                          <a:effectLst/>
                        </a:rPr>
                        <a:t> Sentiment and attention of the Chinese public toward electric vehicles: </a:t>
                      </a:r>
                      <a:br>
                        <a:rPr lang="en-US" sz="1000" u="none" strike="noStrike" dirty="0">
                          <a:effectLst/>
                        </a:rPr>
                      </a:br>
                      <a:r>
                        <a:rPr lang="en-US" sz="1000" u="none" strike="noStrike" dirty="0">
                          <a:effectLst/>
                        </a:rPr>
                        <a:t>A big data analytics approach. Engineering Applications of </a:t>
                      </a:r>
                      <a:br>
                        <a:rPr lang="en-US" sz="1000" u="none" strike="noStrike" dirty="0">
                          <a:effectLst/>
                        </a:rPr>
                      </a:br>
                      <a:r>
                        <a:rPr lang="en-US" sz="1000" u="none" strike="noStrike" dirty="0">
                          <a:effectLst/>
                        </a:rPr>
                        <a:t>Artificial Intelligence, 127, p.107216.</a:t>
                      </a:r>
                      <a:endParaRPr lang="en-US"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dirty="0">
                          <a:effectLst/>
                        </a:rPr>
                        <a:t>2024</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Qin, Q., Zhou, Z., Zhou</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lstm</a:t>
                      </a:r>
                      <a:br>
                        <a:rPr lang="en-IN" sz="1000" u="none" strike="noStrike">
                          <a:effectLst/>
                        </a:rPr>
                      </a:br>
                      <a:r>
                        <a:rPr lang="en-IN" sz="1000" u="none" strike="noStrike">
                          <a:effectLst/>
                        </a:rPr>
                        <a:t>rnn</a:t>
                      </a:r>
                      <a:br>
                        <a:rPr lang="en-IN" sz="1000" u="none" strike="noStrike">
                          <a:effectLst/>
                        </a:rPr>
                      </a:br>
                      <a:r>
                        <a:rPr lang="en-IN" sz="1000" u="none" strike="noStrike">
                          <a:effectLst/>
                        </a:rPr>
                        <a:t>bilstm</a:t>
                      </a:r>
                      <a:br>
                        <a:rPr lang="en-IN" sz="1000" u="none" strike="noStrike">
                          <a:effectLst/>
                        </a:rPr>
                      </a:b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r>
                        <a:rPr lang="en-IN" sz="1000" u="none" strike="noStrike">
                          <a:effectLst/>
                        </a:rPr>
                      </a:br>
                      <a:r>
                        <a:rPr lang="en-IN" sz="1000" u="none" strike="noStrike">
                          <a:effectLst/>
                        </a:rPr>
                        <a:t>Precision,Recall,F1-score</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Sina Weibo</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 </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5534763"/>
                  </a:ext>
                </a:extLst>
              </a:tr>
              <a:tr h="272706">
                <a:tc>
                  <a:txBody>
                    <a:bodyPr/>
                    <a:lstStyle/>
                    <a:p>
                      <a:pPr algn="ctr" fontAlgn="b"/>
                      <a:r>
                        <a:rPr lang="en-IN" sz="1000" u="none" strike="noStrike" dirty="0">
                          <a:effectLst/>
                        </a:rPr>
                        <a:t>7</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Ren, H.W. and Abdullah, A.B.,</a:t>
                      </a:r>
                      <a:br>
                        <a:rPr lang="en-US" sz="1000" u="none" strike="noStrike" dirty="0">
                          <a:effectLst/>
                        </a:rPr>
                      </a:br>
                      <a:r>
                        <a:rPr lang="en-US" sz="1000" u="none" strike="noStrike" dirty="0">
                          <a:effectLst/>
                        </a:rPr>
                        <a:t> FORECATING NATURAL RUBBER PRICE IN MALAYISA BY USING BRANCHING BI-LSTM.</a:t>
                      </a:r>
                      <a:endParaRPr lang="en-US"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2023</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Ren, H.W. and Abdullah, A.B.,</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LSTM,Bi-lstm</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mse-4.7</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rubber production areas </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no particular data details for the work</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308148"/>
                  </a:ext>
                </a:extLst>
              </a:tr>
              <a:tr h="1172497">
                <a:tc>
                  <a:txBody>
                    <a:bodyPr/>
                    <a:lstStyle/>
                    <a:p>
                      <a:pPr algn="ctr" fontAlgn="b"/>
                      <a:r>
                        <a:rPr lang="en-IN" sz="1000" u="none" strike="noStrike" dirty="0">
                          <a:effectLst/>
                        </a:rPr>
                        <a:t>8</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Zhao, C., Hu, P., Liu, X., Lan, X. and Zhang, H., 2023.</a:t>
                      </a:r>
                      <a:br>
                        <a:rPr lang="en-US" sz="1000" u="none" strike="noStrike" dirty="0">
                          <a:effectLst/>
                        </a:rPr>
                      </a:br>
                      <a:r>
                        <a:rPr lang="en-US" sz="1000" u="none" strike="noStrike" dirty="0">
                          <a:effectLst/>
                        </a:rPr>
                        <a:t> Stock market analysis using time series relational </a:t>
                      </a:r>
                      <a:br>
                        <a:rPr lang="en-US" sz="1000" u="none" strike="noStrike" dirty="0">
                          <a:effectLst/>
                        </a:rPr>
                      </a:br>
                      <a:r>
                        <a:rPr lang="en-US" sz="1000" u="none" strike="noStrike" dirty="0">
                          <a:effectLst/>
                        </a:rPr>
                        <a:t>models for stock price prediction. Mathematics, 11(5), p.1130.</a:t>
                      </a:r>
                      <a:endParaRPr lang="en-US"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dirty="0">
                          <a:effectLst/>
                        </a:rPr>
                        <a:t>2023</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Zhao, C., Hu, P., Liu, X., Lan, X. and Zhang, H</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 LSTM </a:t>
                      </a:r>
                      <a:r>
                        <a:rPr lang="en-US" sz="1000" u="none" strike="noStrike" dirty="0" err="1">
                          <a:effectLst/>
                        </a:rPr>
                        <a:t>model,graph</a:t>
                      </a:r>
                      <a:r>
                        <a:rPr lang="en-US" sz="1000" u="none" strike="noStrike" dirty="0">
                          <a:effectLst/>
                        </a:rPr>
                        <a:t> convolutional network</a:t>
                      </a:r>
                      <a:endParaRPr lang="en-US"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dirty="0">
                          <a:effectLst/>
                        </a:rPr>
                        <a:t>4.9% and 6.6% </a:t>
                      </a:r>
                      <a:endParaRPr lang="en-IN" sz="1000" b="0" i="0" u="none" strike="noStrike" dirty="0">
                        <a:solidFill>
                          <a:srgbClr val="222222"/>
                        </a:solidFill>
                        <a:effectLst/>
                        <a:latin typeface="Arial" panose="020B060402020202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 1 January 2019 to 1 September 2020</a:t>
                      </a:r>
                      <a:endParaRPr lang="en-US"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Although the TSRM model is a great improvement over the benchmark model in financial market analysis and forecasting, there are some limitations:</a:t>
                      </a:r>
                      <a:br>
                        <a:rPr lang="en-US" sz="1000" u="none" strike="noStrike" dirty="0">
                          <a:effectLst/>
                        </a:rPr>
                      </a:br>
                      <a:r>
                        <a:rPr lang="en-US" sz="1000" u="none" strike="noStrike" dirty="0">
                          <a:effectLst/>
                        </a:rPr>
                        <a:t>(1)The large volume of data and variable market styles; the correlation can only be analyzed based on recent data.</a:t>
                      </a:r>
                      <a:br>
                        <a:rPr lang="en-US" sz="1000" u="none" strike="noStrike" dirty="0">
                          <a:effectLst/>
                        </a:rPr>
                      </a:br>
                      <a:r>
                        <a:rPr lang="en-US" sz="1000" u="none" strike="noStrike" dirty="0">
                          <a:effectLst/>
                        </a:rPr>
                        <a:t>(2)This study did not incorporate external data, such as industry or concept data or macroeconomic indicators, to supplement the analysis. Incorporating such data may provide additional insights into the dynamics of the stock market.</a:t>
                      </a:r>
                      <a:endParaRPr lang="en-US"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78251"/>
                  </a:ext>
                </a:extLst>
              </a:tr>
              <a:tr h="362685">
                <a:tc>
                  <a:txBody>
                    <a:bodyPr/>
                    <a:lstStyle/>
                    <a:p>
                      <a:pPr algn="ctr" fontAlgn="b"/>
                      <a:r>
                        <a:rPr lang="en-IN" sz="1000" u="none" strike="noStrike" dirty="0">
                          <a:effectLst/>
                        </a:rPr>
                        <a:t>9</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Zheng, W., Lu, S., Cai, Z., Wang, R., Wang, L. and Yin, L., 2023. PAL-BERT: An Improved Question Answering Model. Computer Modeling in Engineering &amp; Sciences; Tech Science Press: Henderson, NV, USA.</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2023</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Zheng, W., Lu, S</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 TextCNN; BiLSTM</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ACCURACY -81</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SQuAD1.1andSQuAD2.0</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dirty="0">
                          <a:effectLst/>
                        </a:rPr>
                        <a:t> </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3242028"/>
                  </a:ext>
                </a:extLst>
              </a:tr>
              <a:tr h="362685">
                <a:tc>
                  <a:txBody>
                    <a:bodyPr/>
                    <a:lstStyle/>
                    <a:p>
                      <a:pPr algn="ctr" fontAlgn="b"/>
                      <a:r>
                        <a:rPr lang="en-IN" sz="1000" u="none" strike="noStrike" dirty="0">
                          <a:effectLst/>
                        </a:rPr>
                        <a:t>10</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Song, Y., Fan, C. and Mao, X., 2024. Optimization of epilepsy detection </a:t>
                      </a:r>
                      <a:br>
                        <a:rPr lang="en-US" sz="1000" u="none" strike="noStrike">
                          <a:effectLst/>
                        </a:rPr>
                      </a:br>
                      <a:r>
                        <a:rPr lang="en-US" sz="1000" u="none" strike="noStrike">
                          <a:effectLst/>
                        </a:rPr>
                        <a:t>method based on dynamic EEG channel screening. Neural Networks, 172, p.106119.</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2024</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Song, Y., Fan, C. and Mao,</a:t>
                      </a:r>
                      <a:endParaRPr lang="en-US"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 ICA algorithm , RCMDE algorithm,</a:t>
                      </a:r>
                      <a:br>
                        <a:rPr lang="en-IN" sz="1000" u="none" strike="noStrike">
                          <a:effectLst/>
                        </a:rPr>
                      </a:br>
                      <a:r>
                        <a:rPr lang="en-IN" sz="1000" u="none" strike="noStrike">
                          <a:effectLst/>
                        </a:rPr>
                        <a:t>ResCon-LSTM neural network</a:t>
                      </a:r>
                      <a:endParaRPr lang="en-IN" sz="1000" b="0" i="0" u="none" strike="noStrike">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ACCURACY -98 </a:t>
                      </a:r>
                      <a:br>
                        <a:rPr lang="en-IN" sz="1000" u="none" strike="noStrike">
                          <a:effectLst/>
                        </a:rPr>
                      </a:br>
                      <a:r>
                        <a:rPr lang="en-IN" sz="1000" u="none" strike="noStrike">
                          <a:effectLst/>
                        </a:rPr>
                        <a:t>PRECISION</a:t>
                      </a:r>
                      <a:br>
                        <a:rPr lang="en-IN" sz="1000" u="none" strike="noStrike">
                          <a:effectLst/>
                        </a:rPr>
                      </a:br>
                      <a:r>
                        <a:rPr lang="en-IN" sz="1000" u="none" strike="noStrike">
                          <a:effectLst/>
                        </a:rPr>
                        <a:t>RECALL</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a:effectLst/>
                        </a:rPr>
                        <a:t>e CHB-MIT dataset</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u="none" strike="noStrike" dirty="0">
                          <a:effectLst/>
                        </a:rPr>
                        <a:t> </a:t>
                      </a:r>
                      <a:endParaRPr lang="en-IN" sz="1000" b="0" i="0" u="none" strike="noStrike" dirty="0">
                        <a:solidFill>
                          <a:srgbClr val="000000"/>
                        </a:solidFill>
                        <a:effectLst/>
                        <a:latin typeface="Calibri" panose="020F0502020204030204" pitchFamily="34" charset="0"/>
                      </a:endParaRPr>
                    </a:p>
                  </a:txBody>
                  <a:tcPr marL="2345" marR="2345" marT="2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7685835"/>
                  </a:ext>
                </a:extLst>
              </a:tr>
            </a:tbl>
          </a:graphicData>
        </a:graphic>
      </p:graphicFrame>
    </p:spTree>
    <p:extLst>
      <p:ext uri="{BB962C8B-B14F-4D97-AF65-F5344CB8AC3E}">
        <p14:creationId xmlns:p14="http://schemas.microsoft.com/office/powerpoint/2010/main" val="80444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2267-8244-C60B-C475-0B49282E8719}"/>
              </a:ext>
            </a:extLst>
          </p:cNvPr>
          <p:cNvSpPr>
            <a:spLocks noGrp="1"/>
          </p:cNvSpPr>
          <p:nvPr>
            <p:ph type="title"/>
          </p:nvPr>
        </p:nvSpPr>
        <p:spPr>
          <a:xfrm>
            <a:off x="8517556" y="2560320"/>
            <a:ext cx="3200400" cy="1737360"/>
          </a:xfrm>
        </p:spPr>
        <p:txBody>
          <a:bodyPr/>
          <a:lstStyle/>
          <a:p>
            <a:r>
              <a:rPr lang="en-US" dirty="0"/>
              <a:t>PROPOSED ARCHITECTURE</a:t>
            </a:r>
            <a:endParaRPr lang="en-IN" dirty="0"/>
          </a:p>
        </p:txBody>
      </p:sp>
      <p:pic>
        <p:nvPicPr>
          <p:cNvPr id="9" name="Picture 8">
            <a:extLst>
              <a:ext uri="{FF2B5EF4-FFF2-40B4-BE49-F238E27FC236}">
                <a16:creationId xmlns:a16="http://schemas.microsoft.com/office/drawing/2014/main" id="{961CD188-DA50-3F0C-913E-26EBC7A3E6B0}"/>
              </a:ext>
            </a:extLst>
          </p:cNvPr>
          <p:cNvPicPr>
            <a:picLocks noChangeAspect="1"/>
          </p:cNvPicPr>
          <p:nvPr/>
        </p:nvPicPr>
        <p:blipFill>
          <a:blip r:embed="rId2"/>
          <a:stretch>
            <a:fillRect/>
          </a:stretch>
        </p:blipFill>
        <p:spPr>
          <a:xfrm>
            <a:off x="474044" y="1145818"/>
            <a:ext cx="7672673" cy="4566364"/>
          </a:xfrm>
          <a:prstGeom prst="rect">
            <a:avLst/>
          </a:prstGeom>
        </p:spPr>
      </p:pic>
    </p:spTree>
    <p:extLst>
      <p:ext uri="{BB962C8B-B14F-4D97-AF65-F5344CB8AC3E}">
        <p14:creationId xmlns:p14="http://schemas.microsoft.com/office/powerpoint/2010/main" val="3505421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886D-7293-F7D7-CE87-7D6F07BCD742}"/>
              </a:ext>
            </a:extLst>
          </p:cNvPr>
          <p:cNvSpPr>
            <a:spLocks noGrp="1"/>
          </p:cNvSpPr>
          <p:nvPr>
            <p:ph type="title"/>
          </p:nvPr>
        </p:nvSpPr>
        <p:spPr/>
        <p:txBody>
          <a:bodyPr/>
          <a:lstStyle/>
          <a:p>
            <a:r>
              <a:rPr lang="en-US" dirty="0"/>
              <a:t>LAYERS OF PROPOSED MODEL</a:t>
            </a:r>
            <a:endParaRPr lang="en-IN" dirty="0"/>
          </a:p>
        </p:txBody>
      </p:sp>
      <p:sp>
        <p:nvSpPr>
          <p:cNvPr id="3" name="Text Placeholder 2">
            <a:extLst>
              <a:ext uri="{FF2B5EF4-FFF2-40B4-BE49-F238E27FC236}">
                <a16:creationId xmlns:a16="http://schemas.microsoft.com/office/drawing/2014/main" id="{720F4620-BD8C-9A61-113D-AE60A7B0ABFF}"/>
              </a:ext>
            </a:extLst>
          </p:cNvPr>
          <p:cNvSpPr>
            <a:spLocks noGrp="1"/>
          </p:cNvSpPr>
          <p:nvPr>
            <p:ph type="body" idx="1"/>
          </p:nvPr>
        </p:nvSpPr>
        <p:spPr>
          <a:xfrm>
            <a:off x="1069848" y="2217901"/>
            <a:ext cx="4754880" cy="640080"/>
          </a:xfrm>
        </p:spPr>
        <p:txBody>
          <a:bodyPr>
            <a:normAutofit fontScale="85000" lnSpcReduction="20000"/>
          </a:bodyPr>
          <a:lstStyle/>
          <a:p>
            <a:endParaRPr lang="en-US" dirty="0"/>
          </a:p>
          <a:p>
            <a:r>
              <a:rPr lang="en-US" dirty="0"/>
              <a:t>LSTM SINGLE HIDDEN LAYER </a:t>
            </a:r>
            <a:endParaRPr lang="en-IN" dirty="0"/>
          </a:p>
          <a:p>
            <a:endParaRPr lang="en-IN" dirty="0"/>
          </a:p>
        </p:txBody>
      </p:sp>
      <p:sp>
        <p:nvSpPr>
          <p:cNvPr id="4" name="Content Placeholder 3">
            <a:extLst>
              <a:ext uri="{FF2B5EF4-FFF2-40B4-BE49-F238E27FC236}">
                <a16:creationId xmlns:a16="http://schemas.microsoft.com/office/drawing/2014/main" id="{9371AA4F-27EF-A4FE-90F8-B8C1C860F163}"/>
              </a:ext>
            </a:extLst>
          </p:cNvPr>
          <p:cNvSpPr>
            <a:spLocks noGrp="1"/>
          </p:cNvSpPr>
          <p:nvPr>
            <p:ph sz="half" idx="2"/>
          </p:nvPr>
        </p:nvSpPr>
        <p:spPr>
          <a:xfrm>
            <a:off x="861301" y="2856297"/>
            <a:ext cx="4754880" cy="2791326"/>
          </a:xfrm>
        </p:spPr>
        <p:txBody>
          <a:bodyPr>
            <a:normAutofit/>
          </a:bodyPr>
          <a:lstStyle/>
          <a:p>
            <a:pPr marL="0" indent="0" algn="just">
              <a:buNone/>
            </a:pPr>
            <a:endParaRPr lang="en-US" dirty="0"/>
          </a:p>
          <a:p>
            <a:pPr algn="just"/>
            <a:r>
              <a:rPr lang="en-US" dirty="0"/>
              <a:t>Represents the single hidden layer of the LSTM model it contains components such as sigma, and tan to perform mathematical calculations with the formulated equations.</a:t>
            </a:r>
            <a:endParaRPr lang="en-IN" dirty="0"/>
          </a:p>
          <a:p>
            <a:pPr algn="just"/>
            <a:endParaRPr lang="en-IN" dirty="0"/>
          </a:p>
        </p:txBody>
      </p:sp>
      <p:sp>
        <p:nvSpPr>
          <p:cNvPr id="5" name="Text Placeholder 4">
            <a:extLst>
              <a:ext uri="{FF2B5EF4-FFF2-40B4-BE49-F238E27FC236}">
                <a16:creationId xmlns:a16="http://schemas.microsoft.com/office/drawing/2014/main" id="{7C5FC325-FEE6-4518-7153-69752143C4FC}"/>
              </a:ext>
            </a:extLst>
          </p:cNvPr>
          <p:cNvSpPr>
            <a:spLocks noGrp="1"/>
          </p:cNvSpPr>
          <p:nvPr>
            <p:ph type="body" sz="quarter" idx="3"/>
          </p:nvPr>
        </p:nvSpPr>
        <p:spPr>
          <a:xfrm>
            <a:off x="6364224" y="2216217"/>
            <a:ext cx="4754880" cy="640080"/>
          </a:xfrm>
        </p:spPr>
        <p:txBody>
          <a:bodyPr>
            <a:normAutofit fontScale="85000" lnSpcReduction="20000"/>
          </a:bodyPr>
          <a:lstStyle/>
          <a:p>
            <a:endParaRPr lang="en-US" dirty="0"/>
          </a:p>
          <a:p>
            <a:r>
              <a:rPr lang="en-US" dirty="0" err="1"/>
              <a:t>BiLSTM</a:t>
            </a:r>
            <a:r>
              <a:rPr lang="en-US" dirty="0"/>
              <a:t> SINGLE HIDDEN LAYER </a:t>
            </a:r>
            <a:endParaRPr lang="en-IN" dirty="0"/>
          </a:p>
          <a:p>
            <a:endParaRPr lang="en-IN" dirty="0"/>
          </a:p>
        </p:txBody>
      </p:sp>
      <p:sp>
        <p:nvSpPr>
          <p:cNvPr id="6" name="Content Placeholder 5">
            <a:extLst>
              <a:ext uri="{FF2B5EF4-FFF2-40B4-BE49-F238E27FC236}">
                <a16:creationId xmlns:a16="http://schemas.microsoft.com/office/drawing/2014/main" id="{FFC1C242-3FF7-1BD4-B6B1-1A9E5EF6C87A}"/>
              </a:ext>
            </a:extLst>
          </p:cNvPr>
          <p:cNvSpPr>
            <a:spLocks noGrp="1"/>
          </p:cNvSpPr>
          <p:nvPr>
            <p:ph sz="quarter" idx="4"/>
          </p:nvPr>
        </p:nvSpPr>
        <p:spPr>
          <a:xfrm>
            <a:off x="6364224" y="2856297"/>
            <a:ext cx="4534139" cy="2004461"/>
          </a:xfrm>
        </p:spPr>
        <p:txBody>
          <a:bodyPr>
            <a:normAutofit/>
          </a:bodyPr>
          <a:lstStyle/>
          <a:p>
            <a:pPr marL="0" indent="0" algn="just">
              <a:buNone/>
            </a:pPr>
            <a:endParaRPr lang="en-US" dirty="0"/>
          </a:p>
          <a:p>
            <a:pPr algn="just"/>
            <a:r>
              <a:rPr lang="en-US" dirty="0"/>
              <a:t>As the </a:t>
            </a:r>
            <a:r>
              <a:rPr lang="en-US" dirty="0" err="1"/>
              <a:t>BiLSTM</a:t>
            </a:r>
            <a:r>
              <a:rPr lang="en-US" dirty="0"/>
              <a:t> model resembles the formation of multiple LSTM layers this is an illustration of these hidden layers over the developed </a:t>
            </a:r>
            <a:r>
              <a:rPr lang="en-US" dirty="0" err="1"/>
              <a:t>BiLSTM</a:t>
            </a:r>
            <a:r>
              <a:rPr lang="en-US" dirty="0"/>
              <a:t> model. </a:t>
            </a:r>
            <a:endParaRPr lang="en-IN" dirty="0"/>
          </a:p>
          <a:p>
            <a:pPr algn="just"/>
            <a:endParaRPr lang="en-IN" dirty="0"/>
          </a:p>
        </p:txBody>
      </p:sp>
    </p:spTree>
    <p:extLst>
      <p:ext uri="{BB962C8B-B14F-4D97-AF65-F5344CB8AC3E}">
        <p14:creationId xmlns:p14="http://schemas.microsoft.com/office/powerpoint/2010/main" val="2827981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CCED07-AFB5-C030-B5B6-8CDA1B41D1CB}"/>
              </a:ext>
            </a:extLst>
          </p:cNvPr>
          <p:cNvPicPr>
            <a:picLocks noChangeAspect="1"/>
          </p:cNvPicPr>
          <p:nvPr/>
        </p:nvPicPr>
        <p:blipFill>
          <a:blip r:embed="rId2"/>
          <a:stretch>
            <a:fillRect/>
          </a:stretch>
        </p:blipFill>
        <p:spPr>
          <a:xfrm>
            <a:off x="449091" y="614414"/>
            <a:ext cx="5646909" cy="5204911"/>
          </a:xfrm>
          <a:prstGeom prst="rect">
            <a:avLst/>
          </a:prstGeom>
        </p:spPr>
      </p:pic>
      <p:pic>
        <p:nvPicPr>
          <p:cNvPr id="4" name="Picture 3">
            <a:extLst>
              <a:ext uri="{FF2B5EF4-FFF2-40B4-BE49-F238E27FC236}">
                <a16:creationId xmlns:a16="http://schemas.microsoft.com/office/drawing/2014/main" id="{9AFF5066-8A02-F0F3-9AAA-8577B535A871}"/>
              </a:ext>
            </a:extLst>
          </p:cNvPr>
          <p:cNvPicPr>
            <a:picLocks noChangeAspect="1"/>
          </p:cNvPicPr>
          <p:nvPr/>
        </p:nvPicPr>
        <p:blipFill>
          <a:blip r:embed="rId3"/>
          <a:stretch>
            <a:fillRect/>
          </a:stretch>
        </p:blipFill>
        <p:spPr>
          <a:xfrm>
            <a:off x="5980093" y="1038675"/>
            <a:ext cx="6067528" cy="4459705"/>
          </a:xfrm>
          <a:prstGeom prst="rect">
            <a:avLst/>
          </a:prstGeom>
        </p:spPr>
      </p:pic>
      <p:sp>
        <p:nvSpPr>
          <p:cNvPr id="5" name="TextBox 4">
            <a:extLst>
              <a:ext uri="{FF2B5EF4-FFF2-40B4-BE49-F238E27FC236}">
                <a16:creationId xmlns:a16="http://schemas.microsoft.com/office/drawing/2014/main" id="{A2CF6E52-69D9-4582-7215-93B670CB804A}"/>
              </a:ext>
            </a:extLst>
          </p:cNvPr>
          <p:cNvSpPr txBox="1"/>
          <p:nvPr/>
        </p:nvSpPr>
        <p:spPr>
          <a:xfrm>
            <a:off x="8149390" y="5802777"/>
            <a:ext cx="2117558" cy="461665"/>
          </a:xfrm>
          <a:prstGeom prst="rect">
            <a:avLst/>
          </a:prstGeom>
          <a:noFill/>
        </p:spPr>
        <p:txBody>
          <a:bodyPr wrap="square" rtlCol="0">
            <a:spAutoFit/>
          </a:bodyPr>
          <a:lstStyle/>
          <a:p>
            <a:r>
              <a:rPr lang="en-US" sz="2400" dirty="0" err="1"/>
              <a:t>BiLSTM</a:t>
            </a:r>
            <a:endParaRPr lang="en-IN" sz="2400" dirty="0"/>
          </a:p>
        </p:txBody>
      </p:sp>
      <p:sp>
        <p:nvSpPr>
          <p:cNvPr id="6" name="TextBox 5">
            <a:extLst>
              <a:ext uri="{FF2B5EF4-FFF2-40B4-BE49-F238E27FC236}">
                <a16:creationId xmlns:a16="http://schemas.microsoft.com/office/drawing/2014/main" id="{3BFB8D8A-687E-0A3A-48BE-2D5008103212}"/>
              </a:ext>
            </a:extLst>
          </p:cNvPr>
          <p:cNvSpPr txBox="1"/>
          <p:nvPr/>
        </p:nvSpPr>
        <p:spPr>
          <a:xfrm>
            <a:off x="2891671" y="5874254"/>
            <a:ext cx="954107" cy="461665"/>
          </a:xfrm>
          <a:prstGeom prst="rect">
            <a:avLst/>
          </a:prstGeom>
          <a:noFill/>
        </p:spPr>
        <p:txBody>
          <a:bodyPr wrap="none" rtlCol="0">
            <a:spAutoFit/>
          </a:bodyPr>
          <a:lstStyle/>
          <a:p>
            <a:r>
              <a:rPr lang="en-US" sz="2400" dirty="0"/>
              <a:t>LSTM</a:t>
            </a:r>
            <a:endParaRPr lang="en-IN" sz="2400" dirty="0"/>
          </a:p>
        </p:txBody>
      </p:sp>
    </p:spTree>
    <p:extLst>
      <p:ext uri="{BB962C8B-B14F-4D97-AF65-F5344CB8AC3E}">
        <p14:creationId xmlns:p14="http://schemas.microsoft.com/office/powerpoint/2010/main" val="802397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2F55-6B13-603D-248D-84B8C29ABEF9}"/>
              </a:ext>
            </a:extLst>
          </p:cNvPr>
          <p:cNvSpPr>
            <a:spLocks noGrp="1"/>
          </p:cNvSpPr>
          <p:nvPr>
            <p:ph type="title"/>
          </p:nvPr>
        </p:nvSpPr>
        <p:spPr/>
        <p:txBody>
          <a:bodyPr/>
          <a:lstStyle/>
          <a:p>
            <a:pPr algn="ctr"/>
            <a:r>
              <a:rPr lang="en-US" dirty="0"/>
              <a:t>IMPLEMENTATION</a:t>
            </a:r>
            <a:endParaRPr lang="en-IN" dirty="0"/>
          </a:p>
        </p:txBody>
      </p:sp>
      <p:sp>
        <p:nvSpPr>
          <p:cNvPr id="3" name="Content Placeholder 2">
            <a:extLst>
              <a:ext uri="{FF2B5EF4-FFF2-40B4-BE49-F238E27FC236}">
                <a16:creationId xmlns:a16="http://schemas.microsoft.com/office/drawing/2014/main" id="{0EFE388E-3583-D5EA-C1B1-960545751E0B}"/>
              </a:ext>
            </a:extLst>
          </p:cNvPr>
          <p:cNvSpPr>
            <a:spLocks noGrp="1"/>
          </p:cNvSpPr>
          <p:nvPr>
            <p:ph sz="half" idx="1"/>
          </p:nvPr>
        </p:nvSpPr>
        <p:spPr/>
        <p:txBody>
          <a:bodyPr>
            <a:normAutofit lnSpcReduction="10000"/>
          </a:bodyPr>
          <a:lstStyle/>
          <a:p>
            <a:pPr algn="ctr"/>
            <a:r>
              <a:rPr lang="en-US" b="1" dirty="0"/>
              <a:t>EQUATIONS</a:t>
            </a:r>
          </a:p>
          <a:p>
            <a:pPr algn="ctr"/>
            <a:endParaRPr lang="en-US" b="1" dirty="0"/>
          </a:p>
          <a:p>
            <a:endParaRPr lang="en-IN" b="1" dirty="0"/>
          </a:p>
          <a:p>
            <a:pPr marL="0" indent="0">
              <a:buNone/>
            </a:pPr>
            <a:endParaRPr lang="en-IN" dirty="0"/>
          </a:p>
        </p:txBody>
      </p:sp>
      <p:sp>
        <p:nvSpPr>
          <p:cNvPr id="4" name="Content Placeholder 3">
            <a:extLst>
              <a:ext uri="{FF2B5EF4-FFF2-40B4-BE49-F238E27FC236}">
                <a16:creationId xmlns:a16="http://schemas.microsoft.com/office/drawing/2014/main" id="{CC16E6AE-1758-FD5B-0524-E893D423F516}"/>
              </a:ext>
            </a:extLst>
          </p:cNvPr>
          <p:cNvSpPr>
            <a:spLocks noGrp="1"/>
          </p:cNvSpPr>
          <p:nvPr>
            <p:ph sz="half" idx="2"/>
          </p:nvPr>
        </p:nvSpPr>
        <p:spPr>
          <a:xfrm>
            <a:off x="6261073" y="1957137"/>
            <a:ext cx="5561959" cy="4215063"/>
          </a:xfrm>
        </p:spPr>
        <p:txBody>
          <a:bodyPr>
            <a:normAutofit lnSpcReduction="10000"/>
          </a:bodyPr>
          <a:lstStyle/>
          <a:p>
            <a:pPr algn="just"/>
            <a:r>
              <a:rPr lang="en-US" dirty="0"/>
              <a:t>Suppose </a:t>
            </a:r>
            <a:r>
              <a:rPr lang="en-US" dirty="0" err="1"/>
              <a:t>yt</a:t>
            </a:r>
            <a:r>
              <a:rPr lang="en-US" dirty="0"/>
              <a:t> and Ht-1 These hidden layers are measured using these equations, given the ordered input data and the output state at time t..</a:t>
            </a:r>
          </a:p>
          <a:p>
            <a:pPr algn="just"/>
            <a:r>
              <a:rPr lang="en-US" dirty="0"/>
              <a:t>xi, </a:t>
            </a:r>
            <a:r>
              <a:rPr lang="en-US" dirty="0" err="1"/>
              <a:t>xf</a:t>
            </a:r>
            <a:r>
              <a:rPr lang="en-US" dirty="0"/>
              <a:t>, xo, and xc, which symbolize the recurrent xi, </a:t>
            </a:r>
            <a:r>
              <a:rPr lang="en-US" dirty="0" err="1"/>
              <a:t>xf</a:t>
            </a:r>
            <a:r>
              <a:rPr lang="en-US" dirty="0"/>
              <a:t>, xo, and xc, which symbolize the recurrent Weight matrices are assigned to four different gates: input, forgetting, output, and memory cell gates. They are represented by vi, </a:t>
            </a:r>
            <a:r>
              <a:rPr lang="en-US" dirty="0" err="1"/>
              <a:t>vf</a:t>
            </a:r>
            <a:r>
              <a:rPr lang="en-US" dirty="0"/>
              <a:t>, </a:t>
            </a:r>
            <a:r>
              <a:rPr lang="en-US" dirty="0" err="1"/>
              <a:t>vo</a:t>
            </a:r>
            <a:r>
              <a:rPr lang="en-US" dirty="0"/>
              <a:t>, and </a:t>
            </a:r>
            <a:r>
              <a:rPr lang="en-US" dirty="0" err="1"/>
              <a:t>vc</a:t>
            </a:r>
            <a:r>
              <a:rPr lang="en-US" dirty="0"/>
              <a:t>, respectively. These matrices are integral components within a neural network, playing pivotal roles in controlling information flow, retention, and processing at various stages of computation.</a:t>
            </a:r>
            <a:endParaRPr lang="en-IN" dirty="0"/>
          </a:p>
          <a:p>
            <a:pPr algn="just"/>
            <a:endParaRPr lang="en-IN" dirty="0"/>
          </a:p>
        </p:txBody>
      </p:sp>
      <p:pic>
        <p:nvPicPr>
          <p:cNvPr id="5" name="Picture 4">
            <a:extLst>
              <a:ext uri="{FF2B5EF4-FFF2-40B4-BE49-F238E27FC236}">
                <a16:creationId xmlns:a16="http://schemas.microsoft.com/office/drawing/2014/main" id="{AB688FDD-2516-7C1F-F808-E3DA31E7C7C9}"/>
              </a:ext>
            </a:extLst>
          </p:cNvPr>
          <p:cNvPicPr>
            <a:picLocks noChangeAspect="1"/>
          </p:cNvPicPr>
          <p:nvPr/>
        </p:nvPicPr>
        <p:blipFill>
          <a:blip r:embed="rId2"/>
          <a:stretch>
            <a:fillRect/>
          </a:stretch>
        </p:blipFill>
        <p:spPr>
          <a:xfrm>
            <a:off x="904775" y="2950643"/>
            <a:ext cx="5191225" cy="2069431"/>
          </a:xfrm>
          <a:prstGeom prst="rect">
            <a:avLst/>
          </a:prstGeom>
        </p:spPr>
      </p:pic>
    </p:spTree>
    <p:extLst>
      <p:ext uri="{BB962C8B-B14F-4D97-AF65-F5344CB8AC3E}">
        <p14:creationId xmlns:p14="http://schemas.microsoft.com/office/powerpoint/2010/main" val="838803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7855-C27D-A1B7-39A7-3CE627BEC815}"/>
              </a:ext>
            </a:extLst>
          </p:cNvPr>
          <p:cNvSpPr>
            <a:spLocks noGrp="1"/>
          </p:cNvSpPr>
          <p:nvPr>
            <p:ph type="title"/>
          </p:nvPr>
        </p:nvSpPr>
        <p:spPr/>
        <p:txBody>
          <a:bodyPr/>
          <a:lstStyle/>
          <a:p>
            <a:pPr algn="ctr"/>
            <a:r>
              <a:rPr lang="en-US" dirty="0"/>
              <a:t>results</a:t>
            </a:r>
            <a:endParaRPr lang="en-IN" dirty="0"/>
          </a:p>
        </p:txBody>
      </p:sp>
      <p:pic>
        <p:nvPicPr>
          <p:cNvPr id="4" name="Content Placeholder 3">
            <a:extLst>
              <a:ext uri="{FF2B5EF4-FFF2-40B4-BE49-F238E27FC236}">
                <a16:creationId xmlns:a16="http://schemas.microsoft.com/office/drawing/2014/main" id="{819FF250-90C5-273A-593E-891B44B55CB5}"/>
              </a:ext>
            </a:extLst>
          </p:cNvPr>
          <p:cNvPicPr>
            <a:picLocks noGrp="1" noChangeAspect="1"/>
          </p:cNvPicPr>
          <p:nvPr>
            <p:ph idx="1"/>
          </p:nvPr>
        </p:nvPicPr>
        <p:blipFill>
          <a:blip r:embed="rId2"/>
          <a:stretch>
            <a:fillRect/>
          </a:stretch>
        </p:blipFill>
        <p:spPr>
          <a:xfrm>
            <a:off x="1063752" y="1719596"/>
            <a:ext cx="4170862" cy="2852404"/>
          </a:xfrm>
          <a:prstGeom prst="rect">
            <a:avLst/>
          </a:prstGeom>
        </p:spPr>
      </p:pic>
      <p:sp>
        <p:nvSpPr>
          <p:cNvPr id="5" name="TextBox 4">
            <a:extLst>
              <a:ext uri="{FF2B5EF4-FFF2-40B4-BE49-F238E27FC236}">
                <a16:creationId xmlns:a16="http://schemas.microsoft.com/office/drawing/2014/main" id="{9836399D-4F31-3DA7-116A-59747A1BDD01}"/>
              </a:ext>
            </a:extLst>
          </p:cNvPr>
          <p:cNvSpPr txBox="1"/>
          <p:nvPr/>
        </p:nvSpPr>
        <p:spPr>
          <a:xfrm>
            <a:off x="807078" y="4304708"/>
            <a:ext cx="5288922" cy="1631216"/>
          </a:xfrm>
          <a:prstGeom prst="rect">
            <a:avLst/>
          </a:prstGeom>
          <a:noFill/>
        </p:spPr>
        <p:txBody>
          <a:bodyPr wrap="square" rtlCol="0">
            <a:spAutoFit/>
          </a:bodyPr>
          <a:lstStyle/>
          <a:p>
            <a:pPr algn="just"/>
            <a:r>
              <a:rPr lang="en-US" sz="2000" dirty="0"/>
              <a:t>Gather the values of hidden layers along with the NMSE score that varies accordingly with hidden layers. This is one of the hyperparameters that allows the model to work much more accurately.</a:t>
            </a:r>
            <a:endParaRPr lang="en-IN" sz="2000" dirty="0"/>
          </a:p>
        </p:txBody>
      </p:sp>
      <p:pic>
        <p:nvPicPr>
          <p:cNvPr id="6" name="Picture 5">
            <a:extLst>
              <a:ext uri="{FF2B5EF4-FFF2-40B4-BE49-F238E27FC236}">
                <a16:creationId xmlns:a16="http://schemas.microsoft.com/office/drawing/2014/main" id="{BCF3F0F6-1AA8-C8D1-B382-792B88465D91}"/>
              </a:ext>
            </a:extLst>
          </p:cNvPr>
          <p:cNvPicPr>
            <a:picLocks noChangeAspect="1"/>
          </p:cNvPicPr>
          <p:nvPr/>
        </p:nvPicPr>
        <p:blipFill>
          <a:blip r:embed="rId3"/>
          <a:stretch>
            <a:fillRect/>
          </a:stretch>
        </p:blipFill>
        <p:spPr>
          <a:xfrm>
            <a:off x="6733355" y="2521700"/>
            <a:ext cx="4618923" cy="2746986"/>
          </a:xfrm>
          <a:prstGeom prst="rect">
            <a:avLst/>
          </a:prstGeom>
        </p:spPr>
      </p:pic>
    </p:spTree>
    <p:extLst>
      <p:ext uri="{BB962C8B-B14F-4D97-AF65-F5344CB8AC3E}">
        <p14:creationId xmlns:p14="http://schemas.microsoft.com/office/powerpoint/2010/main" val="503213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C2CB-B301-2CDE-2C1D-0553715E30D0}"/>
              </a:ext>
            </a:extLst>
          </p:cNvPr>
          <p:cNvSpPr>
            <a:spLocks noGrp="1"/>
          </p:cNvSpPr>
          <p:nvPr>
            <p:ph type="title"/>
          </p:nvPr>
        </p:nvSpPr>
        <p:spPr/>
        <p:txBody>
          <a:bodyPr/>
          <a:lstStyle/>
          <a:p>
            <a:pPr algn="ctr"/>
            <a:r>
              <a:rPr lang="en-US" dirty="0"/>
              <a:t>RESULT</a:t>
            </a:r>
            <a:endParaRPr lang="en-IN" dirty="0"/>
          </a:p>
        </p:txBody>
      </p:sp>
      <p:graphicFrame>
        <p:nvGraphicFramePr>
          <p:cNvPr id="7" name="Content Placeholder 6">
            <a:extLst>
              <a:ext uri="{FF2B5EF4-FFF2-40B4-BE49-F238E27FC236}">
                <a16:creationId xmlns:a16="http://schemas.microsoft.com/office/drawing/2014/main" id="{3755679F-C8D5-512F-FB67-DEFE5250A713}"/>
              </a:ext>
            </a:extLst>
          </p:cNvPr>
          <p:cNvGraphicFramePr>
            <a:graphicFrameLocks noGrp="1"/>
          </p:cNvGraphicFramePr>
          <p:nvPr>
            <p:ph idx="1"/>
            <p:extLst>
              <p:ext uri="{D42A27DB-BD31-4B8C-83A1-F6EECF244321}">
                <p14:modId xmlns:p14="http://schemas.microsoft.com/office/powerpoint/2010/main" val="3502944249"/>
              </p:ext>
            </p:extLst>
          </p:nvPr>
        </p:nvGraphicFramePr>
        <p:xfrm>
          <a:off x="403863" y="1885428"/>
          <a:ext cx="5943600" cy="3591560"/>
        </p:xfrm>
        <a:graphic>
          <a:graphicData uri="http://schemas.openxmlformats.org/drawingml/2006/table">
            <a:tbl>
              <a:tblPr/>
              <a:tblGrid>
                <a:gridCol w="1188720">
                  <a:extLst>
                    <a:ext uri="{9D8B030D-6E8A-4147-A177-3AD203B41FA5}">
                      <a16:colId xmlns:a16="http://schemas.microsoft.com/office/drawing/2014/main" val="1765454460"/>
                    </a:ext>
                  </a:extLst>
                </a:gridCol>
                <a:gridCol w="1188720">
                  <a:extLst>
                    <a:ext uri="{9D8B030D-6E8A-4147-A177-3AD203B41FA5}">
                      <a16:colId xmlns:a16="http://schemas.microsoft.com/office/drawing/2014/main" val="3879405252"/>
                    </a:ext>
                  </a:extLst>
                </a:gridCol>
                <a:gridCol w="1188720">
                  <a:extLst>
                    <a:ext uri="{9D8B030D-6E8A-4147-A177-3AD203B41FA5}">
                      <a16:colId xmlns:a16="http://schemas.microsoft.com/office/drawing/2014/main" val="791907158"/>
                    </a:ext>
                  </a:extLst>
                </a:gridCol>
                <a:gridCol w="1188720">
                  <a:extLst>
                    <a:ext uri="{9D8B030D-6E8A-4147-A177-3AD203B41FA5}">
                      <a16:colId xmlns:a16="http://schemas.microsoft.com/office/drawing/2014/main" val="1909661834"/>
                    </a:ext>
                  </a:extLst>
                </a:gridCol>
                <a:gridCol w="1188720">
                  <a:extLst>
                    <a:ext uri="{9D8B030D-6E8A-4147-A177-3AD203B41FA5}">
                      <a16:colId xmlns:a16="http://schemas.microsoft.com/office/drawing/2014/main" val="3742807702"/>
                    </a:ext>
                  </a:extLst>
                </a:gridCol>
              </a:tblGrid>
              <a:tr h="279400">
                <a:tc rowSpan="2">
                  <a:txBody>
                    <a:bodyPr/>
                    <a:lstStyle/>
                    <a:p>
                      <a:pPr algn="just" rtl="0" fontAlgn="t">
                        <a:spcBef>
                          <a:spcPts val="0"/>
                        </a:spcBef>
                        <a:spcAft>
                          <a:spcPts val="0"/>
                        </a:spcAft>
                      </a:pPr>
                      <a:br>
                        <a:rPr lang="en-IN">
                          <a:effectLst/>
                        </a:rPr>
                      </a:br>
                      <a:r>
                        <a:rPr lang="en-IN" sz="1200" b="1" i="0" u="none" strike="noStrike">
                          <a:solidFill>
                            <a:srgbClr val="000000"/>
                          </a:solidFill>
                          <a:effectLst/>
                          <a:latin typeface="Times New Roman" panose="02020603050405020304" pitchFamily="18" charset="0"/>
                        </a:rPr>
                        <a:t>MODEL</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just" rtl="0" fontAlgn="t">
                        <a:spcBef>
                          <a:spcPts val="0"/>
                        </a:spcBef>
                        <a:spcAft>
                          <a:spcPts val="0"/>
                        </a:spcAft>
                      </a:pPr>
                      <a:r>
                        <a:rPr lang="en-IN" sz="1200" b="1" i="0" u="none" strike="noStrike">
                          <a:solidFill>
                            <a:srgbClr val="000000"/>
                          </a:solidFill>
                          <a:effectLst/>
                          <a:latin typeface="Times New Roman" panose="02020603050405020304" pitchFamily="18" charset="0"/>
                        </a:rPr>
                        <a:t>LAYERS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rowSpan="2">
                  <a:txBody>
                    <a:bodyPr/>
                    <a:lstStyle/>
                    <a:p>
                      <a:pPr algn="just" rtl="0" fontAlgn="t">
                        <a:spcBef>
                          <a:spcPts val="0"/>
                        </a:spcBef>
                        <a:spcAft>
                          <a:spcPts val="0"/>
                        </a:spcAft>
                      </a:pPr>
                      <a:br>
                        <a:rPr lang="en-IN" dirty="0">
                          <a:effectLst/>
                        </a:rPr>
                      </a:br>
                      <a:r>
                        <a:rPr lang="en-IN" sz="1200" b="1" i="0" u="none" strike="noStrike" dirty="0">
                          <a:solidFill>
                            <a:srgbClr val="000000"/>
                          </a:solidFill>
                          <a:effectLst/>
                          <a:latin typeface="Times New Roman" panose="02020603050405020304" pitchFamily="18" charset="0"/>
                        </a:rPr>
                        <a:t>NMSE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just" rtl="0" fontAlgn="t">
                        <a:spcBef>
                          <a:spcPts val="0"/>
                        </a:spcBef>
                        <a:spcAft>
                          <a:spcPts val="0"/>
                        </a:spcAft>
                      </a:pPr>
                      <a:br>
                        <a:rPr lang="en-IN">
                          <a:effectLst/>
                        </a:rPr>
                      </a:br>
                      <a:r>
                        <a:rPr lang="en-IN" sz="1200" b="1" i="0" u="none" strike="noStrike">
                          <a:solidFill>
                            <a:srgbClr val="000000"/>
                          </a:solidFill>
                          <a:effectLst/>
                          <a:latin typeface="Times New Roman" panose="02020603050405020304" pitchFamily="18" charset="0"/>
                        </a:rPr>
                        <a:t>RMSE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3910899"/>
                  </a:ext>
                </a:extLst>
              </a:tr>
              <a:tr h="279400">
                <a:tc vMerge="1">
                  <a:txBody>
                    <a:bodyPr/>
                    <a:lstStyle/>
                    <a:p>
                      <a:endParaRPr lang="en-IN"/>
                    </a:p>
                  </a:txBody>
                  <a:tcPr/>
                </a:tc>
                <a:tc>
                  <a:txBody>
                    <a:bodyPr/>
                    <a:lstStyle/>
                    <a:p>
                      <a:pPr algn="just" rtl="0" fontAlgn="t">
                        <a:spcBef>
                          <a:spcPts val="0"/>
                        </a:spcBef>
                        <a:spcAft>
                          <a:spcPts val="0"/>
                        </a:spcAft>
                      </a:pPr>
                      <a:r>
                        <a:rPr lang="en-IN" sz="1200" b="1" i="0" u="none" strike="noStrike">
                          <a:solidFill>
                            <a:srgbClr val="000000"/>
                          </a:solidFill>
                          <a:effectLst/>
                          <a:latin typeface="Times New Roman" panose="02020603050405020304" pitchFamily="18" charset="0"/>
                        </a:rPr>
                        <a:t>HIDDEN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1" i="0" u="none" strike="noStrike">
                          <a:solidFill>
                            <a:srgbClr val="000000"/>
                          </a:solidFill>
                          <a:effectLst/>
                          <a:latin typeface="Times New Roman" panose="02020603050405020304" pitchFamily="18" charset="0"/>
                        </a:rPr>
                        <a:t>NO.OF.</a:t>
                      </a:r>
                      <a:endParaRPr lang="en-IN">
                        <a:effectLst/>
                      </a:endParaRPr>
                    </a:p>
                    <a:p>
                      <a:pPr algn="just" rtl="0" fontAlgn="t">
                        <a:spcBef>
                          <a:spcPts val="0"/>
                        </a:spcBef>
                        <a:spcAft>
                          <a:spcPts val="0"/>
                        </a:spcAft>
                      </a:pPr>
                      <a:r>
                        <a:rPr lang="en-IN" sz="1200" b="1" i="0" u="none" strike="noStrike">
                          <a:solidFill>
                            <a:srgbClr val="000000"/>
                          </a:solidFill>
                          <a:effectLst/>
                          <a:latin typeface="Times New Roman" panose="02020603050405020304" pitchFamily="18" charset="0"/>
                        </a:rPr>
                        <a:t>LAYERS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856967090"/>
                  </a:ext>
                </a:extLst>
              </a:tr>
              <a:tr h="0">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LSTM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50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1</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0.008</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1.7</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9720265"/>
                  </a:ext>
                </a:extLst>
              </a:tr>
              <a:tr h="0">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BILSTM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64,32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1</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0.0002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0.29</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5246666"/>
                  </a:ext>
                </a:extLst>
              </a:tr>
              <a:tr h="0">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DaBILSTM</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64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1</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2.8</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0.09</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1289115"/>
                  </a:ext>
                </a:extLst>
              </a:tr>
              <a:tr h="0">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DNN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64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1</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0.049</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4.08</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3419146"/>
                  </a:ext>
                </a:extLst>
              </a:tr>
              <a:tr h="0">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CNN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64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10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5.7</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43.9</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2038685"/>
                  </a:ext>
                </a:extLst>
              </a:tr>
              <a:tr h="0">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CNN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64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1</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0.53</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73.54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9983861"/>
                  </a:ext>
                </a:extLst>
              </a:tr>
              <a:tr h="0">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CNN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64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0.50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42.5</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1185557"/>
                  </a:ext>
                </a:extLst>
              </a:tr>
              <a:tr h="0">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DNN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32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1</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0.5</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42.2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1181299"/>
                  </a:ext>
                </a:extLst>
              </a:tr>
              <a:tr h="0">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DNN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64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4</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a:solidFill>
                            <a:srgbClr val="000000"/>
                          </a:solidFill>
                          <a:effectLst/>
                          <a:latin typeface="Times New Roman" panose="02020603050405020304" pitchFamily="18" charset="0"/>
                        </a:rPr>
                        <a:t>0.50</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rtl="0" fontAlgn="t">
                        <a:spcBef>
                          <a:spcPts val="0"/>
                        </a:spcBef>
                        <a:spcAft>
                          <a:spcPts val="0"/>
                        </a:spcAft>
                      </a:pPr>
                      <a:r>
                        <a:rPr lang="en-IN" sz="1200" b="0" i="0" u="none" strike="noStrike" dirty="0">
                          <a:solidFill>
                            <a:srgbClr val="000000"/>
                          </a:solidFill>
                          <a:effectLst/>
                          <a:latin typeface="Times New Roman" panose="02020603050405020304" pitchFamily="18" charset="0"/>
                        </a:rPr>
                        <a:t>42.25</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2541725"/>
                  </a:ext>
                </a:extLst>
              </a:tr>
            </a:tbl>
          </a:graphicData>
        </a:graphic>
      </p:graphicFrame>
      <p:sp>
        <p:nvSpPr>
          <p:cNvPr id="8" name="Rectangle 2">
            <a:extLst>
              <a:ext uri="{FF2B5EF4-FFF2-40B4-BE49-F238E27FC236}">
                <a16:creationId xmlns:a16="http://schemas.microsoft.com/office/drawing/2014/main" id="{677E237E-2467-CE02-0CAB-36E0993A4DA0}"/>
              </a:ext>
            </a:extLst>
          </p:cNvPr>
          <p:cNvSpPr>
            <a:spLocks noChangeArrowheads="1"/>
          </p:cNvSpPr>
          <p:nvPr/>
        </p:nvSpPr>
        <p:spPr bwMode="auto">
          <a:xfrm>
            <a:off x="3127375" y="2351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Chart 8">
            <a:extLst>
              <a:ext uri="{FF2B5EF4-FFF2-40B4-BE49-F238E27FC236}">
                <a16:creationId xmlns:a16="http://schemas.microsoft.com/office/drawing/2014/main" id="{D4B58D2C-0969-5B10-1C5F-85B961628A2C}"/>
              </a:ext>
            </a:extLst>
          </p:cNvPr>
          <p:cNvGraphicFramePr>
            <a:graphicFrameLocks/>
          </p:cNvGraphicFramePr>
          <p:nvPr>
            <p:extLst>
              <p:ext uri="{D42A27DB-BD31-4B8C-83A1-F6EECF244321}">
                <p14:modId xmlns:p14="http://schemas.microsoft.com/office/powerpoint/2010/main" val="2425918862"/>
              </p:ext>
            </p:extLst>
          </p:nvPr>
        </p:nvGraphicFramePr>
        <p:xfrm>
          <a:off x="6937375" y="2330581"/>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130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F474-19AF-7A1E-44D7-D40F145B51E7}"/>
              </a:ext>
            </a:extLst>
          </p:cNvPr>
          <p:cNvSpPr>
            <a:spLocks noGrp="1"/>
          </p:cNvSpPr>
          <p:nvPr>
            <p:ph type="title"/>
          </p:nvPr>
        </p:nvSpPr>
        <p:spPr>
          <a:xfrm>
            <a:off x="8774230" y="1751798"/>
            <a:ext cx="3200400" cy="1737360"/>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FB888942-D71A-D098-BF21-3F5B70CCD769}"/>
              </a:ext>
            </a:extLst>
          </p:cNvPr>
          <p:cNvSpPr>
            <a:spLocks noGrp="1"/>
          </p:cNvSpPr>
          <p:nvPr>
            <p:ph idx="1"/>
          </p:nvPr>
        </p:nvSpPr>
        <p:spPr/>
        <p:txBody>
          <a:bodyPr/>
          <a:lstStyle/>
          <a:p>
            <a:pPr algn="just"/>
            <a:endParaRPr lang="en-US" dirty="0"/>
          </a:p>
          <a:p>
            <a:pPr algn="just"/>
            <a:endParaRPr lang="en-US" dirty="0"/>
          </a:p>
          <a:p>
            <a:pPr algn="just"/>
            <a:r>
              <a:rPr lang="en-US" dirty="0"/>
              <a:t>PROBLEM STATEMENT</a:t>
            </a:r>
          </a:p>
          <a:p>
            <a:pPr algn="just"/>
            <a:r>
              <a:rPr lang="en-US" dirty="0"/>
              <a:t>Introduction</a:t>
            </a:r>
          </a:p>
          <a:p>
            <a:pPr algn="just"/>
            <a:r>
              <a:rPr lang="en-US" dirty="0"/>
              <a:t>OBJECTIVE</a:t>
            </a:r>
          </a:p>
          <a:p>
            <a:pPr algn="just"/>
            <a:r>
              <a:rPr lang="en-US" dirty="0"/>
              <a:t>LITERATURE SURVEY</a:t>
            </a:r>
          </a:p>
          <a:p>
            <a:pPr algn="just"/>
            <a:r>
              <a:rPr lang="en-US" dirty="0"/>
              <a:t>PROPOSED ARCHITECTURE</a:t>
            </a:r>
          </a:p>
          <a:p>
            <a:pPr algn="just"/>
            <a:r>
              <a:rPr lang="en-US" dirty="0"/>
              <a:t>IMPLEMENTATION</a:t>
            </a:r>
          </a:p>
          <a:p>
            <a:pPr algn="just"/>
            <a:r>
              <a:rPr lang="en-US" dirty="0"/>
              <a:t>RESULTS </a:t>
            </a: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404083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98CF4A-A9C0-FE09-5E34-2A79245B93DC}"/>
              </a:ext>
            </a:extLst>
          </p:cNvPr>
          <p:cNvSpPr txBox="1"/>
          <p:nvPr/>
        </p:nvSpPr>
        <p:spPr>
          <a:xfrm>
            <a:off x="368967" y="463764"/>
            <a:ext cx="11004885" cy="2246769"/>
          </a:xfrm>
          <a:prstGeom prst="rect">
            <a:avLst/>
          </a:prstGeom>
          <a:noFill/>
        </p:spPr>
        <p:txBody>
          <a:bodyPr wrap="square" rtlCol="0">
            <a:spAutoFit/>
          </a:bodyPr>
          <a:lstStyle/>
          <a:p>
            <a:pPr algn="just"/>
            <a:r>
              <a:rPr lang="en-US" sz="2800" dirty="0"/>
              <a:t>Table II has a score calculated for MAPE that determines the average percentage of variation between the expected and actual numbers to determine how accurate the model is then finally helps to select the model that acts as more accurate for the given series.</a:t>
            </a:r>
            <a:endParaRPr lang="en-IN" sz="2800" dirty="0"/>
          </a:p>
        </p:txBody>
      </p:sp>
      <p:pic>
        <p:nvPicPr>
          <p:cNvPr id="3" name="Picture 2">
            <a:extLst>
              <a:ext uri="{FF2B5EF4-FFF2-40B4-BE49-F238E27FC236}">
                <a16:creationId xmlns:a16="http://schemas.microsoft.com/office/drawing/2014/main" id="{800E8689-9942-F7A3-32DB-031DF0B678D9}"/>
              </a:ext>
            </a:extLst>
          </p:cNvPr>
          <p:cNvPicPr>
            <a:picLocks noChangeAspect="1"/>
          </p:cNvPicPr>
          <p:nvPr/>
        </p:nvPicPr>
        <p:blipFill>
          <a:blip r:embed="rId2"/>
          <a:stretch>
            <a:fillRect/>
          </a:stretch>
        </p:blipFill>
        <p:spPr>
          <a:xfrm>
            <a:off x="7812506" y="3036552"/>
            <a:ext cx="3686974" cy="2940589"/>
          </a:xfrm>
          <a:prstGeom prst="rect">
            <a:avLst/>
          </a:prstGeom>
        </p:spPr>
      </p:pic>
      <p:sp>
        <p:nvSpPr>
          <p:cNvPr id="4" name="TextBox 3">
            <a:extLst>
              <a:ext uri="{FF2B5EF4-FFF2-40B4-BE49-F238E27FC236}">
                <a16:creationId xmlns:a16="http://schemas.microsoft.com/office/drawing/2014/main" id="{FECDD61C-A164-BE7A-804B-08EA28D033B5}"/>
              </a:ext>
            </a:extLst>
          </p:cNvPr>
          <p:cNvSpPr txBox="1"/>
          <p:nvPr/>
        </p:nvSpPr>
        <p:spPr>
          <a:xfrm>
            <a:off x="368966" y="3429000"/>
            <a:ext cx="7443539" cy="1569660"/>
          </a:xfrm>
          <a:prstGeom prst="rect">
            <a:avLst/>
          </a:prstGeom>
          <a:noFill/>
        </p:spPr>
        <p:txBody>
          <a:bodyPr wrap="square" rtlCol="0">
            <a:spAutoFit/>
          </a:bodyPr>
          <a:lstStyle/>
          <a:p>
            <a:pPr algn="just"/>
            <a:r>
              <a:rPr lang="en-US" sz="2400" dirty="0"/>
              <a:t>Table III contains the hyper-parameters that are used to tune the model. Various parameters help to uphold the model that can be deployed easily. LOSS and BATCH SIZE are represented in a relation.</a:t>
            </a:r>
            <a:endParaRPr lang="en-IN" sz="2400" dirty="0"/>
          </a:p>
        </p:txBody>
      </p:sp>
    </p:spTree>
    <p:extLst>
      <p:ext uri="{BB962C8B-B14F-4D97-AF65-F5344CB8AC3E}">
        <p14:creationId xmlns:p14="http://schemas.microsoft.com/office/powerpoint/2010/main" val="2831900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7A5E-A43E-5A66-50EC-90849498FE1E}"/>
              </a:ext>
            </a:extLst>
          </p:cNvPr>
          <p:cNvSpPr>
            <a:spLocks noGrp="1"/>
          </p:cNvSpPr>
          <p:nvPr>
            <p:ph type="title"/>
          </p:nvPr>
        </p:nvSpPr>
        <p:spPr>
          <a:xfrm>
            <a:off x="8485471" y="2386263"/>
            <a:ext cx="3200400" cy="1737360"/>
          </a:xfrm>
        </p:spPr>
        <p:txBody>
          <a:bodyPr/>
          <a:lstStyle/>
          <a:p>
            <a:r>
              <a:rPr lang="en-US" dirty="0"/>
              <a:t>SUMMARY</a:t>
            </a:r>
            <a:endParaRPr lang="en-IN" dirty="0"/>
          </a:p>
        </p:txBody>
      </p:sp>
      <p:sp>
        <p:nvSpPr>
          <p:cNvPr id="6" name="TextBox 5">
            <a:extLst>
              <a:ext uri="{FF2B5EF4-FFF2-40B4-BE49-F238E27FC236}">
                <a16:creationId xmlns:a16="http://schemas.microsoft.com/office/drawing/2014/main" id="{95696588-DA1F-12E7-262B-A1617FE4F0D0}"/>
              </a:ext>
            </a:extLst>
          </p:cNvPr>
          <p:cNvSpPr txBox="1"/>
          <p:nvPr/>
        </p:nvSpPr>
        <p:spPr>
          <a:xfrm>
            <a:off x="673768" y="834189"/>
            <a:ext cx="7395411" cy="4653453"/>
          </a:xfrm>
          <a:prstGeom prst="rect">
            <a:avLst/>
          </a:prstGeom>
          <a:noFill/>
        </p:spPr>
        <p:txBody>
          <a:bodyPr wrap="square">
            <a:spAutoFit/>
          </a:bodyPr>
          <a:lstStyle/>
          <a:p>
            <a:pPr algn="just">
              <a:lnSpc>
                <a:spcPct val="150000"/>
              </a:lnSpc>
            </a:pPr>
            <a:r>
              <a:rPr lang="en-US" sz="2000" dirty="0"/>
              <a:t>The proposed model for Enhancing Urban Cities’ Air Quality Prediction using deep learning techniques determines the </a:t>
            </a:r>
            <a:r>
              <a:rPr lang="en-US" sz="2000" dirty="0" err="1"/>
              <a:t>BiLSTM</a:t>
            </a:r>
            <a:r>
              <a:rPr lang="en-US" sz="2000" dirty="0"/>
              <a:t> model to be the best among the conventional models and the </a:t>
            </a:r>
            <a:r>
              <a:rPr lang="en-US" sz="2000" dirty="0" err="1"/>
              <a:t>DaBiLSTM</a:t>
            </a:r>
            <a:r>
              <a:rPr lang="en-US" sz="2000" dirty="0"/>
              <a:t>, LSTM model generated. </a:t>
            </a:r>
            <a:r>
              <a:rPr lang="en-US" sz="2000" dirty="0" err="1"/>
              <a:t>BiLSTM</a:t>
            </a:r>
            <a:r>
              <a:rPr lang="en-US" sz="2000" dirty="0"/>
              <a:t> model produces an RMSE value of 0.29 and NMSE of 0.0002 with the parameters included as Hidden layers and the number of LSTM layers built. Hyperparameter tuning includes dense layers and batch size optimizers these make the model much more optimized and produce effective values while predicting. To enhance the performance of the model,</a:t>
            </a:r>
            <a:endParaRPr lang="en-US" sz="2000" spc="0" dirty="0">
              <a:ea typeface="+mn-lt"/>
              <a:cs typeface="+mn-lt"/>
            </a:endParaRPr>
          </a:p>
        </p:txBody>
      </p:sp>
    </p:spTree>
    <p:extLst>
      <p:ext uri="{BB962C8B-B14F-4D97-AF65-F5344CB8AC3E}">
        <p14:creationId xmlns:p14="http://schemas.microsoft.com/office/powerpoint/2010/main" val="98265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BF44-5FD3-3540-40A8-8F1A11A40A13}"/>
              </a:ext>
            </a:extLst>
          </p:cNvPr>
          <p:cNvSpPr>
            <a:spLocks noGrp="1"/>
          </p:cNvSpPr>
          <p:nvPr>
            <p:ph type="title"/>
          </p:nvPr>
        </p:nvSpPr>
        <p:spPr>
          <a:xfrm>
            <a:off x="8645893" y="2739189"/>
            <a:ext cx="3200400" cy="1737360"/>
          </a:xfrm>
        </p:spPr>
        <p:txBody>
          <a:bodyPr/>
          <a:lstStyle/>
          <a:p>
            <a:r>
              <a:rPr lang="en-US" dirty="0"/>
              <a:t>Areas of focus further</a:t>
            </a:r>
            <a:endParaRPr lang="en-IN" dirty="0"/>
          </a:p>
        </p:txBody>
      </p:sp>
      <p:sp>
        <p:nvSpPr>
          <p:cNvPr id="8" name="TextBox 7">
            <a:extLst>
              <a:ext uri="{FF2B5EF4-FFF2-40B4-BE49-F238E27FC236}">
                <a16:creationId xmlns:a16="http://schemas.microsoft.com/office/drawing/2014/main" id="{9D324CA4-B33F-8909-3ADB-FCFA8F0C6013}"/>
              </a:ext>
            </a:extLst>
          </p:cNvPr>
          <p:cNvSpPr txBox="1"/>
          <p:nvPr/>
        </p:nvSpPr>
        <p:spPr>
          <a:xfrm>
            <a:off x="1179094" y="2349441"/>
            <a:ext cx="6096000" cy="2777748"/>
          </a:xfrm>
          <a:prstGeom prst="rect">
            <a:avLst/>
          </a:prstGeom>
          <a:noFill/>
        </p:spPr>
        <p:txBody>
          <a:bodyPr wrap="square">
            <a:spAutoFit/>
          </a:bodyPr>
          <a:lstStyle/>
          <a:p>
            <a:pPr algn="just">
              <a:lnSpc>
                <a:spcPct val="200000"/>
              </a:lnSpc>
            </a:pPr>
            <a:r>
              <a:rPr lang="en-US" sz="1800" dirty="0"/>
              <a:t>DAFA-</a:t>
            </a:r>
            <a:r>
              <a:rPr lang="en-US" sz="1800" dirty="0" err="1"/>
              <a:t>BiLSTM</a:t>
            </a:r>
            <a:r>
              <a:rPr lang="en-US" sz="1800" dirty="0"/>
              <a:t> (DEEP AUTOGRESSION FEATURE- AUGMENTED </a:t>
            </a:r>
            <a:r>
              <a:rPr lang="en-US" sz="1800" dirty="0" err="1"/>
              <a:t>BiLSTM</a:t>
            </a:r>
            <a:r>
              <a:rPr lang="en-US" sz="1800" dirty="0"/>
              <a:t>) is introduced which makes the prediction more efficient and accurate. It is an advanced deep-learning model. It produces an RMSE value of 0.096.</a:t>
            </a:r>
          </a:p>
        </p:txBody>
      </p:sp>
    </p:spTree>
    <p:extLst>
      <p:ext uri="{BB962C8B-B14F-4D97-AF65-F5344CB8AC3E}">
        <p14:creationId xmlns:p14="http://schemas.microsoft.com/office/powerpoint/2010/main" val="309710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CDD6-FE31-093C-EC36-87D6052A8EAF}"/>
              </a:ext>
            </a:extLst>
          </p:cNvPr>
          <p:cNvSpPr>
            <a:spLocks noGrp="1"/>
          </p:cNvSpPr>
          <p:nvPr>
            <p:ph type="title"/>
          </p:nvPr>
        </p:nvSpPr>
        <p:spPr>
          <a:xfrm>
            <a:off x="8597766" y="2560320"/>
            <a:ext cx="3200400" cy="1737360"/>
          </a:xfrm>
        </p:spPr>
        <p:txBody>
          <a:bodyPr/>
          <a:lstStyle/>
          <a:p>
            <a:r>
              <a:rPr lang="en-US" dirty="0" err="1"/>
              <a:t>Dafa</a:t>
            </a:r>
            <a:r>
              <a:rPr lang="en-US" dirty="0"/>
              <a:t> - </a:t>
            </a:r>
            <a:r>
              <a:rPr lang="en-US" dirty="0" err="1"/>
              <a:t>bilstm</a:t>
            </a:r>
            <a:endParaRPr lang="en-IN" dirty="0"/>
          </a:p>
        </p:txBody>
      </p:sp>
      <p:pic>
        <p:nvPicPr>
          <p:cNvPr id="6" name="Content Placeholder 5">
            <a:extLst>
              <a:ext uri="{FF2B5EF4-FFF2-40B4-BE49-F238E27FC236}">
                <a16:creationId xmlns:a16="http://schemas.microsoft.com/office/drawing/2014/main" id="{96F15678-9C1A-2249-9653-D582630BFCAF}"/>
              </a:ext>
            </a:extLst>
          </p:cNvPr>
          <p:cNvPicPr>
            <a:picLocks noGrp="1" noChangeAspect="1"/>
          </p:cNvPicPr>
          <p:nvPr>
            <p:ph idx="1"/>
          </p:nvPr>
        </p:nvPicPr>
        <p:blipFill>
          <a:blip r:embed="rId2"/>
          <a:stretch>
            <a:fillRect/>
          </a:stretch>
        </p:blipFill>
        <p:spPr>
          <a:xfrm>
            <a:off x="891139" y="1348559"/>
            <a:ext cx="5829805" cy="4160881"/>
          </a:xfrm>
        </p:spPr>
      </p:pic>
    </p:spTree>
    <p:extLst>
      <p:ext uri="{BB962C8B-B14F-4D97-AF65-F5344CB8AC3E}">
        <p14:creationId xmlns:p14="http://schemas.microsoft.com/office/powerpoint/2010/main" val="2452208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86A7-9EF5-92B6-C594-C9954B987F1F}"/>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99880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6350-40C1-86E6-3C50-F810E6A2A32A}"/>
              </a:ext>
            </a:extLst>
          </p:cNvPr>
          <p:cNvSpPr>
            <a:spLocks noGrp="1"/>
          </p:cNvSpPr>
          <p:nvPr>
            <p:ph type="title"/>
          </p:nvPr>
        </p:nvSpPr>
        <p:spPr/>
        <p:txBody>
          <a:bodyPr/>
          <a:lstStyle/>
          <a:p>
            <a:pPr algn="ctr"/>
            <a:r>
              <a:rPr lang="en-US" dirty="0"/>
              <a:t>Problem STATEMENT</a:t>
            </a:r>
            <a:endParaRPr lang="en-IN" dirty="0"/>
          </a:p>
        </p:txBody>
      </p:sp>
      <p:sp>
        <p:nvSpPr>
          <p:cNvPr id="3" name="Text Placeholder 2">
            <a:extLst>
              <a:ext uri="{FF2B5EF4-FFF2-40B4-BE49-F238E27FC236}">
                <a16:creationId xmlns:a16="http://schemas.microsoft.com/office/drawing/2014/main" id="{91ED5981-51CA-4EB9-9D63-50AFE4F18397}"/>
              </a:ext>
            </a:extLst>
          </p:cNvPr>
          <p:cNvSpPr>
            <a:spLocks noGrp="1"/>
          </p:cNvSpPr>
          <p:nvPr>
            <p:ph idx="1"/>
          </p:nvPr>
        </p:nvSpPr>
        <p:spPr/>
        <p:txBody>
          <a:bodyPr/>
          <a:lstStyle/>
          <a:p>
            <a:pPr marL="0" indent="0">
              <a:buNone/>
            </a:pPr>
            <a:endParaRPr lang="en-US" sz="2400" b="0" i="0" dirty="0">
              <a:effectLst/>
            </a:endParaRPr>
          </a:p>
          <a:p>
            <a:pPr marL="0" indent="0" algn="just">
              <a:buNone/>
            </a:pPr>
            <a:r>
              <a:rPr lang="en-US" sz="2400" b="0" i="0" dirty="0">
                <a:effectLst/>
              </a:rPr>
              <a:t>In the face of escalating industrial modulation and its adverse effects on air quality, the urgent need arises for precise and efficient air quality prediction models. Addressing the dynamic and multifaceted nature of air quality, this study aims to develop advanced prediction frameworks, employing Bi LSTM algorithms to achieve superior </a:t>
            </a:r>
            <a:r>
              <a:rPr lang="en-US" sz="2400" dirty="0"/>
              <a:t>performance </a:t>
            </a:r>
            <a:r>
              <a:rPr lang="en-US" sz="2400" b="0" i="0" dirty="0">
                <a:effectLst/>
              </a:rPr>
              <a:t>compared to conventional LSTM models.</a:t>
            </a:r>
            <a:endParaRPr lang="en-IN" dirty="0"/>
          </a:p>
        </p:txBody>
      </p:sp>
    </p:spTree>
    <p:extLst>
      <p:ext uri="{BB962C8B-B14F-4D97-AF65-F5344CB8AC3E}">
        <p14:creationId xmlns:p14="http://schemas.microsoft.com/office/powerpoint/2010/main" val="325886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B14A-A980-6D4D-CBA5-862A113D9D7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0F6F524-D04A-FBE2-6BBE-8CC24F6DC56E}"/>
              </a:ext>
            </a:extLst>
          </p:cNvPr>
          <p:cNvSpPr>
            <a:spLocks noGrp="1"/>
          </p:cNvSpPr>
          <p:nvPr>
            <p:ph idx="1"/>
          </p:nvPr>
        </p:nvSpPr>
        <p:spPr>
          <a:xfrm>
            <a:off x="1063752" y="1800566"/>
            <a:ext cx="10058400" cy="4231266"/>
          </a:xfrm>
        </p:spPr>
        <p:txBody>
          <a:bodyPr>
            <a:noAutofit/>
          </a:bodyPr>
          <a:lstStyle/>
          <a:p>
            <a:pPr marL="285750" indent="-285750" algn="just">
              <a:lnSpc>
                <a:spcPts val="2400"/>
              </a:lnSpc>
              <a:buFont typeface="Arial" panose="020B0604020202020204" pitchFamily="34" charset="0"/>
              <a:buChar char="•"/>
            </a:pPr>
            <a:r>
              <a:rPr lang="en-US" spc="0" dirty="0"/>
              <a:t>Air quality is a critical component of our environment, influencing human health, overall well-being, and ecosystem integrity. Amidst urbanization, industrialization, and increased vehicular emissions, concerns about air pollution have intensified. </a:t>
            </a:r>
          </a:p>
          <a:p>
            <a:pPr marL="285750" indent="-285750" algn="just">
              <a:lnSpc>
                <a:spcPts val="2400"/>
              </a:lnSpc>
              <a:buFont typeface="Arial" panose="020B0604020202020204" pitchFamily="34" charset="0"/>
              <a:buChar char="•"/>
            </a:pPr>
            <a:r>
              <a:rPr lang="en-US" spc="0" dirty="0"/>
              <a:t>Various pollutants such as particulate matter (PM), nitrogen dioxide (NO2), sulfur dioxide (SO2), carbon monoxide (CO), volatile organic compounds (VOCs), and ground-level ozone (O3) compromise air quality. </a:t>
            </a:r>
          </a:p>
          <a:p>
            <a:pPr marL="285750" indent="-285750" algn="just">
              <a:lnSpc>
                <a:spcPts val="2400"/>
              </a:lnSpc>
              <a:buFont typeface="Arial" panose="020B0604020202020204" pitchFamily="34" charset="0"/>
              <a:buChar char="•"/>
            </a:pPr>
            <a:r>
              <a:rPr lang="en-US" spc="0" dirty="0"/>
              <a:t>Prolonged exposure to these pollutants poses serious health risks, leading to respiratory and cardiovascular issues and even premature mortality. Additionally, air pollution has detrimental effects on vegetation, wildlife, and ecosystems. Delhi, India's capital, renowned for its rich heritage, and vibrant streets, has also faced global attention due to severe and persistent air quality issues, particularly concerning fine particulate matter (PM2.5), impacting public health significantly.</a:t>
            </a:r>
          </a:p>
          <a:p>
            <a:endParaRPr lang="en-IN" dirty="0"/>
          </a:p>
        </p:txBody>
      </p:sp>
    </p:spTree>
    <p:extLst>
      <p:ext uri="{BB962C8B-B14F-4D97-AF65-F5344CB8AC3E}">
        <p14:creationId xmlns:p14="http://schemas.microsoft.com/office/powerpoint/2010/main" val="96322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98A5-8C73-A91F-3824-21A963313F39}"/>
              </a:ext>
            </a:extLst>
          </p:cNvPr>
          <p:cNvSpPr>
            <a:spLocks noGrp="1"/>
          </p:cNvSpPr>
          <p:nvPr>
            <p:ph type="title"/>
          </p:nvPr>
        </p:nvSpPr>
        <p:spPr>
          <a:xfrm>
            <a:off x="8661934" y="2560320"/>
            <a:ext cx="3200400" cy="1737360"/>
          </a:xfrm>
        </p:spPr>
        <p:txBody>
          <a:bodyPr/>
          <a:lstStyle/>
          <a:p>
            <a:r>
              <a:rPr lang="en-US" dirty="0"/>
              <a:t>OBJECTIVE OF THE PROJECT</a:t>
            </a:r>
            <a:endParaRPr lang="en-IN" dirty="0"/>
          </a:p>
        </p:txBody>
      </p:sp>
      <p:sp>
        <p:nvSpPr>
          <p:cNvPr id="3" name="Content Placeholder 2">
            <a:extLst>
              <a:ext uri="{FF2B5EF4-FFF2-40B4-BE49-F238E27FC236}">
                <a16:creationId xmlns:a16="http://schemas.microsoft.com/office/drawing/2014/main" id="{42D1C7AC-3CFD-AAB8-FD56-03DF7F15DD23}"/>
              </a:ext>
            </a:extLst>
          </p:cNvPr>
          <p:cNvSpPr>
            <a:spLocks noGrp="1"/>
          </p:cNvSpPr>
          <p:nvPr>
            <p:ph idx="1"/>
          </p:nvPr>
        </p:nvSpPr>
        <p:spPr>
          <a:xfrm>
            <a:off x="838199" y="685800"/>
            <a:ext cx="6974305" cy="5020056"/>
          </a:xfrm>
        </p:spPr>
        <p:txBody>
          <a:bodyPr/>
          <a:lstStyle/>
          <a:p>
            <a:endParaRPr lang="en-US" b="0" i="0" dirty="0">
              <a:effectLst/>
            </a:endParaRPr>
          </a:p>
          <a:p>
            <a:pPr marL="0" indent="0">
              <a:buNone/>
            </a:pPr>
            <a:endParaRPr lang="en-US" sz="2800" dirty="0"/>
          </a:p>
          <a:p>
            <a:pPr algn="just"/>
            <a:r>
              <a:rPr lang="en-US" sz="2800" b="0" i="0" dirty="0">
                <a:effectLst/>
              </a:rPr>
              <a:t>Develop an advanced air quality prediction model for locations in India, integrating industrial emissions, meteorological variables, geographical features, emission sources, and chemical reactions</a:t>
            </a:r>
            <a:r>
              <a:rPr lang="en-US" sz="2800" dirty="0"/>
              <a:t>,</a:t>
            </a:r>
            <a:r>
              <a:rPr lang="en-US" sz="2800" b="0" i="0" dirty="0">
                <a:effectLst/>
              </a:rPr>
              <a:t> </a:t>
            </a:r>
            <a:r>
              <a:rPr lang="en-US" sz="2800" dirty="0"/>
              <a:t>Using Deep learning </a:t>
            </a:r>
            <a:r>
              <a:rPr lang="en-IN" sz="2800" dirty="0"/>
              <a:t>techniques and determining the best working model.</a:t>
            </a:r>
            <a:endParaRPr lang="en-US" sz="2800" b="0" i="0" dirty="0">
              <a:effectLst/>
            </a:endParaRPr>
          </a:p>
          <a:p>
            <a:pPr marL="0" indent="0">
              <a:buNone/>
            </a:pPr>
            <a:endParaRPr lang="en-IN" dirty="0"/>
          </a:p>
        </p:txBody>
      </p:sp>
    </p:spTree>
    <p:extLst>
      <p:ext uri="{BB962C8B-B14F-4D97-AF65-F5344CB8AC3E}">
        <p14:creationId xmlns:p14="http://schemas.microsoft.com/office/powerpoint/2010/main" val="970133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21B5-EE92-ADD7-5406-3C07CE6F5B29}"/>
              </a:ext>
            </a:extLst>
          </p:cNvPr>
          <p:cNvSpPr>
            <a:spLocks noGrp="1"/>
          </p:cNvSpPr>
          <p:nvPr>
            <p:ph type="title"/>
          </p:nvPr>
        </p:nvSpPr>
        <p:spPr/>
        <p:txBody>
          <a:bodyPr/>
          <a:lstStyle/>
          <a:p>
            <a:r>
              <a:rPr lang="en-US" dirty="0"/>
              <a:t>LITERATURE SURVEY</a:t>
            </a:r>
            <a:endParaRPr lang="en-IN" dirty="0"/>
          </a:p>
        </p:txBody>
      </p:sp>
    </p:spTree>
    <p:extLst>
      <p:ext uri="{BB962C8B-B14F-4D97-AF65-F5344CB8AC3E}">
        <p14:creationId xmlns:p14="http://schemas.microsoft.com/office/powerpoint/2010/main" val="23852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1E632-DA79-C31F-B944-FCF152A0D715}"/>
              </a:ext>
            </a:extLst>
          </p:cNvPr>
          <p:cNvSpPr txBox="1"/>
          <p:nvPr/>
        </p:nvSpPr>
        <p:spPr>
          <a:xfrm>
            <a:off x="818148" y="797510"/>
            <a:ext cx="10555704" cy="526297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 [1] </a:t>
            </a:r>
            <a:r>
              <a:rPr lang="en-US" sz="2000" dirty="0" err="1"/>
              <a:t>DeepAir</a:t>
            </a:r>
            <a:r>
              <a:rPr lang="en-US" sz="2000" dirty="0"/>
              <a:t> ). LSTM and </a:t>
            </a:r>
            <a:r>
              <a:rPr lang="en-US" sz="2000" dirty="0" err="1"/>
              <a:t>BiLSTM</a:t>
            </a:r>
            <a:r>
              <a:rPr lang="en-US" sz="2000" dirty="0"/>
              <a:t> models are performed in short-term traffic data-driven models. It was proposed to predict parameters such as travel time, speed, volume, and density. The model includes ARIMA to help with traffic problems</a:t>
            </a:r>
          </a:p>
          <a:p>
            <a:pPr marL="285750" indent="-285750" algn="just">
              <a:lnSpc>
                <a:spcPct val="150000"/>
              </a:lnSpc>
              <a:buFont typeface="Arial" panose="020B0604020202020204" pitchFamily="34" charset="0"/>
              <a:buChar char="•"/>
            </a:pPr>
            <a:r>
              <a:rPr lang="en-US" sz="2000" dirty="0"/>
              <a:t>Deep learning techniques have been extensively employed in air quality prediction due to air quality data’s ability to expose complicated temporal and geographic patterns. A range of hybrid architectures and LSTM have been utilized for air quality prediction. Air quality prediction with deep learning is attainable via Deep Air.</a:t>
            </a:r>
          </a:p>
          <a:p>
            <a:pPr marL="285750" indent="-285750" algn="just">
              <a:lnSpc>
                <a:spcPct val="150000"/>
              </a:lnSpc>
              <a:buFont typeface="Arial" panose="020B0604020202020204" pitchFamily="34" charset="0"/>
              <a:buChar char="•"/>
            </a:pPr>
            <a:r>
              <a:rPr lang="en-US" sz="2000" dirty="0"/>
              <a:t>Researchers have used LSTM and </a:t>
            </a:r>
            <a:r>
              <a:rPr lang="en-US" sz="2000" dirty="0" err="1"/>
              <a:t>BiLSTM</a:t>
            </a:r>
            <a:r>
              <a:rPr lang="en-US" sz="2000" dirty="0"/>
              <a:t> architectures in Deep Air to model the temporal dependencies in air quality data. This approach has been applied to various cities for short and long terms for air quality prediction.</a:t>
            </a:r>
          </a:p>
          <a:p>
            <a:pPr marL="285750" indent="-285750" algn="just">
              <a:buFont typeface="Arial" panose="020B0604020202020204" pitchFamily="34" charset="0"/>
              <a:buChar char="•"/>
            </a:pPr>
            <a:endParaRPr lang="en-IN" dirty="0"/>
          </a:p>
          <a:p>
            <a:pPr algn="just"/>
            <a:endParaRPr lang="en-IN" dirty="0"/>
          </a:p>
        </p:txBody>
      </p:sp>
    </p:spTree>
    <p:extLst>
      <p:ext uri="{BB962C8B-B14F-4D97-AF65-F5344CB8AC3E}">
        <p14:creationId xmlns:p14="http://schemas.microsoft.com/office/powerpoint/2010/main" val="351993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C966-54B1-F1BE-CE93-29E4C3282E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07B2840-AD49-394E-DD00-CDF2290261C7}"/>
              </a:ext>
            </a:extLst>
          </p:cNvPr>
          <p:cNvSpPr txBox="1"/>
          <p:nvPr/>
        </p:nvSpPr>
        <p:spPr>
          <a:xfrm>
            <a:off x="705853" y="1342942"/>
            <a:ext cx="10555704" cy="3691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2000" dirty="0"/>
              <a:t>Certainly, floods are among the most common and devastating natural disasters, and they represent a significant danger to our communities. </a:t>
            </a:r>
          </a:p>
          <a:p>
            <a:pPr marL="285750" indent="-285750" algn="just">
              <a:lnSpc>
                <a:spcPct val="200000"/>
              </a:lnSpc>
              <a:buFont typeface="Arial" panose="020B0604020202020204" pitchFamily="34" charset="0"/>
              <a:buChar char="•"/>
            </a:pPr>
            <a:r>
              <a:rPr lang="en-US" sz="2000" dirty="0"/>
              <a:t>Having practical and efficient methods for predicting floods is incredibly important because it allows us to respond quickly to prevent and mitigate the disaster’s impact. </a:t>
            </a:r>
          </a:p>
          <a:p>
            <a:pPr marL="285750" indent="-285750" algn="just">
              <a:lnSpc>
                <a:spcPct val="200000"/>
              </a:lnSpc>
              <a:buFont typeface="Arial" panose="020B0604020202020204" pitchFamily="34" charset="0"/>
              <a:buChar char="•"/>
            </a:pPr>
            <a:r>
              <a:rPr lang="en-US" sz="2000" dirty="0"/>
              <a:t>This, in turn, helps save lives, protect property, and maintain the overall stability of our society. To address these various analysis methods are used such as signal processing</a:t>
            </a:r>
            <a:endParaRPr lang="en-IN" sz="2000" dirty="0"/>
          </a:p>
        </p:txBody>
      </p:sp>
    </p:spTree>
    <p:extLst>
      <p:ext uri="{BB962C8B-B14F-4D97-AF65-F5344CB8AC3E}">
        <p14:creationId xmlns:p14="http://schemas.microsoft.com/office/powerpoint/2010/main" val="69148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8B79B-D5D9-93C1-AE02-3EB10EDE14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2A122A-97BE-7930-C8F1-11099413ED1A}"/>
              </a:ext>
            </a:extLst>
          </p:cNvPr>
          <p:cNvSpPr txBox="1"/>
          <p:nvPr/>
        </p:nvSpPr>
        <p:spPr>
          <a:xfrm>
            <a:off x="673769" y="352068"/>
            <a:ext cx="10555704" cy="6153864"/>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2000" dirty="0"/>
              <a:t>Research on estimating uncertainty in air quality predictions using LSTM and </a:t>
            </a:r>
            <a:r>
              <a:rPr lang="en-US" sz="2000" dirty="0" err="1"/>
              <a:t>BiLSTM</a:t>
            </a:r>
            <a:r>
              <a:rPr lang="en-US" sz="2000" dirty="0"/>
              <a:t> models has also progressed. Uncertainty quantification is crucial for decision-making and risk assessment.</a:t>
            </a:r>
          </a:p>
          <a:p>
            <a:pPr marL="285750" indent="-285750" algn="just">
              <a:lnSpc>
                <a:spcPct val="200000"/>
              </a:lnSpc>
              <a:buFont typeface="Arial" panose="020B0604020202020204" pitchFamily="34" charset="0"/>
              <a:buChar char="•"/>
            </a:pPr>
            <a:r>
              <a:rPr lang="en-US" sz="2000" dirty="0"/>
              <a:t>hourly PM2.5 concentration forecast on a spatiotemporal causal convolutional network. The use of multimodal LSTM models that incorporate data from multiple sources, such as meteorological data, traffic data, and satellite imagery, in addition to air quality data. </a:t>
            </a:r>
          </a:p>
          <a:p>
            <a:pPr marL="285750" indent="-285750" algn="just">
              <a:lnSpc>
                <a:spcPct val="200000"/>
              </a:lnSpc>
              <a:buFont typeface="Arial" panose="020B0604020202020204" pitchFamily="34" charset="0"/>
              <a:buChar char="•"/>
            </a:pPr>
            <a:r>
              <a:rPr lang="en-US" sz="2000" dirty="0"/>
              <a:t>Based on the wide range of performance of neural networks produces patterns that were a better stand for predicting the FOREX Rate within a 60-minute duration, the proposed approach determines the market’s EUR/USD exchange rate.</a:t>
            </a:r>
            <a:endParaRPr lang="en-IN" sz="2000" dirty="0"/>
          </a:p>
        </p:txBody>
      </p:sp>
    </p:spTree>
    <p:extLst>
      <p:ext uri="{BB962C8B-B14F-4D97-AF65-F5344CB8AC3E}">
        <p14:creationId xmlns:p14="http://schemas.microsoft.com/office/powerpoint/2010/main" val="3053011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613</TotalTime>
  <Words>2042</Words>
  <Application>Microsoft Office PowerPoint</Application>
  <PresentationFormat>Widescreen</PresentationFormat>
  <Paragraphs>212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Rockwell</vt:lpstr>
      <vt:lpstr>Rockwell Condensed</vt:lpstr>
      <vt:lpstr>Times New Roman</vt:lpstr>
      <vt:lpstr>Wingdings</vt:lpstr>
      <vt:lpstr>Wood Type</vt:lpstr>
      <vt:lpstr>Enhancing Urban Cities Air Quality Prediction Using Deep Learning Techniques </vt:lpstr>
      <vt:lpstr>Agenda</vt:lpstr>
      <vt:lpstr>Problem STATEMENT</vt:lpstr>
      <vt:lpstr>Introduction</vt:lpstr>
      <vt:lpstr>OBJECTIVE OF THE PROJECT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ARCHITECTURE</vt:lpstr>
      <vt:lpstr>LAYERS OF PROPOSED MODEL</vt:lpstr>
      <vt:lpstr>PowerPoint Presentation</vt:lpstr>
      <vt:lpstr>IMPLEMENTATION</vt:lpstr>
      <vt:lpstr>results</vt:lpstr>
      <vt:lpstr>RESULT</vt:lpstr>
      <vt:lpstr>PowerPoint Presentation</vt:lpstr>
      <vt:lpstr>SUMMARY</vt:lpstr>
      <vt:lpstr>Areas of focus further</vt:lpstr>
      <vt:lpstr>Dafa - bilstm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Urban Cities Air Quality Prediction Using Deep Learning Techniques </dc:title>
  <dc:creator>Victoria Kovuru</dc:creator>
  <cp:lastModifiedBy>Victoria Kovuru</cp:lastModifiedBy>
  <cp:revision>6</cp:revision>
  <dcterms:created xsi:type="dcterms:W3CDTF">2024-03-05T16:58:20Z</dcterms:created>
  <dcterms:modified xsi:type="dcterms:W3CDTF">2024-04-22T09:21:51Z</dcterms:modified>
</cp:coreProperties>
</file>