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22" r:id="rId11"/>
    <p:sldId id="315" r:id="rId12"/>
    <p:sldId id="317" r:id="rId13"/>
    <p:sldId id="319" r:id="rId14"/>
    <p:sldId id="318" r:id="rId15"/>
    <p:sldId id="323" r:id="rId16"/>
    <p:sldId id="324" r:id="rId17"/>
    <p:sldId id="321" r:id="rId18"/>
    <p:sldId id="325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5388" autoAdjust="0"/>
  </p:normalViewPr>
  <p:slideViewPr>
    <p:cSldViewPr snapToGrid="0" snapToObjects="1">
      <p:cViewPr varScale="1">
        <p:scale>
          <a:sx n="101" d="100"/>
          <a:sy n="101" d="100"/>
        </p:scale>
        <p:origin x="424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EE64E-DF1E-7CA5-EBA5-DBB9A806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DB606-D392-EE87-FE21-E7ABAA550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F5869-D2C6-0995-A44F-E3227282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0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CA18-3F89-A4C3-8DB7-B6F4554B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FDE31-D063-8606-8321-C7F5FE71F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6D81C-A6F1-E6F3-6FC7-E50B289C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0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281A8-8FA9-5918-642A-4F83C2B6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2C5AD-97B8-1219-0ACD-0CB24DA92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83C3C-16C0-31EB-481C-08B2451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981" y="810227"/>
            <a:ext cx="6982037" cy="2618773"/>
          </a:xfrm>
        </p:spPr>
        <p:txBody>
          <a:bodyPr anchor="ctr"/>
          <a:lstStyle/>
          <a:p>
            <a:r>
              <a:rPr lang="en-US" dirty="0"/>
              <a:t>Investigating the Impact of Feature Extraction techniques for Classification and synthesis of Dysarthric Speech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31862-9F4C-2D17-9453-FF0D8CC412D6}"/>
              </a:ext>
            </a:extLst>
          </p:cNvPr>
          <p:cNvSpPr txBox="1"/>
          <p:nvPr/>
        </p:nvSpPr>
        <p:spPr>
          <a:xfrm>
            <a:off x="6096000" y="5777874"/>
            <a:ext cx="465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URK21CS1072 - Daniel Prem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00" y="16769"/>
            <a:ext cx="2339875" cy="608728"/>
          </a:xfrm>
        </p:spPr>
        <p:txBody>
          <a:bodyPr anchor="b"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550" y="621581"/>
            <a:ext cx="7915157" cy="7655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For classifying Dysarthric Speech from regular speech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8C5D1-2046-81F0-6B6F-D6D27213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26" y="1298734"/>
            <a:ext cx="6242839" cy="967639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A123C6-7CB5-71BC-BA84-810A18C7CDEB}"/>
              </a:ext>
            </a:extLst>
          </p:cNvPr>
          <p:cNvSpPr txBox="1"/>
          <p:nvPr/>
        </p:nvSpPr>
        <p:spPr>
          <a:xfrm>
            <a:off x="3170711" y="2318878"/>
            <a:ext cx="515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Synthesising audio to corrected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757B8-6330-224F-94CF-8CAA449D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5091"/>
            <a:ext cx="12192000" cy="1399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556158-73B4-19DF-DDC9-EF09EB28C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901" y="4856505"/>
            <a:ext cx="5734050" cy="183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611DE-1F2F-28B9-A29F-0F4B2A7B5505}"/>
              </a:ext>
            </a:extLst>
          </p:cNvPr>
          <p:cNvSpPr txBox="1"/>
          <p:nvPr/>
        </p:nvSpPr>
        <p:spPr>
          <a:xfrm>
            <a:off x="4148621" y="4283636"/>
            <a:ext cx="262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1012782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593A4DF-4D2E-A03D-4EB5-EC100DB46C9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95957388"/>
              </p:ext>
            </p:extLst>
          </p:nvPr>
        </p:nvGraphicFramePr>
        <p:xfrm>
          <a:off x="1240608" y="1184753"/>
          <a:ext cx="5499910" cy="20427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49955">
                  <a:extLst>
                    <a:ext uri="{9D8B030D-6E8A-4147-A177-3AD203B41FA5}">
                      <a16:colId xmlns:a16="http://schemas.microsoft.com/office/drawing/2014/main" val="1539275359"/>
                    </a:ext>
                  </a:extLst>
                </a:gridCol>
                <a:gridCol w="2749955">
                  <a:extLst>
                    <a:ext uri="{9D8B030D-6E8A-4147-A177-3AD203B41FA5}">
                      <a16:colId xmlns:a16="http://schemas.microsoft.com/office/drawing/2014/main" val="699059777"/>
                    </a:ext>
                  </a:extLst>
                </a:gridCol>
              </a:tblGrid>
              <a:tr h="204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 err="1">
                          <a:effectLst/>
                        </a:rPr>
                        <a:t>ViT</a:t>
                      </a:r>
                      <a:r>
                        <a:rPr lang="en-IN" sz="1100" kern="100" dirty="0">
                          <a:effectLst/>
                        </a:rPr>
                        <a:t> + Hilbert Accuracy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 </a:t>
                      </a:r>
                      <a:r>
                        <a:rPr lang="en-IN" sz="1100" kern="100" dirty="0" err="1">
                          <a:effectLst/>
                        </a:rPr>
                        <a:t>ViT</a:t>
                      </a:r>
                      <a:r>
                        <a:rPr lang="en-IN" sz="1100" kern="100" dirty="0">
                          <a:effectLst/>
                        </a:rPr>
                        <a:t> + Spectrogram Accuracy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133551"/>
                  </a:ext>
                </a:extLst>
              </a:tr>
            </a:tbl>
          </a:graphicData>
        </a:graphic>
      </p:graphicFrame>
      <p:pic>
        <p:nvPicPr>
          <p:cNvPr id="2052" name="Picture 10">
            <a:extLst>
              <a:ext uri="{FF2B5EF4-FFF2-40B4-BE49-F238E27FC236}">
                <a16:creationId xmlns:a16="http://schemas.microsoft.com/office/drawing/2014/main" id="{D882385E-E0CF-3DB2-AE90-1DB0B043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8557"/>
            <a:ext cx="3034823" cy="23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1">
            <a:extLst>
              <a:ext uri="{FF2B5EF4-FFF2-40B4-BE49-F238E27FC236}">
                <a16:creationId xmlns:a16="http://schemas.microsoft.com/office/drawing/2014/main" id="{9E38DD69-4B93-DCF3-1B59-835B65BF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96" y="1486117"/>
            <a:ext cx="2927054" cy="23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7CA86A-F62B-0DF0-C554-D22DE118B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65135"/>
              </p:ext>
            </p:extLst>
          </p:nvPr>
        </p:nvGraphicFramePr>
        <p:xfrm>
          <a:off x="525722" y="3862654"/>
          <a:ext cx="6214796" cy="19137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107398">
                  <a:extLst>
                    <a:ext uri="{9D8B030D-6E8A-4147-A177-3AD203B41FA5}">
                      <a16:colId xmlns:a16="http://schemas.microsoft.com/office/drawing/2014/main" val="210657494"/>
                    </a:ext>
                  </a:extLst>
                </a:gridCol>
                <a:gridCol w="3107398">
                  <a:extLst>
                    <a:ext uri="{9D8B030D-6E8A-4147-A177-3AD203B41FA5}">
                      <a16:colId xmlns:a16="http://schemas.microsoft.com/office/drawing/2014/main" val="2192170865"/>
                    </a:ext>
                  </a:extLst>
                </a:gridCol>
              </a:tblGrid>
              <a:tr h="191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 err="1">
                          <a:effectLst/>
                        </a:rPr>
                        <a:t>ViT</a:t>
                      </a:r>
                      <a:r>
                        <a:rPr lang="en-IN" sz="1100" kern="100" dirty="0">
                          <a:effectLst/>
                        </a:rPr>
                        <a:t> + Hilbert loss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 err="1">
                          <a:effectLst/>
                        </a:rPr>
                        <a:t>ViT</a:t>
                      </a:r>
                      <a:r>
                        <a:rPr lang="en-IN" sz="1100" kern="100" dirty="0">
                          <a:effectLst/>
                        </a:rPr>
                        <a:t> + Spectrogram loss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127567"/>
                  </a:ext>
                </a:extLst>
              </a:tr>
            </a:tbl>
          </a:graphicData>
        </a:graphic>
      </p:graphicFrame>
      <p:pic>
        <p:nvPicPr>
          <p:cNvPr id="2054" name="Picture 12">
            <a:extLst>
              <a:ext uri="{FF2B5EF4-FFF2-40B4-BE49-F238E27FC236}">
                <a16:creationId xmlns:a16="http://schemas.microsoft.com/office/drawing/2014/main" id="{9CB3F0A1-C763-FBBC-FA80-D495C237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3" y="4209499"/>
            <a:ext cx="3098939" cy="245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3" descr="A graph of a graph with blue and orange lines&#10;&#10;AI-generated content may be incorrect.">
            <a:extLst>
              <a:ext uri="{FF2B5EF4-FFF2-40B4-BE49-F238E27FC236}">
                <a16:creationId xmlns:a16="http://schemas.microsoft.com/office/drawing/2014/main" id="{1E36FB21-0210-EAF1-FFC9-D465FF08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96" y="4209499"/>
            <a:ext cx="3070443" cy="242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1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4D7B5A8F-10F8-8C45-79C1-697E229B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65" y="4407345"/>
            <a:ext cx="2997200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5" descr="A diagram of a confused matrix&#10;&#10;AI-generated content may be incorrect.">
            <a:extLst>
              <a:ext uri="{FF2B5EF4-FFF2-40B4-BE49-F238E27FC236}">
                <a16:creationId xmlns:a16="http://schemas.microsoft.com/office/drawing/2014/main" id="{141411AF-A084-0115-148A-B5751376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81" y="1608840"/>
            <a:ext cx="250825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FBE225-204A-F13B-2E1A-C69C1A2F2152}"/>
              </a:ext>
            </a:extLst>
          </p:cNvPr>
          <p:cNvSpPr txBox="1"/>
          <p:nvPr/>
        </p:nvSpPr>
        <p:spPr>
          <a:xfrm>
            <a:off x="7803902" y="1184753"/>
            <a:ext cx="2646609" cy="26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 err="1">
                <a:effectLst/>
              </a:rPr>
              <a:t>ViT</a:t>
            </a:r>
            <a:r>
              <a:rPr lang="en-IN" sz="1100" b="1" kern="100" dirty="0">
                <a:effectLst/>
              </a:rPr>
              <a:t> + Hilbert Confusion Matrix</a:t>
            </a: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06116-4DBE-CF23-1ACE-1345532B9F2C}"/>
              </a:ext>
            </a:extLst>
          </p:cNvPr>
          <p:cNvSpPr txBox="1"/>
          <p:nvPr/>
        </p:nvSpPr>
        <p:spPr>
          <a:xfrm>
            <a:off x="8033753" y="3989689"/>
            <a:ext cx="218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kern="100" dirty="0" err="1">
                <a:effectLst/>
              </a:rPr>
              <a:t>ViT</a:t>
            </a:r>
            <a:r>
              <a:rPr lang="en-IN" sz="1100" b="1" kern="100" dirty="0">
                <a:effectLst/>
              </a:rPr>
              <a:t> + Hilbert Confusion Matrix</a:t>
            </a: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CFF12-B43E-C5CB-F0E6-A68A722D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F78BE-587B-4574-16C0-4E837A8C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1012782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3078" name="Picture 16">
            <a:extLst>
              <a:ext uri="{FF2B5EF4-FFF2-40B4-BE49-F238E27FC236}">
                <a16:creationId xmlns:a16="http://schemas.microsoft.com/office/drawing/2014/main" id="{C174E949-7082-327C-1EB6-2FC8FD63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8" y="1500087"/>
            <a:ext cx="3165416" cy="247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17">
            <a:extLst>
              <a:ext uri="{FF2B5EF4-FFF2-40B4-BE49-F238E27FC236}">
                <a16:creationId xmlns:a16="http://schemas.microsoft.com/office/drawing/2014/main" id="{ABF7F255-E8C7-EA85-2D78-B2177526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02" y="1447581"/>
            <a:ext cx="3297309" cy="24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8" descr="A graph of loss and loss&#10;&#10;AI-generated content may be incorrect.">
            <a:extLst>
              <a:ext uri="{FF2B5EF4-FFF2-40B4-BE49-F238E27FC236}">
                <a16:creationId xmlns:a16="http://schemas.microsoft.com/office/drawing/2014/main" id="{7BB2B4A8-245A-35CE-2729-457294E6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2" y="4315564"/>
            <a:ext cx="3231362" cy="24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19">
            <a:extLst>
              <a:ext uri="{FF2B5EF4-FFF2-40B4-BE49-F238E27FC236}">
                <a16:creationId xmlns:a16="http://schemas.microsoft.com/office/drawing/2014/main" id="{D7D83E58-DF4F-55B1-9DC3-D42F553D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89" y="4330218"/>
            <a:ext cx="3070161" cy="24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0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222C9F7A-EFA4-77D7-9E09-F76FB75A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91" y="1553102"/>
            <a:ext cx="3018870" cy="2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1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6D774A8D-4D65-AA8B-B97B-F1E784D2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03" y="4398856"/>
            <a:ext cx="3018870" cy="2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1A003C-E5D9-9B21-EAB1-C7913622B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1567"/>
              </p:ext>
            </p:extLst>
          </p:nvPr>
        </p:nvGraphicFramePr>
        <p:xfrm>
          <a:off x="239635" y="1157071"/>
          <a:ext cx="7699676" cy="2500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49838">
                  <a:extLst>
                    <a:ext uri="{9D8B030D-6E8A-4147-A177-3AD203B41FA5}">
                      <a16:colId xmlns:a16="http://schemas.microsoft.com/office/drawing/2014/main" val="1180951725"/>
                    </a:ext>
                  </a:extLst>
                </a:gridCol>
                <a:gridCol w="3849838">
                  <a:extLst>
                    <a:ext uri="{9D8B030D-6E8A-4147-A177-3AD203B41FA5}">
                      <a16:colId xmlns:a16="http://schemas.microsoft.com/office/drawing/2014/main" val="549462593"/>
                    </a:ext>
                  </a:extLst>
                </a:gridCol>
              </a:tblGrid>
              <a:tr h="250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CNN + Hilbert Accuracy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CNN + Spectrogram Accuracy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371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96343-1DE1-5DF3-2E19-372CCAAA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49414"/>
              </p:ext>
            </p:extLst>
          </p:nvPr>
        </p:nvGraphicFramePr>
        <p:xfrm>
          <a:off x="147804" y="4057597"/>
          <a:ext cx="7515614" cy="2500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190497">
                  <a:extLst>
                    <a:ext uri="{9D8B030D-6E8A-4147-A177-3AD203B41FA5}">
                      <a16:colId xmlns:a16="http://schemas.microsoft.com/office/drawing/2014/main" val="2483572072"/>
                    </a:ext>
                  </a:extLst>
                </a:gridCol>
                <a:gridCol w="3325117">
                  <a:extLst>
                    <a:ext uri="{9D8B030D-6E8A-4147-A177-3AD203B41FA5}">
                      <a16:colId xmlns:a16="http://schemas.microsoft.com/office/drawing/2014/main" val="2470531435"/>
                    </a:ext>
                  </a:extLst>
                </a:gridCol>
              </a:tblGrid>
              <a:tr h="250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CNN + Hilbert loss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CNN + Spectrogram loss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4066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48EAED-15BD-5733-B2E4-0EEA035A28B3}"/>
              </a:ext>
            </a:extLst>
          </p:cNvPr>
          <p:cNvSpPr txBox="1"/>
          <p:nvPr/>
        </p:nvSpPr>
        <p:spPr>
          <a:xfrm>
            <a:off x="8319011" y="1157071"/>
            <a:ext cx="2852231" cy="26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</a:rPr>
              <a:t>CNN + Hilbert Confusion Matrix</a:t>
            </a: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C38EE-DBD0-AA09-F986-7021F29CE7A6}"/>
              </a:ext>
            </a:extLst>
          </p:cNvPr>
          <p:cNvSpPr txBox="1"/>
          <p:nvPr/>
        </p:nvSpPr>
        <p:spPr>
          <a:xfrm>
            <a:off x="8386627" y="4002825"/>
            <a:ext cx="2716998" cy="26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</a:rPr>
              <a:t>CNN + Hilbert Confusion Matrix</a:t>
            </a: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B2143-6B59-F8BC-3952-D93F1A276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96FF3E-5FE7-9D5C-9B12-3B014425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1012782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4099" name="Picture 22" descr="A graph with a line graph and a blue line&#10;&#10;AI-generated content may be incorrect.">
            <a:extLst>
              <a:ext uri="{FF2B5EF4-FFF2-40B4-BE49-F238E27FC236}">
                <a16:creationId xmlns:a16="http://schemas.microsoft.com/office/drawing/2014/main" id="{810E9EC6-4FB2-FEE2-84C1-0B0FE58C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5" y="1812375"/>
            <a:ext cx="3308154" cy="238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3">
            <a:extLst>
              <a:ext uri="{FF2B5EF4-FFF2-40B4-BE49-F238E27FC236}">
                <a16:creationId xmlns:a16="http://schemas.microsoft.com/office/drawing/2014/main" id="{2FB8AFE7-9A47-7F34-CD11-5B60D4B5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238" y="1643278"/>
            <a:ext cx="3341198" cy="24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5ECA2BDF-333D-BF28-E6EC-0B9398EC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50" y="4451077"/>
            <a:ext cx="3010127" cy="22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1F4FD-276C-95D7-2A1B-C7B1D2410966}"/>
              </a:ext>
            </a:extLst>
          </p:cNvPr>
          <p:cNvSpPr txBox="1"/>
          <p:nvPr/>
        </p:nvSpPr>
        <p:spPr>
          <a:xfrm>
            <a:off x="1556604" y="1325319"/>
            <a:ext cx="1541649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</a:rPr>
              <a:t>HuBERT</a:t>
            </a:r>
            <a:r>
              <a:rPr lang="en-IN" sz="1200" b="1" kern="100" dirty="0">
                <a:effectLst/>
              </a:rPr>
              <a:t> Accuracy</a:t>
            </a:r>
            <a:endParaRPr lang="en-IN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814F4-6EA4-ED85-1B42-612FD5A43101}"/>
              </a:ext>
            </a:extLst>
          </p:cNvPr>
          <p:cNvSpPr txBox="1"/>
          <p:nvPr/>
        </p:nvSpPr>
        <p:spPr>
          <a:xfrm>
            <a:off x="7020581" y="1189737"/>
            <a:ext cx="116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kern="100" dirty="0" err="1">
                <a:effectLst/>
              </a:rPr>
              <a:t>HuBERT</a:t>
            </a:r>
            <a:r>
              <a:rPr lang="en-IN" sz="1200" b="1" kern="100" dirty="0">
                <a:effectLst/>
              </a:rPr>
              <a:t> loss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2F562-600E-401D-8422-D9D5D2BBB96E}"/>
              </a:ext>
            </a:extLst>
          </p:cNvPr>
          <p:cNvSpPr txBox="1"/>
          <p:nvPr/>
        </p:nvSpPr>
        <p:spPr>
          <a:xfrm>
            <a:off x="4245856" y="4105213"/>
            <a:ext cx="2098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kern="100" dirty="0">
                <a:effectLst/>
              </a:rPr>
              <a:t>HUBERT Confusion Matrix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5691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b="1" dirty="0"/>
              <a:t>Conclusion and Future Work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128531" cy="44193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developed a multi-modal system for dysarthric speech recognition and synthesis, enhancing communication accessibility.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demonstrates effectiveness in processing complex speech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the dataset to cover a wider range of dysarthric speech variations.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additional synthesis customization options to personalize outputs.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integration with mobile or portable devices for greater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A769-FA3E-6CCE-E77C-65EE48C29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F270CA-35BF-6C77-5E21-2A546B8D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1012782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85A02475-FFBD-A8A0-FA6A-67587BD5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1" y="1016175"/>
            <a:ext cx="3981177" cy="22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7" descr="A group of different colored bars&#10;&#10;AI-generated content may be incorrect.">
            <a:extLst>
              <a:ext uri="{FF2B5EF4-FFF2-40B4-BE49-F238E27FC236}">
                <a16:creationId xmlns:a16="http://schemas.microsoft.com/office/drawing/2014/main" id="{2B674D2C-2A9E-BE1D-3887-3F0D9EC2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98" y="1016175"/>
            <a:ext cx="3857662" cy="21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8">
            <a:extLst>
              <a:ext uri="{FF2B5EF4-FFF2-40B4-BE49-F238E27FC236}">
                <a16:creationId xmlns:a16="http://schemas.microsoft.com/office/drawing/2014/main" id="{2905493D-30D7-0DCD-C91A-42BB764C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1" y="3590969"/>
            <a:ext cx="3998849" cy="219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5">
            <a:extLst>
              <a:ext uri="{FF2B5EF4-FFF2-40B4-BE49-F238E27FC236}">
                <a16:creationId xmlns:a16="http://schemas.microsoft.com/office/drawing/2014/main" id="{D7BD02E0-A2A4-1623-4C2B-5C418034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9" y="3590969"/>
            <a:ext cx="3762335" cy="20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7E631AD-BBC3-BDDB-F696-4AE7E9D1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B646D2-B932-0DEF-296F-71BE6D68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21" y="3214478"/>
            <a:ext cx="3981177" cy="2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per-fold and overall performance metrics for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MobileNet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7F5FA4D-4B06-5FAB-5EFD-9F354D87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98" y="3214894"/>
            <a:ext cx="38997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per-fold and overall performance metrics for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ShuffleNet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E7A7D30-C1AF-B44F-A190-3AF38D82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21" y="5786828"/>
            <a:ext cx="39811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0488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04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per-fold and overall performance metrics for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SqueezeNet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8EA4D6E-598F-10BB-C48E-335E1FD5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540" y="5773953"/>
            <a:ext cx="376233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25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per-fold and overall performance metrics for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EfficientNet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6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6602598" cy="34132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39"/>
            <a:ext cx="7089569" cy="3578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System Overview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Experimental Setup</a:t>
            </a:r>
          </a:p>
          <a:p>
            <a:r>
              <a:rPr lang="en-IN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47" y="665017"/>
            <a:ext cx="4201580" cy="8724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FB9D7-A5FF-1E7E-8D14-FE5CE2912A1F}"/>
              </a:ext>
            </a:extLst>
          </p:cNvPr>
          <p:cNvSpPr txBox="1"/>
          <p:nvPr/>
        </p:nvSpPr>
        <p:spPr>
          <a:xfrm>
            <a:off x="1047996" y="1895403"/>
            <a:ext cx="9111303" cy="40934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400" b="1" dirty="0"/>
              <a:t>Aim:</a:t>
            </a:r>
            <a:r>
              <a:rPr lang="en-US" sz="2400" dirty="0"/>
              <a:t> Develop and evaluate a novel Hilbert Spectrum-based feature extraction method for dysarthric speech recognition, comparing its performance with traditional spectrogram and end-to-end models.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Motivation:</a:t>
            </a:r>
            <a:r>
              <a:rPr lang="en-US" sz="2400" dirty="0"/>
              <a:t> Address the shortcomings of conventional spectrogram-based ASR systems in capturing the non-linear and dynamic articulatory variations of dysarthric </a:t>
            </a:r>
            <a:r>
              <a:rPr lang="en-US" sz="2400"/>
              <a:t>speech.</a:t>
            </a:r>
            <a:endParaRPr lang="en-US" sz="2400" b="1" dirty="0"/>
          </a:p>
          <a:p>
            <a:pPr lvl="1"/>
            <a:r>
              <a:rPr lang="en-US" sz="2400" b="1" dirty="0"/>
              <a:t>Project Significance:</a:t>
            </a:r>
            <a:r>
              <a:rPr lang="en-US" sz="2400" dirty="0"/>
              <a:t> Enhance assistive communication technologies by improving the accuracy and adaptability of ASR for individuals with speech disorders.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5700811" cy="910262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87" y="2995249"/>
            <a:ext cx="9881826" cy="2390252"/>
          </a:xfrm>
        </p:spPr>
        <p:txBody>
          <a:bodyPr>
            <a:normAutofit fontScale="92500" lnSpcReduction="20000"/>
          </a:bodyPr>
          <a:lstStyle/>
          <a:p>
            <a:pPr algn="just"/>
            <a:br>
              <a:rPr lang="en-US" dirty="0"/>
            </a:br>
            <a:r>
              <a:rPr lang="en-US" dirty="0"/>
              <a:t>Conventional spectrogram-based feature extraction methods inadequately capture the non-linear, dynamic articulatory variations in dysarthric speech, leading to suboptimal performance of ASR systems and limiting the efficacy of assistive communication tools for individuals with speech disorders.</a:t>
            </a:r>
          </a:p>
          <a:p>
            <a:endParaRPr lang="en-US" dirty="0"/>
          </a:p>
          <a:p>
            <a:r>
              <a:rPr lang="en-US" b="1" dirty="0"/>
              <a:t>Goal: </a:t>
            </a:r>
            <a:r>
              <a:rPr lang="en-US" dirty="0"/>
              <a:t>Design a robust system to accurately recognize dysarthric speech patterns and synthesize them into clear, understandable voice output.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Existing Approaches:</a:t>
            </a:r>
            <a:endParaRPr lang="en-IN" dirty="0"/>
          </a:p>
          <a:p>
            <a:pPr lvl="1"/>
            <a:r>
              <a:rPr lang="en-IN" dirty="0"/>
              <a:t>Traditional features (e.g., MFCCs, spectrograms) improved with methods like DMFCC [Zhang et al.] and feature fusion [</a:t>
            </a:r>
            <a:r>
              <a:rPr lang="en-IN" dirty="0" err="1"/>
              <a:t>Lauraitis</a:t>
            </a:r>
            <a:r>
              <a:rPr lang="en-IN" dirty="0"/>
              <a:t> et al.], proving high classification accuracy.</a:t>
            </a:r>
          </a:p>
          <a:p>
            <a:pPr lvl="1"/>
            <a:r>
              <a:rPr lang="en-IN" dirty="0"/>
              <a:t>Adaptive systems (e.g., fine-tuned Whisper) lower word error rates, effectively handling severe dysarthria.</a:t>
            </a:r>
          </a:p>
          <a:p>
            <a:r>
              <a:rPr lang="en-IN" b="1" dirty="0"/>
              <a:t>Key Insights:</a:t>
            </a:r>
            <a:endParaRPr lang="en-IN" dirty="0"/>
          </a:p>
          <a:p>
            <a:pPr lvl="1"/>
            <a:r>
              <a:rPr lang="en-IN" dirty="0"/>
              <a:t>The Hilbert Spectrum adapts to non-linear, transient speech features, as shown in EEG-based recognition [Agarwal and Kumar] and depression detection [Liu et al.].</a:t>
            </a:r>
          </a:p>
          <a:p>
            <a:pPr lvl="1"/>
            <a:r>
              <a:rPr lang="en-IN" dirty="0"/>
              <a:t>Integrating such adaptive features into end-to-end systems bridges the performance gap between ASR systems and human listeners.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816017"/>
            <a:ext cx="7043617" cy="733689"/>
          </a:xfrm>
        </p:spPr>
        <p:txBody>
          <a:bodyPr/>
          <a:lstStyle/>
          <a:p>
            <a:r>
              <a:rPr lang="en-IN" dirty="0"/>
              <a:t>System Overview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219786"/>
            <a:ext cx="7043618" cy="3822198"/>
          </a:xfrm>
        </p:spPr>
        <p:txBody>
          <a:bodyPr>
            <a:normAutofit/>
          </a:bodyPr>
          <a:lstStyle/>
          <a:p>
            <a:r>
              <a:rPr lang="en-US" dirty="0"/>
              <a:t>Project Components: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Audio Data Collection and Pre-processing</a:t>
            </a:r>
          </a:p>
          <a:p>
            <a:pPr marL="690372" lvl="1" indent="-342900"/>
            <a:r>
              <a:rPr lang="en-US" dirty="0"/>
              <a:t>TORGO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Dysarthric Speech Detection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Speech Classification and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Text-to-Speech (TTS) Synthesis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Process:</a:t>
            </a:r>
          </a:p>
          <a:p>
            <a:pPr marL="690372" lvl="1" indent="-342900"/>
            <a:r>
              <a:rPr lang="en-US" dirty="0"/>
              <a:t>Real-time processing pipeline for efficient input, analysis, and output.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D570-E7A8-F598-6FD0-03477EFD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30" y="0"/>
            <a:ext cx="10671048" cy="1362057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50E35-DA02-24EE-7DED-EA277C29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8" y="1044856"/>
            <a:ext cx="10404949" cy="57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9" y="-60306"/>
            <a:ext cx="7843837" cy="1012782"/>
          </a:xfrm>
        </p:spPr>
        <p:txBody>
          <a:bodyPr anchor="b">
            <a:normAutofit/>
          </a:bodyPr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3621" y="1092530"/>
            <a:ext cx="8091605" cy="5628903"/>
          </a:xfrm>
        </p:spPr>
        <p:txBody>
          <a:bodyPr>
            <a:normAutofit/>
          </a:bodyPr>
          <a:lstStyle/>
          <a:p>
            <a:r>
              <a:rPr lang="en-IN" sz="1800" b="1" dirty="0"/>
              <a:t>Data Collection &amp;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Gather audio samples from the TORGOS database (dysarthric and non-dysarthric).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Perform audio loading, normalization, and segmentation.</a:t>
            </a:r>
          </a:p>
          <a:p>
            <a:r>
              <a:rPr lang="en-IN" sz="1800" b="1" dirty="0"/>
              <a:t>Hilbert Spectrum Conversion: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Convert </a:t>
            </a:r>
            <a:r>
              <a:rPr lang="en-IN" sz="1800" dirty="0" err="1"/>
              <a:t>preprocessed</a:t>
            </a:r>
            <a:r>
              <a:rPr lang="en-IN" sz="1800" dirty="0"/>
              <a:t> audio to Hilbert Spectra for adaptive, instantaneous time-frequency analysis.</a:t>
            </a:r>
          </a:p>
          <a:p>
            <a:r>
              <a:rPr lang="en-IN" sz="1800" b="1" dirty="0"/>
              <a:t>Model Training &amp;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Train a custom CNN on Hilbert Spectrum features (achieved ~95% accuracy).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Compare with CNNs on traditional spectrograms (96–97%), </a:t>
            </a:r>
            <a:r>
              <a:rPr lang="en-IN" sz="1800" dirty="0" err="1"/>
              <a:t>HuBERT</a:t>
            </a:r>
            <a:r>
              <a:rPr lang="en-IN" sz="1800" dirty="0"/>
              <a:t> on raw audio (~97.27%), and </a:t>
            </a:r>
            <a:r>
              <a:rPr lang="en-IN" sz="1800" dirty="0" err="1"/>
              <a:t>ViT</a:t>
            </a:r>
            <a:r>
              <a:rPr lang="en-IN" sz="1800" dirty="0"/>
              <a:t> on spectrograms (~91%).</a:t>
            </a:r>
          </a:p>
          <a:p>
            <a:r>
              <a:rPr lang="en-IN" sz="1800" b="1" dirty="0"/>
              <a:t>End-to-End System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Fine-tune a Whisper small model for speech-to-text on dysarthric audio.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Use Google Text-to-Speech (</a:t>
            </a:r>
            <a:r>
              <a:rPr lang="en-IN" sz="1800" dirty="0" err="1"/>
              <a:t>gTTS</a:t>
            </a:r>
            <a:r>
              <a:rPr lang="en-IN" sz="1800" dirty="0"/>
              <a:t>) to convert transcribed text into clear, intelligible speech.</a:t>
            </a:r>
          </a:p>
          <a:p>
            <a:r>
              <a:rPr lang="en-IN" sz="1800" b="1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Assess classification accuracy and Word Error Rate (WER) for speech-to-text.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Demonstrate competitive performance of Hilbert Spectrum-based features in capturing non-stationary speech patterns.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E2D7C-9C41-F9EA-55A1-0F7496B818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46" y="3906981"/>
            <a:ext cx="3913899" cy="23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Experimental Setup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22505" y="2714625"/>
            <a:ext cx="6823316" cy="4143375"/>
          </a:xfrm>
        </p:spPr>
        <p:txBody>
          <a:bodyPr>
            <a:normAutofit/>
          </a:bodyPr>
          <a:lstStyle/>
          <a:p>
            <a:r>
              <a:rPr lang="en-US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High-performance CPU/GPU for real-time processing, microphone arrays for high-quality audio capture.</a:t>
            </a:r>
          </a:p>
          <a:p>
            <a:r>
              <a:rPr lang="en-US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environment with TensorFlow or </a:t>
            </a:r>
            <a:r>
              <a:rPr lang="en-US" dirty="0" err="1"/>
              <a:t>PyTorch</a:t>
            </a:r>
            <a:r>
              <a:rPr lang="en-US" dirty="0"/>
              <a:t> for model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Text-to-Speech (TTS) libraries for voice output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{0B66AD0B-277A-4C54-AEB9-C55AB4A4D42A}tf78438558_win32</Template>
  <TotalTime>3827</TotalTime>
  <Words>677</Words>
  <Application>Microsoft Office PowerPoint</Application>
  <PresentationFormat>Widescreen</PresentationFormat>
  <Paragraphs>93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Black</vt:lpstr>
      <vt:lpstr>Calibri</vt:lpstr>
      <vt:lpstr>Sabon Next LT</vt:lpstr>
      <vt:lpstr>Times New Roman</vt:lpstr>
      <vt:lpstr>Custom</vt:lpstr>
      <vt:lpstr>Investigating the Impact of Feature Extraction techniques for Classification and synthesis of Dysarthric Speech</vt:lpstr>
      <vt:lpstr>Agenda : </vt:lpstr>
      <vt:lpstr>Introduction</vt:lpstr>
      <vt:lpstr>Problem Statement</vt:lpstr>
      <vt:lpstr>Literature Review</vt:lpstr>
      <vt:lpstr>System Overview</vt:lpstr>
      <vt:lpstr>methodology</vt:lpstr>
      <vt:lpstr>Methodology</vt:lpstr>
      <vt:lpstr>Experimental Setup</vt:lpstr>
      <vt:lpstr>Output</vt:lpstr>
      <vt:lpstr>Results</vt:lpstr>
      <vt:lpstr>Results</vt:lpstr>
      <vt:lpstr>Results</vt:lpstr>
      <vt:lpstr>Conclusion and Future Work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prem</dc:creator>
  <cp:lastModifiedBy>daniel prem</cp:lastModifiedBy>
  <cp:revision>6</cp:revision>
  <dcterms:created xsi:type="dcterms:W3CDTF">2024-11-13T09:55:29Z</dcterms:created>
  <dcterms:modified xsi:type="dcterms:W3CDTF">2025-04-26T07:04:00Z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