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9144000" cy="5143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76ce23f3cd_0_5: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276ce23f3cd_0_5: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76ce23f3cd_0_13: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g276ce23f3cd_0_13: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76ce23f3cd_0_18: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g276ce23f3cd_0_18: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2" name="Shape 12"/>
        <p:cNvGrpSpPr/>
        <p:nvPr/>
      </p:nvGrpSpPr>
      <p:grpSpPr>
        <a:xfrm>
          <a:off x="0" y="0"/>
          <a:ext cx="0" cy="0"/>
          <a:chOff x="0" y="0"/>
          <a:chExt cx="0" cy="0"/>
        </a:xfrm>
      </p:grpSpPr>
      <p:sp>
        <p:nvSpPr>
          <p:cNvPr id="13" name="Google Shape;13;p2"/>
          <p:cNvSpPr txBox="1"/>
          <p:nvPr>
            <p:ph type="title"/>
          </p:nvPr>
        </p:nvSpPr>
        <p:spPr>
          <a:xfrm>
            <a:off x="179628" y="227838"/>
            <a:ext cx="5320487" cy="52527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6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7" name="Shape 17"/>
        <p:cNvGrpSpPr/>
        <p:nvPr/>
      </p:nvGrpSpPr>
      <p:grpSpPr>
        <a:xfrm>
          <a:off x="0" y="0"/>
          <a:ext cx="0" cy="0"/>
          <a:chOff x="0" y="0"/>
          <a:chExt cx="0" cy="0"/>
        </a:xfrm>
      </p:grpSpPr>
      <p:sp>
        <p:nvSpPr>
          <p:cNvPr id="18" name="Google Shape;18;p3"/>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6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3" name="Shape 23"/>
        <p:cNvGrpSpPr/>
        <p:nvPr/>
      </p:nvGrpSpPr>
      <p:grpSpPr>
        <a:xfrm>
          <a:off x="0" y="0"/>
          <a:ext cx="0" cy="0"/>
          <a:chOff x="0" y="0"/>
          <a:chExt cx="0" cy="0"/>
        </a:xfrm>
      </p:grpSpPr>
      <p:sp>
        <p:nvSpPr>
          <p:cNvPr id="24" name="Google Shape;24;p4"/>
          <p:cNvSpPr txBox="1"/>
          <p:nvPr>
            <p:ph type="title"/>
          </p:nvPr>
        </p:nvSpPr>
        <p:spPr>
          <a:xfrm>
            <a:off x="179628" y="227838"/>
            <a:ext cx="5320487" cy="52527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6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9" name="Shape 29"/>
        <p:cNvGrpSpPr/>
        <p:nvPr/>
      </p:nvGrpSpPr>
      <p:grpSpPr>
        <a:xfrm>
          <a:off x="0" y="0"/>
          <a:ext cx="0" cy="0"/>
          <a:chOff x="0" y="0"/>
          <a:chExt cx="0" cy="0"/>
        </a:xfrm>
      </p:grpSpPr>
      <p:sp>
        <p:nvSpPr>
          <p:cNvPr id="30" name="Google Shape;30;p5"/>
          <p:cNvSpPr txBox="1"/>
          <p:nvPr>
            <p:ph type="title"/>
          </p:nvPr>
        </p:nvSpPr>
        <p:spPr>
          <a:xfrm>
            <a:off x="179628" y="227838"/>
            <a:ext cx="5320487" cy="52527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6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5"/>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6" name="Shape 36"/>
        <p:cNvGrpSpPr/>
        <p:nvPr/>
      </p:nvGrpSpPr>
      <p:grpSpPr>
        <a:xfrm>
          <a:off x="0" y="0"/>
          <a:ext cx="0" cy="0"/>
          <a:chOff x="0" y="0"/>
          <a:chExt cx="0" cy="0"/>
        </a:xfrm>
      </p:grpSpPr>
      <p:sp>
        <p:nvSpPr>
          <p:cNvPr id="37" name="Google Shape;37;p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4980917"/>
            <a:ext cx="9143999" cy="161090"/>
          </a:xfrm>
          <a:prstGeom prst="rect">
            <a:avLst/>
          </a:prstGeom>
          <a:noFill/>
          <a:ln>
            <a:noFill/>
          </a:ln>
        </p:spPr>
      </p:pic>
      <p:sp>
        <p:nvSpPr>
          <p:cNvPr id="7" name="Google Shape;7;p1"/>
          <p:cNvSpPr txBox="1"/>
          <p:nvPr>
            <p:ph type="title"/>
          </p:nvPr>
        </p:nvSpPr>
        <p:spPr>
          <a:xfrm>
            <a:off x="179628" y="227838"/>
            <a:ext cx="5320487" cy="525271"/>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2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7"/>
          <p:cNvSpPr txBox="1"/>
          <p:nvPr>
            <p:ph type="title"/>
          </p:nvPr>
        </p:nvSpPr>
        <p:spPr>
          <a:xfrm>
            <a:off x="179628" y="227838"/>
            <a:ext cx="5320487" cy="525271"/>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Problem Statement</a:t>
            </a:r>
            <a:endParaRPr/>
          </a:p>
        </p:txBody>
      </p:sp>
      <p:sp>
        <p:nvSpPr>
          <p:cNvPr id="45" name="Google Shape;45;p7"/>
          <p:cNvSpPr txBox="1"/>
          <p:nvPr/>
        </p:nvSpPr>
        <p:spPr>
          <a:xfrm>
            <a:off x="172500" y="842975"/>
            <a:ext cx="8799000" cy="3855300"/>
          </a:xfrm>
          <a:prstGeom prst="rect">
            <a:avLst/>
          </a:prstGeom>
          <a:noFill/>
          <a:ln>
            <a:noFill/>
          </a:ln>
        </p:spPr>
        <p:txBody>
          <a:bodyPr anchorCtr="0" anchor="t" bIns="91425" lIns="91425" spcFirstLastPara="1" rIns="91425" wrap="square" tIns="91425">
            <a:noAutofit/>
          </a:bodyPr>
          <a:lstStyle/>
          <a:p>
            <a:pPr indent="-317500" lvl="0" marL="457200" rtl="0" algn="just">
              <a:lnSpc>
                <a:spcPct val="150000"/>
              </a:lnSpc>
              <a:spcBef>
                <a:spcPts val="1000"/>
              </a:spcBef>
              <a:spcAft>
                <a:spcPts val="0"/>
              </a:spcAft>
              <a:buSzPts val="1400"/>
              <a:buFont typeface="Times New Roman"/>
              <a:buChar char="●"/>
            </a:pPr>
            <a:r>
              <a:rPr lang="en-US">
                <a:latin typeface="Times New Roman"/>
                <a:ea typeface="Times New Roman"/>
                <a:cs typeface="Times New Roman"/>
                <a:sym typeface="Times New Roman"/>
              </a:rPr>
              <a:t>As the deployment of 5G networks and the proliferation of edge computing continue to expand, there is a notable increase in the power consumption of networked devices. This surge not only elevates operational costs but also raises significant concerns about environmental sustainability. In response, governments worldwide are enforcing stringent regulations aimed at compelling enterprises to significantly reduce their power usage. These mandates are integral to broader global sustainability initiatives designed to lessen environmental impact and address the economic challenges posed by the increasing costs and volatility of energy resources. Such regulatory pressures necessitate innovative approaches to power management, pushing organizations to develop effective strategies to comply with new standards while maintaining technological advancement and operational efficiency.</a:t>
            </a:r>
            <a:endParaRPr>
              <a:latin typeface="Times New Roman"/>
              <a:ea typeface="Times New Roman"/>
              <a:cs typeface="Times New Roman"/>
              <a:sym typeface="Times New Roman"/>
            </a:endParaRPr>
          </a:p>
          <a:p>
            <a:pPr indent="0" lvl="0" marL="0" rtl="0" algn="just">
              <a:lnSpc>
                <a:spcPct val="150000"/>
              </a:lnSpc>
              <a:spcBef>
                <a:spcPts val="1000"/>
              </a:spcBef>
              <a:spcAft>
                <a:spcPts val="0"/>
              </a:spcAft>
              <a:buNone/>
            </a:pPr>
            <a:r>
              <a:t/>
            </a:r>
            <a:endParaRPr>
              <a:latin typeface="Times New Roman"/>
              <a:ea typeface="Times New Roman"/>
              <a:cs typeface="Times New Roman"/>
              <a:sym typeface="Times New Roman"/>
            </a:endParaRPr>
          </a:p>
          <a:p>
            <a:pPr indent="0" lvl="0" marL="0" rtl="0" algn="just">
              <a:lnSpc>
                <a:spcPct val="150000"/>
              </a:lnSpc>
              <a:spcBef>
                <a:spcPts val="1000"/>
              </a:spcBef>
              <a:spcAft>
                <a:spcPts val="0"/>
              </a:spcAft>
              <a:buNone/>
            </a:pPr>
            <a:r>
              <a:t/>
            </a:r>
            <a:endParaRPr>
              <a:latin typeface="Times New Roman"/>
              <a:ea typeface="Times New Roman"/>
              <a:cs typeface="Times New Roman"/>
              <a:sym typeface="Times New Roman"/>
            </a:endParaRPr>
          </a:p>
          <a:p>
            <a:pPr indent="0" lvl="0" marL="0" rtl="0" algn="just">
              <a:lnSpc>
                <a:spcPct val="150000"/>
              </a:lnSpc>
              <a:spcBef>
                <a:spcPts val="1000"/>
              </a:spcBef>
              <a:spcAft>
                <a:spcPts val="0"/>
              </a:spcAft>
              <a:buNone/>
            </a:pPr>
            <a:r>
              <a:t/>
            </a:r>
            <a:endParaRPr>
              <a:latin typeface="Times New Roman"/>
              <a:ea typeface="Times New Roman"/>
              <a:cs typeface="Times New Roman"/>
              <a:sym typeface="Times New Roman"/>
            </a:endParaRPr>
          </a:p>
          <a:p>
            <a:pPr indent="0" lvl="0" marL="0" rtl="0" algn="just">
              <a:lnSpc>
                <a:spcPct val="150000"/>
              </a:lnSpc>
              <a:spcBef>
                <a:spcPts val="1000"/>
              </a:spcBef>
              <a:spcAft>
                <a:spcPts val="0"/>
              </a:spcAft>
              <a:buNone/>
            </a:pPr>
            <a:r>
              <a:t/>
            </a:r>
            <a:endParaRPr>
              <a:latin typeface="Times New Roman"/>
              <a:ea typeface="Times New Roman"/>
              <a:cs typeface="Times New Roman"/>
              <a:sym typeface="Times New Roman"/>
            </a:endParaRPr>
          </a:p>
          <a:p>
            <a:pPr indent="0" lvl="0" marL="0" rtl="0" algn="just">
              <a:lnSpc>
                <a:spcPct val="150000"/>
              </a:lnSpc>
              <a:spcBef>
                <a:spcPts val="1000"/>
              </a:spcBef>
              <a:spcAft>
                <a:spcPts val="0"/>
              </a:spcAft>
              <a:buNone/>
            </a:pPr>
            <a:r>
              <a:t/>
            </a:r>
            <a:endParaRPr>
              <a:latin typeface="Times New Roman"/>
              <a:ea typeface="Times New Roman"/>
              <a:cs typeface="Times New Roman"/>
              <a:sym typeface="Times New Roman"/>
            </a:endParaRPr>
          </a:p>
          <a:p>
            <a:pPr indent="0" lvl="0" marL="0" rtl="0" algn="just">
              <a:lnSpc>
                <a:spcPct val="150000"/>
              </a:lnSpc>
              <a:spcBef>
                <a:spcPts val="1000"/>
              </a:spcBef>
              <a:spcAft>
                <a:spcPts val="0"/>
              </a:spcAft>
              <a:buNone/>
            </a:pPr>
            <a:r>
              <a:t/>
            </a:r>
            <a:endParaRPr>
              <a:latin typeface="Times New Roman"/>
              <a:ea typeface="Times New Roman"/>
              <a:cs typeface="Times New Roman"/>
              <a:sym typeface="Times New Roman"/>
            </a:endParaRPr>
          </a:p>
          <a:p>
            <a:pPr indent="0" lvl="0" marL="0" rtl="0" algn="just">
              <a:lnSpc>
                <a:spcPct val="150000"/>
              </a:lnSpc>
              <a:spcBef>
                <a:spcPts val="1000"/>
              </a:spcBef>
              <a:spcAft>
                <a:spcPts val="1000"/>
              </a:spcAft>
              <a:buNone/>
            </a:pPr>
            <a:r>
              <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txBox="1"/>
          <p:nvPr>
            <p:ph type="title"/>
          </p:nvPr>
        </p:nvSpPr>
        <p:spPr>
          <a:xfrm>
            <a:off x="179628" y="227838"/>
            <a:ext cx="5320487" cy="525271"/>
          </a:xfrm>
          <a:prstGeom prst="rect">
            <a:avLst/>
          </a:prstGeom>
          <a:noFill/>
          <a:ln>
            <a:noFill/>
          </a:ln>
        </p:spPr>
        <p:txBody>
          <a:bodyPr anchorCtr="0" anchor="t" bIns="0" lIns="0" spcFirstLastPara="1" rIns="0" wrap="square" tIns="103500">
            <a:spAutoFit/>
          </a:bodyPr>
          <a:lstStyle/>
          <a:p>
            <a:pPr indent="0" lvl="0" marL="69850" rtl="0" algn="l">
              <a:lnSpc>
                <a:spcPct val="100000"/>
              </a:lnSpc>
              <a:spcBef>
                <a:spcPts val="0"/>
              </a:spcBef>
              <a:spcAft>
                <a:spcPts val="0"/>
              </a:spcAft>
              <a:buNone/>
            </a:pPr>
            <a:r>
              <a:rPr lang="en-US"/>
              <a:t>Team members and contribution: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179628" y="227838"/>
            <a:ext cx="5320487" cy="525271"/>
          </a:xfrm>
          <a:prstGeom prst="rect">
            <a:avLst/>
          </a:prstGeom>
          <a:noFill/>
          <a:ln>
            <a:noFill/>
          </a:ln>
        </p:spPr>
        <p:txBody>
          <a:bodyPr anchorCtr="0" anchor="t" bIns="0" lIns="0" spcFirstLastPara="1" rIns="0" wrap="square" tIns="116325">
            <a:spAutoFit/>
          </a:bodyPr>
          <a:lstStyle/>
          <a:p>
            <a:pPr indent="0" lvl="0" marL="73660" rtl="0" algn="l">
              <a:lnSpc>
                <a:spcPct val="100000"/>
              </a:lnSpc>
              <a:spcBef>
                <a:spcPts val="0"/>
              </a:spcBef>
              <a:spcAft>
                <a:spcPts val="0"/>
              </a:spcAft>
              <a:buNone/>
            </a:pPr>
            <a:r>
              <a:rPr lang="en-US"/>
              <a:t>Conclusion</a:t>
            </a:r>
            <a:endParaRPr/>
          </a:p>
        </p:txBody>
      </p:sp>
      <p:sp>
        <p:nvSpPr>
          <p:cNvPr id="104" name="Google Shape;104;p17"/>
          <p:cNvSpPr txBox="1"/>
          <p:nvPr/>
        </p:nvSpPr>
        <p:spPr>
          <a:xfrm>
            <a:off x="230825" y="951025"/>
            <a:ext cx="8748900" cy="37752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US">
                <a:latin typeface="Times New Roman"/>
                <a:ea typeface="Times New Roman"/>
                <a:cs typeface="Times New Roman"/>
                <a:sym typeface="Times New Roman"/>
              </a:rPr>
              <a:t>In conclusion, the Power Manager Telemetry project addresses the critical challenge of increasing power consumption in the era of 5G and edge computing by providing a sophisticated system for real-time monitoring and optimization of power usage across essential system components. By leveraging advanced telemetry and predictive analytics, our solution offers detailed insights into power consumption patterns, enabling organizations to make informed decisions and proactive adjustments. This not only helps in achieving significant energy savings and operational efficiency but also ensures compliance with stringent environmental regulations aimed at reducing emissions and promoting sustainability. The project's scalable architecture allows for flexible implementation across diverse hardware environments, making it a viable solution for both small-scale setups and extensive enterprise systems. As we move forward, the potential for future enhancements, such as integrating machine learning models for even more precise predictions and expanding the system's capabilities, holds promise for further advancing the efficiency and sustainability of power management practices.</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8"/>
          <p:cNvSpPr txBox="1"/>
          <p:nvPr>
            <p:ph type="title"/>
          </p:nvPr>
        </p:nvSpPr>
        <p:spPr>
          <a:xfrm>
            <a:off x="179628" y="127963"/>
            <a:ext cx="5320500" cy="513300"/>
          </a:xfrm>
          <a:prstGeom prst="rect">
            <a:avLst/>
          </a:prstGeom>
          <a:noFill/>
          <a:ln>
            <a:noFill/>
          </a:ln>
        </p:spPr>
        <p:txBody>
          <a:bodyPr anchorCtr="0" anchor="t" bIns="0" lIns="0" spcFirstLastPara="1" rIns="0" wrap="square" tIns="112000">
            <a:spAutoFit/>
          </a:bodyPr>
          <a:lstStyle/>
          <a:p>
            <a:pPr indent="0" lvl="0" marL="71120" rtl="0" algn="l">
              <a:lnSpc>
                <a:spcPct val="100000"/>
              </a:lnSpc>
              <a:spcBef>
                <a:spcPts val="0"/>
              </a:spcBef>
              <a:spcAft>
                <a:spcPts val="0"/>
              </a:spcAft>
              <a:buNone/>
            </a:pPr>
            <a:r>
              <a:rPr lang="en-US"/>
              <a:t>Unique Idea Brief (Solution)</a:t>
            </a:r>
            <a:endParaRPr/>
          </a:p>
        </p:txBody>
      </p:sp>
      <p:sp>
        <p:nvSpPr>
          <p:cNvPr id="51" name="Google Shape;51;p8"/>
          <p:cNvSpPr txBox="1"/>
          <p:nvPr/>
        </p:nvSpPr>
        <p:spPr>
          <a:xfrm>
            <a:off x="219575" y="744025"/>
            <a:ext cx="8589300" cy="34557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b="1" lang="en-US">
                <a:solidFill>
                  <a:schemeClr val="dk1"/>
                </a:solidFill>
                <a:latin typeface="Times New Roman"/>
                <a:ea typeface="Times New Roman"/>
                <a:cs typeface="Times New Roman"/>
                <a:sym typeface="Times New Roman"/>
              </a:rPr>
              <a:t>Advanced Monitoring</a:t>
            </a:r>
            <a:r>
              <a:rPr lang="en-US">
                <a:solidFill>
                  <a:schemeClr val="dk1"/>
                </a:solidFill>
                <a:latin typeface="Times New Roman"/>
                <a:ea typeface="Times New Roman"/>
                <a:cs typeface="Times New Roman"/>
                <a:sym typeface="Times New Roman"/>
              </a:rPr>
              <a:t>: Implements a sophisticated system that continuously tracks power usage across CPUs, memory modules, NICs, and TDP to pinpoint inefficiencies.</a:t>
            </a:r>
            <a:endParaRPr>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b="1" lang="en-US">
                <a:solidFill>
                  <a:schemeClr val="dk1"/>
                </a:solidFill>
                <a:latin typeface="Times New Roman"/>
                <a:ea typeface="Times New Roman"/>
                <a:cs typeface="Times New Roman"/>
                <a:sym typeface="Times New Roman"/>
              </a:rPr>
              <a:t>Emissions Reduction</a:t>
            </a:r>
            <a:r>
              <a:rPr lang="en-US">
                <a:solidFill>
                  <a:schemeClr val="dk1"/>
                </a:solidFill>
                <a:latin typeface="Times New Roman"/>
                <a:ea typeface="Times New Roman"/>
                <a:cs typeface="Times New Roman"/>
                <a:sym typeface="Times New Roman"/>
              </a:rPr>
              <a:t>: Aligns with zero-emission standards by providing detailed insights into power consumption patterns, aiding organizations in achieving significant energy reductions.</a:t>
            </a:r>
            <a:endParaRPr>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b="1" lang="en-US">
                <a:solidFill>
                  <a:schemeClr val="dk1"/>
                </a:solidFill>
                <a:latin typeface="Times New Roman"/>
                <a:ea typeface="Times New Roman"/>
                <a:cs typeface="Times New Roman"/>
                <a:sym typeface="Times New Roman"/>
              </a:rPr>
              <a:t>Operational Benefits</a:t>
            </a:r>
            <a:r>
              <a:rPr lang="en-US">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317500" lvl="0" marL="457200" rtl="0" algn="just">
              <a:lnSpc>
                <a:spcPct val="115000"/>
              </a:lnSpc>
              <a:spcBef>
                <a:spcPts val="1200"/>
              </a:spcBef>
              <a:spcAft>
                <a:spcPts val="0"/>
              </a:spcAft>
              <a:buClr>
                <a:schemeClr val="dk1"/>
              </a:buClr>
              <a:buSzPts val="1400"/>
              <a:buChar char="●"/>
            </a:pPr>
            <a:r>
              <a:rPr b="1" lang="en-US">
                <a:solidFill>
                  <a:schemeClr val="dk1"/>
                </a:solidFill>
                <a:latin typeface="Times New Roman"/>
                <a:ea typeface="Times New Roman"/>
                <a:cs typeface="Times New Roman"/>
                <a:sym typeface="Times New Roman"/>
              </a:rPr>
              <a:t>Optimization</a:t>
            </a:r>
            <a:r>
              <a:rPr lang="en-US">
                <a:solidFill>
                  <a:schemeClr val="dk1"/>
                </a:solidFill>
                <a:latin typeface="Times New Roman"/>
                <a:ea typeface="Times New Roman"/>
                <a:cs typeface="Times New Roman"/>
                <a:sym typeface="Times New Roman"/>
              </a:rPr>
              <a:t>: Proactively adjusts power settings to enhance system efficiency without compromising performance.</a:t>
            </a:r>
            <a:endParaRPr>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Char char="●"/>
            </a:pPr>
            <a:r>
              <a:rPr b="1" lang="en-US">
                <a:solidFill>
                  <a:schemeClr val="dk1"/>
                </a:solidFill>
                <a:latin typeface="Times New Roman"/>
                <a:ea typeface="Times New Roman"/>
                <a:cs typeface="Times New Roman"/>
                <a:sym typeface="Times New Roman"/>
              </a:rPr>
              <a:t>Compliance</a:t>
            </a:r>
            <a:r>
              <a:rPr lang="en-US">
                <a:solidFill>
                  <a:schemeClr val="dk1"/>
                </a:solidFill>
                <a:latin typeface="Times New Roman"/>
                <a:ea typeface="Times New Roman"/>
                <a:cs typeface="Times New Roman"/>
                <a:sym typeface="Times New Roman"/>
              </a:rPr>
              <a:t>: Helps meet stringent environmental regulations, reducing operational risks and contributing to sustainability goals.</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b="1" lang="en-US">
                <a:solidFill>
                  <a:schemeClr val="dk1"/>
                </a:solidFill>
                <a:latin typeface="Times New Roman"/>
                <a:ea typeface="Times New Roman"/>
                <a:cs typeface="Times New Roman"/>
                <a:sym typeface="Times New Roman"/>
              </a:rPr>
              <a:t>Strategic Impact</a:t>
            </a:r>
            <a:r>
              <a:rPr lang="en-US">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317500" lvl="0" marL="457200" rtl="0" algn="just">
              <a:lnSpc>
                <a:spcPct val="115000"/>
              </a:lnSpc>
              <a:spcBef>
                <a:spcPts val="1200"/>
              </a:spcBef>
              <a:spcAft>
                <a:spcPts val="0"/>
              </a:spcAft>
              <a:buClr>
                <a:schemeClr val="dk1"/>
              </a:buClr>
              <a:buSzPts val="1400"/>
              <a:buChar char="●"/>
            </a:pPr>
            <a:r>
              <a:rPr b="1" lang="en-US">
                <a:solidFill>
                  <a:schemeClr val="dk1"/>
                </a:solidFill>
                <a:latin typeface="Times New Roman"/>
                <a:ea typeface="Times New Roman"/>
                <a:cs typeface="Times New Roman"/>
                <a:sym typeface="Times New Roman"/>
              </a:rPr>
              <a:t>Cost Efficiency</a:t>
            </a:r>
            <a:r>
              <a:rPr lang="en-US">
                <a:solidFill>
                  <a:schemeClr val="dk1"/>
                </a:solidFill>
                <a:latin typeface="Times New Roman"/>
                <a:ea typeface="Times New Roman"/>
                <a:cs typeface="Times New Roman"/>
                <a:sym typeface="Times New Roman"/>
              </a:rPr>
              <a:t>: Lowers energy expenses by optimizing power use.</a:t>
            </a:r>
            <a:endParaRPr>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Char char="●"/>
            </a:pPr>
            <a:r>
              <a:rPr b="1" lang="en-US">
                <a:solidFill>
                  <a:schemeClr val="dk1"/>
                </a:solidFill>
                <a:latin typeface="Times New Roman"/>
                <a:ea typeface="Times New Roman"/>
                <a:cs typeface="Times New Roman"/>
                <a:sym typeface="Times New Roman"/>
              </a:rPr>
              <a:t>Corporate Responsibility</a:t>
            </a:r>
            <a:r>
              <a:rPr lang="en-US">
                <a:solidFill>
                  <a:schemeClr val="dk1"/>
                </a:solidFill>
                <a:latin typeface="Times New Roman"/>
                <a:ea typeface="Times New Roman"/>
                <a:cs typeface="Times New Roman"/>
                <a:sym typeface="Times New Roman"/>
              </a:rPr>
              <a:t>: Supports corporate initiatives for environmental sustainability and responsible energy use.</a:t>
            </a:r>
            <a:endParaRPr>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9"/>
          <p:cNvSpPr txBox="1"/>
          <p:nvPr>
            <p:ph type="title"/>
          </p:nvPr>
        </p:nvSpPr>
        <p:spPr>
          <a:xfrm>
            <a:off x="179628" y="227838"/>
            <a:ext cx="5320487" cy="525271"/>
          </a:xfrm>
          <a:prstGeom prst="rect">
            <a:avLst/>
          </a:prstGeom>
          <a:noFill/>
          <a:ln>
            <a:noFill/>
          </a:ln>
        </p:spPr>
        <p:txBody>
          <a:bodyPr anchorCtr="0" anchor="t" bIns="0" lIns="0" spcFirstLastPara="1" rIns="0" wrap="square" tIns="99550">
            <a:spAutoFit/>
          </a:bodyPr>
          <a:lstStyle/>
          <a:p>
            <a:pPr indent="0" lvl="0" marL="66675" rtl="0" algn="l">
              <a:lnSpc>
                <a:spcPct val="100000"/>
              </a:lnSpc>
              <a:spcBef>
                <a:spcPts val="0"/>
              </a:spcBef>
              <a:spcAft>
                <a:spcPts val="0"/>
              </a:spcAft>
              <a:buNone/>
            </a:pPr>
            <a:r>
              <a:rPr lang="en-US"/>
              <a:t>Features Offered</a:t>
            </a:r>
            <a:endParaRPr/>
          </a:p>
        </p:txBody>
      </p:sp>
      <p:sp>
        <p:nvSpPr>
          <p:cNvPr id="57" name="Google Shape;57;p9"/>
          <p:cNvSpPr txBox="1"/>
          <p:nvPr/>
        </p:nvSpPr>
        <p:spPr>
          <a:xfrm>
            <a:off x="150925" y="901075"/>
            <a:ext cx="8848800" cy="3815100"/>
          </a:xfrm>
          <a:prstGeom prst="rect">
            <a:avLst/>
          </a:prstGeom>
          <a:noFill/>
          <a:ln>
            <a:noFill/>
          </a:ln>
        </p:spPr>
        <p:txBody>
          <a:bodyPr anchorCtr="0" anchor="t" bIns="91425" lIns="91425" spcFirstLastPara="1" rIns="91425" wrap="square" tIns="91425">
            <a:noAutofit/>
          </a:bodyPr>
          <a:lstStyle/>
          <a:p>
            <a:pPr indent="-317500" lvl="0" marL="457200" rtl="0" algn="just">
              <a:lnSpc>
                <a:spcPct val="150000"/>
              </a:lnSpc>
              <a:spcBef>
                <a:spcPts val="1000"/>
              </a:spcBef>
              <a:spcAft>
                <a:spcPts val="0"/>
              </a:spcAft>
              <a:buSzPts val="1400"/>
              <a:buFont typeface="Times New Roman"/>
              <a:buChar char="●"/>
            </a:pPr>
            <a:r>
              <a:rPr b="1" lang="en-US">
                <a:latin typeface="Times New Roman"/>
                <a:ea typeface="Times New Roman"/>
                <a:cs typeface="Times New Roman"/>
                <a:sym typeface="Times New Roman"/>
              </a:rPr>
              <a:t>Real-Time Monitoring: </a:t>
            </a:r>
            <a:r>
              <a:rPr lang="en-US">
                <a:latin typeface="Times New Roman"/>
                <a:ea typeface="Times New Roman"/>
                <a:cs typeface="Times New Roman"/>
                <a:sym typeface="Times New Roman"/>
              </a:rPr>
              <a:t>Enables continuous surveillance of energy usage across essential system components such as CPUs, memory, NICs, and TDP, allowing for immediate detection and response to inefficiencies.</a:t>
            </a:r>
            <a:endParaRPr>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b="1" lang="en-US">
                <a:latin typeface="Times New Roman"/>
                <a:ea typeface="Times New Roman"/>
                <a:cs typeface="Times New Roman"/>
                <a:sym typeface="Times New Roman"/>
              </a:rPr>
              <a:t>Predictive Analytics: </a:t>
            </a:r>
            <a:r>
              <a:rPr lang="en-US">
                <a:latin typeface="Times New Roman"/>
                <a:ea typeface="Times New Roman"/>
                <a:cs typeface="Times New Roman"/>
                <a:sym typeface="Times New Roman"/>
              </a:rPr>
              <a:t>Leverages historical power data to predict future consumption patterns and identify potential inefficiencies, enabling preemptive action to optimize energy usage and prevent wastage.</a:t>
            </a:r>
            <a:endParaRPr>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b="1" lang="en-US">
                <a:latin typeface="Times New Roman"/>
                <a:ea typeface="Times New Roman"/>
                <a:cs typeface="Times New Roman"/>
                <a:sym typeface="Times New Roman"/>
              </a:rPr>
              <a:t>Automated Control Systems: </a:t>
            </a:r>
            <a:r>
              <a:rPr lang="en-US">
                <a:latin typeface="Times New Roman"/>
                <a:ea typeface="Times New Roman"/>
                <a:cs typeface="Times New Roman"/>
                <a:sym typeface="Times New Roman"/>
              </a:rPr>
              <a:t>Integrates intelligent automation to dynamically adjust power settings and system operations based on real-time data, enhancing overall energy efficiency without manual intervention.</a:t>
            </a:r>
            <a:endParaRPr>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b="1" lang="en-US">
                <a:latin typeface="Times New Roman"/>
                <a:ea typeface="Times New Roman"/>
                <a:cs typeface="Times New Roman"/>
                <a:sym typeface="Times New Roman"/>
              </a:rPr>
              <a:t>Scalability:</a:t>
            </a:r>
            <a:r>
              <a:rPr lang="en-US">
                <a:latin typeface="Times New Roman"/>
                <a:ea typeface="Times New Roman"/>
                <a:cs typeface="Times New Roman"/>
                <a:sym typeface="Times New Roman"/>
              </a:rPr>
              <a:t> Ensures the solution can be effectively deployed across various hardware and software environments, from small setups to extensive enterprise systems, facilitating easy expansion as organizational needs grow.</a:t>
            </a:r>
            <a:endParaRPr>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b="1" lang="en-US">
                <a:latin typeface="Times New Roman"/>
                <a:ea typeface="Times New Roman"/>
                <a:cs typeface="Times New Roman"/>
                <a:sym typeface="Times New Roman"/>
              </a:rPr>
              <a:t>Customizable Dashboards:</a:t>
            </a:r>
            <a:r>
              <a:rPr lang="en-US">
                <a:latin typeface="Times New Roman"/>
                <a:ea typeface="Times New Roman"/>
                <a:cs typeface="Times New Roman"/>
                <a:sym typeface="Times New Roman"/>
              </a:rPr>
              <a:t> Provides tailored user interfaces that display critical telemetry data and analytics in an accessible format, helping stakeholders make informed decisions about energy management and operational adjustments.</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0"/>
          <p:cNvSpPr txBox="1"/>
          <p:nvPr>
            <p:ph type="title"/>
          </p:nvPr>
        </p:nvSpPr>
        <p:spPr>
          <a:xfrm>
            <a:off x="179628" y="227838"/>
            <a:ext cx="5320487" cy="525271"/>
          </a:xfrm>
          <a:prstGeom prst="rect">
            <a:avLst/>
          </a:prstGeom>
          <a:noFill/>
          <a:ln>
            <a:noFill/>
          </a:ln>
        </p:spPr>
        <p:txBody>
          <a:bodyPr anchorCtr="0" anchor="t" bIns="0" lIns="0" spcFirstLastPara="1" rIns="0" wrap="square" tIns="106500">
            <a:spAutoFit/>
          </a:bodyPr>
          <a:lstStyle/>
          <a:p>
            <a:pPr indent="0" lvl="0" marL="64769" rtl="0" algn="l">
              <a:lnSpc>
                <a:spcPct val="100000"/>
              </a:lnSpc>
              <a:spcBef>
                <a:spcPts val="0"/>
              </a:spcBef>
              <a:spcAft>
                <a:spcPts val="0"/>
              </a:spcAft>
              <a:buNone/>
            </a:pPr>
            <a:r>
              <a:rPr lang="en-US"/>
              <a:t>Process flow</a:t>
            </a:r>
            <a:endParaRPr/>
          </a:p>
        </p:txBody>
      </p:sp>
      <p:sp>
        <p:nvSpPr>
          <p:cNvPr id="63" name="Google Shape;63;p10"/>
          <p:cNvSpPr txBox="1"/>
          <p:nvPr/>
        </p:nvSpPr>
        <p:spPr>
          <a:xfrm>
            <a:off x="150925" y="851150"/>
            <a:ext cx="8948700" cy="38151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US">
                <a:latin typeface="Times New Roman"/>
                <a:ea typeface="Times New Roman"/>
                <a:cs typeface="Times New Roman"/>
                <a:sym typeface="Times New Roman"/>
              </a:rPr>
              <a:t>Data Collection:</a:t>
            </a:r>
            <a:endParaRPr b="1">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b="1" lang="en-US">
                <a:latin typeface="Times New Roman"/>
                <a:ea typeface="Times New Roman"/>
                <a:cs typeface="Times New Roman"/>
                <a:sym typeface="Times New Roman"/>
              </a:rPr>
              <a:t>Utilizing Automated Tools and Sensors:</a:t>
            </a:r>
            <a:r>
              <a:rPr lang="en-US">
                <a:latin typeface="Times New Roman"/>
                <a:ea typeface="Times New Roman"/>
                <a:cs typeface="Times New Roman"/>
                <a:sym typeface="Times New Roman"/>
              </a:rPr>
              <a:t> Our system employs a range of automated tools and sensors to gather detailed telemetry data from various critical components including CPUs, memory modules, NICs, and TDP.</a:t>
            </a:r>
            <a:endParaRPr>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b="1" lang="en-US">
                <a:latin typeface="Times New Roman"/>
                <a:ea typeface="Times New Roman"/>
                <a:cs typeface="Times New Roman"/>
                <a:sym typeface="Times New Roman"/>
              </a:rPr>
              <a:t>Comprehensive Coverage and Accuracy: </a:t>
            </a:r>
            <a:r>
              <a:rPr lang="en-US">
                <a:latin typeface="Times New Roman"/>
                <a:ea typeface="Times New Roman"/>
                <a:cs typeface="Times New Roman"/>
                <a:sym typeface="Times New Roman"/>
              </a:rPr>
              <a:t>Ensures all relevant data points are captured accurately to provide a holistic view of the system’s power usage.</a:t>
            </a:r>
            <a:endParaRPr>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US">
                <a:latin typeface="Times New Roman"/>
                <a:ea typeface="Times New Roman"/>
                <a:cs typeface="Times New Roman"/>
                <a:sym typeface="Times New Roman"/>
              </a:rPr>
              <a:t>Data Analysis:</a:t>
            </a:r>
            <a:endParaRPr b="1">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b="1" lang="en-US">
                <a:latin typeface="Times New Roman"/>
                <a:ea typeface="Times New Roman"/>
                <a:cs typeface="Times New Roman"/>
                <a:sym typeface="Times New Roman"/>
              </a:rPr>
              <a:t>Applying Sophisticated Algorithms: </a:t>
            </a:r>
            <a:r>
              <a:rPr lang="en-US">
                <a:latin typeface="Times New Roman"/>
                <a:ea typeface="Times New Roman"/>
                <a:cs typeface="Times New Roman"/>
                <a:sym typeface="Times New Roman"/>
              </a:rPr>
              <a:t>Advanced algorithms analyze the collected telemetry data to assess power consumption patterns and operational efficiency.</a:t>
            </a:r>
            <a:endParaRPr>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b="1" lang="en-US">
                <a:latin typeface="Times New Roman"/>
                <a:ea typeface="Times New Roman"/>
                <a:cs typeface="Times New Roman"/>
                <a:sym typeface="Times New Roman"/>
              </a:rPr>
              <a:t>Identifying Areas for Improvement: </a:t>
            </a:r>
            <a:r>
              <a:rPr lang="en-US">
                <a:latin typeface="Times New Roman"/>
                <a:ea typeface="Times New Roman"/>
                <a:cs typeface="Times New Roman"/>
                <a:sym typeface="Times New Roman"/>
              </a:rPr>
              <a:t>Pinpoints inefficiencies and potential areas where power usage can be optimized.</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1"/>
          <p:cNvSpPr txBox="1"/>
          <p:nvPr>
            <p:ph type="title"/>
          </p:nvPr>
        </p:nvSpPr>
        <p:spPr>
          <a:xfrm>
            <a:off x="179628" y="227838"/>
            <a:ext cx="5320500" cy="507900"/>
          </a:xfrm>
          <a:prstGeom prst="rect">
            <a:avLst/>
          </a:prstGeom>
          <a:noFill/>
          <a:ln>
            <a:noFill/>
          </a:ln>
        </p:spPr>
        <p:txBody>
          <a:bodyPr anchorCtr="0" anchor="t" bIns="0" lIns="0" spcFirstLastPara="1" rIns="0" wrap="square" tIns="106500">
            <a:spAutoFit/>
          </a:bodyPr>
          <a:lstStyle/>
          <a:p>
            <a:pPr indent="0" lvl="0" marL="64768" rtl="0" algn="l">
              <a:lnSpc>
                <a:spcPct val="100000"/>
              </a:lnSpc>
              <a:spcBef>
                <a:spcPts val="0"/>
              </a:spcBef>
              <a:spcAft>
                <a:spcPts val="0"/>
              </a:spcAft>
              <a:buNone/>
            </a:pPr>
            <a:r>
              <a:rPr lang="en-US"/>
              <a:t>Process flow</a:t>
            </a:r>
            <a:endParaRPr/>
          </a:p>
        </p:txBody>
      </p:sp>
      <p:sp>
        <p:nvSpPr>
          <p:cNvPr id="69" name="Google Shape;69;p11"/>
          <p:cNvSpPr txBox="1"/>
          <p:nvPr/>
        </p:nvSpPr>
        <p:spPr>
          <a:xfrm>
            <a:off x="150925" y="851150"/>
            <a:ext cx="8948700" cy="38151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US">
                <a:latin typeface="Times New Roman"/>
                <a:ea typeface="Times New Roman"/>
                <a:cs typeface="Times New Roman"/>
                <a:sym typeface="Times New Roman"/>
              </a:rPr>
              <a:t>Actionable Insights:</a:t>
            </a:r>
            <a:endParaRPr>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b="1" lang="en-US">
                <a:latin typeface="Times New Roman"/>
                <a:ea typeface="Times New Roman"/>
                <a:cs typeface="Times New Roman"/>
                <a:sym typeface="Times New Roman"/>
              </a:rPr>
              <a:t>Synthesizing Analyzed Data: </a:t>
            </a:r>
            <a:r>
              <a:rPr lang="en-US">
                <a:latin typeface="Times New Roman"/>
                <a:ea typeface="Times New Roman"/>
                <a:cs typeface="Times New Roman"/>
                <a:sym typeface="Times New Roman"/>
              </a:rPr>
              <a:t>The system processes and synthesizes the analyzed data into clear, actionable insights.</a:t>
            </a:r>
            <a:endParaRPr>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b="1" lang="en-US">
                <a:latin typeface="Times New Roman"/>
                <a:ea typeface="Times New Roman"/>
                <a:cs typeface="Times New Roman"/>
                <a:sym typeface="Times New Roman"/>
              </a:rPr>
              <a:t>Enabling Targeted Interventions:</a:t>
            </a:r>
            <a:r>
              <a:rPr lang="en-US">
                <a:latin typeface="Times New Roman"/>
                <a:ea typeface="Times New Roman"/>
                <a:cs typeface="Times New Roman"/>
                <a:sym typeface="Times New Roman"/>
              </a:rPr>
              <a:t> Provides recommendations for targeted interventions that can lead to significant power savings and efficiency improvements.</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2"/>
          <p:cNvSpPr txBox="1"/>
          <p:nvPr>
            <p:ph type="title"/>
          </p:nvPr>
        </p:nvSpPr>
        <p:spPr>
          <a:xfrm>
            <a:off x="179628" y="227838"/>
            <a:ext cx="5320487" cy="525271"/>
          </a:xfrm>
          <a:prstGeom prst="rect">
            <a:avLst/>
          </a:prstGeom>
          <a:noFill/>
          <a:ln>
            <a:noFill/>
          </a:ln>
        </p:spPr>
        <p:txBody>
          <a:bodyPr anchorCtr="0" anchor="t" bIns="0" lIns="0" spcFirstLastPara="1" rIns="0" wrap="square" tIns="104750">
            <a:spAutoFit/>
          </a:bodyPr>
          <a:lstStyle/>
          <a:p>
            <a:pPr indent="0" lvl="0" marL="81280" rtl="0" algn="l">
              <a:lnSpc>
                <a:spcPct val="100000"/>
              </a:lnSpc>
              <a:spcBef>
                <a:spcPts val="0"/>
              </a:spcBef>
              <a:spcAft>
                <a:spcPts val="0"/>
              </a:spcAft>
              <a:buNone/>
            </a:pPr>
            <a:r>
              <a:rPr lang="en-US"/>
              <a:t>Architecture Diagram</a:t>
            </a:r>
            <a:endParaRPr/>
          </a:p>
        </p:txBody>
      </p:sp>
      <p:pic>
        <p:nvPicPr>
          <p:cNvPr id="75" name="Google Shape;75;p12"/>
          <p:cNvPicPr preferRelativeResize="0"/>
          <p:nvPr/>
        </p:nvPicPr>
        <p:blipFill>
          <a:blip r:embed="rId3">
            <a:alphaModFix/>
          </a:blip>
          <a:stretch>
            <a:fillRect/>
          </a:stretch>
        </p:blipFill>
        <p:spPr>
          <a:xfrm>
            <a:off x="4503965" y="357788"/>
            <a:ext cx="3339085" cy="442791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3"/>
          <p:cNvSpPr txBox="1"/>
          <p:nvPr>
            <p:ph type="title"/>
          </p:nvPr>
        </p:nvSpPr>
        <p:spPr>
          <a:xfrm>
            <a:off x="179628" y="227838"/>
            <a:ext cx="5320487" cy="525271"/>
          </a:xfrm>
          <a:prstGeom prst="rect">
            <a:avLst/>
          </a:prstGeom>
          <a:noFill/>
          <a:ln>
            <a:noFill/>
          </a:ln>
        </p:spPr>
        <p:txBody>
          <a:bodyPr anchorCtr="0" anchor="t" bIns="0" lIns="0" spcFirstLastPara="1" rIns="0" wrap="square" tIns="114150">
            <a:spAutoFit/>
          </a:bodyPr>
          <a:lstStyle/>
          <a:p>
            <a:pPr indent="0" lvl="0" marL="69850" rtl="0" algn="l">
              <a:lnSpc>
                <a:spcPct val="100000"/>
              </a:lnSpc>
              <a:spcBef>
                <a:spcPts val="0"/>
              </a:spcBef>
              <a:spcAft>
                <a:spcPts val="0"/>
              </a:spcAft>
              <a:buNone/>
            </a:pPr>
            <a:r>
              <a:rPr lang="en-US"/>
              <a:t>Technologies used</a:t>
            </a:r>
            <a:endParaRPr/>
          </a:p>
        </p:txBody>
      </p:sp>
      <p:sp>
        <p:nvSpPr>
          <p:cNvPr id="81" name="Google Shape;81;p13"/>
          <p:cNvSpPr txBox="1"/>
          <p:nvPr/>
        </p:nvSpPr>
        <p:spPr>
          <a:xfrm>
            <a:off x="150925" y="990975"/>
            <a:ext cx="8993100" cy="3645300"/>
          </a:xfrm>
          <a:prstGeom prst="rect">
            <a:avLst/>
          </a:prstGeom>
          <a:noFill/>
          <a:ln>
            <a:noFill/>
          </a:ln>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SzPts val="1400"/>
              <a:buFont typeface="Times New Roman"/>
              <a:buAutoNum type="arabicPeriod"/>
            </a:pPr>
            <a:r>
              <a:rPr b="1" lang="en-US">
                <a:latin typeface="Times New Roman"/>
                <a:ea typeface="Times New Roman"/>
                <a:cs typeface="Times New Roman"/>
                <a:sym typeface="Times New Roman"/>
              </a:rPr>
              <a:t>Programming Tools: </a:t>
            </a:r>
            <a:r>
              <a:rPr lang="en-US">
                <a:latin typeface="Times New Roman"/>
                <a:ea typeface="Times New Roman"/>
                <a:cs typeface="Times New Roman"/>
                <a:sym typeface="Times New Roman"/>
              </a:rPr>
              <a:t>The system is developed using Python and C, which are chosen for their robust capabilities in data manipulation, performance efficiency, and wide support for analytical libraries.</a:t>
            </a:r>
            <a:endParaRPr>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AutoNum type="arabicPeriod"/>
            </a:pPr>
            <a:r>
              <a:rPr b="1" lang="en-US">
                <a:latin typeface="Times New Roman"/>
                <a:ea typeface="Times New Roman"/>
                <a:cs typeface="Times New Roman"/>
                <a:sym typeface="Times New Roman"/>
              </a:rPr>
              <a:t>Operating Platforms:</a:t>
            </a:r>
            <a:r>
              <a:rPr lang="en-US">
                <a:latin typeface="Times New Roman"/>
                <a:ea typeface="Times New Roman"/>
                <a:cs typeface="Times New Roman"/>
                <a:sym typeface="Times New Roman"/>
              </a:rPr>
              <a:t> It runs on a Linux-based environment, utilizing the strengths of open-source for better customization, security, and stability.</a:t>
            </a:r>
            <a:endParaRPr>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AutoNum type="arabicPeriod"/>
            </a:pPr>
            <a:r>
              <a:rPr b="1" lang="en-US">
                <a:latin typeface="Times New Roman"/>
                <a:ea typeface="Times New Roman"/>
                <a:cs typeface="Times New Roman"/>
                <a:sym typeface="Times New Roman"/>
              </a:rPr>
              <a:t>Containerization and Orchestration: </a:t>
            </a:r>
            <a:r>
              <a:rPr lang="en-US">
                <a:latin typeface="Times New Roman"/>
                <a:ea typeface="Times New Roman"/>
                <a:cs typeface="Times New Roman"/>
                <a:sym typeface="Times New Roman"/>
              </a:rPr>
              <a:t>Kubernetes is used for managing containerized applications, with Docker ensuring that each component is isolated, replicable, and scalable, making deployment flexible and reliable.</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4"/>
          <p:cNvSpPr txBox="1"/>
          <p:nvPr>
            <p:ph type="title"/>
          </p:nvPr>
        </p:nvSpPr>
        <p:spPr>
          <a:xfrm>
            <a:off x="179628" y="227838"/>
            <a:ext cx="5320500" cy="515400"/>
          </a:xfrm>
          <a:prstGeom prst="rect">
            <a:avLst/>
          </a:prstGeom>
          <a:noFill/>
          <a:ln>
            <a:noFill/>
          </a:ln>
        </p:spPr>
        <p:txBody>
          <a:bodyPr anchorCtr="0" anchor="t" bIns="0" lIns="0" spcFirstLastPara="1" rIns="0" wrap="square" tIns="114150">
            <a:spAutoFit/>
          </a:bodyPr>
          <a:lstStyle/>
          <a:p>
            <a:pPr indent="0" lvl="0" marL="69850" rtl="0" algn="l">
              <a:lnSpc>
                <a:spcPct val="100000"/>
              </a:lnSpc>
              <a:spcBef>
                <a:spcPts val="0"/>
              </a:spcBef>
              <a:spcAft>
                <a:spcPts val="0"/>
              </a:spcAft>
              <a:buNone/>
            </a:pPr>
            <a:r>
              <a:rPr lang="en-US"/>
              <a:t>Technologies used</a:t>
            </a:r>
            <a:endParaRPr/>
          </a:p>
        </p:txBody>
      </p:sp>
      <p:sp>
        <p:nvSpPr>
          <p:cNvPr id="87" name="Google Shape;87;p14"/>
          <p:cNvSpPr txBox="1"/>
          <p:nvPr/>
        </p:nvSpPr>
        <p:spPr>
          <a:xfrm>
            <a:off x="150925" y="990975"/>
            <a:ext cx="8993100" cy="36453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US">
                <a:latin typeface="Times New Roman"/>
                <a:ea typeface="Times New Roman"/>
                <a:cs typeface="Times New Roman"/>
                <a:sym typeface="Times New Roman"/>
              </a:rPr>
              <a:t>Libraries Used:</a:t>
            </a:r>
            <a:endParaRPr b="1">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US">
                <a:latin typeface="Times New Roman"/>
                <a:ea typeface="Times New Roman"/>
                <a:cs typeface="Times New Roman"/>
                <a:sym typeface="Times New Roman"/>
              </a:rPr>
              <a:t>Key Libraries/Tools Used:</a:t>
            </a:r>
            <a:endParaRPr>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US">
                <a:latin typeface="Times New Roman"/>
                <a:ea typeface="Times New Roman"/>
                <a:cs typeface="Times New Roman"/>
                <a:sym typeface="Times New Roman"/>
              </a:rPr>
              <a:t>1. dmidecode:</a:t>
            </a:r>
            <a:endParaRPr>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US">
                <a:latin typeface="Times New Roman"/>
                <a:ea typeface="Times New Roman"/>
                <a:cs typeface="Times New Roman"/>
                <a:sym typeface="Times New Roman"/>
              </a:rPr>
              <a:t>   - Purpose: To fetch detailed hardware information such as Thermal Design Power (TDP).</a:t>
            </a:r>
            <a:endParaRPr>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US">
                <a:latin typeface="Times New Roman"/>
                <a:ea typeface="Times New Roman"/>
                <a:cs typeface="Times New Roman"/>
                <a:sym typeface="Times New Roman"/>
              </a:rPr>
              <a:t>2. ifstat:</a:t>
            </a:r>
            <a:endParaRPr>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US">
                <a:latin typeface="Times New Roman"/>
                <a:ea typeface="Times New Roman"/>
                <a:cs typeface="Times New Roman"/>
                <a:sym typeface="Times New Roman"/>
              </a:rPr>
              <a:t>   - Purpose: To monitor network interface statistics.</a:t>
            </a:r>
            <a:endParaRPr>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US">
                <a:latin typeface="Times New Roman"/>
                <a:ea typeface="Times New Roman"/>
                <a:cs typeface="Times New Roman"/>
                <a:sym typeface="Times New Roman"/>
              </a:rPr>
              <a:t>3. free:</a:t>
            </a:r>
            <a:endParaRPr>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US">
                <a:latin typeface="Times New Roman"/>
                <a:ea typeface="Times New Roman"/>
                <a:cs typeface="Times New Roman"/>
                <a:sym typeface="Times New Roman"/>
              </a:rPr>
              <a:t>   - Purpose: To display system memory usage.</a:t>
            </a:r>
            <a:endParaRPr>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5"/>
          <p:cNvSpPr txBox="1"/>
          <p:nvPr>
            <p:ph type="title"/>
          </p:nvPr>
        </p:nvSpPr>
        <p:spPr>
          <a:xfrm>
            <a:off x="179628" y="227838"/>
            <a:ext cx="5320500" cy="515400"/>
          </a:xfrm>
          <a:prstGeom prst="rect">
            <a:avLst/>
          </a:prstGeom>
          <a:noFill/>
          <a:ln>
            <a:noFill/>
          </a:ln>
        </p:spPr>
        <p:txBody>
          <a:bodyPr anchorCtr="0" anchor="t" bIns="0" lIns="0" spcFirstLastPara="1" rIns="0" wrap="square" tIns="114150">
            <a:spAutoFit/>
          </a:bodyPr>
          <a:lstStyle/>
          <a:p>
            <a:pPr indent="0" lvl="0" marL="69850" rtl="0" algn="l">
              <a:lnSpc>
                <a:spcPct val="100000"/>
              </a:lnSpc>
              <a:spcBef>
                <a:spcPts val="0"/>
              </a:spcBef>
              <a:spcAft>
                <a:spcPts val="0"/>
              </a:spcAft>
              <a:buNone/>
            </a:pPr>
            <a:r>
              <a:rPr lang="en-US"/>
              <a:t>Technologies used</a:t>
            </a:r>
            <a:endParaRPr/>
          </a:p>
        </p:txBody>
      </p:sp>
      <p:sp>
        <p:nvSpPr>
          <p:cNvPr id="93" name="Google Shape;93;p15"/>
          <p:cNvSpPr txBox="1"/>
          <p:nvPr/>
        </p:nvSpPr>
        <p:spPr>
          <a:xfrm>
            <a:off x="150925" y="990975"/>
            <a:ext cx="8993100" cy="36453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US">
                <a:latin typeface="Times New Roman"/>
                <a:ea typeface="Times New Roman"/>
                <a:cs typeface="Times New Roman"/>
                <a:sym typeface="Times New Roman"/>
              </a:rPr>
              <a:t>Libraries Used:</a:t>
            </a:r>
            <a:endParaRPr b="1">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4. top:</a:t>
            </a:r>
            <a:endParaRPr>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   - Purpose: To display real-time CPU usage.</a:t>
            </a:r>
            <a:endParaRPr>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5. docker:</a:t>
            </a:r>
            <a:endParaRPr>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   - Purpose: To manage containers, used here for running stress tests and cAdvisor.</a:t>
            </a:r>
            <a:endParaRPr>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6. bc:</a:t>
            </a:r>
            <a:endParaRPr>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   - Purpose: For performing arithmetic operations, calculating CPU workers for stress tests.</a:t>
            </a:r>
            <a:endParaRPr>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