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JXEgXw51dly7g2Xt+2rzvbxTX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3982BB-674A-40B1-95B8-B8367D726F00}">
  <a:tblStyle styleId="{C43982BB-674A-40B1-95B8-B8367D726F00}"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2679ccd6d8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g32679ccd6d8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2679ccd6d8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g32679ccd6d8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2679ccd6d8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g32679ccd6d8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267c0262e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g3267c0262e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a:spLocks noGrp="1"/>
          </p:cNvSpPr>
          <p:nvPr>
            <p:ph type="pic" idx="2"/>
          </p:nvPr>
        </p:nvSpPr>
        <p:spPr>
          <a:xfrm>
            <a:off x="1792288" y="612775"/>
            <a:ext cx="5486400" cy="4114800"/>
          </a:xfrm>
          <a:prstGeom prst="rect">
            <a:avLst/>
          </a:prstGeom>
          <a:noFill/>
          <a:ln>
            <a:noFill/>
          </a:ln>
        </p:spPr>
      </p:sp>
      <p:sp>
        <p:nvSpPr>
          <p:cNvPr id="64" name="Google Shape;64;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755576" y="1700808"/>
            <a:ext cx="7848872" cy="16004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IN" sz="1600" b="1" i="0" u="none" strike="noStrike" cap="none" dirty="0">
                <a:solidFill>
                  <a:srgbClr val="002060"/>
                </a:solidFill>
                <a:latin typeface="Times New Roman"/>
                <a:ea typeface="Times New Roman"/>
                <a:cs typeface="Times New Roman"/>
                <a:sym typeface="Times New Roman"/>
              </a:rPr>
              <a:t>DIVISION OF </a:t>
            </a:r>
            <a:r>
              <a:rPr lang="en-IN" sz="1600" b="1" dirty="0">
                <a:solidFill>
                  <a:srgbClr val="002060"/>
                </a:solidFill>
                <a:latin typeface="Times New Roman"/>
                <a:ea typeface="Times New Roman"/>
                <a:cs typeface="Times New Roman"/>
                <a:sym typeface="Times New Roman"/>
              </a:rPr>
              <a:t>COMPUTER SCIENCE AND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C00000"/>
                </a:solidFill>
                <a:latin typeface="Times New Roman"/>
                <a:ea typeface="Times New Roman"/>
                <a:cs typeface="Times New Roman"/>
                <a:sym typeface="Times New Roman"/>
              </a:rPr>
              <a:t>SCHOOL OF COMPUTER SCIENCE AND TECHNOLOGY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IN" sz="1600" b="1" i="0" u="none" strike="noStrike" cap="none" dirty="0">
                <a:solidFill>
                  <a:srgbClr val="7030A0"/>
                </a:solidFill>
                <a:latin typeface="Times New Roman"/>
                <a:ea typeface="Times New Roman"/>
                <a:cs typeface="Times New Roman"/>
                <a:sym typeface="Times New Roman"/>
              </a:rPr>
              <a:t>21CS2999 PROJECT</a:t>
            </a:r>
            <a:endParaRPr sz="1600" b="1" i="0" u="none" strike="noStrike" cap="none" dirty="0">
              <a:solidFill>
                <a:srgbClr val="7030A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IN" sz="1600" b="1" i="0" u="none" strike="noStrike" cap="none" dirty="0">
                <a:solidFill>
                  <a:schemeClr val="dk1"/>
                </a:solidFill>
                <a:latin typeface="Times New Roman"/>
                <a:ea typeface="Times New Roman"/>
                <a:cs typeface="Times New Roman"/>
                <a:sym typeface="Times New Roman"/>
              </a:rPr>
              <a:t>EVEN SEMESTER 2024-2025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85" name="Google Shape;85;p1"/>
          <p:cNvSpPr/>
          <p:nvPr/>
        </p:nvSpPr>
        <p:spPr>
          <a:xfrm>
            <a:off x="557808" y="3551521"/>
            <a:ext cx="7848872" cy="707846"/>
          </a:xfrm>
          <a:prstGeom prst="rect">
            <a:avLst/>
          </a:prstGeom>
          <a:noFill/>
          <a:ln>
            <a:noFill/>
          </a:ln>
        </p:spPr>
        <p:txBody>
          <a:bodyPr spcFirstLastPara="1" wrap="square" lIns="91425" tIns="45700" rIns="91425" bIns="45700" anchor="t" anchorCtr="0">
            <a:spAutoFit/>
          </a:bodyPr>
          <a:lstStyle/>
          <a:p>
            <a:pPr algn="ctr">
              <a:buSzPts val="2000"/>
            </a:pPr>
            <a:r>
              <a:rPr lang="en-US" sz="2000" b="1" dirty="0">
                <a:solidFill>
                  <a:schemeClr val="dk1"/>
                </a:solidFill>
                <a:latin typeface="Times New Roman"/>
                <a:ea typeface="Times New Roman"/>
                <a:cs typeface="Times New Roman"/>
                <a:sym typeface="Times New Roman"/>
              </a:rPr>
              <a:t>Enhanced  Speech Emotion analysis and Gender Recognition</a:t>
            </a:r>
            <a:endParaRPr lang="en-US" sz="20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Arial"/>
              <a:buNone/>
            </a:pPr>
            <a:endParaRPr lang="en-US" sz="2000" b="0" i="0" u="none" strike="noStrike" cap="none" dirty="0">
              <a:solidFill>
                <a:schemeClr val="dk1"/>
              </a:solidFill>
              <a:latin typeface="Calibri"/>
              <a:ea typeface="Calibri"/>
              <a:cs typeface="Calibri"/>
              <a:sym typeface="Calibri"/>
            </a:endParaRPr>
          </a:p>
        </p:txBody>
      </p:sp>
      <p:sp>
        <p:nvSpPr>
          <p:cNvPr id="86" name="Google Shape;86;p1"/>
          <p:cNvSpPr/>
          <p:nvPr/>
        </p:nvSpPr>
        <p:spPr>
          <a:xfrm>
            <a:off x="237360" y="4721352"/>
            <a:ext cx="3801240"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Times New Roman"/>
                <a:ea typeface="Times New Roman"/>
                <a:cs typeface="Times New Roman"/>
                <a:sym typeface="Times New Roman"/>
              </a:rPr>
              <a:t>SUPERVISED BY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Times New Roman"/>
                <a:ea typeface="Times New Roman"/>
                <a:cs typeface="Times New Roman"/>
                <a:sym typeface="Times New Roman"/>
              </a:rPr>
              <a:t>Faculty Name &amp; Designation</a:t>
            </a:r>
            <a:endParaRPr sz="1400" b="0" i="0" u="none" strike="noStrike" cap="none">
              <a:solidFill>
                <a:schemeClr val="dk1"/>
              </a:solidFill>
              <a:latin typeface="Calibri"/>
              <a:ea typeface="Calibri"/>
              <a:cs typeface="Calibri"/>
              <a:sym typeface="Calibri"/>
            </a:endParaRPr>
          </a:p>
        </p:txBody>
      </p:sp>
      <p:sp>
        <p:nvSpPr>
          <p:cNvPr id="87" name="Google Shape;87;p1"/>
          <p:cNvSpPr/>
          <p:nvPr/>
        </p:nvSpPr>
        <p:spPr>
          <a:xfrm>
            <a:off x="4482244" y="4721352"/>
            <a:ext cx="4471628" cy="116951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Times New Roman"/>
                <a:ea typeface="Times New Roman"/>
                <a:cs typeface="Times New Roman"/>
                <a:sym typeface="Times New Roman"/>
              </a:rPr>
              <a:t>PRESENTED BY</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Times New Roman"/>
                <a:ea typeface="Times New Roman"/>
                <a:cs typeface="Times New Roman"/>
                <a:sym typeface="Times New Roman"/>
              </a:rPr>
              <a:t>Student name</a:t>
            </a:r>
            <a:r>
              <a:rPr lang="en-IN" b="1" dirty="0">
                <a:solidFill>
                  <a:schemeClr val="dk1"/>
                </a:solidFill>
                <a:latin typeface="Times New Roman"/>
                <a:ea typeface="Times New Roman"/>
                <a:cs typeface="Times New Roman"/>
                <a:sym typeface="Times New Roman"/>
              </a:rPr>
              <a:t>: </a:t>
            </a:r>
            <a:r>
              <a:rPr lang="en-IN" sz="1400" b="1" i="0" u="none" strike="noStrike" cap="none" dirty="0">
                <a:solidFill>
                  <a:schemeClr val="dk1"/>
                </a:solidFill>
                <a:latin typeface="Times New Roman"/>
                <a:ea typeface="Times New Roman"/>
                <a:cs typeface="Times New Roman"/>
                <a:sym typeface="Times New Roman"/>
              </a:rPr>
              <a:t>PRIYADHARSHINI S </a:t>
            </a:r>
          </a:p>
          <a:p>
            <a:pPr marL="0" marR="0" lvl="0" indent="0" algn="just" rtl="0">
              <a:lnSpc>
                <a:spcPct val="100000"/>
              </a:lnSpc>
              <a:spcBef>
                <a:spcPts val="0"/>
              </a:spcBef>
              <a:spcAft>
                <a:spcPts val="0"/>
              </a:spcAft>
              <a:buClr>
                <a:srgbClr val="000000"/>
              </a:buClr>
              <a:buSzPts val="1400"/>
              <a:buFont typeface="Arial"/>
              <a:buNone/>
            </a:pPr>
            <a:r>
              <a:rPr lang="en-IN" b="1" dirty="0">
                <a:solidFill>
                  <a:schemeClr val="dk1"/>
                </a:solidFill>
                <a:latin typeface="Times New Roman"/>
                <a:cs typeface="Times New Roman"/>
                <a:sym typeface="Times New Roman"/>
              </a:rPr>
              <a:t>Register no: URK21CS1175</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Times New Roman"/>
              <a:ea typeface="Times New Roman"/>
              <a:cs typeface="Times New Roman"/>
              <a:sym typeface="Times New Roman"/>
            </a:endParaRPr>
          </a:p>
        </p:txBody>
      </p:sp>
      <p:pic>
        <p:nvPicPr>
          <p:cNvPr id="88" name="Google Shape;88;p1" descr="Home | Karunya Institute of Technology and Sciences | NAAC A++ Accredited |  Best University"/>
          <p:cNvPicPr preferRelativeResize="0"/>
          <p:nvPr/>
        </p:nvPicPr>
        <p:blipFill rotWithShape="1">
          <a:blip r:embed="rId3">
            <a:alphaModFix/>
          </a:blip>
          <a:srcRect/>
          <a:stretch/>
        </p:blipFill>
        <p:spPr>
          <a:xfrm>
            <a:off x="728144" y="304800"/>
            <a:ext cx="7361064" cy="12268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IMPLEMENTATION</a:t>
            </a:r>
            <a:endParaRPr sz="2400" b="1"/>
          </a:p>
        </p:txBody>
      </p:sp>
      <p:sp>
        <p:nvSpPr>
          <p:cNvPr id="150" name="Google Shape;150;p10"/>
          <p:cNvSpPr txBox="1">
            <a:spLocks noGrp="1"/>
          </p:cNvSpPr>
          <p:nvPr>
            <p:ph type="body" idx="1"/>
          </p:nvPr>
        </p:nvSpPr>
        <p:spPr>
          <a:xfrm>
            <a:off x="603314" y="1600200"/>
            <a:ext cx="8083485" cy="4838308"/>
          </a:xfrm>
          <a:prstGeom prst="rect">
            <a:avLst/>
          </a:prstGeom>
          <a:noFill/>
          <a:ln>
            <a:noFill/>
          </a:ln>
        </p:spPr>
        <p:txBody>
          <a:bodyPr spcFirstLastPara="1" wrap="square" lIns="91425" tIns="45700" rIns="91425" bIns="45700" anchor="t" anchorCtr="0">
            <a:noAutofit/>
          </a:bodyPr>
          <a:lstStyle/>
          <a:p>
            <a:pPr marL="127000" lvl="0" indent="0" algn="just" rtl="0">
              <a:lnSpc>
                <a:spcPct val="115000"/>
              </a:lnSpc>
              <a:spcBef>
                <a:spcPts val="1200"/>
              </a:spcBef>
              <a:spcAft>
                <a:spcPts val="0"/>
              </a:spcAft>
              <a:buSzPts val="1600"/>
              <a:buNone/>
            </a:pPr>
            <a:r>
              <a:rPr lang="en-US" sz="1600" b="1" dirty="0">
                <a:latin typeface="Times New Roman"/>
                <a:ea typeface="Times New Roman"/>
                <a:cs typeface="Times New Roman"/>
                <a:sym typeface="Times New Roman"/>
              </a:rPr>
              <a:t>4. Data Preparation</a:t>
            </a:r>
          </a:p>
          <a:p>
            <a:pPr marL="457200" lvl="0" indent="-330200" algn="just" rtl="0">
              <a:lnSpc>
                <a:spcPct val="115000"/>
              </a:lnSpc>
              <a:spcBef>
                <a:spcPts val="1200"/>
              </a:spcBef>
              <a:spcAft>
                <a:spcPts val="0"/>
              </a:spcAft>
              <a:buSzPts val="1600"/>
              <a:buFont typeface="Times New Roman"/>
              <a:buAutoNum type="arabicPeriod"/>
            </a:pPr>
            <a:endParaRPr lang="en-US" sz="1600" b="1" dirty="0">
              <a:latin typeface="Times New Roman"/>
              <a:ea typeface="Times New Roman"/>
              <a:cs typeface="Times New Roman"/>
              <a:sym typeface="Times New Roman"/>
            </a:endParaRPr>
          </a:p>
          <a:p>
            <a:pPr marL="869950" lvl="1" indent="-285750" algn="just" rtl="0">
              <a:lnSpc>
                <a:spcPct val="115000"/>
              </a:lnSpc>
              <a:spcBef>
                <a:spcPts val="0"/>
              </a:spcBef>
              <a:spcAft>
                <a:spcPts val="0"/>
              </a:spcAft>
              <a:buSzPts val="1600"/>
              <a:buFont typeface="Wingdings" panose="05000000000000000000" pitchFamily="2" charset="2"/>
              <a:buChar char="ü"/>
            </a:pPr>
            <a:r>
              <a:rPr lang="en-US" sz="1600" dirty="0">
                <a:latin typeface="Times New Roman"/>
                <a:ea typeface="Times New Roman"/>
                <a:cs typeface="Times New Roman"/>
                <a:sym typeface="Times New Roman"/>
              </a:rPr>
              <a:t>Perform </a:t>
            </a:r>
            <a:r>
              <a:rPr lang="en-US" sz="1600" b="1" dirty="0">
                <a:latin typeface="Times New Roman"/>
                <a:ea typeface="Times New Roman"/>
                <a:cs typeface="Times New Roman"/>
                <a:sym typeface="Times New Roman"/>
              </a:rPr>
              <a:t>Exploratory Data Analysis (EDA)</a:t>
            </a:r>
            <a:r>
              <a:rPr lang="en-US" sz="1600" dirty="0">
                <a:latin typeface="Times New Roman"/>
                <a:ea typeface="Times New Roman"/>
                <a:cs typeface="Times New Roman"/>
                <a:sym typeface="Times New Roman"/>
              </a:rPr>
              <a:t> to clean and preprocess the data.</a:t>
            </a:r>
          </a:p>
          <a:p>
            <a:pPr marL="869950" lvl="1" indent="-285750" algn="just" rtl="0">
              <a:lnSpc>
                <a:spcPct val="115000"/>
              </a:lnSpc>
              <a:spcBef>
                <a:spcPts val="0"/>
              </a:spcBef>
              <a:spcAft>
                <a:spcPts val="0"/>
              </a:spcAft>
              <a:buSzPts val="1600"/>
              <a:buFont typeface="Wingdings" panose="05000000000000000000" pitchFamily="2" charset="2"/>
              <a:buChar char="ü"/>
            </a:pPr>
            <a:endParaRPr lang="en-US" sz="1600" dirty="0">
              <a:latin typeface="Times New Roman"/>
              <a:ea typeface="Times New Roman"/>
              <a:cs typeface="Times New Roman"/>
              <a:sym typeface="Times New Roman"/>
            </a:endParaRPr>
          </a:p>
          <a:p>
            <a:pPr marL="869950" lvl="1" indent="-285750" algn="just" rtl="0">
              <a:lnSpc>
                <a:spcPct val="115000"/>
              </a:lnSpc>
              <a:spcBef>
                <a:spcPts val="0"/>
              </a:spcBef>
              <a:spcAft>
                <a:spcPts val="0"/>
              </a:spcAft>
              <a:buSzPts val="1600"/>
              <a:buFont typeface="Wingdings" panose="05000000000000000000" pitchFamily="2" charset="2"/>
              <a:buChar char="ü"/>
            </a:pPr>
            <a:r>
              <a:rPr lang="en-US" sz="1600" dirty="0">
                <a:latin typeface="Times New Roman"/>
                <a:ea typeface="Times New Roman"/>
                <a:cs typeface="Times New Roman"/>
                <a:sym typeface="Times New Roman"/>
              </a:rPr>
              <a:t>Extract relevant features using </a:t>
            </a:r>
            <a:r>
              <a:rPr lang="en-US" sz="1600" b="1" dirty="0">
                <a:latin typeface="Times New Roman"/>
                <a:ea typeface="Times New Roman"/>
                <a:cs typeface="Times New Roman"/>
                <a:sym typeface="Times New Roman"/>
              </a:rPr>
              <a:t>Lib rosa</a:t>
            </a:r>
            <a:r>
              <a:rPr lang="en-US" sz="1600" dirty="0">
                <a:latin typeface="Times New Roman"/>
                <a:ea typeface="Times New Roman"/>
                <a:cs typeface="Times New Roman"/>
                <a:sym typeface="Times New Roman"/>
              </a:rPr>
              <a:t> and normalize the speech signals to ensure consistency.</a:t>
            </a:r>
          </a:p>
          <a:p>
            <a:pPr marL="457200" lvl="0" indent="-330200" algn="just" rtl="0">
              <a:lnSpc>
                <a:spcPct val="115000"/>
              </a:lnSpc>
              <a:spcBef>
                <a:spcPts val="0"/>
              </a:spcBef>
              <a:spcAft>
                <a:spcPts val="0"/>
              </a:spcAft>
              <a:buSzPts val="1600"/>
              <a:buFont typeface="Times New Roman"/>
              <a:buAutoNum type="arabicPeriod"/>
            </a:pPr>
            <a:r>
              <a:rPr lang="en-US" sz="1600" b="1" dirty="0">
                <a:latin typeface="Times New Roman"/>
                <a:ea typeface="Times New Roman"/>
                <a:cs typeface="Times New Roman"/>
                <a:sym typeface="Times New Roman"/>
              </a:rPr>
              <a:t>Model Development:</a:t>
            </a:r>
          </a:p>
          <a:p>
            <a:pPr marL="127000" lvl="0" indent="0" algn="just" rtl="0">
              <a:lnSpc>
                <a:spcPct val="115000"/>
              </a:lnSpc>
              <a:spcBef>
                <a:spcPts val="0"/>
              </a:spcBef>
              <a:spcAft>
                <a:spcPts val="0"/>
              </a:spcAft>
              <a:buSzPts val="1600"/>
              <a:buNone/>
            </a:pPr>
            <a:endParaRPr lang="en-US" sz="1600" b="1" dirty="0">
              <a:latin typeface="Times New Roman"/>
              <a:ea typeface="Times New Roman"/>
              <a:cs typeface="Times New Roman"/>
              <a:sym typeface="Times New Roman"/>
            </a:endParaRPr>
          </a:p>
          <a:p>
            <a:pPr marL="127000" lvl="0" indent="0" algn="just" rtl="0">
              <a:lnSpc>
                <a:spcPct val="115000"/>
              </a:lnSpc>
              <a:spcBef>
                <a:spcPts val="0"/>
              </a:spcBef>
              <a:spcAft>
                <a:spcPts val="0"/>
              </a:spcAft>
              <a:buSzPts val="1600"/>
              <a:buNone/>
            </a:pPr>
            <a:r>
              <a:rPr lang="en-US" sz="1600" b="1" dirty="0">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      Utilize </a:t>
            </a:r>
            <a:r>
              <a:rPr lang="en-US" sz="1600" b="1" dirty="0">
                <a:latin typeface="Times New Roman"/>
                <a:ea typeface="Times New Roman"/>
                <a:cs typeface="Times New Roman"/>
                <a:sym typeface="Times New Roman"/>
              </a:rPr>
              <a:t>Recurrent Neural Network (RNN)</a:t>
            </a:r>
            <a:r>
              <a:rPr lang="en-US" sz="1600" dirty="0">
                <a:latin typeface="Times New Roman"/>
                <a:ea typeface="Times New Roman"/>
                <a:cs typeface="Times New Roman"/>
                <a:sym typeface="Times New Roman"/>
              </a:rPr>
              <a:t> architectures, specifically </a:t>
            </a:r>
            <a:r>
              <a:rPr lang="en-US" sz="1600" b="1" dirty="0">
                <a:latin typeface="Times New Roman"/>
                <a:ea typeface="Times New Roman"/>
                <a:cs typeface="Times New Roman"/>
                <a:sym typeface="Times New Roman"/>
              </a:rPr>
              <a:t>LSTM</a:t>
            </a:r>
            <a:r>
              <a:rPr lang="en-US" sz="1600" dirty="0">
                <a:latin typeface="Times New Roman"/>
                <a:ea typeface="Times New Roman"/>
                <a:cs typeface="Times New Roman"/>
                <a:sym typeface="Times New Roman"/>
              </a:rPr>
              <a:t> and </a:t>
            </a:r>
            <a:r>
              <a:rPr lang="en-US" sz="1600" b="1" dirty="0">
                <a:latin typeface="Times New Roman"/>
                <a:ea typeface="Times New Roman"/>
                <a:cs typeface="Times New Roman"/>
                <a:sym typeface="Times New Roman"/>
              </a:rPr>
              <a:t>GRU</a:t>
            </a:r>
            <a:r>
              <a:rPr lang="en-US" sz="1600" dirty="0">
                <a:latin typeface="Times New Roman"/>
                <a:ea typeface="Times New Roman"/>
                <a:cs typeface="Times New Roman"/>
                <a:sym typeface="Times New Roman"/>
              </a:rPr>
              <a:t>, to capture temporal dependencies in speech signals.</a:t>
            </a:r>
          </a:p>
          <a:p>
            <a:pPr marL="412750" lvl="0" indent="-285750" algn="just" rtl="0">
              <a:lnSpc>
                <a:spcPct val="115000"/>
              </a:lnSpc>
              <a:spcBef>
                <a:spcPts val="0"/>
              </a:spcBef>
              <a:spcAft>
                <a:spcPts val="0"/>
              </a:spcAft>
              <a:buSzPts val="1600"/>
              <a:buFont typeface="Wingdings" panose="05000000000000000000" pitchFamily="2" charset="2"/>
              <a:buChar char="ü"/>
            </a:pPr>
            <a:endParaRPr lang="en-US" sz="1600" dirty="0">
              <a:latin typeface="Times New Roman"/>
              <a:ea typeface="Times New Roman"/>
              <a:cs typeface="Times New Roman"/>
              <a:sym typeface="Times New Roman"/>
            </a:endParaRPr>
          </a:p>
          <a:p>
            <a:pPr marL="127000" lvl="0" indent="0" algn="just" rtl="0">
              <a:lnSpc>
                <a:spcPct val="115000"/>
              </a:lnSpc>
              <a:spcBef>
                <a:spcPts val="0"/>
              </a:spcBef>
              <a:spcAft>
                <a:spcPts val="0"/>
              </a:spcAft>
              <a:buSzPts val="1600"/>
              <a:buNone/>
            </a:pPr>
            <a:r>
              <a:rPr lang="en-US" sz="1600" b="1" dirty="0">
                <a:latin typeface="Times New Roman"/>
                <a:ea typeface="Times New Roman"/>
                <a:cs typeface="Times New Roman"/>
                <a:sym typeface="Times New Roman"/>
              </a:rPr>
              <a:t>3.   Application Development</a:t>
            </a:r>
          </a:p>
          <a:p>
            <a:pPr marL="869950" lvl="1" indent="-285750" algn="just" rtl="0">
              <a:lnSpc>
                <a:spcPct val="115000"/>
              </a:lnSpc>
              <a:spcBef>
                <a:spcPts val="0"/>
              </a:spcBef>
              <a:spcAft>
                <a:spcPts val="0"/>
              </a:spcAft>
              <a:buSzPts val="1600"/>
              <a:buFont typeface="Wingdings" panose="05000000000000000000" pitchFamily="2" charset="2"/>
              <a:buChar char="ü"/>
            </a:pPr>
            <a:r>
              <a:rPr lang="en-US" sz="1600" dirty="0">
                <a:latin typeface="Times New Roman"/>
                <a:ea typeface="Times New Roman"/>
                <a:cs typeface="Times New Roman"/>
                <a:sym typeface="Times New Roman"/>
              </a:rPr>
              <a:t> Integrate the trained RNN model for real-time emotion and gender prediction</a:t>
            </a:r>
          </a:p>
          <a:p>
            <a:pPr marL="869950" lvl="1" indent="-285750" algn="just" rtl="0">
              <a:lnSpc>
                <a:spcPct val="115000"/>
              </a:lnSpc>
              <a:spcBef>
                <a:spcPts val="0"/>
              </a:spcBef>
              <a:spcAft>
                <a:spcPts val="0"/>
              </a:spcAft>
              <a:buSzPts val="1600"/>
              <a:buFont typeface="Wingdings" panose="05000000000000000000" pitchFamily="2" charset="2"/>
              <a:buChar char="ü"/>
            </a:pPr>
            <a:r>
              <a:rPr lang="en-US" sz="1600" dirty="0">
                <a:latin typeface="Times New Roman"/>
                <a:ea typeface="Times New Roman"/>
                <a:cs typeface="Times New Roman"/>
                <a:sym typeface="Times New Roman"/>
              </a:rPr>
              <a:t>.</a:t>
            </a:r>
          </a:p>
          <a:p>
            <a:pPr marL="127000" lvl="0" indent="0" algn="just" rtl="0">
              <a:lnSpc>
                <a:spcPct val="115000"/>
              </a:lnSpc>
              <a:spcBef>
                <a:spcPts val="0"/>
              </a:spcBef>
              <a:spcAft>
                <a:spcPts val="0"/>
              </a:spcAft>
              <a:buSzPts val="1600"/>
              <a:buNone/>
            </a:pPr>
            <a:r>
              <a:rPr lang="en-US" sz="1600" b="1" dirty="0">
                <a:latin typeface="Times New Roman"/>
                <a:ea typeface="Times New Roman"/>
                <a:cs typeface="Times New Roman"/>
                <a:sym typeface="Times New Roman"/>
              </a:rPr>
              <a:t>4.   Testing and Deployment</a:t>
            </a:r>
          </a:p>
          <a:p>
            <a:pPr marL="869950" lvl="1" indent="-285750" algn="just" rtl="0">
              <a:lnSpc>
                <a:spcPct val="115000"/>
              </a:lnSpc>
              <a:spcBef>
                <a:spcPts val="0"/>
              </a:spcBef>
              <a:spcAft>
                <a:spcPts val="0"/>
              </a:spcAft>
              <a:buSzPts val="1600"/>
              <a:buFont typeface="Wingdings" panose="05000000000000000000" pitchFamily="2" charset="2"/>
              <a:buChar char="ü"/>
            </a:pPr>
            <a:r>
              <a:rPr lang="en-US" sz="1600" dirty="0">
                <a:latin typeface="Times New Roman"/>
                <a:ea typeface="Times New Roman"/>
                <a:cs typeface="Times New Roman"/>
                <a:sym typeface="Times New Roman"/>
              </a:rPr>
              <a:t>Test the system on diverse datasets to validate its reliability and adaptability</a:t>
            </a:r>
            <a:endParaRPr sz="1600" dirty="0">
              <a:latin typeface="Times New Roman"/>
              <a:ea typeface="Times New Roman"/>
              <a:cs typeface="Times New Roman"/>
              <a:sym typeface="Times New Roman"/>
            </a:endParaRPr>
          </a:p>
        </p:txBody>
      </p:sp>
      <p:pic>
        <p:nvPicPr>
          <p:cNvPr id="151" name="Google Shape;151;p10"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RESULTS AND ANALYSIS</a:t>
            </a:r>
            <a:br>
              <a:rPr lang="en-IN" sz="2400" b="1">
                <a:latin typeface="Times New Roman"/>
                <a:ea typeface="Times New Roman"/>
                <a:cs typeface="Times New Roman"/>
                <a:sym typeface="Times New Roman"/>
              </a:rPr>
            </a:br>
            <a:endParaRPr sz="2400" b="1"/>
          </a:p>
        </p:txBody>
      </p:sp>
      <p:sp>
        <p:nvSpPr>
          <p:cNvPr id="157" name="Google Shape;157;p11"/>
          <p:cNvSpPr txBox="1">
            <a:spLocks noGrp="1"/>
          </p:cNvSpPr>
          <p:nvPr>
            <p:ph type="body" idx="1"/>
          </p:nvPr>
        </p:nvSpPr>
        <p:spPr>
          <a:xfrm>
            <a:off x="457200" y="1395300"/>
            <a:ext cx="82296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4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Expected Outcomes and Benefits</a:t>
            </a:r>
            <a:endParaRPr sz="1600" b="1" dirty="0">
              <a:latin typeface="Times New Roman"/>
              <a:ea typeface="Times New Roman"/>
              <a:cs typeface="Times New Roman"/>
              <a:sym typeface="Times New Roman"/>
            </a:endParaRP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The proposed model is designed to simultaneously predict emotions and gender from speech signals, leveraging RNN-based architectures (LSTM and GRU). </a:t>
            </a: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 The methodology is expected to handle complex temporal dependencies in speech data effectively.</a:t>
            </a: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              Table 1: Comparison of Model Behaviour Under Varying Conditions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1600" b="1" dirty="0">
              <a:latin typeface="Times New Roman"/>
              <a:ea typeface="Times New Roman"/>
              <a:cs typeface="Times New Roman"/>
              <a:sym typeface="Times New Roman"/>
            </a:endParaRPr>
          </a:p>
          <a:p>
            <a:pPr marL="342900" lvl="0" indent="-139700" algn="just" rtl="0">
              <a:lnSpc>
                <a:spcPct val="100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58" name="Google Shape;158;p11"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graphicFrame>
        <p:nvGraphicFramePr>
          <p:cNvPr id="159" name="Google Shape;159;p11"/>
          <p:cNvGraphicFramePr/>
          <p:nvPr>
            <p:extLst>
              <p:ext uri="{D42A27DB-BD31-4B8C-83A1-F6EECF244321}">
                <p14:modId xmlns:p14="http://schemas.microsoft.com/office/powerpoint/2010/main" val="3105208323"/>
              </p:ext>
            </p:extLst>
          </p:nvPr>
        </p:nvGraphicFramePr>
        <p:xfrm>
          <a:off x="952107" y="4138367"/>
          <a:ext cx="7211505" cy="2243578"/>
        </p:xfrm>
        <a:graphic>
          <a:graphicData uri="http://schemas.openxmlformats.org/drawingml/2006/table">
            <a:tbl>
              <a:tblPr>
                <a:noFill/>
                <a:tableStyleId>{C43982BB-674A-40B1-95B8-B8367D726F00}</a:tableStyleId>
              </a:tblPr>
              <a:tblGrid>
                <a:gridCol w="1642299">
                  <a:extLst>
                    <a:ext uri="{9D8B030D-6E8A-4147-A177-3AD203B41FA5}">
                      <a16:colId xmlns:a16="http://schemas.microsoft.com/office/drawing/2014/main" val="20000"/>
                    </a:ext>
                  </a:extLst>
                </a:gridCol>
                <a:gridCol w="2761517">
                  <a:extLst>
                    <a:ext uri="{9D8B030D-6E8A-4147-A177-3AD203B41FA5}">
                      <a16:colId xmlns:a16="http://schemas.microsoft.com/office/drawing/2014/main" val="20001"/>
                    </a:ext>
                  </a:extLst>
                </a:gridCol>
                <a:gridCol w="2807689">
                  <a:extLst>
                    <a:ext uri="{9D8B030D-6E8A-4147-A177-3AD203B41FA5}">
                      <a16:colId xmlns:a16="http://schemas.microsoft.com/office/drawing/2014/main" val="20002"/>
                    </a:ext>
                  </a:extLst>
                </a:gridCol>
              </a:tblGrid>
              <a:tr h="459187">
                <a:tc>
                  <a:txBody>
                    <a:bodyPr/>
                    <a:lstStyle/>
                    <a:p>
                      <a:pPr marL="0" lvl="0" indent="0" algn="ctr" rtl="0">
                        <a:lnSpc>
                          <a:spcPct val="100000"/>
                        </a:lnSpc>
                        <a:spcBef>
                          <a:spcPts val="1200"/>
                        </a:spcBef>
                        <a:spcAft>
                          <a:spcPts val="1200"/>
                        </a:spcAft>
                        <a:buNone/>
                      </a:pPr>
                      <a:r>
                        <a:rPr lang="en-IN" sz="1200" b="1" dirty="0">
                          <a:latin typeface="Times New Roman"/>
                          <a:ea typeface="Times New Roman"/>
                          <a:cs typeface="Times New Roman"/>
                          <a:sym typeface="Times New Roman"/>
                        </a:rPr>
                        <a:t>Condition</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b="1">
                          <a:latin typeface="Times New Roman"/>
                          <a:ea typeface="Times New Roman"/>
                          <a:cs typeface="Times New Roman"/>
                          <a:sym typeface="Times New Roman"/>
                        </a:rPr>
                        <a:t>Expected Model Behavior</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b="1" dirty="0">
                          <a:latin typeface="Times New Roman"/>
                          <a:ea typeface="Times New Roman"/>
                          <a:cs typeface="Times New Roman"/>
                          <a:sym typeface="Times New Roman"/>
                        </a:rPr>
                        <a:t>Advantages Over Traditional Methods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94797">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High Background Noise</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Identifies and filters out irrelevant signals to retain core features.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dirty="0">
                          <a:latin typeface="Times New Roman"/>
                          <a:ea typeface="Times New Roman"/>
                          <a:cs typeface="Times New Roman"/>
                          <a:sym typeface="Times New Roman"/>
                        </a:rPr>
                        <a:t>Enhanced robustness; traditional methods struggle in noisy data.</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94797">
                <a:tc>
                  <a:txBody>
                    <a:bodyPr/>
                    <a:lstStyle/>
                    <a:p>
                      <a:pPr marL="0" lvl="0" indent="0" algn="ctr" rtl="0">
                        <a:lnSpc>
                          <a:spcPct val="100000"/>
                        </a:lnSpc>
                        <a:spcBef>
                          <a:spcPts val="1200"/>
                        </a:spcBef>
                        <a:spcAft>
                          <a:spcPts val="1200"/>
                        </a:spcAft>
                        <a:buNone/>
                      </a:pPr>
                      <a:r>
                        <a:rPr lang="en-IN" sz="1200" dirty="0">
                          <a:latin typeface="Times New Roman"/>
                          <a:ea typeface="Times New Roman"/>
                          <a:cs typeface="Times New Roman"/>
                          <a:sym typeface="Times New Roman"/>
                        </a:rPr>
                        <a:t>Diverse Accents and Dialects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dirty="0">
                          <a:latin typeface="Times New Roman"/>
                          <a:ea typeface="Times New Roman"/>
                          <a:cs typeface="Times New Roman"/>
                          <a:sym typeface="Times New Roman"/>
                        </a:rPr>
                        <a:t>Adapts to varied linguistic patterns with minimal accuracy loss.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Greater adaptability due to sequential learning capabilities.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94797">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Emotional Intensity Variation</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Accurately captures subtle differences in emotional expression.</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dirty="0">
                          <a:latin typeface="Times New Roman"/>
                          <a:ea typeface="Times New Roman"/>
                          <a:cs typeface="Times New Roman"/>
                          <a:sym typeface="Times New Roman"/>
                        </a:rPr>
                        <a:t>Traditional models fail to differentiate subtle changes.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32679ccd6d8_0_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RESULTS AND ANALYSIS</a:t>
            </a:r>
            <a:br>
              <a:rPr lang="en-IN" sz="2400" b="1">
                <a:latin typeface="Times New Roman"/>
                <a:ea typeface="Times New Roman"/>
                <a:cs typeface="Times New Roman"/>
                <a:sym typeface="Times New Roman"/>
              </a:rPr>
            </a:br>
            <a:endParaRPr sz="2400" b="1"/>
          </a:p>
        </p:txBody>
      </p:sp>
      <p:sp>
        <p:nvSpPr>
          <p:cNvPr id="165" name="Google Shape;165;g32679ccd6d8_0_9"/>
          <p:cNvSpPr txBox="1">
            <a:spLocks noGrp="1"/>
          </p:cNvSpPr>
          <p:nvPr>
            <p:ph type="body" idx="1"/>
          </p:nvPr>
        </p:nvSpPr>
        <p:spPr>
          <a:xfrm>
            <a:off x="457200" y="1395300"/>
            <a:ext cx="82296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4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Expected Trends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dirty="0">
                <a:latin typeface="Times New Roman"/>
                <a:ea typeface="Times New Roman"/>
                <a:cs typeface="Times New Roman"/>
                <a:sym typeface="Times New Roman"/>
              </a:rPr>
              <a:t>The model is anticipated to dynamically respond to various speech characteristics and external factors. It will efficiently manage sequential dependencies, enabling reliable predictions of both emotion and gender. </a:t>
            </a: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                                Figure 2: Emotion and Gender Prediction Trends</a:t>
            </a:r>
            <a:endParaRPr sz="1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None/>
            </a:pPr>
            <a:endParaRPr sz="2000" b="1" dirty="0">
              <a:latin typeface="Times New Roman"/>
              <a:ea typeface="Times New Roman"/>
              <a:cs typeface="Times New Roman"/>
              <a:sym typeface="Times New Roman"/>
            </a:endParaRPr>
          </a:p>
          <a:p>
            <a:pPr marL="342900" lvl="0" indent="-139700" algn="just" rtl="0">
              <a:lnSpc>
                <a:spcPct val="100000"/>
              </a:lnSpc>
              <a:spcBef>
                <a:spcPts val="1200"/>
              </a:spcBef>
              <a:spcAft>
                <a:spcPts val="0"/>
              </a:spcAft>
              <a:buClr>
                <a:schemeClr val="dk1"/>
              </a:buClr>
              <a:buSzPts val="3200"/>
              <a:buNone/>
            </a:pPr>
            <a:endParaRPr sz="1400" b="1" dirty="0">
              <a:latin typeface="Times New Roman"/>
              <a:ea typeface="Times New Roman"/>
              <a:cs typeface="Times New Roman"/>
              <a:sym typeface="Times New Roman"/>
            </a:endParaRPr>
          </a:p>
        </p:txBody>
      </p:sp>
      <p:pic>
        <p:nvPicPr>
          <p:cNvPr id="166" name="Google Shape;166;g32679ccd6d8_0_9"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pic>
        <p:nvPicPr>
          <p:cNvPr id="167" name="Google Shape;167;g32679ccd6d8_0_9"/>
          <p:cNvPicPr preferRelativeResize="0"/>
          <p:nvPr/>
        </p:nvPicPr>
        <p:blipFill>
          <a:blip r:embed="rId4">
            <a:alphaModFix/>
          </a:blip>
          <a:stretch>
            <a:fillRect/>
          </a:stretch>
        </p:blipFill>
        <p:spPr>
          <a:xfrm>
            <a:off x="2429062" y="3544125"/>
            <a:ext cx="4285876" cy="29226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32679ccd6d8_0_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RESULTS AND ANALYSIS</a:t>
            </a:r>
            <a:br>
              <a:rPr lang="en-IN" sz="2400" b="1">
                <a:latin typeface="Times New Roman"/>
                <a:ea typeface="Times New Roman"/>
                <a:cs typeface="Times New Roman"/>
                <a:sym typeface="Times New Roman"/>
              </a:rPr>
            </a:br>
            <a:endParaRPr sz="2400" b="1"/>
          </a:p>
        </p:txBody>
      </p:sp>
      <p:sp>
        <p:nvSpPr>
          <p:cNvPr id="173" name="Google Shape;173;g32679ccd6d8_0_22"/>
          <p:cNvSpPr txBox="1">
            <a:spLocks noGrp="1"/>
          </p:cNvSpPr>
          <p:nvPr>
            <p:ph type="body" idx="1"/>
          </p:nvPr>
        </p:nvSpPr>
        <p:spPr>
          <a:xfrm>
            <a:off x="457200" y="1395300"/>
            <a:ext cx="82296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4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Comparative Analysis with Traditional Methods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dirty="0">
                <a:latin typeface="Times New Roman"/>
                <a:ea typeface="Times New Roman"/>
                <a:cs typeface="Times New Roman"/>
                <a:sym typeface="Times New Roman"/>
              </a:rPr>
              <a:t>The proposed RNN-based methodology outperforms traditional methods like SVM and HMM in handling the temporal nature of speech. It effectively adapts to diverse datasets and </a:t>
            </a:r>
            <a:r>
              <a:rPr lang="en-IN" sz="1600" b="1" dirty="0">
                <a:latin typeface="Times New Roman"/>
                <a:ea typeface="Times New Roman"/>
                <a:cs typeface="Times New Roman"/>
                <a:sym typeface="Times New Roman"/>
              </a:rPr>
              <a:t>provides dual predictions with higher accuracy and reliability.</a:t>
            </a:r>
            <a:endParaRPr sz="1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Table 2: Comparative Analysis of Model Capabilities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342900" lvl="0" indent="-139700" algn="just" rtl="0">
              <a:lnSpc>
                <a:spcPct val="100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74" name="Google Shape;174;g32679ccd6d8_0_22"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graphicFrame>
        <p:nvGraphicFramePr>
          <p:cNvPr id="175" name="Google Shape;175;g32679ccd6d8_0_22"/>
          <p:cNvGraphicFramePr/>
          <p:nvPr>
            <p:extLst>
              <p:ext uri="{D42A27DB-BD31-4B8C-83A1-F6EECF244321}">
                <p14:modId xmlns:p14="http://schemas.microsoft.com/office/powerpoint/2010/main" val="104174694"/>
              </p:ext>
            </p:extLst>
          </p:nvPr>
        </p:nvGraphicFramePr>
        <p:xfrm>
          <a:off x="1574276" y="3683146"/>
          <a:ext cx="6121922" cy="2424691"/>
        </p:xfrm>
        <a:graphic>
          <a:graphicData uri="http://schemas.openxmlformats.org/drawingml/2006/table">
            <a:tbl>
              <a:tblPr>
                <a:noFill/>
                <a:tableStyleId>{C43982BB-674A-40B1-95B8-B8367D726F00}</a:tableStyleId>
              </a:tblPr>
              <a:tblGrid>
                <a:gridCol w="1834949">
                  <a:extLst>
                    <a:ext uri="{9D8B030D-6E8A-4147-A177-3AD203B41FA5}">
                      <a16:colId xmlns:a16="http://schemas.microsoft.com/office/drawing/2014/main" val="20000"/>
                    </a:ext>
                  </a:extLst>
                </a:gridCol>
                <a:gridCol w="2265927">
                  <a:extLst>
                    <a:ext uri="{9D8B030D-6E8A-4147-A177-3AD203B41FA5}">
                      <a16:colId xmlns:a16="http://schemas.microsoft.com/office/drawing/2014/main" val="20001"/>
                    </a:ext>
                  </a:extLst>
                </a:gridCol>
                <a:gridCol w="2021046">
                  <a:extLst>
                    <a:ext uri="{9D8B030D-6E8A-4147-A177-3AD203B41FA5}">
                      <a16:colId xmlns:a16="http://schemas.microsoft.com/office/drawing/2014/main" val="20002"/>
                    </a:ext>
                  </a:extLst>
                </a:gridCol>
              </a:tblGrid>
              <a:tr h="0">
                <a:tc>
                  <a:txBody>
                    <a:bodyPr/>
                    <a:lstStyle/>
                    <a:p>
                      <a:pPr marL="0" lvl="0" indent="0" algn="ctr" rtl="0">
                        <a:lnSpc>
                          <a:spcPct val="115000"/>
                        </a:lnSpc>
                        <a:spcBef>
                          <a:spcPts val="1200"/>
                        </a:spcBef>
                        <a:spcAft>
                          <a:spcPts val="200"/>
                        </a:spcAft>
                        <a:buNone/>
                      </a:pPr>
                      <a:r>
                        <a:rPr lang="en-IN" sz="1200" b="1">
                          <a:latin typeface="Times New Roman"/>
                          <a:ea typeface="Times New Roman"/>
                          <a:cs typeface="Times New Roman"/>
                          <a:sym typeface="Times New Roman"/>
                        </a:rPr>
                        <a:t>Aspect</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b="1" dirty="0">
                          <a:latin typeface="Times New Roman"/>
                          <a:ea typeface="Times New Roman"/>
                          <a:cs typeface="Times New Roman"/>
                          <a:sym typeface="Times New Roman"/>
                        </a:rPr>
                        <a:t>Proposed RNN Model</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b="1">
                          <a:latin typeface="Times New Roman"/>
                          <a:ea typeface="Times New Roman"/>
                          <a:cs typeface="Times New Roman"/>
                          <a:sym typeface="Times New Roman"/>
                        </a:rPr>
                        <a:t>Traditional Methods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12071">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Sequential Data Handling</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Captures temporal dependencies effectively</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Limited capability for sequential data</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12071">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Prediction Accuracy</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High (expected &gt;85% for both tasks)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Moderate (&lt;70%)</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12071">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Adaptability to New Data</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Strong</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Limited</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12071">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Real-time Deployment Feasibility</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Seamless integration with Flask</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Requires additional optimization steps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2679ccd6d8_0_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RESULTS AND ANALYSIS</a:t>
            </a:r>
            <a:br>
              <a:rPr lang="en-IN" sz="2400" b="1">
                <a:latin typeface="Times New Roman"/>
                <a:ea typeface="Times New Roman"/>
                <a:cs typeface="Times New Roman"/>
                <a:sym typeface="Times New Roman"/>
              </a:rPr>
            </a:br>
            <a:endParaRPr sz="2400" b="1"/>
          </a:p>
        </p:txBody>
      </p:sp>
      <p:sp>
        <p:nvSpPr>
          <p:cNvPr id="181" name="Google Shape;181;g32679ccd6d8_0_33"/>
          <p:cNvSpPr txBox="1">
            <a:spLocks noGrp="1"/>
          </p:cNvSpPr>
          <p:nvPr>
            <p:ph type="body" idx="1"/>
          </p:nvPr>
        </p:nvSpPr>
        <p:spPr>
          <a:xfrm>
            <a:off x="457200" y="1263192"/>
            <a:ext cx="8229600" cy="4658208"/>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4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Model Interpretability and Stakeholder Insights</a:t>
            </a:r>
            <a:endParaRPr sz="1600" b="1" dirty="0">
              <a:latin typeface="Times New Roman"/>
              <a:ea typeface="Times New Roman"/>
              <a:cs typeface="Times New Roman"/>
              <a:sym typeface="Times New Roman"/>
            </a:endParaRP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The model's architecture allows for transparency in predictions, enabling stakeholders to trust and understand its outputs.</a:t>
            </a: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 Its ability to handle dynamic inputs such as varied emotional intensities and diverse speech patterns enhances its real-world applicability..</a:t>
            </a:r>
            <a:endParaRPr sz="1600"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Figure 3: Expected Model Prediction Accuracy Distribution</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342900" lvl="0" indent="-139700" algn="just" rtl="0">
              <a:lnSpc>
                <a:spcPct val="100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82" name="Google Shape;182;g32679ccd6d8_0_33"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pic>
        <p:nvPicPr>
          <p:cNvPr id="183" name="Google Shape;183;g32679ccd6d8_0_33"/>
          <p:cNvPicPr preferRelativeResize="0"/>
          <p:nvPr/>
        </p:nvPicPr>
        <p:blipFill>
          <a:blip r:embed="rId4">
            <a:alphaModFix/>
          </a:blip>
          <a:stretch>
            <a:fillRect/>
          </a:stretch>
        </p:blipFill>
        <p:spPr>
          <a:xfrm>
            <a:off x="2362801" y="3723588"/>
            <a:ext cx="4418399" cy="26583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CONCLUSION</a:t>
            </a:r>
            <a:br>
              <a:rPr lang="en-IN" sz="2400" b="1">
                <a:latin typeface="Times New Roman"/>
                <a:ea typeface="Times New Roman"/>
                <a:cs typeface="Times New Roman"/>
                <a:sym typeface="Times New Roman"/>
              </a:rPr>
            </a:br>
            <a:endParaRPr sz="2400" b="1"/>
          </a:p>
        </p:txBody>
      </p:sp>
      <p:sp>
        <p:nvSpPr>
          <p:cNvPr id="189" name="Google Shape;189;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The proposed system for speech emotion and gender prediction using Recurrent Neural Networks (RNN), including advanced LSTM and GRU architectures, demonstrates the potential to address the limitations of traditional methods. </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By effectively capturing temporal dependencies and adapting to diverse conditions, the model ensures robust and accurate dual predictions. The integration of tools like </a:t>
            </a:r>
            <a:r>
              <a:rPr lang="en-IN" sz="1600" dirty="0" err="1">
                <a:latin typeface="Times New Roman"/>
                <a:ea typeface="Times New Roman"/>
                <a:cs typeface="Times New Roman"/>
                <a:sym typeface="Times New Roman"/>
              </a:rPr>
              <a:t>Librosa</a:t>
            </a:r>
            <a:r>
              <a:rPr lang="en-IN" sz="1600" dirty="0">
                <a:latin typeface="Times New Roman"/>
                <a:ea typeface="Times New Roman"/>
                <a:cs typeface="Times New Roman"/>
                <a:sym typeface="Times New Roman"/>
              </a:rPr>
              <a:t> for preprocessing and Flask for deployment provides a seamless and scalable solution for real-world applications such as call </a:t>
            </a:r>
            <a:r>
              <a:rPr lang="en-IN" sz="1600" dirty="0" err="1">
                <a:latin typeface="Times New Roman"/>
                <a:ea typeface="Times New Roman"/>
                <a:cs typeface="Times New Roman"/>
                <a:sym typeface="Times New Roman"/>
              </a:rPr>
              <a:t>center</a:t>
            </a:r>
            <a:r>
              <a:rPr lang="en-IN" sz="1600" dirty="0">
                <a:latin typeface="Times New Roman"/>
                <a:ea typeface="Times New Roman"/>
                <a:cs typeface="Times New Roman"/>
                <a:sym typeface="Times New Roman"/>
              </a:rPr>
              <a:t> analytics, human-computer interaction, and mental health monitoring. </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This project sets a strong foundation for future advancements, including multilingual support and enhanced adaptability to extreme environmental conditions, ensuring its relevance across diverse industries and user needs.</a:t>
            </a:r>
            <a:endParaRPr sz="1600" dirty="0">
              <a:latin typeface="Times New Roman"/>
              <a:ea typeface="Times New Roman"/>
              <a:cs typeface="Times New Roman"/>
              <a:sym typeface="Times New Roman"/>
            </a:endParaRPr>
          </a:p>
        </p:txBody>
      </p:sp>
      <p:pic>
        <p:nvPicPr>
          <p:cNvPr id="190" name="Google Shape;190;p12"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OUTPUT-SCREENSHOTS</a:t>
            </a:r>
            <a:endParaRPr sz="2400" b="1"/>
          </a:p>
        </p:txBody>
      </p:sp>
      <p:sp>
        <p:nvSpPr>
          <p:cNvPr id="196" name="Google Shape;196;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dirty="0"/>
          </a:p>
        </p:txBody>
      </p:sp>
      <p:pic>
        <p:nvPicPr>
          <p:cNvPr id="197" name="Google Shape;197;p13"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pic>
        <p:nvPicPr>
          <p:cNvPr id="4" name="Picture 3">
            <a:extLst>
              <a:ext uri="{FF2B5EF4-FFF2-40B4-BE49-F238E27FC236}">
                <a16:creationId xmlns:a16="http://schemas.microsoft.com/office/drawing/2014/main" id="{E3714B5F-B29D-22AC-EE9A-842C49D3572C}"/>
              </a:ext>
            </a:extLst>
          </p:cNvPr>
          <p:cNvPicPr>
            <a:picLocks noChangeAspect="1"/>
          </p:cNvPicPr>
          <p:nvPr/>
        </p:nvPicPr>
        <p:blipFill>
          <a:blip r:embed="rId4"/>
          <a:stretch>
            <a:fillRect/>
          </a:stretch>
        </p:blipFill>
        <p:spPr>
          <a:xfrm>
            <a:off x="457200" y="1562118"/>
            <a:ext cx="8382785" cy="477033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REFERENCES</a:t>
            </a:r>
            <a:br>
              <a:rPr lang="en-IN" sz="2400" b="1">
                <a:latin typeface="Times New Roman"/>
                <a:ea typeface="Times New Roman"/>
                <a:cs typeface="Times New Roman"/>
                <a:sym typeface="Times New Roman"/>
              </a:rPr>
            </a:br>
            <a:endParaRPr sz="2400" b="1"/>
          </a:p>
        </p:txBody>
      </p:sp>
      <p:sp>
        <p:nvSpPr>
          <p:cNvPr id="203" name="Google Shape;20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451167" algn="just" rtl="0">
              <a:lnSpc>
                <a:spcPct val="115000"/>
              </a:lnSpc>
              <a:spcBef>
                <a:spcPts val="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S. S, D. H, A. Krishnan T and S. M, "Prediction of Gender and Emotion Using Acoustic Features," 2023 2nd International Conference on Advancements in Electrical, Electronics, Communication, Computing and Automation (ICAECA), Coimbatore, India, 2023, pp. 1-5, doi: 10.1109/ICAECA56562.2023.10200985.</a:t>
            </a:r>
            <a:endParaRPr sz="1200">
              <a:latin typeface="Times New Roman"/>
              <a:ea typeface="Times New Roman"/>
              <a:cs typeface="Times New Roman"/>
              <a:sym typeface="Times New Roman"/>
            </a:endParaRPr>
          </a:p>
          <a:p>
            <a:pPr marL="457200" lvl="0" indent="-451167" algn="just" rtl="0">
              <a:lnSpc>
                <a:spcPct val="115000"/>
              </a:lnSpc>
              <a:spcBef>
                <a:spcPts val="100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J. Wagner et al., "Dawn of the Transformer Era in Speech Emotion Recognition: Closing the Valence Gap," in IEEE Transactions on Pattern Analysis and Machine Intelligence, vol. 45, no. 9, pp. 10745-10759, 1 Sept. 2023, doi: 10.1109/TPAMI.2023.3263585.</a:t>
            </a:r>
            <a:endParaRPr sz="1200">
              <a:latin typeface="Times New Roman"/>
              <a:ea typeface="Times New Roman"/>
              <a:cs typeface="Times New Roman"/>
              <a:sym typeface="Times New Roman"/>
            </a:endParaRPr>
          </a:p>
          <a:p>
            <a:pPr marL="457200" lvl="0" indent="-451167" algn="just" rtl="0">
              <a:lnSpc>
                <a:spcPct val="115000"/>
              </a:lnSpc>
              <a:spcBef>
                <a:spcPts val="100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R. Chatterjee, S. Mazumdar, R. S. Sherratt, R. Halder, T. Maitra and D. Giri, "Real-Time Speech Emotion Analysis for Smart Home Assistants," in IEEE Transactions on Consumer Electronics, vol. 67, no. 1, pp. 68-76, Feb. 2021, doi: 10.1109/TCE.2021.3056421.</a:t>
            </a:r>
            <a:endParaRPr sz="1200">
              <a:latin typeface="Times New Roman"/>
              <a:ea typeface="Times New Roman"/>
              <a:cs typeface="Times New Roman"/>
              <a:sym typeface="Times New Roman"/>
            </a:endParaRPr>
          </a:p>
          <a:p>
            <a:pPr marL="457200" lvl="0" indent="-451167" algn="just" rtl="0">
              <a:lnSpc>
                <a:spcPct val="115000"/>
              </a:lnSpc>
              <a:spcBef>
                <a:spcPts val="100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Y. F. Alharbi and Y. A. Alotaibi, "The Correlate of Emotion and Gender Classification Using EEG Signals," 2021 IEEE 6th International Conference on Signal and Image Processing (ICSIP), Nanjing, China, 2021, pp. 790-794, doi: 10.1109/ICSIP52628.2021.9688884.</a:t>
            </a:r>
            <a:endParaRPr sz="1200">
              <a:latin typeface="Times New Roman"/>
              <a:ea typeface="Times New Roman"/>
              <a:cs typeface="Times New Roman"/>
              <a:sym typeface="Times New Roman"/>
            </a:endParaRPr>
          </a:p>
          <a:p>
            <a:pPr marL="457200" lvl="0" indent="-451167" algn="just" rtl="0">
              <a:lnSpc>
                <a:spcPct val="115000"/>
              </a:lnSpc>
              <a:spcBef>
                <a:spcPts val="100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Y. He, X. Lu, J. Yuan, T. Pan and Y. Wang, "Depressive Tendency Recognition by Fusing Speech and Text Features: A Comparative Analysis," 2022 13th International Symposium on Chinese Spoken Language Processing (ISCSLP), Singapore, Singapore, 2022, pp. 344-348, doi: 10.1109/ISCSLP57327.2022.10038078.</a:t>
            </a: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SzPts val="1800"/>
              <a:buNone/>
            </a:pPr>
            <a:endParaRPr sz="1200">
              <a:latin typeface="Times New Roman"/>
              <a:ea typeface="Times New Roman"/>
              <a:cs typeface="Times New Roman"/>
              <a:sym typeface="Times New Roman"/>
            </a:endParaRPr>
          </a:p>
        </p:txBody>
      </p:sp>
      <p:pic>
        <p:nvPicPr>
          <p:cNvPr id="204" name="Google Shape;204;p14"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3267c0262e7_0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REFERENCES</a:t>
            </a:r>
            <a:br>
              <a:rPr lang="en-IN" sz="2400" b="1">
                <a:latin typeface="Times New Roman"/>
                <a:ea typeface="Times New Roman"/>
                <a:cs typeface="Times New Roman"/>
                <a:sym typeface="Times New Roman"/>
              </a:rPr>
            </a:br>
            <a:endParaRPr sz="2400" b="1"/>
          </a:p>
        </p:txBody>
      </p:sp>
      <p:sp>
        <p:nvSpPr>
          <p:cNvPr id="210" name="Google Shape;210;g3267c0262e7_0_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304800" algn="just" rtl="0">
              <a:lnSpc>
                <a:spcPct val="115000"/>
              </a:lnSpc>
              <a:spcBef>
                <a:spcPts val="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M. G. J. Abella, J. M. L. Borja, A. C. F. Zuñiga and J. C. De Goma, "Analyzing Gender Detection in Speech in Adult Filipino Citizens," 2022 12th International Conference on Software Technology and Engineering (ICSTE), Osaka, Japan, 2022, pp. 73-81, doi: 10.1109/ICSTE57415.2022.00018.</a:t>
            </a:r>
            <a:endParaRPr sz="1200">
              <a:latin typeface="Times New Roman"/>
              <a:ea typeface="Times New Roman"/>
              <a:cs typeface="Times New Roman"/>
              <a:sym typeface="Times New Roman"/>
            </a:endParaRPr>
          </a:p>
          <a:p>
            <a:pPr marL="457200" lvl="0" indent="-304800" algn="just" rtl="0">
              <a:lnSpc>
                <a:spcPct val="115000"/>
              </a:lnSpc>
              <a:spcBef>
                <a:spcPts val="100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I. Samarasekara, C. Udayangani, G. Jayaweera, D. Jayawardhana and P. K. W. Abeygunawardhana, "Non Invasive Continuous Detection of Mental Stress via Readily Available Mobile-Based Help Parameters," 2020 IEEE REGION 10 CONFERENCE (TENCON), Osaka, Japan, 2020, pp. 579-584, doi: 10.1109/TENCON50793.2020.9293878.</a:t>
            </a:r>
            <a:endParaRPr sz="1200">
              <a:latin typeface="Times New Roman"/>
              <a:ea typeface="Times New Roman"/>
              <a:cs typeface="Times New Roman"/>
              <a:sym typeface="Times New Roman"/>
            </a:endParaRPr>
          </a:p>
          <a:p>
            <a:pPr marL="457200" lvl="0" indent="-304800" algn="just" rtl="0">
              <a:lnSpc>
                <a:spcPct val="115000"/>
              </a:lnSpc>
              <a:spcBef>
                <a:spcPts val="100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D. Aziz and S. Dávid, "Multitask and Transfer Learning Approach for Joint Classification and Severity Estimation of Dysphonia," in IEEE Journal of Translational Engineering in Health and Medicine, vol. 12, pp. 233-244, 2024, doi:</a:t>
            </a:r>
            <a:endParaRPr sz="1200">
              <a:latin typeface="Times New Roman"/>
              <a:ea typeface="Times New Roman"/>
              <a:cs typeface="Times New Roman"/>
              <a:sym typeface="Times New Roman"/>
            </a:endParaRPr>
          </a:p>
          <a:p>
            <a:pPr marL="457200" lvl="0" indent="-304800" algn="just" rtl="0">
              <a:lnSpc>
                <a:spcPct val="115000"/>
              </a:lnSpc>
              <a:spcBef>
                <a:spcPts val="100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S. Jaiswal, A. Jain and G. C. Nandi, "Image based Emotional State Prediction from Multiparty Audio Conversation," 2020 IEEE Pune Section International Conference (PuneCon), Pune, India, 2020, pp. 77-82, doi: 10.1109/PuneCon50868.2020.9362475.</a:t>
            </a:r>
            <a:endParaRPr sz="1200">
              <a:latin typeface="Times New Roman"/>
              <a:ea typeface="Times New Roman"/>
              <a:cs typeface="Times New Roman"/>
              <a:sym typeface="Times New Roman"/>
            </a:endParaRPr>
          </a:p>
          <a:p>
            <a:pPr marL="457200" lvl="0" indent="-304800" algn="just" rtl="0">
              <a:lnSpc>
                <a:spcPct val="115000"/>
              </a:lnSpc>
              <a:spcBef>
                <a:spcPts val="100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H. Chen, H. Zhao, Z. Zhang and K. Li, "Discriminative Feature Learning-Based Federated Lightweight Distillation Against Multiple Attacks," in IEEE Internet of Things Journal, vol. 11, no. 10, pp. 17663-17677, 15 May15, 2024, doi: 10.1109/JIOT.2024.3360094.</a:t>
            </a:r>
            <a:endParaRPr sz="1200">
              <a:latin typeface="Times New Roman"/>
              <a:ea typeface="Times New Roman"/>
              <a:cs typeface="Times New Roman"/>
              <a:sym typeface="Times New Roman"/>
            </a:endParaRPr>
          </a:p>
        </p:txBody>
      </p:sp>
      <p:pic>
        <p:nvPicPr>
          <p:cNvPr id="211" name="Google Shape;211;g3267c0262e7_0_0"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lnSpc>
                <a:spcPct val="150000"/>
              </a:lnSpc>
              <a:spcBef>
                <a:spcPts val="0"/>
              </a:spcBef>
              <a:spcAft>
                <a:spcPts val="0"/>
              </a:spcAft>
              <a:buClr>
                <a:schemeClr val="dk1"/>
              </a:buClr>
              <a:buSzPct val="100000"/>
              <a:buChar char="•"/>
            </a:pPr>
            <a:r>
              <a:rPr lang="en-IN">
                <a:latin typeface="Times New Roman"/>
                <a:ea typeface="Times New Roman"/>
                <a:cs typeface="Times New Roman"/>
                <a:sym typeface="Times New Roman"/>
              </a:rPr>
              <a:t>ABSTRACT</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OBJECTIVE</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INTRODUCTION</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PROBLEM STATEMENT</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AI/ML/DEEP LEARNING BASED METHODOLOGY&amp; ALGORITHM  TO SOLVE THE PARTICULAR PROBLEM (PROPOSED APPROACH)</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PROPOSED  SYSTEM ARCHITECTURE </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MODULES DESCRIPTION </a:t>
            </a:r>
            <a:endParaRPr>
              <a:latin typeface="Times New Roman"/>
              <a:ea typeface="Times New Roman"/>
              <a:cs typeface="Times New Roman"/>
              <a:sym typeface="Times New Roman"/>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IMPLEMENTATION </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RESULTS AND ANALYSIS</a:t>
            </a:r>
            <a:endParaRPr>
              <a:latin typeface="Times New Roman"/>
              <a:ea typeface="Times New Roman"/>
              <a:cs typeface="Times New Roman"/>
              <a:sym typeface="Times New Roman"/>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CONCLUSION</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OUTPUT-SCREENSHOTS </a:t>
            </a:r>
            <a:endParaRPr>
              <a:latin typeface="Times New Roman"/>
              <a:ea typeface="Times New Roman"/>
              <a:cs typeface="Times New Roman"/>
              <a:sym typeface="Times New Roman"/>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p>
            <a:pPr marL="342900" lvl="0" indent="-246380" algn="l" rtl="0">
              <a:lnSpc>
                <a:spcPct val="100000"/>
              </a:lnSpc>
              <a:spcBef>
                <a:spcPts val="304"/>
              </a:spcBef>
              <a:spcAft>
                <a:spcPts val="0"/>
              </a:spcAft>
              <a:buClr>
                <a:schemeClr val="dk1"/>
              </a:buClr>
              <a:buSzPct val="100000"/>
              <a:buNone/>
            </a:pPr>
            <a:endParaRPr/>
          </a:p>
        </p:txBody>
      </p:sp>
      <p:pic>
        <p:nvPicPr>
          <p:cNvPr id="94" name="Google Shape;94;p2"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95" name="Google Shape;95;p2"/>
          <p:cNvSpPr/>
          <p:nvPr/>
        </p:nvSpPr>
        <p:spPr>
          <a:xfrm>
            <a:off x="533400" y="609600"/>
            <a:ext cx="11849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Times New Roman"/>
                <a:ea typeface="Times New Roman"/>
                <a:cs typeface="Times New Roman"/>
                <a:sym typeface="Times New Roman"/>
              </a:rPr>
              <a:t>AGENDA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Speech emotion recognition and gender prediction are critical for advancing human-computer interaction, call-</a:t>
            </a:r>
            <a:r>
              <a:rPr lang="en-IN" sz="1600" dirty="0" err="1">
                <a:latin typeface="Times New Roman"/>
                <a:ea typeface="Times New Roman"/>
                <a:cs typeface="Times New Roman"/>
                <a:sym typeface="Times New Roman"/>
              </a:rPr>
              <a:t>center</a:t>
            </a:r>
            <a:r>
              <a:rPr lang="en-IN" sz="1600" dirty="0">
                <a:latin typeface="Times New Roman"/>
                <a:ea typeface="Times New Roman"/>
                <a:cs typeface="Times New Roman"/>
                <a:sym typeface="Times New Roman"/>
              </a:rPr>
              <a:t> analytics, and mental health monitoring.</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 This project leverages Recurrent Neural Networks (RNN), including advanced architectures </a:t>
            </a:r>
            <a:r>
              <a:rPr lang="en-IN" sz="1600" b="1" dirty="0">
                <a:latin typeface="Times New Roman"/>
                <a:ea typeface="Times New Roman"/>
                <a:cs typeface="Times New Roman"/>
                <a:sym typeface="Times New Roman"/>
              </a:rPr>
              <a:t>like Long Short-Term Memory (LSTM) and Gated Recurrent Units (GRU), to predict emotions and gender from speech signals</a:t>
            </a:r>
            <a:r>
              <a:rPr lang="en-IN" sz="1600" dirty="0">
                <a:latin typeface="Times New Roman"/>
                <a:ea typeface="Times New Roman"/>
                <a:cs typeface="Times New Roman"/>
                <a:sym typeface="Times New Roman"/>
              </a:rPr>
              <a:t>. </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   By capturing the temporal dependencies inherent in speech, the system ensures high accuracy and reliability. </a:t>
            </a:r>
            <a:endParaRPr sz="1600" dirty="0">
              <a:latin typeface="Times New Roman"/>
              <a:ea typeface="Times New Roman"/>
              <a:cs typeface="Times New Roman"/>
              <a:sym typeface="Times New Roman"/>
            </a:endParaRPr>
          </a:p>
        </p:txBody>
      </p:sp>
      <p:pic>
        <p:nvPicPr>
          <p:cNvPr id="101" name="Google Shape;101;p3"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102" name="Google Shape;102;p3"/>
          <p:cNvSpPr/>
          <p:nvPr/>
        </p:nvSpPr>
        <p:spPr>
          <a:xfrm>
            <a:off x="533400" y="1015046"/>
            <a:ext cx="186301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Times New Roman"/>
                <a:ea typeface="Times New Roman"/>
                <a:cs typeface="Times New Roman"/>
                <a:sym typeface="Times New Roman"/>
              </a:rPr>
              <a:t>ABSTRACT</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400"/>
              <a:buNone/>
            </a:pPr>
            <a:r>
              <a:rPr lang="en-IN" sz="2000" b="1" dirty="0">
                <a:latin typeface="Times New Roman"/>
                <a:ea typeface="Times New Roman"/>
                <a:cs typeface="Times New Roman"/>
                <a:sym typeface="Times New Roman"/>
              </a:rPr>
              <a:t>Aim of the Project:</a:t>
            </a:r>
            <a:r>
              <a:rPr lang="en-IN" sz="1600" b="1" dirty="0">
                <a:latin typeface="Times New Roman"/>
                <a:ea typeface="Times New Roman"/>
                <a:cs typeface="Times New Roman"/>
                <a:sym typeface="Times New Roman"/>
              </a:rPr>
              <a:t> </a:t>
            </a:r>
            <a:r>
              <a:rPr lang="en-IN" sz="1600" dirty="0">
                <a:latin typeface="Times New Roman"/>
                <a:ea typeface="Times New Roman"/>
                <a:cs typeface="Times New Roman"/>
                <a:sym typeface="Times New Roman"/>
              </a:rPr>
              <a:t>To develop an advanced Recurrent Neural Network (RNN) framework for simultaneous prediction of emotions and gender from speech signals, ensuring accurate and reliable analysis across diverse real-world scenarios.</a:t>
            </a:r>
          </a:p>
          <a:p>
            <a:pPr marL="0" lvl="0" indent="0" algn="just" rtl="0">
              <a:lnSpc>
                <a:spcPct val="150000"/>
              </a:lnSpc>
              <a:spcBef>
                <a:spcPts val="0"/>
              </a:spcBef>
              <a:spcAft>
                <a:spcPts val="0"/>
              </a:spcAft>
              <a:buClr>
                <a:schemeClr val="dk1"/>
              </a:buClr>
              <a:buSzPts val="2400"/>
              <a:buNone/>
            </a:pPr>
            <a:endParaRPr sz="1600" dirty="0">
              <a:latin typeface="Times New Roman"/>
              <a:ea typeface="Times New Roman"/>
              <a:cs typeface="Times New Roman"/>
              <a:sym typeface="Times New Roman"/>
            </a:endParaRPr>
          </a:p>
          <a:p>
            <a:pPr marL="0" lvl="0" indent="0" algn="just" rtl="0">
              <a:lnSpc>
                <a:spcPct val="150000"/>
              </a:lnSpc>
              <a:spcBef>
                <a:spcPts val="640"/>
              </a:spcBef>
              <a:spcAft>
                <a:spcPts val="0"/>
              </a:spcAft>
              <a:buClr>
                <a:schemeClr val="dk1"/>
              </a:buClr>
              <a:buSzPts val="2400"/>
              <a:buNone/>
            </a:pPr>
            <a:r>
              <a:rPr lang="en-IN" sz="2000" b="1" dirty="0">
                <a:latin typeface="Times New Roman"/>
                <a:ea typeface="Times New Roman"/>
                <a:cs typeface="Times New Roman"/>
                <a:sym typeface="Times New Roman"/>
              </a:rPr>
              <a:t>Scope of the Project:</a:t>
            </a:r>
            <a:endParaRPr sz="2000" b="1"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Preprocessing speech signals to extract meaningful features while maintaining temporal integrity using </a:t>
            </a:r>
            <a:r>
              <a:rPr lang="en-IN" sz="1600" dirty="0" err="1">
                <a:latin typeface="Times New Roman"/>
                <a:ea typeface="Times New Roman"/>
                <a:cs typeface="Times New Roman"/>
                <a:sym typeface="Times New Roman"/>
              </a:rPr>
              <a:t>Librosa</a:t>
            </a:r>
            <a:r>
              <a:rPr lang="en-IN" sz="1600" dirty="0">
                <a:latin typeface="Times New Roman"/>
                <a:ea typeface="Times New Roman"/>
                <a:cs typeface="Times New Roman"/>
                <a:sym typeface="Times New Roman"/>
              </a:rPr>
              <a:t> and normalization techniques.</a:t>
            </a:r>
            <a:endParaRPr sz="1600"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Leveraging RNN architectures, including LSTM and GRU, to </a:t>
            </a:r>
            <a:r>
              <a:rPr lang="en-IN" sz="1600" dirty="0" err="1">
                <a:latin typeface="Times New Roman"/>
                <a:ea typeface="Times New Roman"/>
                <a:cs typeface="Times New Roman"/>
                <a:sym typeface="Times New Roman"/>
              </a:rPr>
              <a:t>analyze</a:t>
            </a:r>
            <a:r>
              <a:rPr lang="en-IN" sz="1600" dirty="0">
                <a:latin typeface="Times New Roman"/>
                <a:ea typeface="Times New Roman"/>
                <a:cs typeface="Times New Roman"/>
                <a:sym typeface="Times New Roman"/>
              </a:rPr>
              <a:t> sequential speech data and capture intricate temporal dependencies.</a:t>
            </a:r>
            <a:endParaRPr sz="1600"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Developing a robust dual prediction system for simultaneous emotion and gender analysis.</a:t>
            </a:r>
            <a:endParaRPr sz="1600" dirty="0">
              <a:latin typeface="Times New Roman"/>
              <a:ea typeface="Times New Roman"/>
              <a:cs typeface="Times New Roman"/>
              <a:sym typeface="Times New Roman"/>
            </a:endParaRPr>
          </a:p>
          <a:p>
            <a:pPr marL="285750" lvl="0" indent="-285750" algn="just" rtl="0">
              <a:lnSpc>
                <a:spcPct val="150000"/>
              </a:lnSpc>
              <a:spcBef>
                <a:spcPts val="640"/>
              </a:spcBef>
              <a:spcAft>
                <a:spcPts val="0"/>
              </a:spcAft>
              <a:buClr>
                <a:schemeClr val="dk1"/>
              </a:buClr>
              <a:buSzPts val="2400"/>
              <a:buFont typeface="Wingdings" panose="05000000000000000000" pitchFamily="2" charset="2"/>
              <a:buChar char="ü"/>
            </a:pPr>
            <a:endParaRPr sz="1600" dirty="0">
              <a:latin typeface="Times New Roman"/>
              <a:ea typeface="Times New Roman"/>
              <a:cs typeface="Times New Roman"/>
              <a:sym typeface="Times New Roman"/>
            </a:endParaRPr>
          </a:p>
          <a:p>
            <a:pPr marL="0" lvl="0" indent="0" algn="just" rtl="0">
              <a:lnSpc>
                <a:spcPct val="150000"/>
              </a:lnSpc>
              <a:spcBef>
                <a:spcPts val="640"/>
              </a:spcBef>
              <a:spcAft>
                <a:spcPts val="0"/>
              </a:spcAft>
              <a:buClr>
                <a:schemeClr val="dk1"/>
              </a:buClr>
              <a:buSzPts val="2400"/>
              <a:buNone/>
            </a:pPr>
            <a:endParaRPr sz="1600" b="1" dirty="0">
              <a:latin typeface="Times New Roman"/>
              <a:ea typeface="Times New Roman"/>
              <a:cs typeface="Times New Roman"/>
              <a:sym typeface="Times New Roman"/>
            </a:endParaRPr>
          </a:p>
        </p:txBody>
      </p:sp>
      <p:pic>
        <p:nvPicPr>
          <p:cNvPr id="108" name="Google Shape;108;p4"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109" name="Google Shape;109;p4"/>
          <p:cNvSpPr/>
          <p:nvPr/>
        </p:nvSpPr>
        <p:spPr>
          <a:xfrm>
            <a:off x="533400" y="914400"/>
            <a:ext cx="213552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Times New Roman"/>
                <a:ea typeface="Times New Roman"/>
                <a:cs typeface="Times New Roman"/>
                <a:sym typeface="Times New Roman"/>
              </a:rPr>
              <a:t>OBJECTIVES</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285750" lvl="0" indent="-285750" algn="just" rtl="0">
              <a:lnSpc>
                <a:spcPct val="150000"/>
              </a:lnSpc>
              <a:spcBef>
                <a:spcPts val="0"/>
              </a:spcBef>
              <a:spcAft>
                <a:spcPts val="0"/>
              </a:spcAft>
              <a:buSzPts val="1800"/>
              <a:buFont typeface="Wingdings" panose="05000000000000000000" pitchFamily="2" charset="2"/>
              <a:buChar char="ü"/>
            </a:pPr>
            <a:r>
              <a:rPr lang="en-IN" sz="1600" dirty="0">
                <a:latin typeface="Times New Roman"/>
                <a:ea typeface="Times New Roman"/>
                <a:cs typeface="Times New Roman"/>
                <a:sym typeface="Times New Roman"/>
              </a:rPr>
              <a:t>    The ability to </a:t>
            </a:r>
            <a:r>
              <a:rPr lang="en-IN" sz="1600" dirty="0" err="1">
                <a:latin typeface="Times New Roman"/>
                <a:ea typeface="Times New Roman"/>
                <a:cs typeface="Times New Roman"/>
                <a:sym typeface="Times New Roman"/>
              </a:rPr>
              <a:t>analyze</a:t>
            </a:r>
            <a:r>
              <a:rPr lang="en-IN" sz="1600" dirty="0">
                <a:latin typeface="Times New Roman"/>
                <a:ea typeface="Times New Roman"/>
                <a:cs typeface="Times New Roman"/>
                <a:sym typeface="Times New Roman"/>
              </a:rPr>
              <a:t> emotions and gender from speech is crucial for enhancing human-computer interaction, call </a:t>
            </a:r>
            <a:r>
              <a:rPr lang="en-IN" sz="1600" dirty="0" err="1">
                <a:latin typeface="Times New Roman"/>
                <a:ea typeface="Times New Roman"/>
                <a:cs typeface="Times New Roman"/>
                <a:sym typeface="Times New Roman"/>
              </a:rPr>
              <a:t>center</a:t>
            </a:r>
            <a:r>
              <a:rPr lang="en-IN" sz="1600" dirty="0">
                <a:latin typeface="Times New Roman"/>
                <a:ea typeface="Times New Roman"/>
                <a:cs typeface="Times New Roman"/>
                <a:sym typeface="Times New Roman"/>
              </a:rPr>
              <a:t> analytics, and mental health monitoring. </a:t>
            </a:r>
          </a:p>
          <a:p>
            <a:pPr marL="285750" lvl="0" indent="-285750" algn="just" rtl="0">
              <a:lnSpc>
                <a:spcPct val="150000"/>
              </a:lnSpc>
              <a:spcBef>
                <a:spcPts val="0"/>
              </a:spcBef>
              <a:spcAft>
                <a:spcPts val="0"/>
              </a:spcAft>
              <a:buSzPts val="18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SzPts val="1800"/>
              <a:buFont typeface="Wingdings" panose="05000000000000000000" pitchFamily="2" charset="2"/>
              <a:buChar char="ü"/>
            </a:pPr>
            <a:r>
              <a:rPr lang="en-IN" sz="1600" dirty="0">
                <a:latin typeface="Times New Roman"/>
                <a:ea typeface="Times New Roman"/>
                <a:cs typeface="Times New Roman"/>
                <a:sym typeface="Times New Roman"/>
              </a:rPr>
              <a:t>   This project leverages advanced Recurrent Neural Network (RNN) architectures, including Long Short-Term Memory (LSTM) and Gated Recurrent Units (GRU), to overcome these limitations</a:t>
            </a:r>
          </a:p>
          <a:p>
            <a:pPr marL="0" lvl="0" indent="0" algn="just" rtl="0">
              <a:lnSpc>
                <a:spcPct val="150000"/>
              </a:lnSpc>
              <a:spcBef>
                <a:spcPts val="0"/>
              </a:spcBef>
              <a:spcAft>
                <a:spcPts val="0"/>
              </a:spcAft>
              <a:buSzPts val="1800"/>
              <a:buNone/>
            </a:pPr>
            <a:r>
              <a:rPr lang="en-IN" sz="1600" dirty="0">
                <a:latin typeface="Times New Roman"/>
                <a:ea typeface="Times New Roman"/>
                <a:cs typeface="Times New Roman"/>
                <a:sym typeface="Times New Roman"/>
              </a:rPr>
              <a:t> </a:t>
            </a:r>
          </a:p>
          <a:p>
            <a:pPr marL="285750" lvl="0" indent="-285750" algn="just" rtl="0">
              <a:lnSpc>
                <a:spcPct val="150000"/>
              </a:lnSpc>
              <a:spcBef>
                <a:spcPts val="0"/>
              </a:spcBef>
              <a:spcAft>
                <a:spcPts val="0"/>
              </a:spcAft>
              <a:buSzPts val="1800"/>
              <a:buFont typeface="Wingdings" panose="05000000000000000000" pitchFamily="2" charset="2"/>
              <a:buChar char="ü"/>
            </a:pPr>
            <a:r>
              <a:rPr lang="en-IN" sz="1600" dirty="0">
                <a:latin typeface="Times New Roman"/>
                <a:ea typeface="Times New Roman"/>
                <a:cs typeface="Times New Roman"/>
                <a:sym typeface="Times New Roman"/>
              </a:rPr>
              <a:t>    By utilizing a data-driven approach, the system predicts both emotions and gender from speech signals with high accuracy and robustness.</a:t>
            </a:r>
          </a:p>
        </p:txBody>
      </p:sp>
      <p:pic>
        <p:nvPicPr>
          <p:cNvPr id="115" name="Google Shape;115;p5"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116" name="Google Shape;116;p5"/>
          <p:cNvSpPr/>
          <p:nvPr/>
        </p:nvSpPr>
        <p:spPr>
          <a:xfrm>
            <a:off x="457200" y="838200"/>
            <a:ext cx="265008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Times New Roman"/>
                <a:ea typeface="Times New Roman"/>
                <a:cs typeface="Times New Roman"/>
                <a:sym typeface="Times New Roman"/>
              </a:rPr>
              <a:t>INTRODUCTION</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Traditional methods for </a:t>
            </a:r>
            <a:r>
              <a:rPr lang="en-IN" sz="1600" dirty="0" err="1">
                <a:latin typeface="Times New Roman"/>
                <a:ea typeface="Times New Roman"/>
                <a:cs typeface="Times New Roman"/>
                <a:sym typeface="Times New Roman"/>
              </a:rPr>
              <a:t>analyzing</a:t>
            </a:r>
            <a:r>
              <a:rPr lang="en-IN" sz="1600" dirty="0">
                <a:latin typeface="Times New Roman"/>
                <a:ea typeface="Times New Roman"/>
                <a:cs typeface="Times New Roman"/>
                <a:sym typeface="Times New Roman"/>
              </a:rPr>
              <a:t> emotions and gender from speech signals rely on handcrafted features and basic machine learning models, such as </a:t>
            </a:r>
            <a:r>
              <a:rPr lang="en-IN" sz="1600" b="1" dirty="0">
                <a:latin typeface="Times New Roman"/>
                <a:ea typeface="Times New Roman"/>
                <a:cs typeface="Times New Roman"/>
                <a:sym typeface="Times New Roman"/>
              </a:rPr>
              <a:t>Support Vector Machines (SVM) and Hidden Markov Models (HMM). </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      Additionally</a:t>
            </a:r>
            <a:r>
              <a:rPr lang="en-IN" sz="1600" b="1" dirty="0">
                <a:latin typeface="Times New Roman"/>
                <a:ea typeface="Times New Roman"/>
                <a:cs typeface="Times New Roman"/>
                <a:sym typeface="Times New Roman"/>
              </a:rPr>
              <a:t>, most existing systems address emotion or gender prediction independently, lacking an integrated solution for dual prediction</a:t>
            </a:r>
            <a:r>
              <a:rPr lang="en-IN" sz="1600" dirty="0">
                <a:latin typeface="Times New Roman"/>
                <a:ea typeface="Times New Roman"/>
                <a:cs typeface="Times New Roman"/>
                <a:sym typeface="Times New Roman"/>
              </a:rPr>
              <a:t>.</a:t>
            </a:r>
          </a:p>
          <a:p>
            <a:pPr marL="0" lvl="0" indent="0" algn="just" rtl="0">
              <a:lnSpc>
                <a:spcPct val="150000"/>
              </a:lnSpc>
              <a:spcBef>
                <a:spcPts val="0"/>
              </a:spcBef>
              <a:spcAft>
                <a:spcPts val="0"/>
              </a:spcAft>
              <a:buClr>
                <a:schemeClr val="dk1"/>
              </a:buClr>
              <a:buSzPts val="3200"/>
              <a:buNone/>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 This gap necessitates the development of an advanced, data-driven system capable of simultaneously predicting emotions and gender from speech, </a:t>
            </a:r>
            <a:r>
              <a:rPr lang="en-IN" sz="1600" b="1" dirty="0">
                <a:latin typeface="Times New Roman"/>
                <a:ea typeface="Times New Roman"/>
                <a:cs typeface="Times New Roman"/>
                <a:sym typeface="Times New Roman"/>
              </a:rPr>
              <a:t>ensuring high accuracy, adaptability, and reliability across diverse real-world scenarios.</a:t>
            </a:r>
            <a:endParaRPr sz="1600" b="1" dirty="0">
              <a:latin typeface="Times New Roman"/>
              <a:ea typeface="Times New Roman"/>
              <a:cs typeface="Times New Roman"/>
              <a:sym typeface="Times New Roman"/>
            </a:endParaRPr>
          </a:p>
        </p:txBody>
      </p:sp>
      <p:pic>
        <p:nvPicPr>
          <p:cNvPr id="122" name="Google Shape;122;p6"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123" name="Google Shape;123;p6"/>
          <p:cNvSpPr/>
          <p:nvPr/>
        </p:nvSpPr>
        <p:spPr>
          <a:xfrm>
            <a:off x="457200" y="609600"/>
            <a:ext cx="4020532"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IN" sz="2400" b="1" i="0" u="none" strike="noStrike" cap="none" dirty="0">
                <a:solidFill>
                  <a:schemeClr val="dk1"/>
                </a:solidFill>
                <a:latin typeface="Times New Roman"/>
                <a:ea typeface="Times New Roman"/>
                <a:cs typeface="Times New Roman"/>
                <a:sym typeface="Times New Roman"/>
              </a:rPr>
              <a:t>PROBLEM STATEMENT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AI/ML/DEEP LEARNING BASED METHODOLOGY  &amp; </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ALGORITHM TO SOLVE THE PARTICULAR PROBLEM </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(PROPOSED APPROACH)</a:t>
            </a:r>
            <a:endParaRPr sz="2000" b="1"/>
          </a:p>
        </p:txBody>
      </p:sp>
      <p:sp>
        <p:nvSpPr>
          <p:cNvPr id="129" name="Google Shape;129;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The </a:t>
            </a:r>
            <a:r>
              <a:rPr lang="en-IN" sz="1600" b="1" dirty="0">
                <a:latin typeface="Times New Roman"/>
                <a:ea typeface="Times New Roman"/>
                <a:cs typeface="Times New Roman"/>
                <a:sym typeface="Times New Roman"/>
              </a:rPr>
              <a:t>project utilizes advanced Recurrent Neural Network (RNN) architectures, such as Long Short-Term Memory (LSTM) and Gated Recurrent Units (GRU), to analyse speech signals for </a:t>
            </a:r>
            <a:r>
              <a:rPr lang="en-IN" sz="1600" dirty="0">
                <a:latin typeface="Times New Roman"/>
                <a:ea typeface="Times New Roman"/>
                <a:cs typeface="Times New Roman"/>
                <a:sym typeface="Times New Roman"/>
              </a:rPr>
              <a:t>simultaneous emotion and gender prediction.</a:t>
            </a: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 These models effectively capture temporal dependencies in speech data, </a:t>
            </a:r>
            <a:r>
              <a:rPr lang="en-IN" sz="1600" b="1" dirty="0">
                <a:latin typeface="Times New Roman"/>
                <a:ea typeface="Times New Roman"/>
                <a:cs typeface="Times New Roman"/>
                <a:sym typeface="Times New Roman"/>
              </a:rPr>
              <a:t>enabling accurate and reliable predictions.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Proposed Approach</a:t>
            </a:r>
            <a:endParaRPr sz="1600" b="1" dirty="0">
              <a:latin typeface="Times New Roman"/>
              <a:ea typeface="Times New Roman"/>
              <a:cs typeface="Times New Roman"/>
              <a:sym typeface="Times New Roman"/>
            </a:endParaRPr>
          </a:p>
          <a:p>
            <a:pPr marL="457200" lvl="0" indent="-330200" algn="just" rtl="0">
              <a:lnSpc>
                <a:spcPct val="115000"/>
              </a:lnSpc>
              <a:spcBef>
                <a:spcPts val="1200"/>
              </a:spcBef>
              <a:spcAft>
                <a:spcPts val="0"/>
              </a:spcAft>
              <a:buSzPts val="1600"/>
              <a:buFont typeface="Wingdings" panose="05000000000000000000" pitchFamily="2" charset="2"/>
              <a:buChar char="ü"/>
            </a:pPr>
            <a:r>
              <a:rPr lang="en-IN" sz="1600" b="1" dirty="0">
                <a:latin typeface="Times New Roman"/>
                <a:ea typeface="Times New Roman"/>
                <a:cs typeface="Times New Roman"/>
                <a:sym typeface="Times New Roman"/>
              </a:rPr>
              <a:t>Data Preprocessing</a:t>
            </a:r>
            <a:r>
              <a:rPr lang="en-IN"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Wingdings" panose="05000000000000000000" pitchFamily="2" charset="2"/>
              <a:buChar char="ü"/>
            </a:pPr>
            <a:r>
              <a:rPr lang="en-IN" sz="1600" b="1" dirty="0">
                <a:latin typeface="Times New Roman"/>
                <a:ea typeface="Times New Roman"/>
                <a:cs typeface="Times New Roman"/>
                <a:sym typeface="Times New Roman"/>
              </a:rPr>
              <a:t>Model Architecture</a:t>
            </a:r>
          </a:p>
          <a:p>
            <a:pPr marL="457200" lvl="0" indent="-330200" algn="just" rtl="0">
              <a:lnSpc>
                <a:spcPct val="115000"/>
              </a:lnSpc>
              <a:spcBef>
                <a:spcPts val="0"/>
              </a:spcBef>
              <a:spcAft>
                <a:spcPts val="0"/>
              </a:spcAft>
              <a:buSzPts val="1600"/>
              <a:buFont typeface="Wingdings" panose="05000000000000000000" pitchFamily="2" charset="2"/>
              <a:buChar char="ü"/>
            </a:pPr>
            <a:r>
              <a:rPr lang="en-IN" sz="1600" b="1" dirty="0">
                <a:latin typeface="Times New Roman"/>
                <a:ea typeface="Times New Roman"/>
                <a:cs typeface="Times New Roman"/>
                <a:sym typeface="Times New Roman"/>
              </a:rPr>
              <a:t>Training:</a:t>
            </a:r>
            <a:r>
              <a:rPr lang="en-IN" sz="1600" dirty="0">
                <a:latin typeface="Times New Roman"/>
                <a:ea typeface="Times New Roman"/>
                <a:cs typeface="Times New Roman"/>
                <a:sym typeface="Times New Roman"/>
              </a:rPr>
              <a:t> </a:t>
            </a:r>
          </a:p>
          <a:p>
            <a:pPr marL="457200" lvl="0" indent="-330200" algn="just" rtl="0">
              <a:lnSpc>
                <a:spcPct val="115000"/>
              </a:lnSpc>
              <a:spcBef>
                <a:spcPts val="0"/>
              </a:spcBef>
              <a:spcAft>
                <a:spcPts val="0"/>
              </a:spcAft>
              <a:buSzPts val="1600"/>
              <a:buFont typeface="Wingdings" panose="05000000000000000000" pitchFamily="2" charset="2"/>
              <a:buChar char="ü"/>
            </a:pPr>
            <a:r>
              <a:rPr lang="en-IN" sz="1600" b="1" dirty="0">
                <a:latin typeface="Times New Roman"/>
                <a:ea typeface="Times New Roman"/>
                <a:cs typeface="Times New Roman"/>
                <a:sym typeface="Times New Roman"/>
              </a:rPr>
              <a:t>Validation</a:t>
            </a:r>
            <a:endParaRPr sz="1600"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1600" b="1" dirty="0">
              <a:latin typeface="Times New Roman"/>
              <a:ea typeface="Times New Roman"/>
              <a:cs typeface="Times New Roman"/>
              <a:sym typeface="Times New Roman"/>
            </a:endParaRPr>
          </a:p>
          <a:p>
            <a:pPr marL="342900" lvl="0" indent="-139700" algn="just" rtl="0">
              <a:lnSpc>
                <a:spcPct val="115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30" name="Google Shape;130;p7"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PROPOSED  SYSTEM ARCHITECTURE </a:t>
            </a:r>
            <a:br>
              <a:rPr lang="en-IN" sz="2400">
                <a:latin typeface="Times New Roman"/>
                <a:ea typeface="Times New Roman"/>
                <a:cs typeface="Times New Roman"/>
                <a:sym typeface="Times New Roman"/>
              </a:rPr>
            </a:br>
            <a:br>
              <a:rPr lang="en-IN" sz="2400" b="1">
                <a:latin typeface="Times New Roman"/>
                <a:ea typeface="Times New Roman"/>
                <a:cs typeface="Times New Roman"/>
                <a:sym typeface="Times New Roman"/>
              </a:rPr>
            </a:br>
            <a:endParaRPr sz="2400" b="1"/>
          </a:p>
        </p:txBody>
      </p:sp>
      <p:pic>
        <p:nvPicPr>
          <p:cNvPr id="136" name="Google Shape;136;p8"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pic>
        <p:nvPicPr>
          <p:cNvPr id="137" name="Google Shape;137;p8"/>
          <p:cNvPicPr preferRelativeResize="0"/>
          <p:nvPr/>
        </p:nvPicPr>
        <p:blipFill>
          <a:blip r:embed="rId4">
            <a:alphaModFix/>
          </a:blip>
          <a:stretch>
            <a:fillRect/>
          </a:stretch>
        </p:blipFill>
        <p:spPr>
          <a:xfrm>
            <a:off x="1074655" y="2064470"/>
            <a:ext cx="6117997" cy="31579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MODULES DESCRIPTION </a:t>
            </a:r>
            <a:br>
              <a:rPr lang="en-IN" sz="2400">
                <a:latin typeface="Times New Roman"/>
                <a:ea typeface="Times New Roman"/>
                <a:cs typeface="Times New Roman"/>
                <a:sym typeface="Times New Roman"/>
              </a:rPr>
            </a:br>
            <a:br>
              <a:rPr lang="en-IN" sz="2400" b="1">
                <a:latin typeface="Times New Roman"/>
                <a:ea typeface="Times New Roman"/>
                <a:cs typeface="Times New Roman"/>
                <a:sym typeface="Times New Roman"/>
              </a:rPr>
            </a:br>
            <a:endParaRPr sz="2400" b="1"/>
          </a:p>
        </p:txBody>
      </p:sp>
      <p:sp>
        <p:nvSpPr>
          <p:cNvPr id="143" name="Google Shape;143;p9"/>
          <p:cNvSpPr txBox="1">
            <a:spLocks noGrp="1"/>
          </p:cNvSpPr>
          <p:nvPr>
            <p:ph type="body" idx="1"/>
          </p:nvPr>
        </p:nvSpPr>
        <p:spPr>
          <a:xfrm>
            <a:off x="457200" y="1251999"/>
            <a:ext cx="8459400" cy="511109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Module 1: Data Collection and Preprocessing (EDA)</a:t>
            </a:r>
            <a:endParaRPr sz="1600" b="1" dirty="0">
              <a:latin typeface="Times New Roman"/>
              <a:ea typeface="Times New Roman"/>
              <a:cs typeface="Times New Roman"/>
              <a:sym typeface="Times New Roman"/>
            </a:endParaRPr>
          </a:p>
          <a:p>
            <a:pPr marL="412750" lvl="0" indent="-285750" algn="just" rtl="0">
              <a:lnSpc>
                <a:spcPct val="115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       Preprocessing includes feature extraction using </a:t>
            </a:r>
            <a:r>
              <a:rPr lang="en-IN" sz="1600" b="1" dirty="0" err="1">
                <a:latin typeface="Times New Roman"/>
                <a:ea typeface="Times New Roman"/>
                <a:cs typeface="Times New Roman"/>
                <a:sym typeface="Times New Roman"/>
              </a:rPr>
              <a:t>Librosa</a:t>
            </a:r>
            <a:r>
              <a:rPr lang="en-IN" sz="1600" dirty="0">
                <a:latin typeface="Times New Roman"/>
                <a:ea typeface="Times New Roman"/>
                <a:cs typeface="Times New Roman"/>
                <a:sym typeface="Times New Roman"/>
              </a:rPr>
              <a:t> and normalizing speech signals to ensure consistency.</a:t>
            </a:r>
            <a:endParaRPr sz="1600" dirty="0">
              <a:latin typeface="Times New Roman"/>
              <a:ea typeface="Times New Roman"/>
              <a:cs typeface="Times New Roman"/>
              <a:sym typeface="Times New Roman"/>
            </a:endParaRPr>
          </a:p>
          <a:p>
            <a:pPr marL="412750" lvl="0" indent="-285750" algn="just" rtl="0">
              <a:lnSpc>
                <a:spcPct val="115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       Exploratory Data Analysis (EDA) is performed to refine and prepare the dataset for training, ensuring it covers diverse linguistic, accentual, and emotional variations.</a:t>
            </a:r>
            <a:endParaRPr sz="1600"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Module 2: Model Loading and Training</a:t>
            </a: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b="1" dirty="0">
                <a:latin typeface="Times New Roman"/>
                <a:ea typeface="Times New Roman"/>
                <a:cs typeface="Times New Roman"/>
                <a:sym typeface="Times New Roman"/>
              </a:rPr>
              <a:t>        </a:t>
            </a:r>
            <a:r>
              <a:rPr lang="en-IN" sz="1600" dirty="0">
                <a:latin typeface="Times New Roman"/>
                <a:ea typeface="Times New Roman"/>
                <a:cs typeface="Times New Roman"/>
                <a:sym typeface="Times New Roman"/>
              </a:rPr>
              <a:t>The model utilizes </a:t>
            </a:r>
            <a:r>
              <a:rPr lang="en-IN" sz="1600" b="1" dirty="0">
                <a:latin typeface="Times New Roman"/>
                <a:ea typeface="Times New Roman"/>
                <a:cs typeface="Times New Roman"/>
                <a:sym typeface="Times New Roman"/>
              </a:rPr>
              <a:t>Recurrent Neural Networks (RNN)</a:t>
            </a:r>
            <a:r>
              <a:rPr lang="en-IN" sz="1600" dirty="0">
                <a:latin typeface="Times New Roman"/>
                <a:ea typeface="Times New Roman"/>
                <a:cs typeface="Times New Roman"/>
                <a:sym typeface="Times New Roman"/>
              </a:rPr>
              <a:t>, specifically </a:t>
            </a:r>
            <a:r>
              <a:rPr lang="en-IN" sz="1600" b="1" dirty="0">
                <a:latin typeface="Times New Roman"/>
                <a:ea typeface="Times New Roman"/>
                <a:cs typeface="Times New Roman"/>
                <a:sym typeface="Times New Roman"/>
              </a:rPr>
              <a:t>LSTM</a:t>
            </a:r>
            <a:r>
              <a:rPr lang="en-IN" sz="1600" dirty="0">
                <a:latin typeface="Times New Roman"/>
                <a:ea typeface="Times New Roman"/>
                <a:cs typeface="Times New Roman"/>
                <a:sym typeface="Times New Roman"/>
              </a:rPr>
              <a:t> and </a:t>
            </a:r>
            <a:r>
              <a:rPr lang="en-IN" sz="1600" b="1" dirty="0">
                <a:latin typeface="Times New Roman"/>
                <a:ea typeface="Times New Roman"/>
                <a:cs typeface="Times New Roman"/>
                <a:sym typeface="Times New Roman"/>
              </a:rPr>
              <a:t>GRU architectures</a:t>
            </a:r>
            <a:r>
              <a:rPr lang="en-IN" sz="1600" dirty="0">
                <a:latin typeface="Times New Roman"/>
                <a:ea typeface="Times New Roman"/>
                <a:cs typeface="Times New Roman"/>
                <a:sym typeface="Times New Roman"/>
              </a:rPr>
              <a:t>, trained on pre-processed speech data to capture temporal dependencies and intricate speech patterns.</a:t>
            </a:r>
            <a:endParaRPr sz="1600"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Module 3: Backend and Deployment</a:t>
            </a:r>
            <a:endParaRPr sz="1600" b="1" dirty="0">
              <a:latin typeface="Times New Roman"/>
              <a:ea typeface="Times New Roman"/>
              <a:cs typeface="Times New Roman"/>
              <a:sym typeface="Times New Roman"/>
            </a:endParaRPr>
          </a:p>
          <a:p>
            <a:pPr marL="412750" lvl="0" indent="-285750" algn="just" rtl="0">
              <a:lnSpc>
                <a:spcPct val="115000"/>
              </a:lnSpc>
              <a:spcBef>
                <a:spcPts val="120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    The backend integrates the trained RNN model for real-time inference of emotions and gender.</a:t>
            </a:r>
            <a:endParaRPr sz="1600" dirty="0">
              <a:latin typeface="Times New Roman"/>
              <a:ea typeface="Times New Roman"/>
              <a:cs typeface="Times New Roman"/>
              <a:sym typeface="Times New Roman"/>
            </a:endParaRPr>
          </a:p>
          <a:p>
            <a:pPr marL="127000" lvl="0" indent="0" algn="just" rtl="0">
              <a:lnSpc>
                <a:spcPct val="115000"/>
              </a:lnSpc>
              <a:spcBef>
                <a:spcPts val="0"/>
              </a:spcBef>
              <a:spcAft>
                <a:spcPts val="0"/>
              </a:spcAft>
              <a:buSzPts val="1600"/>
              <a:buNone/>
            </a:pPr>
            <a:endParaRPr sz="1600" dirty="0">
              <a:latin typeface="Times New Roman"/>
              <a:ea typeface="Times New Roman"/>
              <a:cs typeface="Times New Roman"/>
              <a:sym typeface="Times New Roman"/>
            </a:endParaRPr>
          </a:p>
          <a:p>
            <a:pPr marL="342900" lvl="0" indent="-139700" algn="just" rtl="0">
              <a:lnSpc>
                <a:spcPct val="115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44" name="Google Shape;144;p9"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1778</Words>
  <Application>Microsoft Office PowerPoint</Application>
  <PresentationFormat>On-screen Show (4:3)</PresentationFormat>
  <Paragraphs>152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AI/ML/DEEP LEARNING BASED METHODOLOGY  &amp;  ALGORITHM TO SOLVE THE PARTICULAR PROBLEM  (PROPOSED APPROACH)</vt:lpstr>
      <vt:lpstr>PROPOSED  SYSTEM ARCHITECTURE   </vt:lpstr>
      <vt:lpstr>MODULES DESCRIPTION   </vt:lpstr>
      <vt:lpstr>IMPLEMENTATION</vt:lpstr>
      <vt:lpstr>RESULTS AND ANALYSIS </vt:lpstr>
      <vt:lpstr>RESULTS AND ANALYSIS </vt:lpstr>
      <vt:lpstr>RESULTS AND ANALYSIS </vt:lpstr>
      <vt:lpstr>RESULTS AND ANALYSIS </vt:lpstr>
      <vt:lpstr>CONCLUSION </vt:lpstr>
      <vt:lpstr>OUTPUT-SCREENSHOTS</vt:lpstr>
      <vt:lpstr>REFERENCES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Priyadharshini Subramanian</cp:lastModifiedBy>
  <cp:revision>5</cp:revision>
  <dcterms:created xsi:type="dcterms:W3CDTF">2006-08-16T00:00:00Z</dcterms:created>
  <dcterms:modified xsi:type="dcterms:W3CDTF">2025-04-26T19:08:14Z</dcterms:modified>
</cp:coreProperties>
</file>