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Calibri" panose="020F0502020204030204" pitchFamily="34" charset="0"/>
      <p:regular r:id="rId19"/>
      <p:bold r:id="rId20"/>
      <p:italic r:id="rId21"/>
      <p:boldItalic r:id="rId22"/>
    </p:embeddedFont>
    <p:embeddedFont>
      <p:font typeface="Times New Roman" panose="02020603050405020304" pitchFamily="18" charset="0"/>
      <p:regular r:id="rId23"/>
    </p:embeddedFont>
    <p:embeddedFont>
      <p:font typeface="Times New Roman Bold" panose="02020803070505020304" pitchFamily="18" charset="0"/>
      <p:regular r:id="rId24"/>
      <p:bold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1028700" y="1761291"/>
            <a:ext cx="16230600" cy="2018155"/>
          </a:xfrm>
          <a:prstGeom prst="rect">
            <a:avLst/>
          </a:prstGeom>
        </p:spPr>
        <p:txBody>
          <a:bodyPr lIns="0" tIns="0" rIns="0" bIns="0" rtlCol="0" anchor="t">
            <a:spAutoFit/>
          </a:bodyPr>
          <a:lstStyle/>
          <a:p>
            <a:pPr algn="ctr">
              <a:lnSpc>
                <a:spcPts val="7313"/>
              </a:lnSpc>
            </a:pPr>
            <a:r>
              <a:rPr lang="en-US" sz="6899">
                <a:solidFill>
                  <a:srgbClr val="FF0000"/>
                </a:solidFill>
                <a:latin typeface="Times New Roman"/>
                <a:ea typeface="Times New Roman"/>
                <a:cs typeface="Times New Roman"/>
                <a:sym typeface="Times New Roman"/>
              </a:rPr>
              <a:t>ABSTRACT ART BUY AND SELL PLATFORM</a:t>
            </a:r>
          </a:p>
        </p:txBody>
      </p:sp>
      <p:sp>
        <p:nvSpPr>
          <p:cNvPr id="4" name="TextBox 4"/>
          <p:cNvSpPr txBox="1"/>
          <p:nvPr/>
        </p:nvSpPr>
        <p:spPr>
          <a:xfrm>
            <a:off x="2408367" y="5632364"/>
            <a:ext cx="3056039" cy="723706"/>
          </a:xfrm>
          <a:prstGeom prst="rect">
            <a:avLst/>
          </a:prstGeom>
        </p:spPr>
        <p:txBody>
          <a:bodyPr lIns="0" tIns="0" rIns="0" bIns="0" rtlCol="0" anchor="t">
            <a:spAutoFit/>
          </a:bodyPr>
          <a:lstStyle/>
          <a:p>
            <a:pPr algn="ctr">
              <a:lnSpc>
                <a:spcPts val="5260"/>
              </a:lnSpc>
              <a:spcBef>
                <a:spcPct val="0"/>
              </a:spcBef>
            </a:pPr>
            <a:r>
              <a:rPr lang="en-US" sz="3757" b="1" spc="-112">
                <a:solidFill>
                  <a:srgbClr val="FF0000"/>
                </a:solidFill>
                <a:latin typeface="Times New Roman Bold"/>
                <a:ea typeface="Times New Roman Bold"/>
                <a:cs typeface="Times New Roman Bold"/>
                <a:sym typeface="Times New Roman Bold"/>
              </a:rPr>
              <a:t>TEAM LEAD</a:t>
            </a:r>
          </a:p>
        </p:txBody>
      </p:sp>
      <p:sp>
        <p:nvSpPr>
          <p:cNvPr id="5" name="TextBox 5"/>
          <p:cNvSpPr txBox="1"/>
          <p:nvPr/>
        </p:nvSpPr>
        <p:spPr>
          <a:xfrm>
            <a:off x="2257548" y="6529306"/>
            <a:ext cx="3206857" cy="605595"/>
          </a:xfrm>
          <a:prstGeom prst="rect">
            <a:avLst/>
          </a:prstGeom>
        </p:spPr>
        <p:txBody>
          <a:bodyPr lIns="0" tIns="0" rIns="0" bIns="0" rtlCol="0" anchor="t">
            <a:spAutoFit/>
          </a:bodyPr>
          <a:lstStyle/>
          <a:p>
            <a:pPr algn="ctr">
              <a:lnSpc>
                <a:spcPts val="4420"/>
              </a:lnSpc>
              <a:spcBef>
                <a:spcPct val="0"/>
              </a:spcBef>
            </a:pPr>
            <a:r>
              <a:rPr lang="en-US" sz="3157" b="1" spc="-94" dirty="0">
                <a:solidFill>
                  <a:srgbClr val="FF0000"/>
                </a:solidFill>
                <a:latin typeface="Times New Roman Bold"/>
                <a:ea typeface="Times New Roman Bold"/>
                <a:cs typeface="Times New Roman Bold"/>
                <a:sym typeface="Times New Roman Bold"/>
              </a:rPr>
              <a:t>ABINESH.C</a:t>
            </a:r>
          </a:p>
        </p:txBody>
      </p:sp>
      <p:sp>
        <p:nvSpPr>
          <p:cNvPr id="6" name="TextBox 6"/>
          <p:cNvSpPr txBox="1"/>
          <p:nvPr/>
        </p:nvSpPr>
        <p:spPr>
          <a:xfrm>
            <a:off x="14014916" y="5398781"/>
            <a:ext cx="3056039" cy="638616"/>
          </a:xfrm>
          <a:prstGeom prst="rect">
            <a:avLst/>
          </a:prstGeom>
        </p:spPr>
        <p:txBody>
          <a:bodyPr lIns="0" tIns="0" rIns="0" bIns="0" rtlCol="0" anchor="t">
            <a:spAutoFit/>
          </a:bodyPr>
          <a:lstStyle/>
          <a:p>
            <a:pPr algn="ctr">
              <a:lnSpc>
                <a:spcPts val="4700"/>
              </a:lnSpc>
              <a:spcBef>
                <a:spcPct val="0"/>
              </a:spcBef>
            </a:pPr>
            <a:r>
              <a:rPr lang="en-US" sz="3357" b="1" spc="-100">
                <a:solidFill>
                  <a:srgbClr val="FF0000"/>
                </a:solidFill>
                <a:latin typeface="Times New Roman Bold"/>
                <a:ea typeface="Times New Roman Bold"/>
                <a:cs typeface="Times New Roman Bold"/>
                <a:sym typeface="Times New Roman Bold"/>
              </a:rPr>
              <a:t>DONE BY</a:t>
            </a:r>
          </a:p>
        </p:txBody>
      </p:sp>
      <p:sp>
        <p:nvSpPr>
          <p:cNvPr id="7" name="TextBox 7"/>
          <p:cNvSpPr txBox="1"/>
          <p:nvPr/>
        </p:nvSpPr>
        <p:spPr>
          <a:xfrm>
            <a:off x="14257531" y="6330965"/>
            <a:ext cx="2570809" cy="612581"/>
          </a:xfrm>
          <a:prstGeom prst="rect">
            <a:avLst/>
          </a:prstGeom>
        </p:spPr>
        <p:txBody>
          <a:bodyPr lIns="0" tIns="0" rIns="0" bIns="0" rtlCol="0" anchor="t">
            <a:spAutoFit/>
          </a:bodyPr>
          <a:lstStyle/>
          <a:p>
            <a:pPr algn="ctr">
              <a:lnSpc>
                <a:spcPts val="4560"/>
              </a:lnSpc>
              <a:spcBef>
                <a:spcPct val="0"/>
              </a:spcBef>
            </a:pPr>
            <a:r>
              <a:rPr lang="en-US" sz="3257" b="1" spc="-97" dirty="0">
                <a:solidFill>
                  <a:srgbClr val="FF0000"/>
                </a:solidFill>
                <a:latin typeface="Times New Roman Bold"/>
                <a:ea typeface="Times New Roman Bold"/>
                <a:cs typeface="Times New Roman Bold"/>
                <a:sym typeface="Times New Roman Bold"/>
              </a:rPr>
              <a:t>VARSHINI.G</a:t>
            </a:r>
          </a:p>
        </p:txBody>
      </p:sp>
      <p:sp>
        <p:nvSpPr>
          <p:cNvPr id="8" name="TextBox 8"/>
          <p:cNvSpPr txBox="1"/>
          <p:nvPr/>
        </p:nvSpPr>
        <p:spPr>
          <a:xfrm>
            <a:off x="13871152" y="7020558"/>
            <a:ext cx="3577590" cy="478464"/>
          </a:xfrm>
          <a:prstGeom prst="rect">
            <a:avLst/>
          </a:prstGeom>
        </p:spPr>
        <p:txBody>
          <a:bodyPr lIns="0" tIns="0" rIns="0" bIns="0" rtlCol="0" anchor="t">
            <a:spAutoFit/>
          </a:bodyPr>
          <a:lstStyle/>
          <a:p>
            <a:pPr algn="ctr">
              <a:lnSpc>
                <a:spcPts val="4140"/>
              </a:lnSpc>
              <a:spcBef>
                <a:spcPct val="0"/>
              </a:spcBef>
            </a:pPr>
            <a:r>
              <a:rPr lang="en-US" sz="2800" b="1" spc="-88" dirty="0">
                <a:solidFill>
                  <a:srgbClr val="FF0000"/>
                </a:solidFill>
                <a:latin typeface="Times New Roman Bold"/>
                <a:ea typeface="Times New Roman Bold"/>
                <a:cs typeface="Times New Roman Bold"/>
                <a:sym typeface="Times New Roman Bold"/>
              </a:rPr>
              <a:t>PRIYADHARSHINI.S</a:t>
            </a:r>
          </a:p>
        </p:txBody>
      </p:sp>
      <p:sp>
        <p:nvSpPr>
          <p:cNvPr id="9" name="TextBox 9"/>
          <p:cNvSpPr txBox="1"/>
          <p:nvPr/>
        </p:nvSpPr>
        <p:spPr>
          <a:xfrm>
            <a:off x="13752995" y="7659808"/>
            <a:ext cx="3695748" cy="468846"/>
          </a:xfrm>
          <a:prstGeom prst="rect">
            <a:avLst/>
          </a:prstGeom>
        </p:spPr>
        <p:txBody>
          <a:bodyPr lIns="0" tIns="0" rIns="0" bIns="0" rtlCol="0" anchor="t">
            <a:spAutoFit/>
          </a:bodyPr>
          <a:lstStyle/>
          <a:p>
            <a:pPr algn="ctr">
              <a:lnSpc>
                <a:spcPts val="4000"/>
              </a:lnSpc>
              <a:spcBef>
                <a:spcPct val="0"/>
              </a:spcBef>
            </a:pPr>
            <a:r>
              <a:rPr lang="en-US" sz="2800" b="1" spc="-85" dirty="0">
                <a:solidFill>
                  <a:srgbClr val="FF0000"/>
                </a:solidFill>
                <a:latin typeface="Times New Roman Bold"/>
                <a:ea typeface="Times New Roman Bold"/>
                <a:cs typeface="Times New Roman Bold"/>
                <a:sym typeface="Times New Roman Bold"/>
              </a:rPr>
              <a:t>KARSHANA B G</a:t>
            </a:r>
          </a:p>
        </p:txBody>
      </p:sp>
      <p:sp>
        <p:nvSpPr>
          <p:cNvPr id="10" name="TextBox 10"/>
          <p:cNvSpPr txBox="1"/>
          <p:nvPr/>
        </p:nvSpPr>
        <p:spPr>
          <a:xfrm>
            <a:off x="14130782" y="8273024"/>
            <a:ext cx="3317961" cy="589085"/>
          </a:xfrm>
          <a:prstGeom prst="rect">
            <a:avLst/>
          </a:prstGeom>
        </p:spPr>
        <p:txBody>
          <a:bodyPr lIns="0" tIns="0" rIns="0" bIns="0" rtlCol="0" anchor="t">
            <a:spAutoFit/>
          </a:bodyPr>
          <a:lstStyle/>
          <a:p>
            <a:pPr algn="ctr">
              <a:lnSpc>
                <a:spcPts val="4280"/>
              </a:lnSpc>
              <a:spcBef>
                <a:spcPct val="0"/>
              </a:spcBef>
            </a:pPr>
            <a:r>
              <a:rPr lang="en-US" sz="3057" b="1" spc="-91" dirty="0">
                <a:solidFill>
                  <a:srgbClr val="FF0000"/>
                </a:solidFill>
                <a:latin typeface="Times New Roman Bold"/>
                <a:ea typeface="Times New Roman Bold"/>
                <a:cs typeface="Times New Roman Bold"/>
                <a:sym typeface="Times New Roman Bold"/>
              </a:rPr>
              <a:t>RACHEL NISSI.K</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4288"/>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770663" y="1408701"/>
            <a:ext cx="16746674" cy="1336777"/>
          </a:xfrm>
          <a:prstGeom prst="rect">
            <a:avLst/>
          </a:prstGeom>
        </p:spPr>
        <p:txBody>
          <a:bodyPr lIns="0" tIns="0" rIns="0" bIns="0" rtlCol="0" anchor="t">
            <a:spAutoFit/>
          </a:bodyPr>
          <a:lstStyle/>
          <a:p>
            <a:pPr algn="ctr">
              <a:lnSpc>
                <a:spcPts val="5699"/>
              </a:lnSpc>
            </a:pPr>
            <a:r>
              <a:rPr lang="en-US" sz="4070" spc="44">
                <a:solidFill>
                  <a:srgbClr val="000000"/>
                </a:solidFill>
                <a:latin typeface="Times New Roman"/>
                <a:ea typeface="Times New Roman"/>
                <a:cs typeface="Times New Roman"/>
                <a:sym typeface="Times New Roman"/>
              </a:rPr>
              <a:t>Gallery Page</a:t>
            </a:r>
          </a:p>
          <a:p>
            <a:pPr algn="l">
              <a:lnSpc>
                <a:spcPts val="4439"/>
              </a:lnSpc>
            </a:pPr>
            <a:endParaRPr lang="en-US" sz="4070" spc="44">
              <a:solidFill>
                <a:srgbClr val="000000"/>
              </a:solidFill>
              <a:latin typeface="Times New Roman"/>
              <a:ea typeface="Times New Roman"/>
              <a:cs typeface="Times New Roman"/>
              <a:sym typeface="Times New Roman"/>
            </a:endParaRPr>
          </a:p>
        </p:txBody>
      </p:sp>
      <p:sp>
        <p:nvSpPr>
          <p:cNvPr id="4" name="TextBox 4"/>
          <p:cNvSpPr txBox="1"/>
          <p:nvPr/>
        </p:nvSpPr>
        <p:spPr>
          <a:xfrm>
            <a:off x="4115936" y="197302"/>
            <a:ext cx="8975646" cy="1109982"/>
          </a:xfrm>
          <a:prstGeom prst="rect">
            <a:avLst/>
          </a:prstGeom>
        </p:spPr>
        <p:txBody>
          <a:bodyPr lIns="0" tIns="0" rIns="0" bIns="0" rtlCol="0" anchor="t">
            <a:spAutoFit/>
          </a:bodyPr>
          <a:lstStyle/>
          <a:p>
            <a:pPr algn="ctr">
              <a:lnSpc>
                <a:spcPts val="8119"/>
              </a:lnSpc>
              <a:spcBef>
                <a:spcPct val="0"/>
              </a:spcBef>
            </a:pPr>
            <a:r>
              <a:rPr lang="en-US" sz="5799" dirty="0">
                <a:solidFill>
                  <a:srgbClr val="FF0000"/>
                </a:solidFill>
                <a:latin typeface="Times New Roman"/>
                <a:ea typeface="Times New Roman"/>
                <a:cs typeface="Times New Roman"/>
                <a:sym typeface="Times New Roman"/>
              </a:rPr>
              <a:t>Screenshots of Our Platform</a:t>
            </a:r>
          </a:p>
        </p:txBody>
      </p:sp>
      <p:pic>
        <p:nvPicPr>
          <p:cNvPr id="6" name="Picture 5">
            <a:extLst>
              <a:ext uri="{FF2B5EF4-FFF2-40B4-BE49-F238E27FC236}">
                <a16:creationId xmlns:a16="http://schemas.microsoft.com/office/drawing/2014/main" id="{B7C7C2DD-8BC5-4D7E-B63A-7D32D0AB4C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57399" y="2730273"/>
            <a:ext cx="14401801" cy="690902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2862"/>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770663" y="1675361"/>
            <a:ext cx="16746674" cy="671297"/>
          </a:xfrm>
          <a:prstGeom prst="rect">
            <a:avLst/>
          </a:prstGeom>
        </p:spPr>
        <p:txBody>
          <a:bodyPr lIns="0" tIns="0" rIns="0" bIns="0" rtlCol="0" anchor="t">
            <a:spAutoFit/>
          </a:bodyPr>
          <a:lstStyle/>
          <a:p>
            <a:pPr algn="ctr">
              <a:lnSpc>
                <a:spcPts val="4999"/>
              </a:lnSpc>
            </a:pPr>
            <a:r>
              <a:rPr lang="en-US" sz="3570" spc="39">
                <a:solidFill>
                  <a:srgbClr val="000000"/>
                </a:solidFill>
                <a:latin typeface="Times New Roman"/>
                <a:ea typeface="Times New Roman"/>
                <a:cs typeface="Times New Roman"/>
                <a:sym typeface="Times New Roman"/>
              </a:rPr>
              <a:t>Artist Dashboard</a:t>
            </a:r>
          </a:p>
        </p:txBody>
      </p:sp>
      <p:sp>
        <p:nvSpPr>
          <p:cNvPr id="4" name="TextBox 4"/>
          <p:cNvSpPr txBox="1"/>
          <p:nvPr/>
        </p:nvSpPr>
        <p:spPr>
          <a:xfrm>
            <a:off x="4115936" y="197302"/>
            <a:ext cx="8975646"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Screenshots of Our Platform</a:t>
            </a:r>
          </a:p>
        </p:txBody>
      </p:sp>
      <p:pic>
        <p:nvPicPr>
          <p:cNvPr id="6" name="Picture 5">
            <a:extLst>
              <a:ext uri="{FF2B5EF4-FFF2-40B4-BE49-F238E27FC236}">
                <a16:creationId xmlns:a16="http://schemas.microsoft.com/office/drawing/2014/main" id="{5210693D-B6C5-401B-B700-AD7623AA0F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00400" y="3110685"/>
            <a:ext cx="13106400" cy="648098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4287"/>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770663" y="1363681"/>
            <a:ext cx="16732638" cy="1335785"/>
          </a:xfrm>
          <a:prstGeom prst="rect">
            <a:avLst/>
          </a:prstGeom>
        </p:spPr>
        <p:txBody>
          <a:bodyPr lIns="0" tIns="0" rIns="0" bIns="0" rtlCol="0" anchor="t">
            <a:spAutoFit/>
          </a:bodyPr>
          <a:lstStyle/>
          <a:p>
            <a:pPr algn="ctr">
              <a:lnSpc>
                <a:spcPts val="5694"/>
              </a:lnSpc>
            </a:pPr>
            <a:r>
              <a:rPr lang="en-US" sz="4067" spc="44">
                <a:solidFill>
                  <a:srgbClr val="000000"/>
                </a:solidFill>
                <a:latin typeface="Times New Roman"/>
                <a:ea typeface="Times New Roman"/>
                <a:cs typeface="Times New Roman"/>
                <a:sym typeface="Times New Roman"/>
              </a:rPr>
              <a:t>Checkout Flow</a:t>
            </a:r>
          </a:p>
          <a:p>
            <a:pPr algn="l">
              <a:lnSpc>
                <a:spcPts val="4435"/>
              </a:lnSpc>
            </a:pPr>
            <a:endParaRPr lang="en-US" sz="4067" spc="44">
              <a:solidFill>
                <a:srgbClr val="000000"/>
              </a:solidFill>
              <a:latin typeface="Times New Roman"/>
              <a:ea typeface="Times New Roman"/>
              <a:cs typeface="Times New Roman"/>
              <a:sym typeface="Times New Roman"/>
            </a:endParaRPr>
          </a:p>
        </p:txBody>
      </p:sp>
      <p:sp>
        <p:nvSpPr>
          <p:cNvPr id="4" name="TextBox 4"/>
          <p:cNvSpPr txBox="1"/>
          <p:nvPr/>
        </p:nvSpPr>
        <p:spPr>
          <a:xfrm>
            <a:off x="4115936" y="197302"/>
            <a:ext cx="8975646"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Screenshots of Our Platform</a:t>
            </a:r>
          </a:p>
        </p:txBody>
      </p:sp>
      <p:pic>
        <p:nvPicPr>
          <p:cNvPr id="6" name="Picture 5">
            <a:extLst>
              <a:ext uri="{FF2B5EF4-FFF2-40B4-BE49-F238E27FC236}">
                <a16:creationId xmlns:a16="http://schemas.microsoft.com/office/drawing/2014/main" id="{7BD75D55-F00F-468A-AF85-FB3D99C51A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0" y="3139266"/>
            <a:ext cx="11277600" cy="65000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1028700" y="2542489"/>
            <a:ext cx="16746674" cy="5049623"/>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The platform successfully delivers a user-centric experience tailored to abstract art. It empowers artists by offering them visibility and direct access to customers. Buyers benefit from an easy and inspiring art discovery experience. With secure payment and account features, both parties are assured of safety and reliability. Overall, our solution presents a scalable foundation for a niche e-commerce platform that could be expanded with more features in the future.</a:t>
            </a:r>
          </a:p>
        </p:txBody>
      </p:sp>
      <p:sp>
        <p:nvSpPr>
          <p:cNvPr id="4" name="TextBox 4"/>
          <p:cNvSpPr txBox="1"/>
          <p:nvPr/>
        </p:nvSpPr>
        <p:spPr>
          <a:xfrm>
            <a:off x="7023085" y="197302"/>
            <a:ext cx="3161347"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Outcomes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230422" y="1416987"/>
            <a:ext cx="16746674" cy="8621498"/>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This project was a significant learning experience across several domains: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gained practical knowledge of full-stack development using the MERN stack.</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understood how to handle image uploads, media optimization, and cloud integration.</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learned to implement secure authentication and protect user data.</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The team improved collaboration skills using Git for version control.</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explored the nuances of UI/UX design and its impact on user retention and satisfaction.</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Working on real-time transactions deepened our understanding of e-commerce and data integrity.</a:t>
            </a:r>
          </a:p>
          <a:p>
            <a:pPr algn="l">
              <a:lnSpc>
                <a:spcPts val="5699"/>
              </a:lnSpc>
            </a:pPr>
            <a:endParaRPr lang="en-US" sz="4070" spc="44">
              <a:solidFill>
                <a:srgbClr val="000000"/>
              </a:solidFill>
              <a:latin typeface="Times New Roman"/>
              <a:ea typeface="Times New Roman"/>
              <a:cs typeface="Times New Roman"/>
              <a:sym typeface="Times New Roman"/>
            </a:endParaRPr>
          </a:p>
        </p:txBody>
      </p:sp>
      <p:sp>
        <p:nvSpPr>
          <p:cNvPr id="4" name="TextBox 4"/>
          <p:cNvSpPr txBox="1"/>
          <p:nvPr/>
        </p:nvSpPr>
        <p:spPr>
          <a:xfrm>
            <a:off x="6310496" y="197302"/>
            <a:ext cx="4586526"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Key Learnings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1028700" y="2140768"/>
            <a:ext cx="15598662" cy="4726408"/>
          </a:xfrm>
          <a:prstGeom prst="rect">
            <a:avLst/>
          </a:prstGeom>
        </p:spPr>
        <p:txBody>
          <a:bodyPr lIns="0" tIns="0" rIns="0" bIns="0" rtlCol="0" anchor="t">
            <a:spAutoFit/>
          </a:bodyPr>
          <a:lstStyle/>
          <a:p>
            <a:pPr algn="l">
              <a:lnSpc>
                <a:spcPts val="6119"/>
              </a:lnSpc>
            </a:pPr>
            <a:r>
              <a:rPr lang="en-US" sz="4370" spc="48">
                <a:solidFill>
                  <a:srgbClr val="000000"/>
                </a:solidFill>
                <a:latin typeface="Times New Roman"/>
                <a:ea typeface="Times New Roman"/>
                <a:cs typeface="Times New Roman"/>
                <a:sym typeface="Times New Roman"/>
              </a:rPr>
              <a:t>Our platform is live and accessible to anyone interested in exploring or purchasing abstract art. Users can register as artists or buyers and begin interacting with the platform's features.</a:t>
            </a:r>
          </a:p>
          <a:p>
            <a:pPr algn="l">
              <a:lnSpc>
                <a:spcPts val="6119"/>
              </a:lnSpc>
            </a:pPr>
            <a:r>
              <a:rPr lang="en-US" sz="4370" spc="48">
                <a:solidFill>
                  <a:srgbClr val="000000"/>
                </a:solidFill>
                <a:latin typeface="Times New Roman"/>
                <a:ea typeface="Times New Roman"/>
                <a:cs typeface="Times New Roman"/>
                <a:sym typeface="Times New Roman"/>
              </a:rPr>
              <a:t>Live Website: [Insert Live Link Here]</a:t>
            </a:r>
          </a:p>
          <a:p>
            <a:pPr algn="l">
              <a:lnSpc>
                <a:spcPts val="6259"/>
              </a:lnSpc>
            </a:pPr>
            <a:r>
              <a:rPr lang="en-US" sz="4470" spc="49">
                <a:solidFill>
                  <a:srgbClr val="000000"/>
                </a:solidFill>
                <a:latin typeface="Times New Roman"/>
                <a:ea typeface="Times New Roman"/>
                <a:cs typeface="Times New Roman"/>
                <a:sym typeface="Times New Roman"/>
              </a:rPr>
              <a:t> Scan the QR code or click the link to view the platform in action.</a:t>
            </a:r>
          </a:p>
        </p:txBody>
      </p:sp>
      <p:sp>
        <p:nvSpPr>
          <p:cNvPr id="4" name="TextBox 4"/>
          <p:cNvSpPr txBox="1"/>
          <p:nvPr/>
        </p:nvSpPr>
        <p:spPr>
          <a:xfrm>
            <a:off x="6668815" y="197302"/>
            <a:ext cx="3869888"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Our Website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1028700" y="2140768"/>
            <a:ext cx="15598662" cy="6232628"/>
          </a:xfrm>
          <a:prstGeom prst="rect">
            <a:avLst/>
          </a:prstGeom>
        </p:spPr>
        <p:txBody>
          <a:bodyPr lIns="0" tIns="0" rIns="0" bIns="0" rtlCol="0" anchor="t">
            <a:spAutoFit/>
          </a:bodyPr>
          <a:lstStyle/>
          <a:p>
            <a:pPr algn="l">
              <a:lnSpc>
                <a:spcPts val="6119"/>
              </a:lnSpc>
            </a:pPr>
            <a:r>
              <a:rPr lang="en-US" sz="4370" spc="48">
                <a:solidFill>
                  <a:srgbClr val="000000"/>
                </a:solidFill>
                <a:latin typeface="Times New Roman"/>
                <a:ea typeface="Times New Roman"/>
                <a:cs typeface="Times New Roman"/>
                <a:sym typeface="Times New Roman"/>
              </a:rPr>
              <a:t>We’ve maintained well-documented codebases for both the frontend and backend:</a:t>
            </a:r>
          </a:p>
          <a:p>
            <a:pPr marL="943689" lvl="1" indent="-471845" algn="l">
              <a:lnSpc>
                <a:spcPts val="6119"/>
              </a:lnSpc>
              <a:buFont typeface="Arial"/>
              <a:buChar char="•"/>
            </a:pPr>
            <a:r>
              <a:rPr lang="en-US" sz="4370" spc="48">
                <a:solidFill>
                  <a:srgbClr val="000000"/>
                </a:solidFill>
                <a:latin typeface="Times New Roman"/>
                <a:ea typeface="Times New Roman"/>
                <a:cs typeface="Times New Roman"/>
                <a:sym typeface="Times New Roman"/>
              </a:rPr>
              <a:t>Frontend Repository: [Insert GitHub Link]</a:t>
            </a:r>
          </a:p>
          <a:p>
            <a:pPr marL="943689" lvl="1" indent="-471845" algn="l">
              <a:lnSpc>
                <a:spcPts val="6119"/>
              </a:lnSpc>
              <a:buFont typeface="Arial"/>
              <a:buChar char="•"/>
            </a:pPr>
            <a:r>
              <a:rPr lang="en-US" sz="4370" spc="48">
                <a:solidFill>
                  <a:srgbClr val="000000"/>
                </a:solidFill>
                <a:latin typeface="Times New Roman"/>
                <a:ea typeface="Times New Roman"/>
                <a:cs typeface="Times New Roman"/>
                <a:sym typeface="Times New Roman"/>
              </a:rPr>
              <a:t>Backend Repository: [Insert GitHub Link]</a:t>
            </a:r>
          </a:p>
          <a:p>
            <a:pPr marL="943689" lvl="1" indent="-471845" algn="l">
              <a:lnSpc>
                <a:spcPts val="6119"/>
              </a:lnSpc>
              <a:buFont typeface="Arial"/>
              <a:buChar char="•"/>
            </a:pPr>
            <a:r>
              <a:rPr lang="en-US" sz="4370" spc="48">
                <a:solidFill>
                  <a:srgbClr val="000000"/>
                </a:solidFill>
                <a:latin typeface="Times New Roman"/>
                <a:ea typeface="Times New Roman"/>
                <a:cs typeface="Times New Roman"/>
                <a:sym typeface="Times New Roman"/>
              </a:rPr>
              <a:t> These repositories reflect our structured development process and include installation guides for local deployment. Contributions are welcomed for future improvements.</a:t>
            </a:r>
          </a:p>
          <a:p>
            <a:pPr algn="l">
              <a:lnSpc>
                <a:spcPts val="6119"/>
              </a:lnSpc>
            </a:pPr>
            <a:endParaRPr lang="en-US" sz="4370" spc="48">
              <a:solidFill>
                <a:srgbClr val="000000"/>
              </a:solidFill>
              <a:latin typeface="Times New Roman"/>
              <a:ea typeface="Times New Roman"/>
              <a:cs typeface="Times New Roman"/>
              <a:sym typeface="Times New Roman"/>
            </a:endParaRPr>
          </a:p>
        </p:txBody>
      </p:sp>
      <p:sp>
        <p:nvSpPr>
          <p:cNvPr id="4" name="TextBox 4"/>
          <p:cNvSpPr txBox="1"/>
          <p:nvPr/>
        </p:nvSpPr>
        <p:spPr>
          <a:xfrm>
            <a:off x="5551115" y="197302"/>
            <a:ext cx="6105287"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GitHub Repository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2876164" y="3860163"/>
            <a:ext cx="12027480" cy="1773568"/>
          </a:xfrm>
          <a:prstGeom prst="rect">
            <a:avLst/>
          </a:prstGeom>
        </p:spPr>
        <p:txBody>
          <a:bodyPr lIns="0" tIns="0" rIns="0" bIns="0" rtlCol="0" anchor="t">
            <a:spAutoFit/>
          </a:bodyPr>
          <a:lstStyle/>
          <a:p>
            <a:pPr algn="ctr">
              <a:lnSpc>
                <a:spcPts val="13019"/>
              </a:lnSpc>
              <a:spcBef>
                <a:spcPct val="0"/>
              </a:spcBef>
            </a:pPr>
            <a:r>
              <a:rPr lang="en-US" sz="9299">
                <a:solidFill>
                  <a:srgbClr val="FF0000"/>
                </a:solidFill>
                <a:latin typeface="Times New Roman"/>
                <a:ea typeface="Times New Roman"/>
                <a:cs typeface="Times New Roman"/>
                <a:sym typeface="Times New Roman"/>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3716454" y="819150"/>
            <a:ext cx="10492144" cy="1041401"/>
          </a:xfrm>
          <a:prstGeom prst="rect">
            <a:avLst/>
          </a:prstGeom>
        </p:spPr>
        <p:txBody>
          <a:bodyPr lIns="0" tIns="0" rIns="0" bIns="0" rtlCol="0" anchor="t">
            <a:spAutoFit/>
          </a:bodyPr>
          <a:lstStyle/>
          <a:p>
            <a:pPr algn="ctr">
              <a:lnSpc>
                <a:spcPts val="7699"/>
              </a:lnSpc>
            </a:pPr>
            <a:r>
              <a:rPr lang="en-US" sz="5499">
                <a:solidFill>
                  <a:srgbClr val="FF0000"/>
                </a:solidFill>
                <a:latin typeface="Times New Roman"/>
                <a:ea typeface="Times New Roman"/>
                <a:cs typeface="Times New Roman"/>
                <a:sym typeface="Times New Roman"/>
              </a:rPr>
              <a:t>Abstract Art Buy and Sell Platform</a:t>
            </a:r>
          </a:p>
        </p:txBody>
      </p:sp>
      <p:sp>
        <p:nvSpPr>
          <p:cNvPr id="4" name="TextBox 4"/>
          <p:cNvSpPr txBox="1"/>
          <p:nvPr/>
        </p:nvSpPr>
        <p:spPr>
          <a:xfrm>
            <a:off x="2173925" y="2835371"/>
            <a:ext cx="13577202" cy="4454333"/>
          </a:xfrm>
          <a:prstGeom prst="rect">
            <a:avLst/>
          </a:prstGeom>
        </p:spPr>
        <p:txBody>
          <a:bodyPr lIns="0" tIns="0" rIns="0" bIns="0" rtlCol="0" anchor="t">
            <a:spAutoFit/>
          </a:bodyPr>
          <a:lstStyle/>
          <a:p>
            <a:pPr algn="l">
              <a:lnSpc>
                <a:spcPts val="5783"/>
              </a:lnSpc>
            </a:pPr>
            <a:r>
              <a:rPr lang="en-US" sz="4131">
                <a:solidFill>
                  <a:srgbClr val="000000"/>
                </a:solidFill>
                <a:latin typeface="Times New Roman"/>
                <a:ea typeface="Times New Roman"/>
                <a:cs typeface="Times New Roman"/>
                <a:sym typeface="Times New Roman"/>
              </a:rPr>
              <a:t>This project aims to build a dedicated online platform where abstract art enthusiasts and creators can connect. Our platform enables artists to display their unique creations and sell them directly to interested buyers. This bridges the gap between creativity and commerce, offering a tailored experience for the niche yet vibrant abstract art community.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6873277" y="800100"/>
            <a:ext cx="4178498"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 Introduction</a:t>
            </a:r>
          </a:p>
        </p:txBody>
      </p:sp>
      <p:sp>
        <p:nvSpPr>
          <p:cNvPr id="4" name="TextBox 4"/>
          <p:cNvSpPr txBox="1"/>
          <p:nvPr/>
        </p:nvSpPr>
        <p:spPr>
          <a:xfrm>
            <a:off x="599616" y="2677801"/>
            <a:ext cx="17403909" cy="5920112"/>
          </a:xfrm>
          <a:prstGeom prst="rect">
            <a:avLst/>
          </a:prstGeom>
        </p:spPr>
        <p:txBody>
          <a:bodyPr lIns="0" tIns="0" rIns="0" bIns="0" rtlCol="0" anchor="t">
            <a:spAutoFit/>
          </a:bodyPr>
          <a:lstStyle/>
          <a:p>
            <a:pPr algn="l">
              <a:lnSpc>
                <a:spcPts val="5783"/>
              </a:lnSpc>
            </a:pPr>
            <a:r>
              <a:rPr lang="en-US" sz="4131">
                <a:solidFill>
                  <a:srgbClr val="000000"/>
                </a:solidFill>
                <a:latin typeface="Times New Roman"/>
                <a:ea typeface="Times New Roman"/>
                <a:cs typeface="Times New Roman"/>
                <a:sym typeface="Times New Roman"/>
              </a:rPr>
              <a:t>Art has always been a profound medium of expression, and abstract art, in particular, transcends traditional boundaries with its non-representational style. However, there is a lack of dedicated platforms focusing solely on abstract art where artists can showcase their work and where buyers can explore and purchase such pieces. Our platform addresses this gap by creating a specialized digital marketplace designed exclusively for abstract art. It simplifies the process of displaying, discovering, and purchasing art while promoting emerging and established artists alike.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6161402" y="800100"/>
            <a:ext cx="5602248"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Project Objectives</a:t>
            </a:r>
          </a:p>
        </p:txBody>
      </p:sp>
      <p:sp>
        <p:nvSpPr>
          <p:cNvPr id="4" name="TextBox 4"/>
          <p:cNvSpPr txBox="1"/>
          <p:nvPr/>
        </p:nvSpPr>
        <p:spPr>
          <a:xfrm>
            <a:off x="599616" y="2677801"/>
            <a:ext cx="17403909" cy="7385891"/>
          </a:xfrm>
          <a:prstGeom prst="rect">
            <a:avLst/>
          </a:prstGeom>
        </p:spPr>
        <p:txBody>
          <a:bodyPr lIns="0" tIns="0" rIns="0" bIns="0" rtlCol="0" anchor="t">
            <a:spAutoFit/>
          </a:bodyPr>
          <a:lstStyle/>
          <a:p>
            <a:pPr algn="l">
              <a:lnSpc>
                <a:spcPts val="5783"/>
              </a:lnSpc>
            </a:pPr>
            <a:r>
              <a:rPr lang="en-US" sz="4131">
                <a:solidFill>
                  <a:srgbClr val="000000"/>
                </a:solidFill>
                <a:latin typeface="Times New Roman"/>
                <a:ea typeface="Times New Roman"/>
                <a:cs typeface="Times New Roman"/>
                <a:sym typeface="Times New Roman"/>
              </a:rPr>
              <a:t>The primary goal of this project is to create a seamless platform where abstract artists and buyers can interact. Key objectives include:</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Enabling artists to create profiles, upload artworks, and set prices.</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Allowing users to browse artwork by themes, colors, price ranges, and artist.</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Facilitating secure transactions and providing a smooth checkout process.</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Ensuring a responsive and intuitive interface to enhance user experience on both desktop and mobile devices.</a:t>
            </a:r>
          </a:p>
          <a:p>
            <a:pPr marL="891892" lvl="1" indent="-445946" algn="l">
              <a:lnSpc>
                <a:spcPts val="5783"/>
              </a:lnSpc>
              <a:buFont typeface="Arial"/>
              <a:buChar char="•"/>
            </a:pPr>
            <a:r>
              <a:rPr lang="en-US" sz="4131">
                <a:solidFill>
                  <a:srgbClr val="000000"/>
                </a:solidFill>
                <a:latin typeface="Times New Roman"/>
                <a:ea typeface="Times New Roman"/>
                <a:cs typeface="Times New Roman"/>
                <a:sym typeface="Times New Roman"/>
              </a:rPr>
              <a:t>Supporting community-building features such as reviews and likes.</a:t>
            </a:r>
          </a:p>
          <a:p>
            <a:pPr algn="l">
              <a:lnSpc>
                <a:spcPts val="5783"/>
              </a:lnSpc>
            </a:pPr>
            <a:endParaRPr lang="en-US" sz="4131">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3604280" y="76289"/>
            <a:ext cx="9500950"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 Tools and Technologies Used </a:t>
            </a:r>
          </a:p>
        </p:txBody>
      </p:sp>
      <p:sp>
        <p:nvSpPr>
          <p:cNvPr id="4" name="TextBox 4"/>
          <p:cNvSpPr txBox="1"/>
          <p:nvPr/>
        </p:nvSpPr>
        <p:spPr>
          <a:xfrm>
            <a:off x="770663" y="1450261"/>
            <a:ext cx="16746674" cy="8666952"/>
          </a:xfrm>
          <a:prstGeom prst="rect">
            <a:avLst/>
          </a:prstGeom>
        </p:spPr>
        <p:txBody>
          <a:bodyPr lIns="0" tIns="0" rIns="0" bIns="0" rtlCol="0" anchor="t">
            <a:spAutoFit/>
          </a:bodyPr>
          <a:lstStyle/>
          <a:p>
            <a:pPr algn="l">
              <a:lnSpc>
                <a:spcPts val="4439"/>
              </a:lnSpc>
            </a:pPr>
            <a:r>
              <a:rPr lang="en-US" sz="3170" spc="34">
                <a:solidFill>
                  <a:srgbClr val="000000"/>
                </a:solidFill>
                <a:latin typeface="Times New Roman"/>
                <a:ea typeface="Times New Roman"/>
                <a:cs typeface="Times New Roman"/>
                <a:sym typeface="Times New Roman"/>
              </a:rPr>
              <a:t>To build this platform efficiently, we employed modern web development technologies:</a:t>
            </a:r>
          </a:p>
          <a:p>
            <a:pPr algn="l">
              <a:lnSpc>
                <a:spcPts val="4439"/>
              </a:lnSpc>
            </a:pPr>
            <a:endParaRPr lang="en-US" sz="3170" spc="34">
              <a:solidFill>
                <a:srgbClr val="000000"/>
              </a:solidFill>
              <a:latin typeface="Times New Roman"/>
              <a:ea typeface="Times New Roman"/>
              <a:cs typeface="Times New Roman"/>
              <a:sym typeface="Times New Roman"/>
            </a:endParaRP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Frontend: React.js for a dynamic and responsive interface, along with HTML, CSS, and JavaScript.</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Backend: Node.js with Express.js for creating RESTful APIs and handling server-side logic.</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Database: MongoDB, a NoSQL database, to store user profiles, artwork data, and transaction details.</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Authentication: JWT for secure login, with support for social logins via Google OAuth.</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Cloud Services: Cloudinary/Firebase for storing and optimizing artwork images.</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Payment Gateway: Stripe or Razorpay integration for secure online payments.</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Version Control: Git and GitHub for collaboration and version tracking.</a:t>
            </a:r>
          </a:p>
          <a:p>
            <a:pPr marL="684616" lvl="1" indent="-342308" algn="l">
              <a:lnSpc>
                <a:spcPts val="4439"/>
              </a:lnSpc>
              <a:buFont typeface="Arial"/>
              <a:buChar char="•"/>
            </a:pPr>
            <a:r>
              <a:rPr lang="en-US" sz="3170" spc="34">
                <a:solidFill>
                  <a:srgbClr val="000000"/>
                </a:solidFill>
                <a:latin typeface="Times New Roman"/>
                <a:ea typeface="Times New Roman"/>
                <a:cs typeface="Times New Roman"/>
                <a:sym typeface="Times New Roman"/>
              </a:rPr>
              <a:t>Hosting: Netlify or Vercel for frontend deployment and Heroku for the backend.</a:t>
            </a:r>
          </a:p>
          <a:p>
            <a:pPr algn="l">
              <a:lnSpc>
                <a:spcPts val="5094"/>
              </a:lnSpc>
            </a:pPr>
            <a:endParaRPr lang="en-US" sz="3170" spc="34">
              <a:solidFill>
                <a:srgbClr val="000000"/>
              </a:solidFill>
              <a:latin typeface="Times New Roman"/>
              <a:ea typeface="Times New Roman"/>
              <a:cs typeface="Times New Roman"/>
              <a:sym typeface="Times New Roman"/>
            </a:endParaRPr>
          </a:p>
          <a:p>
            <a:pPr algn="l">
              <a:lnSpc>
                <a:spcPts val="5094"/>
              </a:lnSpc>
            </a:pPr>
            <a:endParaRPr lang="en-US" sz="3170" spc="34">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6949614" y="166329"/>
            <a:ext cx="3395544"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User Roles</a:t>
            </a:r>
          </a:p>
        </p:txBody>
      </p:sp>
      <p:sp>
        <p:nvSpPr>
          <p:cNvPr id="4" name="TextBox 4"/>
          <p:cNvSpPr txBox="1"/>
          <p:nvPr/>
        </p:nvSpPr>
        <p:spPr>
          <a:xfrm>
            <a:off x="770663" y="2061492"/>
            <a:ext cx="16746674" cy="7766152"/>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Our platform supports three major types of users: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Artists: They can sign up, create a portfolio, and upload their abstract artworks along with descriptions and pricing. They have access to a dashboard to manage sales and track customer interactions.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Buyers: They can explore artwork using advanced filters, add desired items to their cart, and securely complete purchases. A wishlist feature allows saving favorite pieces.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Admins: Responsible for content moderation, user management, and platform analytics. They ensure the platform maintains quality and security standards.</a:t>
            </a:r>
          </a:p>
          <a:p>
            <a:pPr algn="l">
              <a:lnSpc>
                <a:spcPts val="4439"/>
              </a:lnSpc>
            </a:pPr>
            <a:endParaRPr lang="en-US" sz="4070" spc="44">
              <a:solidFill>
                <a:srgbClr val="000000"/>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3812615" y="166329"/>
            <a:ext cx="9669542" cy="1109982"/>
          </a:xfrm>
          <a:prstGeom prst="rect">
            <a:avLst/>
          </a:prstGeom>
        </p:spPr>
        <p:txBody>
          <a:bodyPr lIns="0" tIns="0" rIns="0" bIns="0" rtlCol="0" anchor="t">
            <a:spAutoFit/>
          </a:bodyPr>
          <a:lstStyle/>
          <a:p>
            <a:pPr algn="ctr">
              <a:lnSpc>
                <a:spcPts val="8119"/>
              </a:lnSpc>
            </a:pPr>
            <a:r>
              <a:rPr lang="en-US" sz="5799">
                <a:solidFill>
                  <a:srgbClr val="FF0000"/>
                </a:solidFill>
                <a:latin typeface="Times New Roman"/>
                <a:ea typeface="Times New Roman"/>
                <a:cs typeface="Times New Roman"/>
                <a:sym typeface="Times New Roman"/>
              </a:rPr>
              <a:t> Work Accomplished – Phase 1</a:t>
            </a:r>
          </a:p>
        </p:txBody>
      </p:sp>
      <p:sp>
        <p:nvSpPr>
          <p:cNvPr id="4" name="TextBox 4"/>
          <p:cNvSpPr txBox="1"/>
          <p:nvPr/>
        </p:nvSpPr>
        <p:spPr>
          <a:xfrm>
            <a:off x="770663" y="2061492"/>
            <a:ext cx="16746674" cy="7766152"/>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In the first phase, we focused on ideation, planning, and basic development:</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We conducted research to understand user requirements, pain points, and expectations from an abstract art marketplace.</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Designed low-fidelity wireframes and high-fidelity UI prototypes using tools like Figma.</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Developed the frontend structure, including pages such as Home, Gallery, Signup/Login, and Artist Profile.</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Set up the MongoDB schema to store user data, artwork details, and transaction records.</a:t>
            </a:r>
          </a:p>
          <a:p>
            <a:pPr algn="l">
              <a:lnSpc>
                <a:spcPts val="4439"/>
              </a:lnSpc>
            </a:pPr>
            <a:endParaRPr lang="en-US" sz="4070" spc="44">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770663" y="2061492"/>
            <a:ext cx="16746674" cy="7766152"/>
          </a:xfrm>
          <a:prstGeom prst="rect">
            <a:avLst/>
          </a:prstGeom>
        </p:spPr>
        <p:txBody>
          <a:bodyPr lIns="0" tIns="0" rIns="0" bIns="0" rtlCol="0" anchor="t">
            <a:spAutoFit/>
          </a:bodyPr>
          <a:lstStyle/>
          <a:p>
            <a:pPr algn="l">
              <a:lnSpc>
                <a:spcPts val="5699"/>
              </a:lnSpc>
            </a:pPr>
            <a:r>
              <a:rPr lang="en-US" sz="4070" spc="44">
                <a:solidFill>
                  <a:srgbClr val="000000"/>
                </a:solidFill>
                <a:latin typeface="Times New Roman"/>
                <a:ea typeface="Times New Roman"/>
                <a:cs typeface="Times New Roman"/>
                <a:sym typeface="Times New Roman"/>
              </a:rPr>
              <a:t>During the second phase, we added key features and completed integration:</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Implemented secure login/signup with password encryption and OAuth.</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Integrated a payment gateway to facilitate real-time online purchases.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Enabled artwork uploads with file validations and image compression.</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Designed the user dashboard for artists to view analytics, update artwork listings, and manage orders.</a:t>
            </a:r>
          </a:p>
          <a:p>
            <a:pPr marL="878921" lvl="1" indent="-439460" algn="l">
              <a:lnSpc>
                <a:spcPts val="5699"/>
              </a:lnSpc>
              <a:buFont typeface="Arial"/>
              <a:buChar char="•"/>
            </a:pPr>
            <a:r>
              <a:rPr lang="en-US" sz="4070" spc="44">
                <a:solidFill>
                  <a:srgbClr val="000000"/>
                </a:solidFill>
                <a:latin typeface="Times New Roman"/>
                <a:ea typeface="Times New Roman"/>
                <a:cs typeface="Times New Roman"/>
                <a:sym typeface="Times New Roman"/>
              </a:rPr>
              <a:t>Ensured mobile responsiveness and cross-browser compatibility using responsive design principles.</a:t>
            </a:r>
          </a:p>
          <a:p>
            <a:pPr algn="l">
              <a:lnSpc>
                <a:spcPts val="4439"/>
              </a:lnSpc>
            </a:pPr>
            <a:endParaRPr lang="en-US" sz="4070" spc="44">
              <a:solidFill>
                <a:srgbClr val="000000"/>
              </a:solidFill>
              <a:latin typeface="Times New Roman"/>
              <a:ea typeface="Times New Roman"/>
              <a:cs typeface="Times New Roman"/>
              <a:sym typeface="Times New Roman"/>
            </a:endParaRPr>
          </a:p>
        </p:txBody>
      </p:sp>
      <p:sp>
        <p:nvSpPr>
          <p:cNvPr id="4" name="TextBox 4"/>
          <p:cNvSpPr txBox="1"/>
          <p:nvPr/>
        </p:nvSpPr>
        <p:spPr>
          <a:xfrm>
            <a:off x="3861083" y="197302"/>
            <a:ext cx="9485352"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Work Accomplished – Phase 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42863"/>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b="-25703"/>
            </a:stretch>
          </a:blipFill>
        </p:spPr>
      </p:sp>
      <p:sp>
        <p:nvSpPr>
          <p:cNvPr id="3" name="TextBox 3"/>
          <p:cNvSpPr txBox="1"/>
          <p:nvPr/>
        </p:nvSpPr>
        <p:spPr>
          <a:xfrm>
            <a:off x="512626" y="1611291"/>
            <a:ext cx="16746674" cy="1336777"/>
          </a:xfrm>
          <a:prstGeom prst="rect">
            <a:avLst/>
          </a:prstGeom>
        </p:spPr>
        <p:txBody>
          <a:bodyPr lIns="0" tIns="0" rIns="0" bIns="0" rtlCol="0" anchor="t">
            <a:spAutoFit/>
          </a:bodyPr>
          <a:lstStyle/>
          <a:p>
            <a:pPr algn="ctr">
              <a:lnSpc>
                <a:spcPts val="5699"/>
              </a:lnSpc>
            </a:pPr>
            <a:r>
              <a:rPr lang="en-US" sz="4070" spc="44">
                <a:solidFill>
                  <a:srgbClr val="000000"/>
                </a:solidFill>
                <a:latin typeface="Times New Roman"/>
                <a:ea typeface="Times New Roman"/>
                <a:cs typeface="Times New Roman"/>
                <a:sym typeface="Times New Roman"/>
              </a:rPr>
              <a:t>Home Page</a:t>
            </a:r>
          </a:p>
          <a:p>
            <a:pPr algn="l">
              <a:lnSpc>
                <a:spcPts val="4439"/>
              </a:lnSpc>
            </a:pPr>
            <a:endParaRPr lang="en-US" sz="4070" spc="44">
              <a:solidFill>
                <a:srgbClr val="000000"/>
              </a:solidFill>
              <a:latin typeface="Times New Roman"/>
              <a:ea typeface="Times New Roman"/>
              <a:cs typeface="Times New Roman"/>
              <a:sym typeface="Times New Roman"/>
            </a:endParaRPr>
          </a:p>
        </p:txBody>
      </p:sp>
      <p:sp>
        <p:nvSpPr>
          <p:cNvPr id="4" name="TextBox 4"/>
          <p:cNvSpPr txBox="1"/>
          <p:nvPr/>
        </p:nvSpPr>
        <p:spPr>
          <a:xfrm>
            <a:off x="4115936" y="197302"/>
            <a:ext cx="8975646" cy="1109982"/>
          </a:xfrm>
          <a:prstGeom prst="rect">
            <a:avLst/>
          </a:prstGeom>
        </p:spPr>
        <p:txBody>
          <a:bodyPr lIns="0" tIns="0" rIns="0" bIns="0" rtlCol="0" anchor="t">
            <a:spAutoFit/>
          </a:bodyPr>
          <a:lstStyle/>
          <a:p>
            <a:pPr algn="ctr">
              <a:lnSpc>
                <a:spcPts val="8119"/>
              </a:lnSpc>
              <a:spcBef>
                <a:spcPct val="0"/>
              </a:spcBef>
            </a:pPr>
            <a:r>
              <a:rPr lang="en-US" sz="5799">
                <a:solidFill>
                  <a:srgbClr val="FF0000"/>
                </a:solidFill>
                <a:latin typeface="Times New Roman"/>
                <a:ea typeface="Times New Roman"/>
                <a:cs typeface="Times New Roman"/>
                <a:sym typeface="Times New Roman"/>
              </a:rPr>
              <a:t>Screenshots of Our Platform</a:t>
            </a:r>
          </a:p>
        </p:txBody>
      </p:sp>
      <p:pic>
        <p:nvPicPr>
          <p:cNvPr id="6" name="Picture 5">
            <a:extLst>
              <a:ext uri="{FF2B5EF4-FFF2-40B4-BE49-F238E27FC236}">
                <a16:creationId xmlns:a16="http://schemas.microsoft.com/office/drawing/2014/main" id="{5FABD997-DAA8-4D9A-B552-D1182907D4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2763" y="2476500"/>
            <a:ext cx="13106400" cy="73152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TotalTime>
  <Words>995</Words>
  <Application>Microsoft Office PowerPoint</Application>
  <PresentationFormat>Custom</PresentationFormat>
  <Paragraphs>76</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Times New Roman</vt:lpstr>
      <vt:lpstr>Arial</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Red and White Modern Fashion Photography Creative Portfolio Brand Presentation</dc:title>
  <dc:creator>Varshini G</dc:creator>
  <cp:lastModifiedBy>Varshini G</cp:lastModifiedBy>
  <cp:revision>3</cp:revision>
  <dcterms:created xsi:type="dcterms:W3CDTF">2006-08-16T00:00:00Z</dcterms:created>
  <dcterms:modified xsi:type="dcterms:W3CDTF">2025-04-16T16:57:50Z</dcterms:modified>
  <dc:identifier>DAGkyoOLCgU</dc:identifier>
</cp:coreProperties>
</file>