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76" r:id="rId3"/>
    <p:sldId id="277" r:id="rId4"/>
    <p:sldId id="278" r:id="rId5"/>
    <p:sldId id="257" r:id="rId6"/>
    <p:sldId id="258" r:id="rId7"/>
    <p:sldId id="259" r:id="rId8"/>
    <p:sldId id="260" r:id="rId9"/>
    <p:sldId id="261" r:id="rId10"/>
    <p:sldId id="263" r:id="rId11"/>
    <p:sldId id="264" r:id="rId12"/>
    <p:sldId id="262"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80467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16E45-CE1B-47B1-B567-2D24A170EB37}"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94077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2259074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317838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542535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4293799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816513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3778964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734052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316E45-CE1B-47B1-B567-2D24A170EB37}" type="datetimeFigureOut">
              <a:rPr lang="en-IN" smtClean="0"/>
              <a:t>09-10-2023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6174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384138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16E45-CE1B-47B1-B567-2D24A170EB37}"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97512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16E45-CE1B-47B1-B567-2D24A170EB37}"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6727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16E45-CE1B-47B1-B567-2D24A170EB37}"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47738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16E45-CE1B-47B1-B567-2D24A170EB37}"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22059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16E45-CE1B-47B1-B567-2D24A170EB37}"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185116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16E45-CE1B-47B1-B567-2D24A170EB37}"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228408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16E45-CE1B-47B1-B567-2D24A170EB37}"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881FC-4C6E-4E84-A830-77D77727ED82}" type="slidenum">
              <a:rPr lang="en-IN" smtClean="0"/>
              <a:t>‹#›</a:t>
            </a:fld>
            <a:endParaRPr lang="en-IN"/>
          </a:p>
        </p:txBody>
      </p:sp>
    </p:spTree>
    <p:extLst>
      <p:ext uri="{BB962C8B-B14F-4D97-AF65-F5344CB8AC3E}">
        <p14:creationId xmlns:p14="http://schemas.microsoft.com/office/powerpoint/2010/main" val="201939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316E45-CE1B-47B1-B567-2D24A170EB37}" type="datetimeFigureOut">
              <a:rPr lang="en-IN" smtClean="0"/>
              <a:t>09-10-2023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9881FC-4C6E-4E84-A830-77D77727ED82}" type="slidenum">
              <a:rPr lang="en-IN" smtClean="0"/>
              <a:t>‹#›</a:t>
            </a:fld>
            <a:endParaRPr lang="en-IN"/>
          </a:p>
        </p:txBody>
      </p:sp>
    </p:spTree>
    <p:extLst>
      <p:ext uri="{BB962C8B-B14F-4D97-AF65-F5344CB8AC3E}">
        <p14:creationId xmlns:p14="http://schemas.microsoft.com/office/powerpoint/2010/main" val="299907997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0AEE-4B74-6CCA-AA71-E945F279C4CD}"/>
              </a:ext>
            </a:extLst>
          </p:cNvPr>
          <p:cNvSpPr>
            <a:spLocks noGrp="1"/>
          </p:cNvSpPr>
          <p:nvPr>
            <p:ph type="ctrTitle"/>
          </p:nvPr>
        </p:nvSpPr>
        <p:spPr/>
        <p:txBody>
          <a:bodyPr>
            <a:normAutofit fontScale="90000"/>
          </a:bodyPr>
          <a:lstStyle/>
          <a:p>
            <a:r>
              <a:rPr lang="en-US" dirty="0"/>
              <a:t>Design And Implementation Of Electricity Bill Payment</a:t>
            </a:r>
            <a:endParaRPr lang="en-IN" dirty="0"/>
          </a:p>
        </p:txBody>
      </p:sp>
      <p:sp>
        <p:nvSpPr>
          <p:cNvPr id="3" name="Subtitle 2">
            <a:extLst>
              <a:ext uri="{FF2B5EF4-FFF2-40B4-BE49-F238E27FC236}">
                <a16:creationId xmlns:a16="http://schemas.microsoft.com/office/drawing/2014/main" id="{8D5EA865-EDDC-C6A5-4DCC-80072D246B02}"/>
              </a:ext>
            </a:extLst>
          </p:cNvPr>
          <p:cNvSpPr>
            <a:spLocks noGrp="1"/>
          </p:cNvSpPr>
          <p:nvPr>
            <p:ph type="subTitle" idx="1"/>
          </p:nvPr>
        </p:nvSpPr>
        <p:spPr/>
        <p:txBody>
          <a:bodyPr>
            <a:normAutofit fontScale="92500"/>
          </a:bodyPr>
          <a:lstStyle/>
          <a:p>
            <a:r>
              <a:rPr lang="en-US" dirty="0">
                <a:solidFill>
                  <a:schemeClr val="bg1">
                    <a:lumMod val="95000"/>
                    <a:lumOff val="5000"/>
                  </a:schemeClr>
                </a:solidFill>
              </a:rPr>
              <a:t>                                                              Project Done By </a:t>
            </a:r>
          </a:p>
          <a:p>
            <a:r>
              <a:rPr lang="en-US" dirty="0">
                <a:solidFill>
                  <a:schemeClr val="bg1">
                    <a:lumMod val="95000"/>
                    <a:lumOff val="5000"/>
                  </a:schemeClr>
                </a:solidFill>
              </a:rPr>
              <a:t>                                                                                                    Joseph Stephy J</a:t>
            </a:r>
          </a:p>
          <a:p>
            <a:r>
              <a:rPr lang="en-US" dirty="0"/>
              <a:t>                                                                    </a:t>
            </a:r>
            <a:endParaRPr lang="en-IN" dirty="0"/>
          </a:p>
        </p:txBody>
      </p:sp>
    </p:spTree>
    <p:extLst>
      <p:ext uri="{BB962C8B-B14F-4D97-AF65-F5344CB8AC3E}">
        <p14:creationId xmlns:p14="http://schemas.microsoft.com/office/powerpoint/2010/main" val="264977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3E86C-EC18-C97E-3158-1D13C479AB05}"/>
              </a:ext>
            </a:extLst>
          </p:cNvPr>
          <p:cNvSpPr txBox="1"/>
          <p:nvPr/>
        </p:nvSpPr>
        <p:spPr>
          <a:xfrm>
            <a:off x="1577788" y="224118"/>
            <a:ext cx="10345271" cy="5909310"/>
          </a:xfrm>
          <a:prstGeom prst="rect">
            <a:avLst/>
          </a:prstGeom>
          <a:noFill/>
        </p:spPr>
        <p:txBody>
          <a:bodyPr wrap="square" rtlCol="0">
            <a:spAutoFit/>
          </a:bodyPr>
          <a:lstStyle/>
          <a:p>
            <a:r>
              <a:rPr lang="en-US" dirty="0">
                <a:latin typeface="Arial Black" panose="020B0A04020102020204" pitchFamily="34" charset="0"/>
              </a:rPr>
              <a:t>4. IDLE state: -Set the dis, successful, </a:t>
            </a:r>
            <a:r>
              <a:rPr lang="en-US" dirty="0" err="1">
                <a:latin typeface="Arial Black" panose="020B0A04020102020204" pitchFamily="34" charset="0"/>
              </a:rPr>
              <a:t>totalcurrency</a:t>
            </a:r>
            <a:r>
              <a:rPr lang="en-US" dirty="0">
                <a:latin typeface="Arial Black" panose="020B0A04020102020204" pitchFamily="34" charset="0"/>
              </a:rPr>
              <a:t>, and </a:t>
            </a:r>
            <a:r>
              <a:rPr lang="en-US" dirty="0" err="1">
                <a:latin typeface="Arial Black" panose="020B0A04020102020204" pitchFamily="34" charset="0"/>
              </a:rPr>
              <a:t>paidamt</a:t>
            </a:r>
            <a:r>
              <a:rPr lang="en-US" dirty="0">
                <a:latin typeface="Arial Black" panose="020B0A04020102020204" pitchFamily="34" charset="0"/>
              </a:rPr>
              <a:t> outputs to</a:t>
            </a:r>
          </a:p>
          <a:p>
            <a:r>
              <a:rPr lang="en-US" dirty="0">
                <a:latin typeface="Arial Black" panose="020B0A04020102020204" pitchFamily="34" charset="0"/>
              </a:rPr>
              <a:t>their default values. -Check the choice input to determine the next state: -If</a:t>
            </a:r>
          </a:p>
          <a:p>
            <a:r>
              <a:rPr lang="en-US" dirty="0">
                <a:latin typeface="Arial Black" panose="020B0A04020102020204" pitchFamily="34" charset="0"/>
              </a:rPr>
              <a:t>choice is 2'b01 (DD_IN), transition to the DD_IN state. -If choice is 2'b10</a:t>
            </a:r>
          </a:p>
          <a:p>
            <a:r>
              <a:rPr lang="en-US" dirty="0">
                <a:latin typeface="Arial Black" panose="020B0A04020102020204" pitchFamily="34" charset="0"/>
              </a:rPr>
              <a:t>(CURRENCY_IN), transition to the CURRENCY_IN state.</a:t>
            </a: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5. DD_IN state: -Set the </a:t>
            </a:r>
            <a:r>
              <a:rPr lang="en-US" dirty="0" err="1">
                <a:latin typeface="Arial Black" panose="020B0A04020102020204" pitchFamily="34" charset="0"/>
              </a:rPr>
              <a:t>currentAmount</a:t>
            </a:r>
            <a:r>
              <a:rPr lang="en-US" dirty="0">
                <a:latin typeface="Arial Black" panose="020B0A04020102020204" pitchFamily="34" charset="0"/>
              </a:rPr>
              <a:t> to the </a:t>
            </a:r>
            <a:r>
              <a:rPr lang="en-US" dirty="0" err="1">
                <a:latin typeface="Arial Black" panose="020B0A04020102020204" pitchFamily="34" charset="0"/>
              </a:rPr>
              <a:t>ddamt</a:t>
            </a:r>
            <a:r>
              <a:rPr lang="en-US" dirty="0">
                <a:latin typeface="Arial Black" panose="020B0A04020102020204" pitchFamily="34" charset="0"/>
              </a:rPr>
              <a:t> input. -Transition to the</a:t>
            </a:r>
          </a:p>
          <a:p>
            <a:r>
              <a:rPr lang="en-US" dirty="0">
                <a:latin typeface="Arial Black" panose="020B0A04020102020204" pitchFamily="34" charset="0"/>
              </a:rPr>
              <a:t>CALCULATIONS state.</a:t>
            </a: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6. CURRENCY_IN state: -Based on the currency input, update the</a:t>
            </a:r>
          </a:p>
          <a:p>
            <a:r>
              <a:rPr lang="en-US" dirty="0" err="1">
                <a:latin typeface="Arial Black" panose="020B0A04020102020204" pitchFamily="34" charset="0"/>
              </a:rPr>
              <a:t>currentAmount</a:t>
            </a:r>
            <a:r>
              <a:rPr lang="en-US" dirty="0">
                <a:latin typeface="Arial Black" panose="020B0A04020102020204" pitchFamily="34" charset="0"/>
              </a:rPr>
              <a:t> with the corresponding currency value. -If the currency input is</a:t>
            </a:r>
          </a:p>
          <a:p>
            <a:r>
              <a:rPr lang="en-US" dirty="0">
                <a:latin typeface="Arial Black" panose="020B0A04020102020204" pitchFamily="34" charset="0"/>
              </a:rPr>
              <a:t>invalid, keep the </a:t>
            </a:r>
            <a:r>
              <a:rPr lang="en-US" dirty="0" err="1">
                <a:latin typeface="Arial Black" panose="020B0A04020102020204" pitchFamily="34" charset="0"/>
              </a:rPr>
              <a:t>currentAmount</a:t>
            </a:r>
            <a:r>
              <a:rPr lang="en-US" dirty="0">
                <a:latin typeface="Arial Black" panose="020B0A04020102020204" pitchFamily="34" charset="0"/>
              </a:rPr>
              <a:t> unchanged. -Transition to the</a:t>
            </a:r>
          </a:p>
          <a:p>
            <a:r>
              <a:rPr lang="en-US" dirty="0">
                <a:latin typeface="Arial Black" panose="020B0A04020102020204" pitchFamily="34" charset="0"/>
              </a:rPr>
              <a:t>CURRENCY_IN state to allow for continuous currency inputs. -If the currency</a:t>
            </a:r>
          </a:p>
          <a:p>
            <a:r>
              <a:rPr lang="en-US" dirty="0">
                <a:latin typeface="Arial Black" panose="020B0A04020102020204" pitchFamily="34" charset="0"/>
              </a:rPr>
              <a:t>input is 4'b1000 (end of currency input), transition to the CALCULATIONS</a:t>
            </a:r>
          </a:p>
          <a:p>
            <a:r>
              <a:rPr lang="en-US" dirty="0">
                <a:latin typeface="Arial Black" panose="020B0A04020102020204" pitchFamily="34" charset="0"/>
              </a:rPr>
              <a:t>state.</a:t>
            </a:r>
            <a:endParaRPr lang="en-IN" dirty="0">
              <a:latin typeface="Arial Black" panose="020B0A04020102020204" pitchFamily="34" charset="0"/>
            </a:endParaRPr>
          </a:p>
        </p:txBody>
      </p:sp>
    </p:spTree>
    <p:extLst>
      <p:ext uri="{BB962C8B-B14F-4D97-AF65-F5344CB8AC3E}">
        <p14:creationId xmlns:p14="http://schemas.microsoft.com/office/powerpoint/2010/main" val="85703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FE2E0-B411-055B-194A-8EF01A68EDEE}"/>
              </a:ext>
            </a:extLst>
          </p:cNvPr>
          <p:cNvSpPr txBox="1"/>
          <p:nvPr/>
        </p:nvSpPr>
        <p:spPr>
          <a:xfrm>
            <a:off x="1497106" y="367553"/>
            <a:ext cx="10479741" cy="6463308"/>
          </a:xfrm>
          <a:prstGeom prst="rect">
            <a:avLst/>
          </a:prstGeom>
          <a:noFill/>
        </p:spPr>
        <p:txBody>
          <a:bodyPr wrap="square" rtlCol="0">
            <a:spAutoFit/>
          </a:bodyPr>
          <a:lstStyle/>
          <a:p>
            <a:r>
              <a:rPr lang="en-US" dirty="0">
                <a:latin typeface="Arial Black" panose="020B0A04020102020204" pitchFamily="34" charset="0"/>
              </a:rPr>
              <a:t>7.CALCULATIONS state: -Calculate the due amount by adding the</a:t>
            </a:r>
          </a:p>
          <a:p>
            <a:r>
              <a:rPr lang="en-US" dirty="0" err="1">
                <a:latin typeface="Arial Black" panose="020B0A04020102020204" pitchFamily="34" charset="0"/>
              </a:rPr>
              <a:t>paymentAmount</a:t>
            </a:r>
            <a:r>
              <a:rPr lang="en-US" dirty="0">
                <a:latin typeface="Arial Black" panose="020B0A04020102020204" pitchFamily="34" charset="0"/>
              </a:rPr>
              <a:t> and </a:t>
            </a:r>
            <a:r>
              <a:rPr lang="en-US" dirty="0" err="1">
                <a:latin typeface="Arial Black" panose="020B0A04020102020204" pitchFamily="34" charset="0"/>
              </a:rPr>
              <a:t>storedInsufficientAmount</a:t>
            </a:r>
            <a:r>
              <a:rPr lang="en-US" dirty="0">
                <a:latin typeface="Arial Black" panose="020B0A04020102020204" pitchFamily="34" charset="0"/>
              </a:rPr>
              <a:t>. -Calculate the total amount</a:t>
            </a:r>
          </a:p>
          <a:p>
            <a:r>
              <a:rPr lang="en-US" dirty="0">
                <a:latin typeface="Arial Black" panose="020B0A04020102020204" pitchFamily="34" charset="0"/>
              </a:rPr>
              <a:t>(amt) by adding the </a:t>
            </a:r>
            <a:r>
              <a:rPr lang="en-US" dirty="0" err="1">
                <a:latin typeface="Arial Black" panose="020B0A04020102020204" pitchFamily="34" charset="0"/>
              </a:rPr>
              <a:t>currentAmount</a:t>
            </a:r>
            <a:r>
              <a:rPr lang="en-US" dirty="0">
                <a:latin typeface="Arial Black" panose="020B0A04020102020204" pitchFamily="34" charset="0"/>
              </a:rPr>
              <a:t> and </a:t>
            </a:r>
            <a:r>
              <a:rPr lang="en-US" dirty="0" err="1">
                <a:latin typeface="Arial Black" panose="020B0A04020102020204" pitchFamily="34" charset="0"/>
              </a:rPr>
              <a:t>storedExcessAmount</a:t>
            </a:r>
            <a:r>
              <a:rPr lang="en-US" dirty="0">
                <a:latin typeface="Arial Black" panose="020B0A04020102020204" pitchFamily="34" charset="0"/>
              </a:rPr>
              <a:t>. -Compare the</a:t>
            </a:r>
          </a:p>
          <a:p>
            <a:r>
              <a:rPr lang="en-US" dirty="0">
                <a:latin typeface="Arial Black" panose="020B0A04020102020204" pitchFamily="34" charset="0"/>
              </a:rPr>
              <a:t>amt with the due amount: -If amt is greater than or equal to due, calculate the</a:t>
            </a:r>
          </a:p>
          <a:p>
            <a:r>
              <a:rPr lang="en-US" dirty="0" err="1">
                <a:latin typeface="Arial Black" panose="020B0A04020102020204" pitchFamily="34" charset="0"/>
              </a:rPr>
              <a:t>excessAmount</a:t>
            </a:r>
            <a:r>
              <a:rPr lang="en-US" dirty="0">
                <a:latin typeface="Arial Black" panose="020B0A04020102020204" pitchFamily="34" charset="0"/>
              </a:rPr>
              <a:t>, set the </a:t>
            </a:r>
            <a:r>
              <a:rPr lang="en-US" dirty="0" err="1">
                <a:latin typeface="Arial Black" panose="020B0A04020102020204" pitchFamily="34" charset="0"/>
              </a:rPr>
              <a:t>insufficientAmount</a:t>
            </a:r>
            <a:r>
              <a:rPr lang="en-US" dirty="0">
                <a:latin typeface="Arial Black" panose="020B0A04020102020204" pitchFamily="34" charset="0"/>
              </a:rPr>
              <a:t> to zero, -update the</a:t>
            </a:r>
          </a:p>
          <a:p>
            <a:r>
              <a:rPr lang="en-US" dirty="0" err="1">
                <a:latin typeface="Arial Black" panose="020B0A04020102020204" pitchFamily="34" charset="0"/>
              </a:rPr>
              <a:t>storedExcessAmount</a:t>
            </a:r>
            <a:r>
              <a:rPr lang="en-US" dirty="0">
                <a:latin typeface="Arial Black" panose="020B0A04020102020204" pitchFamily="34" charset="0"/>
              </a:rPr>
              <a:t>, and transition to the SUCCESS state. -If amt is less than</a:t>
            </a:r>
          </a:p>
          <a:p>
            <a:r>
              <a:rPr lang="en-US" dirty="0">
                <a:latin typeface="Arial Black" panose="020B0A04020102020204" pitchFamily="34" charset="0"/>
              </a:rPr>
              <a:t>due, calculate the </a:t>
            </a:r>
            <a:r>
              <a:rPr lang="en-US" dirty="0" err="1">
                <a:latin typeface="Arial Black" panose="020B0A04020102020204" pitchFamily="34" charset="0"/>
              </a:rPr>
              <a:t>insufficientAmount</a:t>
            </a:r>
            <a:r>
              <a:rPr lang="en-US" dirty="0">
                <a:latin typeface="Arial Black" panose="020B0A04020102020204" pitchFamily="34" charset="0"/>
              </a:rPr>
              <a:t>, set the </a:t>
            </a:r>
            <a:r>
              <a:rPr lang="en-US" dirty="0" err="1">
                <a:latin typeface="Arial Black" panose="020B0A04020102020204" pitchFamily="34" charset="0"/>
              </a:rPr>
              <a:t>excessAmount</a:t>
            </a:r>
            <a:r>
              <a:rPr lang="en-US" dirty="0">
                <a:latin typeface="Arial Black" panose="020B0A04020102020204" pitchFamily="34" charset="0"/>
              </a:rPr>
              <a:t> to zero, -update the</a:t>
            </a:r>
          </a:p>
          <a:p>
            <a:r>
              <a:rPr lang="en-US" dirty="0" err="1">
                <a:latin typeface="Arial Black" panose="020B0A04020102020204" pitchFamily="34" charset="0"/>
              </a:rPr>
              <a:t>storedInsufficientAmount</a:t>
            </a:r>
            <a:r>
              <a:rPr lang="en-US" dirty="0">
                <a:latin typeface="Arial Black" panose="020B0A04020102020204" pitchFamily="34" charset="0"/>
              </a:rPr>
              <a:t>, and transition to the FAILED state.</a:t>
            </a: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8 .SUCCESS state: -Set the successful output to 1, dis output to 0. -Update the</a:t>
            </a:r>
          </a:p>
          <a:p>
            <a:r>
              <a:rPr lang="en-US" dirty="0" err="1">
                <a:latin typeface="Arial Black" panose="020B0A04020102020204" pitchFamily="34" charset="0"/>
              </a:rPr>
              <a:t>totalcurrency</a:t>
            </a:r>
            <a:r>
              <a:rPr lang="en-US" dirty="0">
                <a:latin typeface="Arial Black" panose="020B0A04020102020204" pitchFamily="34" charset="0"/>
              </a:rPr>
              <a:t> with the </a:t>
            </a:r>
            <a:r>
              <a:rPr lang="en-US" dirty="0" err="1">
                <a:latin typeface="Arial Black" panose="020B0A04020102020204" pitchFamily="34" charset="0"/>
              </a:rPr>
              <a:t>currentAmount</a:t>
            </a:r>
            <a:r>
              <a:rPr lang="en-US" dirty="0">
                <a:latin typeface="Arial Black" panose="020B0A04020102020204" pitchFamily="34" charset="0"/>
              </a:rPr>
              <a:t>. -Update the </a:t>
            </a:r>
            <a:r>
              <a:rPr lang="en-US" dirty="0" err="1">
                <a:latin typeface="Arial Black" panose="020B0A04020102020204" pitchFamily="34" charset="0"/>
              </a:rPr>
              <a:t>paidamt</a:t>
            </a:r>
            <a:r>
              <a:rPr lang="en-US" dirty="0">
                <a:latin typeface="Arial Black" panose="020B0A04020102020204" pitchFamily="34" charset="0"/>
              </a:rPr>
              <a:t> with the</a:t>
            </a:r>
          </a:p>
          <a:p>
            <a:r>
              <a:rPr lang="en-US" dirty="0" err="1">
                <a:latin typeface="Arial Black" panose="020B0A04020102020204" pitchFamily="34" charset="0"/>
              </a:rPr>
              <a:t>paymentAmount</a:t>
            </a:r>
            <a:r>
              <a:rPr lang="en-US" dirty="0">
                <a:latin typeface="Arial Black" panose="020B0A04020102020204" pitchFamily="34" charset="0"/>
              </a:rPr>
              <a:t>. -Transition back to the IDLE state.</a:t>
            </a: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9. FAILED state: -Set the successful output to 0, dis output to 1. -Update the</a:t>
            </a:r>
          </a:p>
          <a:p>
            <a:r>
              <a:rPr lang="en-US" dirty="0" err="1">
                <a:latin typeface="Arial Black" panose="020B0A04020102020204" pitchFamily="34" charset="0"/>
              </a:rPr>
              <a:t>totalcurrency</a:t>
            </a:r>
            <a:r>
              <a:rPr lang="en-US" dirty="0">
                <a:latin typeface="Arial Black" panose="020B0A04020102020204" pitchFamily="34" charset="0"/>
              </a:rPr>
              <a:t> with the </a:t>
            </a:r>
            <a:r>
              <a:rPr lang="en-US" dirty="0" err="1">
                <a:latin typeface="Arial Black" panose="020B0A04020102020204" pitchFamily="34" charset="0"/>
              </a:rPr>
              <a:t>currentAmount</a:t>
            </a:r>
            <a:r>
              <a:rPr lang="en-US" dirty="0">
                <a:latin typeface="Arial Black" panose="020B0A04020102020204" pitchFamily="34" charset="0"/>
              </a:rPr>
              <a:t>. -Update the </a:t>
            </a:r>
            <a:r>
              <a:rPr lang="en-US" dirty="0" err="1">
                <a:latin typeface="Arial Black" panose="020B0A04020102020204" pitchFamily="34" charset="0"/>
              </a:rPr>
              <a:t>paidamt</a:t>
            </a:r>
            <a:r>
              <a:rPr lang="en-US" dirty="0">
                <a:latin typeface="Arial Black" panose="020B0A04020102020204" pitchFamily="34" charset="0"/>
              </a:rPr>
              <a:t> with the</a:t>
            </a:r>
          </a:p>
          <a:p>
            <a:r>
              <a:rPr lang="en-US" dirty="0" err="1">
                <a:latin typeface="Arial Black" panose="020B0A04020102020204" pitchFamily="34" charset="0"/>
              </a:rPr>
              <a:t>paymentAmount</a:t>
            </a:r>
            <a:r>
              <a:rPr lang="en-US" dirty="0">
                <a:latin typeface="Arial Black" panose="020B0A04020102020204" pitchFamily="34" charset="0"/>
              </a:rPr>
              <a:t>. -Transition back to the IDLE state.</a:t>
            </a:r>
          </a:p>
          <a:p>
            <a:r>
              <a:rPr lang="en-US" dirty="0">
                <a:latin typeface="Arial Black" panose="020B0A04020102020204" pitchFamily="34" charset="0"/>
              </a:rPr>
              <a:t>10.Default case: -If the current state is not explicitly handled, transition back to</a:t>
            </a:r>
          </a:p>
          <a:p>
            <a:r>
              <a:rPr lang="en-US" dirty="0">
                <a:latin typeface="Arial Black" panose="020B0A04020102020204" pitchFamily="34" charset="0"/>
              </a:rPr>
              <a:t>the IDLE state.</a:t>
            </a:r>
          </a:p>
          <a:p>
            <a:endParaRPr lang="en-IN" dirty="0"/>
          </a:p>
        </p:txBody>
      </p:sp>
    </p:spTree>
    <p:extLst>
      <p:ext uri="{BB962C8B-B14F-4D97-AF65-F5344CB8AC3E}">
        <p14:creationId xmlns:p14="http://schemas.microsoft.com/office/powerpoint/2010/main" val="37909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78F0097-FE7A-BA5F-DDD1-5DC8BC444537}"/>
              </a:ext>
            </a:extLst>
          </p:cNvPr>
          <p:cNvSpPr/>
          <p:nvPr/>
        </p:nvSpPr>
        <p:spPr>
          <a:xfrm>
            <a:off x="1434353" y="0"/>
            <a:ext cx="3514165" cy="16046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Flow Diagram</a:t>
            </a:r>
            <a:endParaRPr lang="en-IN" dirty="0"/>
          </a:p>
        </p:txBody>
      </p:sp>
      <p:pic>
        <p:nvPicPr>
          <p:cNvPr id="4" name="Picture 3">
            <a:extLst>
              <a:ext uri="{FF2B5EF4-FFF2-40B4-BE49-F238E27FC236}">
                <a16:creationId xmlns:a16="http://schemas.microsoft.com/office/drawing/2014/main" id="{A4CC74B2-C23B-5C94-011B-A4339A11A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213" y="1739153"/>
            <a:ext cx="8321761" cy="4701947"/>
          </a:xfrm>
          <a:prstGeom prst="rect">
            <a:avLst/>
          </a:prstGeom>
        </p:spPr>
      </p:pic>
    </p:spTree>
    <p:extLst>
      <p:ext uri="{BB962C8B-B14F-4D97-AF65-F5344CB8AC3E}">
        <p14:creationId xmlns:p14="http://schemas.microsoft.com/office/powerpoint/2010/main" val="189735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3EC8F-B4F5-0459-D938-513DDC0905DE}"/>
              </a:ext>
            </a:extLst>
          </p:cNvPr>
          <p:cNvSpPr txBox="1"/>
          <p:nvPr/>
        </p:nvSpPr>
        <p:spPr>
          <a:xfrm>
            <a:off x="1532965" y="394447"/>
            <a:ext cx="10587317" cy="5755422"/>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r>
              <a:rPr lang="en-US" sz="2000" dirty="0">
                <a:latin typeface="Arial Black" panose="020B0A04020102020204" pitchFamily="34" charset="0"/>
              </a:rPr>
              <a:t>Unit Testing:</a:t>
            </a:r>
          </a:p>
          <a:p>
            <a:r>
              <a:rPr lang="en-US" sz="2000" dirty="0">
                <a:latin typeface="Arial Black" panose="020B0A04020102020204" pitchFamily="34" charset="0"/>
              </a:rPr>
              <a:t>Unit testing focuses verification effort on the smallest unit of</a:t>
            </a:r>
          </a:p>
          <a:p>
            <a:r>
              <a:rPr lang="en-US" sz="2000" dirty="0">
                <a:latin typeface="Arial Black" panose="020B0A04020102020204" pitchFamily="34" charset="0"/>
              </a:rPr>
              <a:t>software design the module. The software built, is a collection of</a:t>
            </a:r>
          </a:p>
          <a:p>
            <a:r>
              <a:rPr lang="en-US" sz="2000" dirty="0">
                <a:latin typeface="Arial Black" panose="020B0A04020102020204" pitchFamily="34" charset="0"/>
              </a:rPr>
              <a:t>individual modules. In this kind of testing exact flow of control</a:t>
            </a:r>
          </a:p>
          <a:p>
            <a:r>
              <a:rPr lang="en-US" sz="2000" dirty="0">
                <a:latin typeface="Arial Black" panose="020B0A04020102020204" pitchFamily="34" charset="0"/>
              </a:rPr>
              <a:t>for each module was verified. With detailed design consideration</a:t>
            </a:r>
          </a:p>
          <a:p>
            <a:r>
              <a:rPr lang="en-US" sz="2000" dirty="0">
                <a:latin typeface="Arial Black" panose="020B0A04020102020204" pitchFamily="34" charset="0"/>
              </a:rPr>
              <a:t>used as a guide, important control paths are tested to uncover</a:t>
            </a:r>
          </a:p>
          <a:p>
            <a:r>
              <a:rPr lang="en-US" sz="2000" dirty="0">
                <a:latin typeface="Arial Black" panose="020B0A04020102020204" pitchFamily="34" charset="0"/>
              </a:rPr>
              <a:t>errors within the boundary of the module.</a:t>
            </a:r>
          </a:p>
          <a:p>
            <a:endParaRPr lang="en-US" sz="2000" dirty="0">
              <a:latin typeface="Arial Black" panose="020B0A04020102020204" pitchFamily="34" charset="0"/>
            </a:endParaRPr>
          </a:p>
          <a:p>
            <a:r>
              <a:rPr lang="en-US" sz="2000" dirty="0">
                <a:latin typeface="Arial Black" panose="020B0A04020102020204" pitchFamily="34" charset="0"/>
              </a:rPr>
              <a:t>Integration testing:</a:t>
            </a:r>
          </a:p>
          <a:p>
            <a:r>
              <a:rPr lang="en-US" sz="2000" dirty="0">
                <a:latin typeface="Arial Black" panose="020B0A04020102020204" pitchFamily="34" charset="0"/>
              </a:rPr>
              <a:t>The second level of testing is called integration testing. In this, many class-tested modules are combined into subsystems, which are then tested. The goal here is to see if all the modules can be integrated properly. We have been identified and debugged.</a:t>
            </a:r>
            <a:endParaRPr lang="en-IN" sz="2000" dirty="0">
              <a:latin typeface="Arial Black" panose="020B0A04020102020204" pitchFamily="34" charset="0"/>
            </a:endParaRPr>
          </a:p>
        </p:txBody>
      </p:sp>
      <p:sp>
        <p:nvSpPr>
          <p:cNvPr id="3" name="Oval 2">
            <a:extLst>
              <a:ext uri="{FF2B5EF4-FFF2-40B4-BE49-F238E27FC236}">
                <a16:creationId xmlns:a16="http://schemas.microsoft.com/office/drawing/2014/main" id="{6F4FB1BB-D8A2-8855-62F3-8A2D15070546}"/>
              </a:ext>
            </a:extLst>
          </p:cNvPr>
          <p:cNvSpPr/>
          <p:nvPr/>
        </p:nvSpPr>
        <p:spPr>
          <a:xfrm>
            <a:off x="1667435" y="582706"/>
            <a:ext cx="3164541" cy="129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endParaRPr lang="en-IN" dirty="0"/>
          </a:p>
        </p:txBody>
      </p:sp>
      <p:sp>
        <p:nvSpPr>
          <p:cNvPr id="4" name="Rectangle 3">
            <a:extLst>
              <a:ext uri="{FF2B5EF4-FFF2-40B4-BE49-F238E27FC236}">
                <a16:creationId xmlns:a16="http://schemas.microsoft.com/office/drawing/2014/main" id="{8AA64117-3772-0A07-43F0-37BEB9CEA25A}"/>
              </a:ext>
            </a:extLst>
          </p:cNvPr>
          <p:cNvSpPr/>
          <p:nvPr/>
        </p:nvSpPr>
        <p:spPr>
          <a:xfrm>
            <a:off x="6409765" y="475129"/>
            <a:ext cx="5513294" cy="16315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Note:</a:t>
            </a:r>
          </a:p>
          <a:p>
            <a:pPr algn="ctr"/>
            <a:r>
              <a:rPr lang="en-US" dirty="0"/>
              <a:t>How The Two </a:t>
            </a:r>
            <a:r>
              <a:rPr lang="en-US" dirty="0" err="1"/>
              <a:t>Testings</a:t>
            </a:r>
            <a:r>
              <a:rPr lang="en-US" dirty="0"/>
              <a:t> Are Done Is Explained In MY Report</a:t>
            </a:r>
            <a:endParaRPr lang="en-IN" dirty="0"/>
          </a:p>
        </p:txBody>
      </p:sp>
    </p:spTree>
    <p:extLst>
      <p:ext uri="{BB962C8B-B14F-4D97-AF65-F5344CB8AC3E}">
        <p14:creationId xmlns:p14="http://schemas.microsoft.com/office/powerpoint/2010/main" val="355531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3CAF3-7E30-E6E0-5C33-726131C67523}"/>
              </a:ext>
            </a:extLst>
          </p:cNvPr>
          <p:cNvSpPr txBox="1"/>
          <p:nvPr/>
        </p:nvSpPr>
        <p:spPr>
          <a:xfrm>
            <a:off x="1541930" y="421341"/>
            <a:ext cx="1030044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The Code For Verilog HDL is provided in my GITHUB account</a:t>
            </a:r>
            <a:endParaRPr lang="en-IN" dirty="0"/>
          </a:p>
        </p:txBody>
      </p:sp>
      <p:sp>
        <p:nvSpPr>
          <p:cNvPr id="3" name="Oval 2">
            <a:extLst>
              <a:ext uri="{FF2B5EF4-FFF2-40B4-BE49-F238E27FC236}">
                <a16:creationId xmlns:a16="http://schemas.microsoft.com/office/drawing/2014/main" id="{F15F2BCA-7B4D-0A00-1752-4DCB4A1E529E}"/>
              </a:ext>
            </a:extLst>
          </p:cNvPr>
          <p:cNvSpPr/>
          <p:nvPr/>
        </p:nvSpPr>
        <p:spPr>
          <a:xfrm>
            <a:off x="3572435" y="1810871"/>
            <a:ext cx="4849906" cy="11026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Both Verilog and test branch code are also attached it in my report</a:t>
            </a:r>
            <a:endParaRPr lang="en-IN" dirty="0"/>
          </a:p>
        </p:txBody>
      </p:sp>
    </p:spTree>
    <p:extLst>
      <p:ext uri="{BB962C8B-B14F-4D97-AF65-F5344CB8AC3E}">
        <p14:creationId xmlns:p14="http://schemas.microsoft.com/office/powerpoint/2010/main" val="334326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8729E-D0A5-63EA-E367-BE71A0517668}"/>
              </a:ext>
            </a:extLst>
          </p:cNvPr>
          <p:cNvSpPr txBox="1"/>
          <p:nvPr/>
        </p:nvSpPr>
        <p:spPr>
          <a:xfrm>
            <a:off x="1541929" y="295835"/>
            <a:ext cx="10461812" cy="6063198"/>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r>
              <a:rPr lang="en-US" sz="2000" dirty="0">
                <a:latin typeface="Arial Black" panose="020B0A04020102020204" pitchFamily="34" charset="0"/>
              </a:rPr>
              <a:t>1.Design and Simulation: Write the Verilog code for the ATP machine controller module and create a testbench for simulation to verify its functionality.</a:t>
            </a:r>
          </a:p>
          <a:p>
            <a:endParaRPr lang="en-US" sz="2000" dirty="0">
              <a:latin typeface="Arial Black" panose="020B0A04020102020204" pitchFamily="34" charset="0"/>
            </a:endParaRPr>
          </a:p>
          <a:p>
            <a:r>
              <a:rPr lang="en-US" sz="2000" dirty="0">
                <a:latin typeface="Arial Black" panose="020B0A04020102020204" pitchFamily="34" charset="0"/>
              </a:rPr>
              <a:t>2. Synthesis: Use a synthesis tool to convert the Verilog code into a gate-level </a:t>
            </a:r>
            <a:r>
              <a:rPr lang="en-US" sz="2000" dirty="0" err="1">
                <a:latin typeface="Arial Black" panose="020B0A04020102020204" pitchFamily="34" charset="0"/>
              </a:rPr>
              <a:t>netlist,optimizing</a:t>
            </a:r>
            <a:r>
              <a:rPr lang="en-US" sz="2000" dirty="0">
                <a:latin typeface="Arial Black" panose="020B0A04020102020204" pitchFamily="34" charset="0"/>
              </a:rPr>
              <a:t> the design for the target technology.</a:t>
            </a:r>
          </a:p>
          <a:p>
            <a:endParaRPr lang="en-US" sz="2000" dirty="0">
              <a:latin typeface="Arial Black" panose="020B0A04020102020204" pitchFamily="34" charset="0"/>
            </a:endParaRPr>
          </a:p>
          <a:p>
            <a:r>
              <a:rPr lang="en-US" sz="2000" dirty="0">
                <a:latin typeface="Arial Black" panose="020B0A04020102020204" pitchFamily="34" charset="0"/>
              </a:rPr>
              <a:t>3. Pin Planning: Determine the pin configuration and mapping of the ATP machine controller to the target device, ensuring compatibility and meeting any necessary constraints.</a:t>
            </a:r>
          </a:p>
          <a:p>
            <a:endParaRPr lang="en-US" sz="2000" dirty="0">
              <a:latin typeface="Arial Black" panose="020B0A04020102020204" pitchFamily="34" charset="0"/>
            </a:endParaRPr>
          </a:p>
          <a:p>
            <a:r>
              <a:rPr lang="en-US" sz="2000" dirty="0">
                <a:latin typeface="Arial Black" panose="020B0A04020102020204" pitchFamily="34" charset="0"/>
              </a:rPr>
              <a:t>4. Chip Planning: Define the overall architecture and organization of the chip, including placement and routing strategies for the ATP machine controller within the chip.</a:t>
            </a:r>
            <a:endParaRPr lang="en-IN" sz="2000" dirty="0">
              <a:latin typeface="Arial Black" panose="020B0A04020102020204" pitchFamily="34" charset="0"/>
            </a:endParaRPr>
          </a:p>
        </p:txBody>
      </p:sp>
      <p:sp>
        <p:nvSpPr>
          <p:cNvPr id="3" name="Rectangle 2">
            <a:extLst>
              <a:ext uri="{FF2B5EF4-FFF2-40B4-BE49-F238E27FC236}">
                <a16:creationId xmlns:a16="http://schemas.microsoft.com/office/drawing/2014/main" id="{C158962A-191D-3B72-8395-2DB4F60E820B}"/>
              </a:ext>
            </a:extLst>
          </p:cNvPr>
          <p:cNvSpPr/>
          <p:nvPr/>
        </p:nvSpPr>
        <p:spPr>
          <a:xfrm>
            <a:off x="7655859" y="367553"/>
            <a:ext cx="424030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Which Steps I Have Implemented It Is Shown </a:t>
            </a:r>
          </a:p>
        </p:txBody>
      </p:sp>
    </p:spTree>
    <p:extLst>
      <p:ext uri="{BB962C8B-B14F-4D97-AF65-F5344CB8AC3E}">
        <p14:creationId xmlns:p14="http://schemas.microsoft.com/office/powerpoint/2010/main" val="36255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A5C98-C6CB-40D8-D6F9-E97AEBC34398}"/>
              </a:ext>
            </a:extLst>
          </p:cNvPr>
          <p:cNvSpPr txBox="1"/>
          <p:nvPr/>
        </p:nvSpPr>
        <p:spPr>
          <a:xfrm>
            <a:off x="1532965" y="258901"/>
            <a:ext cx="10336306" cy="3170099"/>
          </a:xfrm>
          <a:prstGeom prst="rect">
            <a:avLst/>
          </a:prstGeom>
          <a:noFill/>
        </p:spPr>
        <p:txBody>
          <a:bodyPr wrap="square" rtlCol="0">
            <a:spAutoFit/>
          </a:bodyPr>
          <a:lstStyle/>
          <a:p>
            <a:r>
              <a:rPr lang="en-US" sz="2000" dirty="0">
                <a:latin typeface="Arial Black" panose="020B0A04020102020204" pitchFamily="34" charset="0"/>
              </a:rPr>
              <a:t>5. Labs Land Implementation: Perform the physical implementation process, including place and route, to implement the design on the target device.</a:t>
            </a:r>
          </a:p>
          <a:p>
            <a:endParaRPr lang="en-US" sz="2000" dirty="0">
              <a:latin typeface="Arial Black" panose="020B0A04020102020204" pitchFamily="34" charset="0"/>
            </a:endParaRPr>
          </a:p>
          <a:p>
            <a:r>
              <a:rPr lang="en-US" sz="2000" dirty="0">
                <a:latin typeface="Arial Black" panose="020B0A04020102020204" pitchFamily="34" charset="0"/>
              </a:rPr>
              <a:t>6. Performance Evaluation: Perform post-layout simulations to verify the functionality and measure key performance metrics such as timing, power consumption, and area utilization.</a:t>
            </a:r>
          </a:p>
          <a:p>
            <a:endParaRPr lang="en-US" sz="2000" dirty="0">
              <a:latin typeface="Arial Black" panose="020B0A04020102020204" pitchFamily="34" charset="0"/>
            </a:endParaRPr>
          </a:p>
          <a:p>
            <a:r>
              <a:rPr lang="en-US" sz="2000" dirty="0">
                <a:latin typeface="Arial Black" panose="020B0A04020102020204" pitchFamily="34" charset="0"/>
              </a:rPr>
              <a:t>These six steps provide a high-level overview of the main stages involved in the implementation of the ATP machine controller.</a:t>
            </a:r>
            <a:endParaRPr lang="en-IN" sz="2000" dirty="0">
              <a:latin typeface="Arial Black" panose="020B0A04020102020204" pitchFamily="34" charset="0"/>
            </a:endParaRPr>
          </a:p>
        </p:txBody>
      </p:sp>
    </p:spTree>
    <p:extLst>
      <p:ext uri="{BB962C8B-B14F-4D97-AF65-F5344CB8AC3E}">
        <p14:creationId xmlns:p14="http://schemas.microsoft.com/office/powerpoint/2010/main" val="215316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F3D0B-1E4F-5083-D6CC-EB721BE7B79C}"/>
              </a:ext>
            </a:extLst>
          </p:cNvPr>
          <p:cNvSpPr txBox="1"/>
          <p:nvPr/>
        </p:nvSpPr>
        <p:spPr>
          <a:xfrm>
            <a:off x="1497106" y="367553"/>
            <a:ext cx="10551459" cy="923330"/>
          </a:xfrm>
          <a:prstGeom prst="rect">
            <a:avLst/>
          </a:prstGeom>
          <a:noFill/>
        </p:spPr>
        <p:txBody>
          <a:bodyPr wrap="square" rtlCol="0">
            <a:spAutoFit/>
          </a:bodyPr>
          <a:lstStyle/>
          <a:p>
            <a:r>
              <a:rPr lang="en-US" dirty="0">
                <a:latin typeface="Arial Black" panose="020B0A04020102020204" pitchFamily="34" charset="0"/>
              </a:rPr>
              <a:t>Data Flow Diagram:(Output)</a:t>
            </a:r>
          </a:p>
          <a:p>
            <a:r>
              <a:rPr lang="en-IN" dirty="0"/>
              <a:t>                                         </a:t>
            </a:r>
          </a:p>
          <a:p>
            <a:endParaRPr lang="en-US" dirty="0"/>
          </a:p>
        </p:txBody>
      </p:sp>
      <p:pic>
        <p:nvPicPr>
          <p:cNvPr id="4" name="Picture 3">
            <a:extLst>
              <a:ext uri="{FF2B5EF4-FFF2-40B4-BE49-F238E27FC236}">
                <a16:creationId xmlns:a16="http://schemas.microsoft.com/office/drawing/2014/main" id="{C9A73162-2622-DD3B-DD17-6E2C3DB65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51" y="1004012"/>
            <a:ext cx="10534780" cy="4473423"/>
          </a:xfrm>
          <a:prstGeom prst="rect">
            <a:avLst/>
          </a:prstGeom>
        </p:spPr>
      </p:pic>
    </p:spTree>
    <p:extLst>
      <p:ext uri="{BB962C8B-B14F-4D97-AF65-F5344CB8AC3E}">
        <p14:creationId xmlns:p14="http://schemas.microsoft.com/office/powerpoint/2010/main" val="218778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98A86-D5D6-E89C-1103-FA2809462317}"/>
              </a:ext>
            </a:extLst>
          </p:cNvPr>
          <p:cNvSpPr txBox="1"/>
          <p:nvPr/>
        </p:nvSpPr>
        <p:spPr>
          <a:xfrm>
            <a:off x="1515035" y="197224"/>
            <a:ext cx="10676965" cy="677108"/>
          </a:xfrm>
          <a:prstGeom prst="rect">
            <a:avLst/>
          </a:prstGeom>
          <a:noFill/>
        </p:spPr>
        <p:txBody>
          <a:bodyPr wrap="square" rtlCol="0">
            <a:spAutoFit/>
          </a:bodyPr>
          <a:lstStyle/>
          <a:p>
            <a:r>
              <a:rPr lang="en-US" sz="2000" dirty="0">
                <a:latin typeface="Arial Black" panose="020B0A04020102020204" pitchFamily="34" charset="0"/>
              </a:rPr>
              <a:t>Output</a:t>
            </a:r>
            <a:r>
              <a:rPr lang="en-US" sz="2000" dirty="0">
                <a:latin typeface="Arial Black" panose="020B0A04020102020204" pitchFamily="34" charset="0"/>
                <a:sym typeface="Wingdings" panose="05000000000000000000" pitchFamily="2" charset="2"/>
              </a:rPr>
              <a:t>(Success screenshot):</a:t>
            </a:r>
          </a:p>
          <a:p>
            <a:endParaRPr lang="en-IN" dirty="0"/>
          </a:p>
        </p:txBody>
      </p:sp>
      <p:pic>
        <p:nvPicPr>
          <p:cNvPr id="4" name="Picture 3">
            <a:extLst>
              <a:ext uri="{FF2B5EF4-FFF2-40B4-BE49-F238E27FC236}">
                <a16:creationId xmlns:a16="http://schemas.microsoft.com/office/drawing/2014/main" id="{165F5764-A3A1-C228-082F-630D543C6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81" y="1039906"/>
            <a:ext cx="10811220" cy="4840941"/>
          </a:xfrm>
          <a:prstGeom prst="rect">
            <a:avLst/>
          </a:prstGeom>
        </p:spPr>
      </p:pic>
    </p:spTree>
    <p:extLst>
      <p:ext uri="{BB962C8B-B14F-4D97-AF65-F5344CB8AC3E}">
        <p14:creationId xmlns:p14="http://schemas.microsoft.com/office/powerpoint/2010/main" val="675237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5B997-948B-EBC3-0568-D87333CF48E3}"/>
              </a:ext>
            </a:extLst>
          </p:cNvPr>
          <p:cNvSpPr txBox="1"/>
          <p:nvPr/>
        </p:nvSpPr>
        <p:spPr>
          <a:xfrm>
            <a:off x="1532965" y="358589"/>
            <a:ext cx="10569388" cy="646331"/>
          </a:xfrm>
          <a:prstGeom prst="rect">
            <a:avLst/>
          </a:prstGeom>
          <a:noFill/>
        </p:spPr>
        <p:txBody>
          <a:bodyPr wrap="square" rtlCol="0">
            <a:spAutoFit/>
          </a:bodyPr>
          <a:lstStyle/>
          <a:p>
            <a:r>
              <a:rPr lang="en-US" dirty="0">
                <a:latin typeface="Arial Black" panose="020B0A04020102020204" pitchFamily="34" charset="0"/>
              </a:rPr>
              <a:t>State Diagram:</a:t>
            </a:r>
          </a:p>
          <a:p>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E345A039-4328-1473-DF29-249E62D82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71" y="1402439"/>
            <a:ext cx="10748682" cy="4514267"/>
          </a:xfrm>
          <a:prstGeom prst="rect">
            <a:avLst/>
          </a:prstGeom>
        </p:spPr>
      </p:pic>
    </p:spTree>
    <p:extLst>
      <p:ext uri="{BB962C8B-B14F-4D97-AF65-F5344CB8AC3E}">
        <p14:creationId xmlns:p14="http://schemas.microsoft.com/office/powerpoint/2010/main" val="171645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B6B40-C493-5480-86E3-320CC8087C0A}"/>
              </a:ext>
            </a:extLst>
          </p:cNvPr>
          <p:cNvSpPr txBox="1"/>
          <p:nvPr/>
        </p:nvSpPr>
        <p:spPr>
          <a:xfrm>
            <a:off x="1649506" y="322729"/>
            <a:ext cx="10210800" cy="830997"/>
          </a:xfrm>
          <a:prstGeom prst="rect">
            <a:avLst/>
          </a:prstGeom>
          <a:noFill/>
        </p:spPr>
        <p:txBody>
          <a:bodyPr wrap="square" rtlCol="0">
            <a:spAutoFit/>
          </a:bodyPr>
          <a:lstStyle/>
          <a:p>
            <a:r>
              <a:rPr lang="en-US" sz="2400" dirty="0">
                <a:latin typeface="Arial Black" panose="020B0A04020102020204" pitchFamily="34" charset="0"/>
              </a:rPr>
              <a:t>About Intel Company:</a:t>
            </a:r>
          </a:p>
          <a:p>
            <a:endParaRPr lang="en-IN" sz="2400" dirty="0">
              <a:latin typeface="Arial Black" panose="020B0A04020102020204" pitchFamily="34" charset="0"/>
            </a:endParaRPr>
          </a:p>
        </p:txBody>
      </p:sp>
      <p:pic>
        <p:nvPicPr>
          <p:cNvPr id="4" name="Picture 3">
            <a:extLst>
              <a:ext uri="{FF2B5EF4-FFF2-40B4-BE49-F238E27FC236}">
                <a16:creationId xmlns:a16="http://schemas.microsoft.com/office/drawing/2014/main" id="{D372D13B-E7ED-AC87-07C3-8A20DF1CA466}"/>
              </a:ext>
            </a:extLst>
          </p:cNvPr>
          <p:cNvPicPr>
            <a:picLocks noChangeAspect="1"/>
          </p:cNvPicPr>
          <p:nvPr/>
        </p:nvPicPr>
        <p:blipFill>
          <a:blip r:embed="rId2"/>
          <a:stretch>
            <a:fillRect/>
          </a:stretch>
        </p:blipFill>
        <p:spPr>
          <a:xfrm>
            <a:off x="1488141" y="1389529"/>
            <a:ext cx="10596022" cy="4580965"/>
          </a:xfrm>
          <a:prstGeom prst="rect">
            <a:avLst/>
          </a:prstGeom>
        </p:spPr>
      </p:pic>
    </p:spTree>
    <p:extLst>
      <p:ext uri="{BB962C8B-B14F-4D97-AF65-F5344CB8AC3E}">
        <p14:creationId xmlns:p14="http://schemas.microsoft.com/office/powerpoint/2010/main" val="83312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0C2E6-CB0A-0C7B-7F58-EC5C96BB3A8A}"/>
              </a:ext>
            </a:extLst>
          </p:cNvPr>
          <p:cNvSpPr txBox="1"/>
          <p:nvPr/>
        </p:nvSpPr>
        <p:spPr>
          <a:xfrm>
            <a:off x="1470211" y="322729"/>
            <a:ext cx="10372165" cy="646331"/>
          </a:xfrm>
          <a:prstGeom prst="rect">
            <a:avLst/>
          </a:prstGeom>
          <a:noFill/>
        </p:spPr>
        <p:txBody>
          <a:bodyPr wrap="square" rtlCol="0">
            <a:spAutoFit/>
          </a:bodyPr>
          <a:lstStyle/>
          <a:p>
            <a:r>
              <a:rPr lang="en-US" b="1" dirty="0">
                <a:latin typeface="Arial Black" panose="020B0A04020102020204" pitchFamily="34" charset="0"/>
              </a:rPr>
              <a:t>Pin Diagram:</a:t>
            </a:r>
          </a:p>
          <a:p>
            <a:endParaRPr lang="en-IN" b="1" dirty="0">
              <a:latin typeface="Arial Black" panose="020B0A04020102020204" pitchFamily="34" charset="0"/>
            </a:endParaRPr>
          </a:p>
        </p:txBody>
      </p:sp>
      <p:pic>
        <p:nvPicPr>
          <p:cNvPr id="4" name="Picture 3">
            <a:extLst>
              <a:ext uri="{FF2B5EF4-FFF2-40B4-BE49-F238E27FC236}">
                <a16:creationId xmlns:a16="http://schemas.microsoft.com/office/drawing/2014/main" id="{F9D6DCD4-54F5-3BA4-2062-B26C96C7A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07" y="851647"/>
            <a:ext cx="10747611" cy="5056094"/>
          </a:xfrm>
          <a:prstGeom prst="rect">
            <a:avLst/>
          </a:prstGeom>
        </p:spPr>
      </p:pic>
    </p:spTree>
    <p:extLst>
      <p:ext uri="{BB962C8B-B14F-4D97-AF65-F5344CB8AC3E}">
        <p14:creationId xmlns:p14="http://schemas.microsoft.com/office/powerpoint/2010/main" val="2436642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5C155-8206-872F-40B3-D00399918355}"/>
              </a:ext>
            </a:extLst>
          </p:cNvPr>
          <p:cNvSpPr txBox="1"/>
          <p:nvPr/>
        </p:nvSpPr>
        <p:spPr>
          <a:xfrm>
            <a:off x="1497106" y="457200"/>
            <a:ext cx="10354235" cy="6001643"/>
          </a:xfrm>
          <a:prstGeom prst="rect">
            <a:avLst/>
          </a:prstGeom>
          <a:noFill/>
        </p:spPr>
        <p:txBody>
          <a:bodyPr wrap="square" rtlCol="0">
            <a:spAutoFit/>
          </a:bodyPr>
          <a:lstStyle/>
          <a:p>
            <a:r>
              <a:rPr lang="en-US" sz="2400" dirty="0">
                <a:latin typeface="Arial Black" panose="020B0A04020102020204" pitchFamily="34" charset="0"/>
              </a:rPr>
              <a:t>Conclusion:</a:t>
            </a:r>
          </a:p>
          <a:p>
            <a:r>
              <a:rPr lang="en-IN" dirty="0">
                <a:latin typeface="Arial Black" panose="020B0A04020102020204" pitchFamily="34" charset="0"/>
              </a:rPr>
              <a:t>                        </a:t>
            </a:r>
            <a:r>
              <a:rPr lang="en-US" sz="2400" dirty="0">
                <a:latin typeface="Arial Black" panose="020B0A04020102020204" pitchFamily="34" charset="0"/>
              </a:rPr>
              <a:t>In conclusion, the implemented electricity payment system using Verilog HDL successfully handles barcode scanning, enables payment mode selection, and facilitates cash payment processing. </a:t>
            </a:r>
          </a:p>
          <a:p>
            <a:endParaRPr lang="en-US" sz="2400" dirty="0">
              <a:latin typeface="Arial Black" panose="020B0A04020102020204" pitchFamily="34" charset="0"/>
            </a:endParaRPr>
          </a:p>
          <a:p>
            <a:r>
              <a:rPr lang="en-US" sz="2400" dirty="0">
                <a:latin typeface="Arial Black" panose="020B0A04020102020204" pitchFamily="34" charset="0"/>
              </a:rPr>
              <a:t>The system exhibits robust behavior, accurately calculates amounts due and paid, and efficiently dispenses change. It provides a reliable and efficient solution for processing electricity bill payments. Future improvements can include support for additional payment modes and enhanced security measures. </a:t>
            </a:r>
          </a:p>
          <a:p>
            <a:endParaRPr lang="en-US" sz="2400" dirty="0">
              <a:latin typeface="Arial Black" panose="020B0A04020102020204" pitchFamily="34" charset="0"/>
            </a:endParaRPr>
          </a:p>
          <a:p>
            <a:r>
              <a:rPr lang="en-US" sz="2400" dirty="0">
                <a:latin typeface="Arial Black" panose="020B0A04020102020204" pitchFamily="34" charset="0"/>
              </a:rPr>
              <a:t>Overall, the project demonstrates the effectiveness of Verilog HDL in designing and implementing electronic payment systems.</a:t>
            </a:r>
          </a:p>
        </p:txBody>
      </p:sp>
    </p:spTree>
    <p:extLst>
      <p:ext uri="{BB962C8B-B14F-4D97-AF65-F5344CB8AC3E}">
        <p14:creationId xmlns:p14="http://schemas.microsoft.com/office/powerpoint/2010/main" val="134671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CCDDE-AEA0-4805-93B9-8F85F97AB41C}"/>
              </a:ext>
            </a:extLst>
          </p:cNvPr>
          <p:cNvSpPr txBox="1"/>
          <p:nvPr/>
        </p:nvSpPr>
        <p:spPr>
          <a:xfrm>
            <a:off x="1559859" y="304800"/>
            <a:ext cx="10291482" cy="3785652"/>
          </a:xfrm>
          <a:prstGeom prst="rect">
            <a:avLst/>
          </a:prstGeom>
          <a:noFill/>
        </p:spPr>
        <p:txBody>
          <a:bodyPr wrap="square" rtlCol="0">
            <a:spAutoFit/>
          </a:bodyPr>
          <a:lstStyle/>
          <a:p>
            <a:r>
              <a:rPr lang="en-US" sz="2400" dirty="0" err="1">
                <a:latin typeface="Arial Black" panose="020B0A04020102020204" pitchFamily="34" charset="0"/>
              </a:rPr>
              <a:t>Fulture</a:t>
            </a:r>
            <a:r>
              <a:rPr lang="en-US" sz="2400" dirty="0">
                <a:latin typeface="Arial Black" panose="020B0A04020102020204" pitchFamily="34" charset="0"/>
              </a:rPr>
              <a:t> Analysis:</a:t>
            </a:r>
          </a:p>
          <a:p>
            <a:endParaRPr lang="en-US" sz="2400" dirty="0">
              <a:latin typeface="Arial Black" panose="020B0A04020102020204" pitchFamily="34" charset="0"/>
            </a:endParaRPr>
          </a:p>
          <a:p>
            <a:r>
              <a:rPr lang="en-US" sz="2400" dirty="0">
                <a:latin typeface="Arial Black" panose="020B0A04020102020204" pitchFamily="34" charset="0"/>
              </a:rPr>
              <a:t>We have left all the options open so that if there</a:t>
            </a:r>
          </a:p>
          <a:p>
            <a:r>
              <a:rPr lang="en-US" sz="2400" dirty="0">
                <a:latin typeface="Arial Black" panose="020B0A04020102020204" pitchFamily="34" charset="0"/>
              </a:rPr>
              <a:t>is any other future requirement in the system by the user for</a:t>
            </a:r>
          </a:p>
          <a:p>
            <a:r>
              <a:rPr lang="en-US" sz="2400" dirty="0">
                <a:latin typeface="Arial Black" panose="020B0A04020102020204" pitchFamily="34" charset="0"/>
              </a:rPr>
              <a:t>the enhancement of the system then it is possible to implement them. </a:t>
            </a:r>
          </a:p>
          <a:p>
            <a:endParaRPr lang="en-US" sz="2400" dirty="0">
              <a:latin typeface="Arial Black" panose="020B0A04020102020204" pitchFamily="34" charset="0"/>
            </a:endParaRPr>
          </a:p>
          <a:p>
            <a:endParaRPr lang="en-US" sz="2400" dirty="0">
              <a:latin typeface="Arial Black" panose="020B0A04020102020204" pitchFamily="34" charset="0"/>
            </a:endParaRPr>
          </a:p>
          <a:p>
            <a:r>
              <a:rPr lang="en-US" sz="2400" dirty="0">
                <a:latin typeface="Arial Black" panose="020B0A04020102020204" pitchFamily="34" charset="0"/>
              </a:rPr>
              <a:t>We hope that the project will serve its purpose for</a:t>
            </a:r>
          </a:p>
          <a:p>
            <a:r>
              <a:rPr lang="en-US" sz="2400" dirty="0">
                <a:latin typeface="Arial Black" panose="020B0A04020102020204" pitchFamily="34" charset="0"/>
              </a:rPr>
              <a:t>which it is develop there by underlining success of process</a:t>
            </a:r>
            <a:r>
              <a:rPr lang="en-IN" sz="2400" dirty="0">
                <a:latin typeface="Arial Black" panose="020B0A04020102020204" pitchFamily="34" charset="0"/>
              </a:rPr>
              <a:t>.</a:t>
            </a:r>
          </a:p>
        </p:txBody>
      </p:sp>
    </p:spTree>
    <p:extLst>
      <p:ext uri="{BB962C8B-B14F-4D97-AF65-F5344CB8AC3E}">
        <p14:creationId xmlns:p14="http://schemas.microsoft.com/office/powerpoint/2010/main" val="219020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436301-481C-843C-2D90-FC17C6D62573}"/>
              </a:ext>
            </a:extLst>
          </p:cNvPr>
          <p:cNvSpPr/>
          <p:nvPr/>
        </p:nvSpPr>
        <p:spPr>
          <a:xfrm>
            <a:off x="2321859" y="1568823"/>
            <a:ext cx="9009529" cy="34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THANK YOU</a:t>
            </a:r>
            <a:endParaRPr lang="en-IN" sz="4000" dirty="0">
              <a:latin typeface="Algerian" panose="04020705040A02060702" pitchFamily="82" charset="0"/>
            </a:endParaRPr>
          </a:p>
        </p:txBody>
      </p:sp>
    </p:spTree>
    <p:extLst>
      <p:ext uri="{BB962C8B-B14F-4D97-AF65-F5344CB8AC3E}">
        <p14:creationId xmlns:p14="http://schemas.microsoft.com/office/powerpoint/2010/main" val="100331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ntel: Complete Guide — History, Products, Founding, and More - History -Computer">
            <a:extLst>
              <a:ext uri="{FF2B5EF4-FFF2-40B4-BE49-F238E27FC236}">
                <a16:creationId xmlns:a16="http://schemas.microsoft.com/office/drawing/2014/main" id="{FCAB94AD-C228-B6F0-2EBF-8A73835E7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943" y="62754"/>
            <a:ext cx="4512341" cy="27790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D44ABD-D91E-E100-BC0F-2C14BE7518A7}"/>
              </a:ext>
            </a:extLst>
          </p:cNvPr>
          <p:cNvSpPr txBox="1"/>
          <p:nvPr/>
        </p:nvSpPr>
        <p:spPr>
          <a:xfrm>
            <a:off x="1577788" y="654424"/>
            <a:ext cx="5898777" cy="4401205"/>
          </a:xfrm>
          <a:prstGeom prst="rect">
            <a:avLst/>
          </a:prstGeom>
          <a:noFill/>
        </p:spPr>
        <p:txBody>
          <a:bodyPr wrap="square" rtlCol="0">
            <a:spAutoFit/>
          </a:bodyPr>
          <a:lstStyle/>
          <a:p>
            <a:r>
              <a:rPr lang="en-US" sz="2800" b="0" i="0" dirty="0">
                <a:solidFill>
                  <a:schemeClr val="accent1">
                    <a:lumMod val="50000"/>
                  </a:schemeClr>
                </a:solidFill>
                <a:effectLst/>
                <a:latin typeface="Georgia" panose="02040502050405020303" pitchFamily="18" charset="0"/>
              </a:rPr>
              <a:t>Intel corporation, situated in Santa Clara, California, is the worldwide leader in manufacturing computer chips for PCs, with revenues of over $21 billion. Intel was founded in 1968 by Robert Noyce and Gordon Moore, when they decided to leave the transistor company they had helped start, Fairchild Semiconductor.</a:t>
            </a:r>
            <a:endParaRPr lang="en-IN" sz="2800" dirty="0">
              <a:solidFill>
                <a:schemeClr val="accent1">
                  <a:lumMod val="50000"/>
                </a:schemeClr>
              </a:solidFill>
              <a:latin typeface="Georgia" panose="02040502050405020303" pitchFamily="18" charset="0"/>
            </a:endParaRPr>
          </a:p>
        </p:txBody>
      </p:sp>
    </p:spTree>
    <p:extLst>
      <p:ext uri="{BB962C8B-B14F-4D97-AF65-F5344CB8AC3E}">
        <p14:creationId xmlns:p14="http://schemas.microsoft.com/office/powerpoint/2010/main" val="176366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l to create jobs in India with Rs 1,100 crore investment in new R&amp;D  centre | Zee Business">
            <a:extLst>
              <a:ext uri="{FF2B5EF4-FFF2-40B4-BE49-F238E27FC236}">
                <a16:creationId xmlns:a16="http://schemas.microsoft.com/office/drawing/2014/main" id="{C2341C11-0434-395A-9B55-B08C437AD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723" y="80682"/>
            <a:ext cx="5791159" cy="38548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C6B24D-697E-617F-8B2F-770555FAD886}"/>
              </a:ext>
            </a:extLst>
          </p:cNvPr>
          <p:cNvSpPr txBox="1"/>
          <p:nvPr/>
        </p:nvSpPr>
        <p:spPr>
          <a:xfrm>
            <a:off x="1434312" y="824753"/>
            <a:ext cx="4500243" cy="461665"/>
          </a:xfrm>
          <a:prstGeom prst="rect">
            <a:avLst/>
          </a:prstGeom>
          <a:noFill/>
        </p:spPr>
        <p:txBody>
          <a:bodyPr wrap="square" rtlCol="0">
            <a:spAutoFit/>
          </a:bodyPr>
          <a:lstStyle/>
          <a:p>
            <a:r>
              <a:rPr lang="en-US" sz="2400" b="1" dirty="0"/>
              <a:t>.</a:t>
            </a:r>
            <a:endParaRPr lang="en-IN" sz="2400" b="1" dirty="0"/>
          </a:p>
        </p:txBody>
      </p:sp>
      <p:pic>
        <p:nvPicPr>
          <p:cNvPr id="2052" name="Picture 4" descr="Intel Corporation Bangalore Office Photos">
            <a:extLst>
              <a:ext uri="{FF2B5EF4-FFF2-40B4-BE49-F238E27FC236}">
                <a16:creationId xmlns:a16="http://schemas.microsoft.com/office/drawing/2014/main" id="{B4A548B7-59F1-D87E-0333-441789C35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872" y="4132449"/>
            <a:ext cx="5491122" cy="26448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A41486-9507-D61B-6807-1C0BD4D7C2C1}"/>
              </a:ext>
            </a:extLst>
          </p:cNvPr>
          <p:cNvSpPr txBox="1"/>
          <p:nvPr/>
        </p:nvSpPr>
        <p:spPr>
          <a:xfrm>
            <a:off x="1550894" y="546847"/>
            <a:ext cx="4500243" cy="1200329"/>
          </a:xfrm>
          <a:prstGeom prst="rect">
            <a:avLst/>
          </a:prstGeom>
          <a:noFill/>
        </p:spPr>
        <p:txBody>
          <a:bodyPr wrap="square" rtlCol="0">
            <a:spAutoFit/>
          </a:bodyPr>
          <a:lstStyle/>
          <a:p>
            <a:r>
              <a:rPr lang="en-US" sz="2400"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Internship Certificate Was Given By Intel Industry Located At Bangalore.</a:t>
            </a:r>
            <a:endParaRPr lang="en-IN" sz="2400"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55478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641-787B-975D-E664-4336EC9ADE3F}"/>
              </a:ext>
            </a:extLst>
          </p:cNvPr>
          <p:cNvSpPr>
            <a:spLocks noGrp="1"/>
          </p:cNvSpPr>
          <p:nvPr>
            <p:ph type="title"/>
          </p:nvPr>
        </p:nvSpPr>
        <p:spPr/>
        <p:txBody>
          <a:bodyPr>
            <a:normAutofit fontScale="90000"/>
          </a:bodyPr>
          <a:lstStyle/>
          <a:p>
            <a:r>
              <a:rPr lang="en-US" dirty="0">
                <a:latin typeface="Arial Rounded MT Bold" panose="020F0704030504030204" pitchFamily="34" charset="0"/>
              </a:rPr>
              <a:t>*During this internship I have learned about state Machine </a:t>
            </a:r>
            <a:r>
              <a:rPr lang="en-US" dirty="0" err="1">
                <a:latin typeface="Arial Rounded MT Bold" panose="020F0704030504030204" pitchFamily="34" charset="0"/>
              </a:rPr>
              <a:t>diagram,FPGA</a:t>
            </a:r>
            <a:r>
              <a:rPr lang="en-US" dirty="0">
                <a:latin typeface="Arial Rounded MT Bold" panose="020F0704030504030204" pitchFamily="34" charset="0"/>
              </a:rPr>
              <a:t> ,Test branch and block diagram construction and Verilog HDL code.</a:t>
            </a:r>
            <a:br>
              <a:rPr lang="en-US" dirty="0">
                <a:latin typeface="Arial Rounded MT Bold" panose="020F0704030504030204" pitchFamily="34" charset="0"/>
              </a:rPr>
            </a:br>
            <a:r>
              <a:rPr lang="en-US" dirty="0">
                <a:latin typeface="Arial Rounded MT Bold" panose="020F0704030504030204" pitchFamily="34" charset="0"/>
              </a:rPr>
              <a:t>*Pin </a:t>
            </a:r>
            <a:r>
              <a:rPr lang="en-US" dirty="0" err="1">
                <a:latin typeface="Arial Rounded MT Bold" panose="020F0704030504030204" pitchFamily="34" charset="0"/>
              </a:rPr>
              <a:t>Diagram,State</a:t>
            </a:r>
            <a:r>
              <a:rPr lang="en-US" dirty="0">
                <a:latin typeface="Arial Rounded MT Bold" panose="020F0704030504030204" pitchFamily="34" charset="0"/>
              </a:rPr>
              <a:t> Machine Diagram is thought by our industrial mentor.</a:t>
            </a:r>
            <a:br>
              <a:rPr lang="en-US" dirty="0">
                <a:latin typeface="Arial Rounded MT Bold" panose="020F0704030504030204" pitchFamily="34" charset="0"/>
              </a:rPr>
            </a:br>
            <a:r>
              <a:rPr lang="en-US" dirty="0">
                <a:latin typeface="Arial Rounded MT Bold" panose="020F0704030504030204" pitchFamily="34" charset="0"/>
              </a:rPr>
              <a:t>*Flow Diagram and testing and feasibility of this project is thought</a:t>
            </a:r>
            <a:r>
              <a:rPr lang="en-US" dirty="0">
                <a:latin typeface="+mn-lt"/>
              </a:rPr>
              <a:t>.</a:t>
            </a:r>
            <a:endParaRPr lang="en-IN" dirty="0">
              <a:latin typeface="+mn-lt"/>
            </a:endParaRPr>
          </a:p>
        </p:txBody>
      </p:sp>
      <p:sp>
        <p:nvSpPr>
          <p:cNvPr id="3" name="Text Placeholder 2">
            <a:extLst>
              <a:ext uri="{FF2B5EF4-FFF2-40B4-BE49-F238E27FC236}">
                <a16:creationId xmlns:a16="http://schemas.microsoft.com/office/drawing/2014/main" id="{82AAC124-9A4D-7F20-CC9D-519DB18C46B5}"/>
              </a:ext>
            </a:extLst>
          </p:cNvPr>
          <p:cNvSpPr>
            <a:spLocks noGrp="1"/>
          </p:cNvSpPr>
          <p:nvPr>
            <p:ph type="body" sz="half" idx="2"/>
          </p:nvPr>
        </p:nvSpPr>
        <p:spPr/>
        <p:txBody>
          <a:bodyPr/>
          <a:lstStyle/>
          <a:p>
            <a:r>
              <a:rPr lang="en-US" dirty="0"/>
              <a:t>                       </a:t>
            </a:r>
            <a:r>
              <a:rPr lang="en-US" sz="2000" dirty="0">
                <a:latin typeface="Arial Black" panose="020B0A04020102020204" pitchFamily="34" charset="0"/>
              </a:rPr>
              <a:t>This project is completely thought and guided by my mentor </a:t>
            </a:r>
            <a:r>
              <a:rPr lang="en-US" sz="2000" u="sng" dirty="0" err="1">
                <a:latin typeface="Arial Black" panose="020B0A04020102020204" pitchFamily="34" charset="0"/>
              </a:rPr>
              <a:t>Dr.K.Padmanaban</a:t>
            </a:r>
            <a:r>
              <a:rPr lang="en-US" sz="2000" u="sng" dirty="0">
                <a:latin typeface="Arial Black" panose="020B0A04020102020204" pitchFamily="34" charset="0"/>
              </a:rPr>
              <a:t> </a:t>
            </a:r>
            <a:r>
              <a:rPr lang="en-US" sz="2000" dirty="0">
                <a:latin typeface="Arial Black" panose="020B0A04020102020204" pitchFamily="34" charset="0"/>
              </a:rPr>
              <a:t>Who is from Intel Industry.</a:t>
            </a:r>
            <a:endParaRPr lang="en-IN" sz="2000" dirty="0">
              <a:latin typeface="Arial Black" panose="020B0A04020102020204" pitchFamily="34" charset="0"/>
            </a:endParaRPr>
          </a:p>
        </p:txBody>
      </p:sp>
    </p:spTree>
    <p:extLst>
      <p:ext uri="{BB962C8B-B14F-4D97-AF65-F5344CB8AC3E}">
        <p14:creationId xmlns:p14="http://schemas.microsoft.com/office/powerpoint/2010/main" val="167534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FDF45-4659-09C0-C063-8F2AE6886BDB}"/>
              </a:ext>
            </a:extLst>
          </p:cNvPr>
          <p:cNvSpPr txBox="1"/>
          <p:nvPr/>
        </p:nvSpPr>
        <p:spPr>
          <a:xfrm>
            <a:off x="950259" y="618565"/>
            <a:ext cx="10515600" cy="2585323"/>
          </a:xfrm>
          <a:prstGeom prst="rect">
            <a:avLst/>
          </a:prstGeom>
          <a:noFill/>
        </p:spPr>
        <p:txBody>
          <a:bodyPr wrap="square" rtlCol="0">
            <a:spAutoFit/>
          </a:bodyPr>
          <a:lstStyle/>
          <a:p>
            <a:r>
              <a:rPr lang="en-US" b="0" i="0" dirty="0">
                <a:solidFill>
                  <a:srgbClr val="171C2D"/>
                </a:solidFill>
                <a:effectLst/>
                <a:latin typeface="Arial Black" panose="020B0A04020102020204" pitchFamily="34" charset="0"/>
              </a:rPr>
              <a:t>FPGA:</a:t>
            </a:r>
          </a:p>
          <a:p>
            <a:r>
              <a:rPr lang="en-US" dirty="0">
                <a:solidFill>
                  <a:srgbClr val="171C2D"/>
                </a:solidFill>
                <a:latin typeface="Arial Black" panose="020B0A04020102020204" pitchFamily="34" charset="0"/>
              </a:rPr>
              <a:t>             </a:t>
            </a:r>
            <a:r>
              <a:rPr lang="en-US" b="0" i="0" dirty="0">
                <a:solidFill>
                  <a:srgbClr val="171C2D"/>
                </a:solidFill>
                <a:effectLst/>
                <a:latin typeface="Arial Black" panose="020B0A04020102020204" pitchFamily="34" charset="0"/>
              </a:rPr>
              <a:t>Field Programmable Gate Arrays (FPGAs) are semiconductor devices that are based around a matrix of configurable logic blocks (CLBs) connected via programmable interconnects. FPGAs can be reprogrammed to desired application or functionality requirements after manufacturing. This feature distinguishes FPGAs from Application Specific Integrated Circuits (ASICs), which are custom manufactured for specific design tasks. Although one-time programmable (OTP) FPGAs are available, the dominant types are SRAM based which can be reprogrammed as the design evolves</a:t>
            </a:r>
            <a:r>
              <a:rPr lang="en-US" b="0" i="0" dirty="0">
                <a:solidFill>
                  <a:srgbClr val="171C2D"/>
                </a:solidFill>
                <a:effectLst/>
                <a:latin typeface="Roboto" panose="020B0604020202020204" pitchFamily="2" charset="0"/>
              </a:rPr>
              <a:t>.</a:t>
            </a:r>
            <a:endParaRPr lang="en-IN" dirty="0"/>
          </a:p>
        </p:txBody>
      </p:sp>
      <p:sp>
        <p:nvSpPr>
          <p:cNvPr id="5" name="TextBox 4">
            <a:extLst>
              <a:ext uri="{FF2B5EF4-FFF2-40B4-BE49-F238E27FC236}">
                <a16:creationId xmlns:a16="http://schemas.microsoft.com/office/drawing/2014/main" id="{3A15E532-4645-0D7B-6935-87D8B9EEB4FB}"/>
              </a:ext>
            </a:extLst>
          </p:cNvPr>
          <p:cNvSpPr txBox="1"/>
          <p:nvPr/>
        </p:nvSpPr>
        <p:spPr>
          <a:xfrm>
            <a:off x="851647" y="3316941"/>
            <a:ext cx="10416988" cy="2554545"/>
          </a:xfrm>
          <a:prstGeom prst="rect">
            <a:avLst/>
          </a:prstGeom>
          <a:noFill/>
        </p:spPr>
        <p:txBody>
          <a:bodyPr wrap="square" rtlCol="0">
            <a:spAutoFit/>
          </a:bodyPr>
          <a:lstStyle/>
          <a:p>
            <a:r>
              <a:rPr lang="en-US" sz="2000" b="0" i="0" dirty="0">
                <a:effectLst/>
                <a:latin typeface="Arial Black" panose="020B0A04020102020204" pitchFamily="34" charset="0"/>
              </a:rPr>
              <a:t>State machine diagram:</a:t>
            </a:r>
          </a:p>
          <a:p>
            <a:r>
              <a:rPr lang="en-US" sz="2000" b="0" i="0" dirty="0">
                <a:effectLst/>
                <a:latin typeface="Arial Black" panose="020B0A04020102020204" pitchFamily="34" charset="0"/>
              </a:rPr>
              <a:t>State machine diagram typically are used to describe state-dependent behavior for an object. </a:t>
            </a:r>
            <a:r>
              <a:rPr lang="en-US" sz="2000" b="1" i="0" dirty="0">
                <a:effectLst/>
                <a:latin typeface="Arial Black" panose="020B0A04020102020204" pitchFamily="34" charset="0"/>
              </a:rPr>
              <a:t>An object responds differently to the same event depending on what state it is in</a:t>
            </a:r>
            <a:r>
              <a:rPr lang="en-US" sz="2000" b="0" i="0" dirty="0">
                <a:effectLst/>
                <a:latin typeface="Arial Black" panose="020B0A04020102020204" pitchFamily="34" charset="0"/>
              </a:rPr>
              <a:t>. State machine diagrams are usually applied to objects but can be applied to any element that has behavior to other entities such as: actors, use cases, methods, subsystems systems and etc. and they are typically used in conjunction with interaction diagrams </a:t>
            </a:r>
            <a:endParaRPr lang="en-IN" sz="2000" dirty="0">
              <a:latin typeface="Arial Black" panose="020B0A04020102020204" pitchFamily="34" charset="0"/>
            </a:endParaRPr>
          </a:p>
        </p:txBody>
      </p:sp>
    </p:spTree>
    <p:extLst>
      <p:ext uri="{BB962C8B-B14F-4D97-AF65-F5344CB8AC3E}">
        <p14:creationId xmlns:p14="http://schemas.microsoft.com/office/powerpoint/2010/main" val="296730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8DCF14-BEB2-476E-2070-5462F30D9A64}"/>
              </a:ext>
            </a:extLst>
          </p:cNvPr>
          <p:cNvSpPr txBox="1"/>
          <p:nvPr/>
        </p:nvSpPr>
        <p:spPr>
          <a:xfrm>
            <a:off x="1613647" y="152400"/>
            <a:ext cx="10103224" cy="6124754"/>
          </a:xfrm>
          <a:prstGeom prst="rect">
            <a:avLst/>
          </a:prstGeom>
          <a:noFill/>
        </p:spPr>
        <p:txBody>
          <a:bodyPr wrap="square" rtlCol="0">
            <a:spAutoFit/>
          </a:bodyPr>
          <a:lstStyle/>
          <a:p>
            <a:r>
              <a:rPr lang="en-US" sz="2800" b="1" dirty="0"/>
              <a:t>Aim Of The Project:</a:t>
            </a:r>
          </a:p>
          <a:p>
            <a:r>
              <a:rPr lang="en-US" sz="2800" dirty="0"/>
              <a:t>                                     .Electricity Billing System is a software-based application.</a:t>
            </a:r>
          </a:p>
          <a:p>
            <a:endParaRPr lang="en-US" sz="2800" dirty="0"/>
          </a:p>
          <a:p>
            <a:r>
              <a:rPr lang="en-US" sz="2800" dirty="0" err="1"/>
              <a:t>i</a:t>
            </a:r>
            <a:r>
              <a:rPr lang="en-US" sz="2800" dirty="0"/>
              <a:t>. This project aims at serving the department of electricity by</a:t>
            </a:r>
          </a:p>
          <a:p>
            <a:r>
              <a:rPr lang="en-US" sz="2800" dirty="0"/>
              <a:t>computerizing the billing system.</a:t>
            </a:r>
          </a:p>
          <a:p>
            <a:endParaRPr lang="en-US" sz="2800" dirty="0"/>
          </a:p>
          <a:p>
            <a:r>
              <a:rPr lang="en-US" sz="2800" dirty="0"/>
              <a:t>ii. It mainly focuses on the calculation of units consumed during the</a:t>
            </a:r>
          </a:p>
          <a:p>
            <a:r>
              <a:rPr lang="en-US" sz="2800" dirty="0"/>
              <a:t>specified time and the money to be charged by the electricity offices.</a:t>
            </a:r>
          </a:p>
          <a:p>
            <a:endParaRPr lang="en-US" sz="2800" dirty="0"/>
          </a:p>
          <a:p>
            <a:r>
              <a:rPr lang="en-US" sz="2800" dirty="0"/>
              <a:t>iii. This computerized system will make the overall billing system easy,</a:t>
            </a:r>
          </a:p>
          <a:p>
            <a:r>
              <a:rPr lang="en-US" sz="2800" dirty="0"/>
              <a:t>accessible, comfortable, and effective for consumers.</a:t>
            </a:r>
            <a:endParaRPr lang="en-IN" sz="2800" dirty="0"/>
          </a:p>
        </p:txBody>
      </p:sp>
    </p:spTree>
    <p:extLst>
      <p:ext uri="{BB962C8B-B14F-4D97-AF65-F5344CB8AC3E}">
        <p14:creationId xmlns:p14="http://schemas.microsoft.com/office/powerpoint/2010/main" val="182093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DBF47C3-26A0-C1E9-4016-32033DF1FC4C}"/>
              </a:ext>
            </a:extLst>
          </p:cNvPr>
          <p:cNvSpPr/>
          <p:nvPr/>
        </p:nvSpPr>
        <p:spPr>
          <a:xfrm>
            <a:off x="1855694" y="519953"/>
            <a:ext cx="3236259" cy="13447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FF0000"/>
                </a:highlight>
              </a:rPr>
              <a:t>BLOCK DIAGRAM</a:t>
            </a:r>
            <a:endParaRPr lang="en-IN" dirty="0">
              <a:highlight>
                <a:srgbClr val="FF0000"/>
              </a:highlight>
            </a:endParaRPr>
          </a:p>
        </p:txBody>
      </p:sp>
      <p:pic>
        <p:nvPicPr>
          <p:cNvPr id="4" name="Picture 3">
            <a:extLst>
              <a:ext uri="{FF2B5EF4-FFF2-40B4-BE49-F238E27FC236}">
                <a16:creationId xmlns:a16="http://schemas.microsoft.com/office/drawing/2014/main" id="{03E91574-A6ED-5616-47D9-399B09E13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487" y="2070847"/>
            <a:ext cx="9655377" cy="3673158"/>
          </a:xfrm>
          <a:prstGeom prst="rect">
            <a:avLst/>
          </a:prstGeom>
        </p:spPr>
      </p:pic>
    </p:spTree>
    <p:extLst>
      <p:ext uri="{BB962C8B-B14F-4D97-AF65-F5344CB8AC3E}">
        <p14:creationId xmlns:p14="http://schemas.microsoft.com/office/powerpoint/2010/main" val="407830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615C1-0F8D-2B98-8732-9A9F61D9D164}"/>
              </a:ext>
            </a:extLst>
          </p:cNvPr>
          <p:cNvSpPr txBox="1"/>
          <p:nvPr/>
        </p:nvSpPr>
        <p:spPr>
          <a:xfrm>
            <a:off x="1488141" y="421341"/>
            <a:ext cx="10533530" cy="5355312"/>
          </a:xfrm>
          <a:prstGeom prst="rect">
            <a:avLst/>
          </a:prstGeom>
          <a:noFill/>
        </p:spPr>
        <p:txBody>
          <a:bodyPr wrap="square" rtlCol="0">
            <a:spAutoFit/>
          </a:bodyPr>
          <a:lstStyle/>
          <a:p>
            <a:r>
              <a:rPr lang="en-US" dirty="0">
                <a:latin typeface="Arial Black" panose="020B0A04020102020204" pitchFamily="34" charset="0"/>
              </a:rPr>
              <a:t>Algorithm (Steps):</a:t>
            </a:r>
          </a:p>
          <a:p>
            <a:endParaRPr lang="en-US" dirty="0">
              <a:latin typeface="Arial Black" panose="020B0A04020102020204" pitchFamily="34" charset="0"/>
            </a:endParaRPr>
          </a:p>
          <a:p>
            <a:r>
              <a:rPr lang="en-US" dirty="0">
                <a:latin typeface="Arial Black" panose="020B0A04020102020204" pitchFamily="34" charset="0"/>
              </a:rPr>
              <a:t>1.Initialize the variables and registers: -Initialize the state variable to IDLE</a:t>
            </a:r>
          </a:p>
          <a:p>
            <a:r>
              <a:rPr lang="en-US" dirty="0">
                <a:latin typeface="Arial Black" panose="020B0A04020102020204" pitchFamily="34" charset="0"/>
              </a:rPr>
              <a:t>state. -Set the output registers (dis, successful, </a:t>
            </a:r>
            <a:r>
              <a:rPr lang="en-US" dirty="0" err="1">
                <a:latin typeface="Arial Black" panose="020B0A04020102020204" pitchFamily="34" charset="0"/>
              </a:rPr>
              <a:t>paidamt</a:t>
            </a:r>
            <a:r>
              <a:rPr lang="en-US" dirty="0">
                <a:latin typeface="Arial Black" panose="020B0A04020102020204" pitchFamily="34" charset="0"/>
              </a:rPr>
              <a:t>) to their initial values. -</a:t>
            </a:r>
          </a:p>
          <a:p>
            <a:r>
              <a:rPr lang="en-US" dirty="0">
                <a:latin typeface="Arial Black" panose="020B0A04020102020204" pitchFamily="34" charset="0"/>
              </a:rPr>
              <a:t>Initialize the </a:t>
            </a:r>
            <a:r>
              <a:rPr lang="en-US" dirty="0" err="1">
                <a:latin typeface="Arial Black" panose="020B0A04020102020204" pitchFamily="34" charset="0"/>
              </a:rPr>
              <a:t>totalcurrency</a:t>
            </a:r>
            <a:r>
              <a:rPr lang="en-US" dirty="0">
                <a:latin typeface="Arial Black" panose="020B0A04020102020204" pitchFamily="34" charset="0"/>
              </a:rPr>
              <a:t>, </a:t>
            </a:r>
            <a:r>
              <a:rPr lang="en-US" dirty="0" err="1">
                <a:latin typeface="Arial Black" panose="020B0A04020102020204" pitchFamily="34" charset="0"/>
              </a:rPr>
              <a:t>storedExcessAmount</a:t>
            </a:r>
            <a:r>
              <a:rPr lang="en-US" dirty="0">
                <a:latin typeface="Arial Black" panose="020B0A04020102020204" pitchFamily="34" charset="0"/>
              </a:rPr>
              <a:t>, and </a:t>
            </a:r>
            <a:r>
              <a:rPr lang="en-US" dirty="0" err="1">
                <a:latin typeface="Arial Black" panose="020B0A04020102020204" pitchFamily="34" charset="0"/>
              </a:rPr>
              <a:t>storedInsufficientAmount</a:t>
            </a:r>
            <a:endParaRPr lang="en-US" dirty="0">
              <a:latin typeface="Arial Black" panose="020B0A04020102020204" pitchFamily="34" charset="0"/>
            </a:endParaRPr>
          </a:p>
          <a:p>
            <a:r>
              <a:rPr lang="en-US" dirty="0">
                <a:latin typeface="Arial Black" panose="020B0A04020102020204" pitchFamily="34" charset="0"/>
              </a:rPr>
              <a:t>registers to zero. -Initialize the </a:t>
            </a:r>
            <a:r>
              <a:rPr lang="en-US" dirty="0" err="1">
                <a:latin typeface="Arial Black" panose="020B0A04020102020204" pitchFamily="34" charset="0"/>
              </a:rPr>
              <a:t>currentAmount</a:t>
            </a:r>
            <a:r>
              <a:rPr lang="en-US" dirty="0">
                <a:latin typeface="Arial Black" panose="020B0A04020102020204" pitchFamily="34" charset="0"/>
              </a:rPr>
              <a:t>, </a:t>
            </a:r>
            <a:r>
              <a:rPr lang="en-US" dirty="0" err="1">
                <a:latin typeface="Arial Black" panose="020B0A04020102020204" pitchFamily="34" charset="0"/>
              </a:rPr>
              <a:t>excessAmount</a:t>
            </a:r>
            <a:r>
              <a:rPr lang="en-US" dirty="0">
                <a:latin typeface="Arial Black" panose="020B0A04020102020204" pitchFamily="34" charset="0"/>
              </a:rPr>
              <a:t>,</a:t>
            </a:r>
          </a:p>
          <a:p>
            <a:r>
              <a:rPr lang="en-US" dirty="0" err="1">
                <a:latin typeface="Arial Black" panose="020B0A04020102020204" pitchFamily="34" charset="0"/>
              </a:rPr>
              <a:t>insufficientAmount</a:t>
            </a:r>
            <a:r>
              <a:rPr lang="en-US" dirty="0">
                <a:latin typeface="Arial Black" panose="020B0A04020102020204" pitchFamily="34" charset="0"/>
              </a:rPr>
              <a:t>, amt, and due variables to zero.</a:t>
            </a:r>
          </a:p>
          <a:p>
            <a:endParaRPr lang="en-US" dirty="0">
              <a:latin typeface="Arial Black" panose="020B0A04020102020204" pitchFamily="34" charset="0"/>
            </a:endParaRPr>
          </a:p>
          <a:p>
            <a:r>
              <a:rPr lang="en-US" dirty="0">
                <a:latin typeface="Arial Black" panose="020B0A04020102020204" pitchFamily="34" charset="0"/>
              </a:rPr>
              <a:t>2. Define the state transition logic: -On every positive edge of the clock (</a:t>
            </a:r>
            <a:r>
              <a:rPr lang="en-US" dirty="0" err="1">
                <a:latin typeface="Arial Black" panose="020B0A04020102020204" pitchFamily="34" charset="0"/>
              </a:rPr>
              <a:t>clk</a:t>
            </a:r>
            <a:r>
              <a:rPr lang="en-US" dirty="0">
                <a:latin typeface="Arial Black" panose="020B0A04020102020204" pitchFamily="34" charset="0"/>
              </a:rPr>
              <a:t>),</a:t>
            </a:r>
          </a:p>
          <a:p>
            <a:r>
              <a:rPr lang="en-US" dirty="0">
                <a:latin typeface="Arial Black" panose="020B0A04020102020204" pitchFamily="34" charset="0"/>
              </a:rPr>
              <a:t>check if the system is in the reset state (</a:t>
            </a:r>
            <a:r>
              <a:rPr lang="en-US" dirty="0" err="1">
                <a:latin typeface="Arial Black" panose="020B0A04020102020204" pitchFamily="34" charset="0"/>
              </a:rPr>
              <a:t>rst</a:t>
            </a:r>
            <a:r>
              <a:rPr lang="en-US" dirty="0">
                <a:latin typeface="Arial Black" panose="020B0A04020102020204" pitchFamily="34" charset="0"/>
              </a:rPr>
              <a:t>). -If </a:t>
            </a:r>
            <a:r>
              <a:rPr lang="en-US" dirty="0" err="1">
                <a:latin typeface="Arial Black" panose="020B0A04020102020204" pitchFamily="34" charset="0"/>
              </a:rPr>
              <a:t>rst</a:t>
            </a:r>
            <a:r>
              <a:rPr lang="en-US" dirty="0">
                <a:latin typeface="Arial Black" panose="020B0A04020102020204" pitchFamily="34" charset="0"/>
              </a:rPr>
              <a:t> is active, set the state to</a:t>
            </a:r>
          </a:p>
          <a:p>
            <a:r>
              <a:rPr lang="en-US" dirty="0">
                <a:latin typeface="Arial Black" panose="020B0A04020102020204" pitchFamily="34" charset="0"/>
              </a:rPr>
              <a:t>IDLE. -If </a:t>
            </a:r>
            <a:r>
              <a:rPr lang="en-US" dirty="0" err="1">
                <a:latin typeface="Arial Black" panose="020B0A04020102020204" pitchFamily="34" charset="0"/>
              </a:rPr>
              <a:t>rst</a:t>
            </a:r>
            <a:r>
              <a:rPr lang="en-US" dirty="0">
                <a:latin typeface="Arial Black" panose="020B0A04020102020204" pitchFamily="34" charset="0"/>
              </a:rPr>
              <a:t> is not active, set the state to the </a:t>
            </a:r>
            <a:r>
              <a:rPr lang="en-US" dirty="0" err="1">
                <a:latin typeface="Arial Black" panose="020B0A04020102020204" pitchFamily="34" charset="0"/>
              </a:rPr>
              <a:t>next_state</a:t>
            </a:r>
            <a:r>
              <a:rPr lang="en-US" dirty="0">
                <a:latin typeface="Arial Black" panose="020B0A04020102020204" pitchFamily="34" charset="0"/>
              </a:rPr>
              <a:t> determined in the</a:t>
            </a:r>
          </a:p>
          <a:p>
            <a:r>
              <a:rPr lang="en-US" dirty="0">
                <a:latin typeface="Arial Black" panose="020B0A04020102020204" pitchFamily="34" charset="0"/>
              </a:rPr>
              <a:t>previous cycle.</a:t>
            </a:r>
          </a:p>
          <a:p>
            <a:endParaRPr lang="en-US" dirty="0">
              <a:latin typeface="Arial Black" panose="020B0A04020102020204" pitchFamily="34" charset="0"/>
            </a:endParaRPr>
          </a:p>
          <a:p>
            <a:r>
              <a:rPr lang="en-US" dirty="0">
                <a:latin typeface="Arial Black" panose="020B0A04020102020204" pitchFamily="34" charset="0"/>
              </a:rPr>
              <a:t>3.Define the state-based behavior: -Use a combinational always @(*) block to</a:t>
            </a:r>
          </a:p>
          <a:p>
            <a:r>
              <a:rPr lang="en-US" dirty="0">
                <a:latin typeface="Arial Black" panose="020B0A04020102020204" pitchFamily="34" charset="0"/>
              </a:rPr>
              <a:t>determine the behavior based on the current state. -Inside the always @(*)</a:t>
            </a:r>
          </a:p>
          <a:p>
            <a:r>
              <a:rPr lang="en-US" dirty="0">
                <a:latin typeface="Arial Black" panose="020B0A04020102020204" pitchFamily="34" charset="0"/>
              </a:rPr>
              <a:t>block, use a case statement to evaluate the current state. -Based on the current</a:t>
            </a:r>
          </a:p>
          <a:p>
            <a:r>
              <a:rPr lang="en-US" dirty="0">
                <a:latin typeface="Arial Black" panose="020B0A04020102020204" pitchFamily="34" charset="0"/>
              </a:rPr>
              <a:t>state, define the behavior for each state. ANY TIME ELECTRICITY BILL</a:t>
            </a:r>
          </a:p>
          <a:p>
            <a:r>
              <a:rPr lang="en-US" dirty="0">
                <a:latin typeface="Arial Black" panose="020B0A04020102020204" pitchFamily="34" charset="0"/>
              </a:rPr>
              <a:t>PAYMENT MACHINE.</a:t>
            </a:r>
          </a:p>
          <a:p>
            <a:endParaRPr lang="en-IN" dirty="0"/>
          </a:p>
        </p:txBody>
      </p:sp>
    </p:spTree>
    <p:extLst>
      <p:ext uri="{BB962C8B-B14F-4D97-AF65-F5344CB8AC3E}">
        <p14:creationId xmlns:p14="http://schemas.microsoft.com/office/powerpoint/2010/main" val="816432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291</TotalTime>
  <Words>1512</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Unicode MS</vt:lpstr>
      <vt:lpstr>Algerian</vt:lpstr>
      <vt:lpstr>Arial</vt:lpstr>
      <vt:lpstr>Arial Black</vt:lpstr>
      <vt:lpstr>Arial Rounded MT Bold</vt:lpstr>
      <vt:lpstr>Corbel</vt:lpstr>
      <vt:lpstr>Georgia</vt:lpstr>
      <vt:lpstr>Roboto</vt:lpstr>
      <vt:lpstr>Parallax</vt:lpstr>
      <vt:lpstr>Design And Implementation Of Electricity Bill Payment</vt:lpstr>
      <vt:lpstr>PowerPoint Presentation</vt:lpstr>
      <vt:lpstr>PowerPoint Presentation</vt:lpstr>
      <vt:lpstr>PowerPoint Presentation</vt:lpstr>
      <vt:lpstr>*During this internship I have learned about state Machine diagram,FPGA ,Test branch and block diagram construction and Verilog HDL code. *Pin Diagram,State Machine Diagram is thought by our industrial mentor. *Flow Diagram and testing and feasibility of this project is thought.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Electricity Bill Payment</dc:title>
  <dc:creator>joseph stephy</dc:creator>
  <cp:lastModifiedBy>joseph stephy</cp:lastModifiedBy>
  <cp:revision>2</cp:revision>
  <dcterms:created xsi:type="dcterms:W3CDTF">2023-10-08T19:30:52Z</dcterms:created>
  <dcterms:modified xsi:type="dcterms:W3CDTF">2023-10-09T20:21:35Z</dcterms:modified>
</cp:coreProperties>
</file>