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6" r:id="rId9"/>
    <p:sldId id="263" r:id="rId10"/>
    <p:sldId id="264" r:id="rId11"/>
    <p:sldId id="265" r:id="rId12"/>
  </p:sldIdLst>
  <p:sldSz cx="9144000" cy="5143500" type="screen16x9"/>
  <p:notesSz cx="6858000" cy="9144000"/>
  <p:embeddedFontLst>
    <p:embeddedFont>
      <p:font typeface="Inter Black" panose="020B0604020202020204" charset="0"/>
      <p:bold r:id="rId14"/>
    </p:embeddedFont>
    <p:embeddedFont>
      <p:font typeface="Poppins"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p:scale>
          <a:sx n="75" d="100"/>
          <a:sy n="75" d="100"/>
        </p:scale>
        <p:origin x="1176" y="3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71586504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71586504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714247543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71424754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71424754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71424754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71424754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71424754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171424754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171424754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171424754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171424754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171424754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171424754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71424754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71424754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71424754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71424754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819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71424754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71424754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scikit-learn.org/stable/modules/generated/sklearn.metrics.mean_absolute_error.html#sklearn.metrics.mean_absolute_error"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hyperlink" Target="https://stackoverflow.com/questions/34007308/linear-regression-analysis-with-string-categorical-features-variables" TargetMode="External"/><Relationship Id="rId4" Type="http://schemas.openxmlformats.org/officeDocument/2006/relationships/hyperlink" Target="https://www.geeksforgeeks.org/python-pandas-get_dummies-method/"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pratikshashreya@karunya.edu.i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URK21CO3006/temp3" TargetMode="External"/><Relationship Id="rId5" Type="http://schemas.openxmlformats.org/officeDocument/2006/relationships/hyperlink" Target="https://github.com/URK21CS3014/temp3" TargetMode="External"/><Relationship Id="rId4" Type="http://schemas.openxmlformats.org/officeDocument/2006/relationships/hyperlink" Target="mailto:praisypetra@karunya.edu.i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drive/folders/1Ciaj0v9iS8qCS7aTcrJRzSnMX0kN4nb/"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5"/>
          </a:xfrm>
          <a:prstGeom prst="rect">
            <a:avLst/>
          </a:prstGeom>
          <a:noFill/>
          <a:ln>
            <a:noFill/>
          </a:ln>
        </p:spPr>
      </p:pic>
      <p:sp>
        <p:nvSpPr>
          <p:cNvPr id="55" name="Google Shape;55;p13"/>
          <p:cNvSpPr txBox="1"/>
          <p:nvPr/>
        </p:nvSpPr>
        <p:spPr>
          <a:xfrm>
            <a:off x="327775" y="3232600"/>
            <a:ext cx="4244100"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lt1"/>
                </a:solidFill>
                <a:latin typeface="Poppins"/>
                <a:ea typeface="Poppins"/>
                <a:cs typeface="Poppins"/>
                <a:sym typeface="Poppins"/>
              </a:rPr>
              <a:t>Add Team Members Names here</a:t>
            </a:r>
            <a:endParaRPr sz="1600">
              <a:solidFill>
                <a:schemeClr val="lt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p:nvPr/>
        </p:nvSpPr>
        <p:spPr>
          <a:xfrm>
            <a:off x="1401150" y="1937150"/>
            <a:ext cx="6341700" cy="172045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The performance metrics of the model which we made has a precision of 0.5 and with an accuracy of 1.0 which is overfitting due to small amount of data however the model can be a bit accurate about the population in the upcoming years </a:t>
            </a:r>
            <a:endParaRPr sz="1600" dirty="0">
              <a:solidFill>
                <a:srgbClr val="000000"/>
              </a:solidFill>
            </a:endParaRPr>
          </a:p>
        </p:txBody>
      </p:sp>
      <p:sp>
        <p:nvSpPr>
          <p:cNvPr id="106" name="Google Shape;106;p21"/>
          <p:cNvSpPr txBox="1"/>
          <p:nvPr/>
        </p:nvSpPr>
        <p:spPr>
          <a:xfrm>
            <a:off x="713250" y="46785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a:solidFill>
                  <a:schemeClr val="dk1"/>
                </a:solidFill>
                <a:latin typeface="Inter Black"/>
                <a:ea typeface="Inter Black"/>
                <a:cs typeface="Inter Black"/>
                <a:sym typeface="Inter Black"/>
              </a:rPr>
              <a:t>PERFORMANCE METRICS</a:t>
            </a:r>
            <a:endParaRPr sz="3400">
              <a:latin typeface="Inter Black"/>
              <a:ea typeface="Inter Black"/>
              <a:cs typeface="Inter Black"/>
              <a:sym typeface="Inter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p:nvPr/>
        </p:nvSpPr>
        <p:spPr>
          <a:xfrm>
            <a:off x="1079550" y="1827400"/>
            <a:ext cx="6984900" cy="9390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Through this project we have gained a vast insights from the model that as years pass by the population might vary from country to country depending upon the resources the health might vary in various countries </a:t>
            </a:r>
            <a:endParaRPr sz="1600" dirty="0"/>
          </a:p>
          <a:p>
            <a:pPr marL="457200" lvl="0" indent="-330200" algn="l" rtl="0">
              <a:spcBef>
                <a:spcPts val="0"/>
              </a:spcBef>
              <a:spcAft>
                <a:spcPts val="0"/>
              </a:spcAft>
              <a:buSzPts val="1600"/>
              <a:buChar char="●"/>
            </a:pPr>
            <a:r>
              <a:rPr lang="en" sz="1600" dirty="0"/>
              <a:t>References that we used in the project are:</a:t>
            </a:r>
          </a:p>
          <a:p>
            <a:pPr marL="457200" lvl="0" indent="-330200" algn="l" rtl="0">
              <a:spcBef>
                <a:spcPts val="0"/>
              </a:spcBef>
              <a:spcAft>
                <a:spcPts val="0"/>
              </a:spcAft>
              <a:buSzPts val="1600"/>
              <a:buChar char="●"/>
            </a:pPr>
            <a:r>
              <a:rPr lang="en-IN" sz="1600" dirty="0">
                <a:hlinkClick r:id="rId3"/>
              </a:rPr>
              <a:t>https://scikit-learn.org/stable/modules/generated/sklearn.metrics.mean_absolute_error.html#sklearn.metrics.mean_absolute_error</a:t>
            </a:r>
            <a:endParaRPr lang="en-IN" sz="1600" dirty="0"/>
          </a:p>
          <a:p>
            <a:pPr marL="457200" lvl="0" indent="-330200" algn="l" rtl="0">
              <a:spcBef>
                <a:spcPts val="0"/>
              </a:spcBef>
              <a:spcAft>
                <a:spcPts val="0"/>
              </a:spcAft>
              <a:buSzPts val="1600"/>
              <a:buChar char="●"/>
            </a:pPr>
            <a:r>
              <a:rPr lang="en-IN" sz="1600" dirty="0">
                <a:hlinkClick r:id="rId4"/>
              </a:rPr>
              <a:t>https://www.geeksforgeeks.org/python-pandas-get_dummies-method/</a:t>
            </a:r>
            <a:endParaRPr lang="en-IN" sz="1600" dirty="0"/>
          </a:p>
          <a:p>
            <a:pPr marL="457200" lvl="0" indent="-330200" algn="l" rtl="0">
              <a:spcBef>
                <a:spcPts val="0"/>
              </a:spcBef>
              <a:spcAft>
                <a:spcPts val="0"/>
              </a:spcAft>
              <a:buSzPts val="1600"/>
              <a:buChar char="●"/>
            </a:pPr>
            <a:r>
              <a:rPr lang="en-IN" sz="1600" dirty="0">
                <a:hlinkClick r:id="rId5"/>
              </a:rPr>
              <a:t>https://stackoverflow.com/questions/34007308/linear-regression-analysis-with-string-categorical-features-variables</a:t>
            </a:r>
            <a:endParaRPr lang="en-IN" sz="1600" dirty="0"/>
          </a:p>
          <a:p>
            <a:pPr marL="457200" lvl="0" indent="-330200" algn="l" rtl="0">
              <a:spcBef>
                <a:spcPts val="0"/>
              </a:spcBef>
              <a:spcAft>
                <a:spcPts val="0"/>
              </a:spcAft>
              <a:buSzPts val="1600"/>
              <a:buChar char="●"/>
            </a:pPr>
            <a:endParaRPr lang="en" sz="1600" dirty="0"/>
          </a:p>
          <a:p>
            <a:pPr marL="457200" lvl="0" indent="-330200" algn="l" rtl="0">
              <a:spcBef>
                <a:spcPts val="0"/>
              </a:spcBef>
              <a:spcAft>
                <a:spcPts val="0"/>
              </a:spcAft>
              <a:buSzPts val="1600"/>
              <a:buChar char="●"/>
            </a:pPr>
            <a:endParaRPr sz="1600" dirty="0"/>
          </a:p>
        </p:txBody>
      </p:sp>
      <p:sp>
        <p:nvSpPr>
          <p:cNvPr id="112" name="Google Shape;112;p22"/>
          <p:cNvSpPr txBox="1"/>
          <p:nvPr/>
        </p:nvSpPr>
        <p:spPr>
          <a:xfrm>
            <a:off x="713250" y="46785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a:solidFill>
                  <a:schemeClr val="dk1"/>
                </a:solidFill>
                <a:latin typeface="Inter Black"/>
                <a:ea typeface="Inter Black"/>
                <a:cs typeface="Inter Black"/>
                <a:sym typeface="Inter Black"/>
              </a:rPr>
              <a:t>INSIGHTS GAINED AND REFERENCES USED</a:t>
            </a:r>
            <a:endParaRPr sz="3400">
              <a:latin typeface="Inter Black"/>
              <a:ea typeface="Inter Black"/>
              <a:cs typeface="Inter Black"/>
              <a:sym typeface="Inter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1442550" y="2161050"/>
            <a:ext cx="6258900" cy="8214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Char char="●"/>
            </a:pPr>
            <a:r>
              <a:rPr lang="en" sz="1600" dirty="0"/>
              <a:t>Good Health</a:t>
            </a:r>
            <a:endParaRPr sz="1600" dirty="0"/>
          </a:p>
          <a:p>
            <a:pPr marL="457200" lvl="0" indent="-330200" algn="l" rtl="0">
              <a:spcBef>
                <a:spcPts val="0"/>
              </a:spcBef>
              <a:spcAft>
                <a:spcPts val="0"/>
              </a:spcAft>
              <a:buClr>
                <a:srgbClr val="000000"/>
              </a:buClr>
              <a:buSzPts val="1600"/>
              <a:buChar char="●"/>
            </a:pPr>
            <a:r>
              <a:rPr lang="en" sz="1600" dirty="0"/>
              <a:t>T</a:t>
            </a:r>
            <a:r>
              <a:rPr lang="en" sz="1600" dirty="0">
                <a:solidFill>
                  <a:srgbClr val="000000"/>
                </a:solidFill>
              </a:rPr>
              <a:t>eam member names: Pratiksha Shreya Baxla,Praisy Petra</a:t>
            </a:r>
            <a:endParaRPr sz="1600" dirty="0"/>
          </a:p>
          <a:p>
            <a:pPr marL="457200" lvl="0" indent="-330200" algn="l" rtl="0">
              <a:spcBef>
                <a:spcPts val="0"/>
              </a:spcBef>
              <a:spcAft>
                <a:spcPts val="0"/>
              </a:spcAft>
              <a:buClr>
                <a:srgbClr val="000000"/>
              </a:buClr>
              <a:buSzPts val="1600"/>
              <a:buChar char="●"/>
            </a:pPr>
            <a:r>
              <a:rPr lang="en" sz="1600" dirty="0"/>
              <a:t>R</a:t>
            </a:r>
            <a:r>
              <a:rPr lang="en" sz="1600" dirty="0">
                <a:solidFill>
                  <a:srgbClr val="000000"/>
                </a:solidFill>
              </a:rPr>
              <a:t>egistration number:URK21CS3014,URK21CO3006</a:t>
            </a:r>
            <a:endParaRPr sz="1600" dirty="0"/>
          </a:p>
          <a:p>
            <a:pPr marL="457200" lvl="0" indent="-330200" algn="l" rtl="0">
              <a:spcBef>
                <a:spcPts val="0"/>
              </a:spcBef>
              <a:spcAft>
                <a:spcPts val="0"/>
              </a:spcAft>
              <a:buClr>
                <a:srgbClr val="000000"/>
              </a:buClr>
              <a:buSzPts val="1600"/>
              <a:buChar char="●"/>
            </a:pPr>
            <a:r>
              <a:rPr lang="en" sz="1600" dirty="0"/>
              <a:t>K-M</a:t>
            </a:r>
            <a:r>
              <a:rPr lang="en" sz="1600" dirty="0">
                <a:solidFill>
                  <a:srgbClr val="000000"/>
                </a:solidFill>
              </a:rPr>
              <a:t>ail </a:t>
            </a:r>
            <a:r>
              <a:rPr lang="en" sz="1600" dirty="0"/>
              <a:t>: </a:t>
            </a:r>
            <a:r>
              <a:rPr lang="en" sz="1600" dirty="0">
                <a:hlinkClick r:id="rId3"/>
              </a:rPr>
              <a:t>pratikshashreya@karunya.edu.in</a:t>
            </a:r>
            <a:endParaRPr lang="en" sz="1600" dirty="0"/>
          </a:p>
          <a:p>
            <a:pPr marL="457200" lvl="0" indent="-330200" algn="l" rtl="0">
              <a:spcBef>
                <a:spcPts val="0"/>
              </a:spcBef>
              <a:spcAft>
                <a:spcPts val="0"/>
              </a:spcAft>
              <a:buClr>
                <a:srgbClr val="000000"/>
              </a:buClr>
              <a:buSzPts val="1600"/>
              <a:buChar char="●"/>
            </a:pPr>
            <a:r>
              <a:rPr lang="en" sz="1600" dirty="0">
                <a:hlinkClick r:id="rId4"/>
              </a:rPr>
              <a:t>praisypetra@karunya.edu.in</a:t>
            </a:r>
            <a:endParaRPr sz="1600" dirty="0"/>
          </a:p>
          <a:p>
            <a:pPr marL="457200" lvl="0" indent="-330200" algn="l" rtl="0">
              <a:spcBef>
                <a:spcPts val="0"/>
              </a:spcBef>
              <a:spcAft>
                <a:spcPts val="0"/>
              </a:spcAft>
              <a:buClr>
                <a:srgbClr val="000000"/>
              </a:buClr>
              <a:buSzPts val="1600"/>
              <a:buChar char="●"/>
            </a:pPr>
            <a:r>
              <a:rPr lang="en" sz="1600" dirty="0">
                <a:solidFill>
                  <a:srgbClr val="000000"/>
                </a:solidFill>
              </a:rPr>
              <a:t>GitHub </a:t>
            </a:r>
            <a:r>
              <a:rPr lang="en" sz="1600" dirty="0"/>
              <a:t>R</a:t>
            </a:r>
            <a:r>
              <a:rPr lang="en" sz="1600" dirty="0">
                <a:solidFill>
                  <a:srgbClr val="000000"/>
                </a:solidFill>
              </a:rPr>
              <a:t>epository Link:URK21CS3014</a:t>
            </a:r>
          </a:p>
          <a:p>
            <a:pPr marL="457200" lvl="0" indent="-330200" algn="l" rtl="0">
              <a:spcBef>
                <a:spcPts val="0"/>
              </a:spcBef>
              <a:spcAft>
                <a:spcPts val="0"/>
              </a:spcAft>
              <a:buClr>
                <a:srgbClr val="000000"/>
              </a:buClr>
              <a:buSzPts val="1600"/>
              <a:buChar char="●"/>
            </a:pPr>
            <a:r>
              <a:rPr lang="en-IN" sz="1600" dirty="0">
                <a:solidFill>
                  <a:srgbClr val="000000"/>
                </a:solidFill>
                <a:hlinkClick r:id="rId5"/>
              </a:rPr>
              <a:t>https://github.com/URK21CS3014/temp3</a:t>
            </a:r>
            <a:endParaRPr lang="en" sz="1600" dirty="0"/>
          </a:p>
          <a:p>
            <a:pPr marL="457200" indent="-330200">
              <a:buSzPts val="1600"/>
              <a:buFont typeface="Arial"/>
              <a:buChar char="●"/>
            </a:pPr>
            <a:r>
              <a:rPr lang="en" sz="1600" dirty="0">
                <a:solidFill>
                  <a:srgbClr val="000000"/>
                </a:solidFill>
              </a:rPr>
              <a:t>GitHub </a:t>
            </a:r>
            <a:r>
              <a:rPr lang="en" sz="1600" dirty="0"/>
              <a:t>R</a:t>
            </a:r>
            <a:r>
              <a:rPr lang="en" sz="1600" dirty="0">
                <a:solidFill>
                  <a:srgbClr val="000000"/>
                </a:solidFill>
              </a:rPr>
              <a:t>epository Link:URK21CO3006</a:t>
            </a:r>
          </a:p>
          <a:p>
            <a:pPr marL="457200" indent="-330200">
              <a:buSzPts val="1600"/>
              <a:buFont typeface="Arial"/>
              <a:buChar char="●"/>
            </a:pPr>
            <a:r>
              <a:rPr lang="en-IN" sz="1600" dirty="0">
                <a:solidFill>
                  <a:srgbClr val="000000"/>
                </a:solidFill>
                <a:hlinkClick r:id="rId6"/>
              </a:rPr>
              <a:t>https://github.com/URK21CO3006/temp3</a:t>
            </a:r>
            <a:endParaRPr lang="en" sz="1600" dirty="0"/>
          </a:p>
          <a:p>
            <a:pPr marL="457200" indent="-330200">
              <a:buSzPts val="1600"/>
              <a:buFont typeface="Arial"/>
              <a:buChar char="●"/>
            </a:pPr>
            <a:endParaRPr lang="en" sz="1600" dirty="0">
              <a:solidFill>
                <a:srgbClr val="000000"/>
              </a:solidFill>
            </a:endParaRPr>
          </a:p>
          <a:p>
            <a:pPr marL="457200" lvl="0" indent="-330200" algn="l" rtl="0">
              <a:spcBef>
                <a:spcPts val="0"/>
              </a:spcBef>
              <a:spcAft>
                <a:spcPts val="0"/>
              </a:spcAft>
              <a:buClr>
                <a:srgbClr val="000000"/>
              </a:buClr>
              <a:buSzPts val="1600"/>
              <a:buChar char="●"/>
            </a:pPr>
            <a:endParaRPr sz="1600" dirty="0">
              <a:solidFill>
                <a:srgbClr val="000000"/>
              </a:solidFill>
            </a:endParaRPr>
          </a:p>
        </p:txBody>
      </p:sp>
      <p:sp>
        <p:nvSpPr>
          <p:cNvPr id="61" name="Google Shape;61;p14"/>
          <p:cNvSpPr txBox="1"/>
          <p:nvPr/>
        </p:nvSpPr>
        <p:spPr>
          <a:xfrm>
            <a:off x="713250" y="46785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a:latin typeface="Inter Black"/>
                <a:ea typeface="Inter Black"/>
                <a:cs typeface="Inter Black"/>
                <a:sym typeface="Inter Black"/>
              </a:rPr>
              <a:t>UN SDG Goal</a:t>
            </a:r>
            <a:endParaRPr sz="3400">
              <a:solidFill>
                <a:srgbClr val="000000"/>
              </a:solidFill>
              <a:latin typeface="Inter Black"/>
              <a:ea typeface="Inter Black"/>
              <a:cs typeface="Inter Black"/>
              <a:sym typeface="Inter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713250" y="46785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a:solidFill>
                  <a:srgbClr val="000000"/>
                </a:solidFill>
                <a:latin typeface="Inter Black"/>
                <a:ea typeface="Inter Black"/>
                <a:cs typeface="Inter Black"/>
                <a:sym typeface="Inter Black"/>
              </a:rPr>
              <a:t>TABLE OF CONTENTS</a:t>
            </a:r>
            <a:endParaRPr sz="3400">
              <a:solidFill>
                <a:srgbClr val="000000"/>
              </a:solidFill>
              <a:latin typeface="Inter Black"/>
              <a:ea typeface="Inter Black"/>
              <a:cs typeface="Inter Black"/>
              <a:sym typeface="Inter Black"/>
            </a:endParaRPr>
          </a:p>
        </p:txBody>
      </p:sp>
      <p:sp>
        <p:nvSpPr>
          <p:cNvPr id="67" name="Google Shape;67;p15"/>
          <p:cNvSpPr txBox="1"/>
          <p:nvPr/>
        </p:nvSpPr>
        <p:spPr>
          <a:xfrm flipH="1">
            <a:off x="959096" y="1616050"/>
            <a:ext cx="7717500" cy="3438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Char char="●"/>
            </a:pPr>
            <a:r>
              <a:rPr lang="en" sz="1700"/>
              <a:t>Problem Statement And Mapping With UN SDG</a:t>
            </a:r>
            <a:endParaRPr sz="1700">
              <a:solidFill>
                <a:srgbClr val="000000"/>
              </a:solidFill>
            </a:endParaRPr>
          </a:p>
        </p:txBody>
      </p:sp>
      <p:sp>
        <p:nvSpPr>
          <p:cNvPr id="68" name="Google Shape;68;p15"/>
          <p:cNvSpPr txBox="1"/>
          <p:nvPr/>
        </p:nvSpPr>
        <p:spPr>
          <a:xfrm flipH="1">
            <a:off x="959100" y="2142200"/>
            <a:ext cx="7014900" cy="3438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Char char="●"/>
            </a:pPr>
            <a:r>
              <a:rPr lang="en" sz="1700"/>
              <a:t>Solution Found And Dataset Used</a:t>
            </a:r>
            <a:endParaRPr sz="1700">
              <a:solidFill>
                <a:srgbClr val="000000"/>
              </a:solidFill>
            </a:endParaRPr>
          </a:p>
        </p:txBody>
      </p:sp>
      <p:sp>
        <p:nvSpPr>
          <p:cNvPr id="69" name="Google Shape;69;p15"/>
          <p:cNvSpPr txBox="1"/>
          <p:nvPr/>
        </p:nvSpPr>
        <p:spPr>
          <a:xfrm flipH="1">
            <a:off x="954372" y="2676000"/>
            <a:ext cx="6882000" cy="3438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Char char="●"/>
            </a:pPr>
            <a:r>
              <a:rPr lang="en" sz="1700"/>
              <a:t>Data Analysis And Model Building</a:t>
            </a:r>
            <a:endParaRPr sz="1700">
              <a:solidFill>
                <a:srgbClr val="000000"/>
              </a:solidFill>
            </a:endParaRPr>
          </a:p>
        </p:txBody>
      </p:sp>
      <p:sp>
        <p:nvSpPr>
          <p:cNvPr id="70" name="Google Shape;70;p15"/>
          <p:cNvSpPr txBox="1"/>
          <p:nvPr/>
        </p:nvSpPr>
        <p:spPr>
          <a:xfrm flipH="1">
            <a:off x="959100" y="3151775"/>
            <a:ext cx="6345300" cy="3438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Char char="●"/>
            </a:pPr>
            <a:r>
              <a:rPr lang="en" sz="1700"/>
              <a:t>Insights Gained And References Used</a:t>
            </a:r>
            <a:endParaRPr sz="17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1222500" y="1891950"/>
            <a:ext cx="6699000" cy="679800"/>
          </a:xfrm>
          <a:prstGeom prst="rect">
            <a:avLst/>
          </a:prstGeom>
          <a:noFill/>
          <a:ln>
            <a:noFill/>
          </a:ln>
        </p:spPr>
        <p:txBody>
          <a:bodyPr spcFirstLastPara="1" wrap="square" lIns="91425" tIns="91425" rIns="91425" bIns="91425" anchor="t" anchorCtr="0">
            <a:noAutofit/>
          </a:bodyPr>
          <a:lstStyle/>
          <a:p>
            <a:pPr marL="120650" lvl="0" algn="l" rtl="0">
              <a:spcBef>
                <a:spcPts val="0"/>
              </a:spcBef>
              <a:spcAft>
                <a:spcPts val="0"/>
              </a:spcAft>
              <a:buClr>
                <a:srgbClr val="000000"/>
              </a:buClr>
              <a:buSzPts val="1700"/>
            </a:pPr>
            <a:r>
              <a:rPr lang="en-US" sz="1700" dirty="0">
                <a:solidFill>
                  <a:srgbClr val="000000"/>
                </a:solidFill>
              </a:rPr>
              <a:t>Given the health data of various countries with different years ,as we know health varies from person to person , taking it as a big population it might vary in a large scale when it is compared to different countries and years, It also gives us a brief idea about the country's overall development and contribution in the field of health. Thus, this model is made to focus upon the country's health status in the upcoming years by making a brief comparison among other countries and changes that occurred throughout the years</a:t>
            </a:r>
          </a:p>
          <a:p>
            <a:pPr marL="120650" lvl="0" algn="l" rtl="0">
              <a:spcBef>
                <a:spcPts val="0"/>
              </a:spcBef>
              <a:spcAft>
                <a:spcPts val="0"/>
              </a:spcAft>
              <a:buClr>
                <a:srgbClr val="000000"/>
              </a:buClr>
              <a:buSzPts val="1700"/>
            </a:pPr>
            <a:endParaRPr lang="en-US" sz="1700" dirty="0">
              <a:solidFill>
                <a:srgbClr val="000000"/>
              </a:solidFill>
            </a:endParaRPr>
          </a:p>
          <a:p>
            <a:pPr marL="120650" lvl="0" algn="l" rtl="0">
              <a:spcBef>
                <a:spcPts val="0"/>
              </a:spcBef>
              <a:spcAft>
                <a:spcPts val="0"/>
              </a:spcAft>
              <a:buClr>
                <a:srgbClr val="000000"/>
              </a:buClr>
              <a:buSzPts val="1700"/>
            </a:pPr>
            <a:endParaRPr sz="1700" dirty="0">
              <a:solidFill>
                <a:srgbClr val="000000"/>
              </a:solidFill>
            </a:endParaRPr>
          </a:p>
        </p:txBody>
      </p:sp>
      <p:sp>
        <p:nvSpPr>
          <p:cNvPr id="76" name="Google Shape;76;p16"/>
          <p:cNvSpPr txBox="1"/>
          <p:nvPr/>
        </p:nvSpPr>
        <p:spPr>
          <a:xfrm>
            <a:off x="713250" y="46785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400">
                <a:solidFill>
                  <a:schemeClr val="dk1"/>
                </a:solidFill>
                <a:latin typeface="Inter Black"/>
                <a:ea typeface="Inter Black"/>
                <a:cs typeface="Inter Black"/>
                <a:sym typeface="Inter Black"/>
              </a:rPr>
              <a:t>PROBLEM STATEMENT</a:t>
            </a:r>
            <a:endParaRPr sz="3400">
              <a:solidFill>
                <a:schemeClr val="dk1"/>
              </a:solidFill>
              <a:latin typeface="Inter Black"/>
              <a:ea typeface="Inter Black"/>
              <a:cs typeface="Inter Black"/>
              <a:sym typeface="Inter Black"/>
            </a:endParaRPr>
          </a:p>
          <a:p>
            <a:pPr marL="0" lvl="0" indent="0" algn="ctr" rtl="0">
              <a:spcBef>
                <a:spcPts val="0"/>
              </a:spcBef>
              <a:spcAft>
                <a:spcPts val="0"/>
              </a:spcAft>
              <a:buNone/>
            </a:pPr>
            <a:endParaRPr sz="3400">
              <a:latin typeface="Inter Black"/>
              <a:ea typeface="Inter Black"/>
              <a:cs typeface="Inter Black"/>
              <a:sym typeface="Inter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1506899" y="1632749"/>
            <a:ext cx="6361193" cy="2917985"/>
          </a:xfrm>
          <a:prstGeom prst="rect">
            <a:avLst/>
          </a:prstGeom>
          <a:noFill/>
          <a:ln>
            <a:noFill/>
          </a:ln>
        </p:spPr>
        <p:txBody>
          <a:bodyPr spcFirstLastPara="1" wrap="square" lIns="91425" tIns="91425" rIns="91425" bIns="91425" anchor="t" anchorCtr="0">
            <a:noAutofit/>
          </a:bodyPr>
          <a:lstStyle/>
          <a:p>
            <a:pPr marL="127000" lvl="0" algn="l" rtl="0">
              <a:spcBef>
                <a:spcPts val="0"/>
              </a:spcBef>
              <a:spcAft>
                <a:spcPts val="0"/>
              </a:spcAft>
              <a:buSzPts val="1600"/>
            </a:pPr>
            <a:r>
              <a:rPr lang="en-US" sz="1600" dirty="0">
                <a:solidFill>
                  <a:srgbClr val="000000"/>
                </a:solidFill>
              </a:rPr>
              <a:t>Dataset that we used in this project is that WHO regional life expectancy,</a:t>
            </a:r>
          </a:p>
          <a:p>
            <a:pPr marL="127000" lvl="0" algn="l" rtl="0">
              <a:spcBef>
                <a:spcPts val="0"/>
              </a:spcBef>
              <a:spcAft>
                <a:spcPts val="0"/>
              </a:spcAft>
              <a:buSzPts val="1600"/>
            </a:pPr>
            <a:r>
              <a:rPr lang="en-US" sz="1600" dirty="0">
                <a:solidFill>
                  <a:srgbClr val="000000"/>
                </a:solidFill>
              </a:rPr>
              <a:t>The solution that is produced through this model is that life expectancy would drastically increase in the upcoming years, most importantly in the western-pacific whereas significant changes can be observed in Africa.</a:t>
            </a:r>
          </a:p>
          <a:p>
            <a:pPr marL="127000" lvl="0" algn="l" rtl="0">
              <a:spcBef>
                <a:spcPts val="0"/>
              </a:spcBef>
              <a:spcAft>
                <a:spcPts val="0"/>
              </a:spcAft>
              <a:buSzPts val="1600"/>
            </a:pPr>
            <a:r>
              <a:rPr lang="en-US" sz="1600" dirty="0">
                <a:solidFill>
                  <a:srgbClr val="000000"/>
                </a:solidFill>
              </a:rPr>
              <a:t>Thus from the model we built, we can infer that population can affect the country’s overall development resulting in various advantages and disadvantages to the country </a:t>
            </a:r>
          </a:p>
          <a:p>
            <a:pPr marL="127000" lvl="0" algn="l" rtl="0">
              <a:spcBef>
                <a:spcPts val="0"/>
              </a:spcBef>
              <a:spcAft>
                <a:spcPts val="0"/>
              </a:spcAft>
              <a:buSzPts val="1600"/>
            </a:pPr>
            <a:endParaRPr sz="1600" dirty="0">
              <a:solidFill>
                <a:srgbClr val="000000"/>
              </a:solidFill>
            </a:endParaRPr>
          </a:p>
        </p:txBody>
      </p:sp>
      <p:sp>
        <p:nvSpPr>
          <p:cNvPr id="82" name="Google Shape;82;p17"/>
          <p:cNvSpPr txBox="1"/>
          <p:nvPr/>
        </p:nvSpPr>
        <p:spPr>
          <a:xfrm>
            <a:off x="713250" y="46785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a:solidFill>
                  <a:schemeClr val="dk1"/>
                </a:solidFill>
                <a:latin typeface="Inter Black"/>
                <a:ea typeface="Inter Black"/>
                <a:cs typeface="Inter Black"/>
                <a:sym typeface="Inter Black"/>
              </a:rPr>
              <a:t>SOLUTION</a:t>
            </a:r>
            <a:endParaRPr sz="3400">
              <a:latin typeface="Inter Black"/>
              <a:ea typeface="Inter Black"/>
              <a:cs typeface="Inter Black"/>
              <a:sym typeface="Inter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p:nvPr/>
        </p:nvSpPr>
        <p:spPr>
          <a:xfrm>
            <a:off x="713250" y="1623785"/>
            <a:ext cx="8149036" cy="25734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US" sz="1600" dirty="0">
                <a:solidFill>
                  <a:srgbClr val="000000"/>
                </a:solidFill>
              </a:rPr>
              <a:t>The Dataset that we used during this session is that WHO Regional Life Expectancy dataset</a:t>
            </a:r>
          </a:p>
          <a:p>
            <a:pPr marL="457200" lvl="0" indent="-330200" algn="l" rtl="0">
              <a:spcBef>
                <a:spcPts val="0"/>
              </a:spcBef>
              <a:spcAft>
                <a:spcPts val="0"/>
              </a:spcAft>
              <a:buSzPts val="1600"/>
              <a:buChar char="●"/>
            </a:pPr>
            <a:r>
              <a:rPr lang="en-US" sz="1600" dirty="0">
                <a:solidFill>
                  <a:srgbClr val="000000"/>
                </a:solidFill>
              </a:rPr>
              <a:t>Link: </a:t>
            </a:r>
            <a:r>
              <a:rPr lang="en-US" sz="1600" dirty="0">
                <a:solidFill>
                  <a:srgbClr val="000000"/>
                </a:solidFill>
                <a:hlinkClick r:id="rId3"/>
              </a:rPr>
              <a:t>https://drive.google.com/drive/folders/1Ciaj0v9iS8qCS7aTcrJRzSnMX0kN4nb\</a:t>
            </a:r>
            <a:endParaRPr lang="en-US" sz="1600" dirty="0">
              <a:solidFill>
                <a:srgbClr val="000000"/>
              </a:solidFill>
            </a:endParaRPr>
          </a:p>
          <a:p>
            <a:pPr marL="457200" lvl="0" indent="-330200" algn="l" rtl="0">
              <a:spcBef>
                <a:spcPts val="0"/>
              </a:spcBef>
              <a:spcAft>
                <a:spcPts val="0"/>
              </a:spcAft>
              <a:buSzPts val="1600"/>
              <a:buChar char="●"/>
            </a:pPr>
            <a:endParaRPr lang="en-US" sz="1600" dirty="0">
              <a:solidFill>
                <a:srgbClr val="000000"/>
              </a:solidFill>
            </a:endParaRPr>
          </a:p>
        </p:txBody>
      </p:sp>
      <p:sp>
        <p:nvSpPr>
          <p:cNvPr id="88" name="Google Shape;88;p18"/>
          <p:cNvSpPr txBox="1"/>
          <p:nvPr/>
        </p:nvSpPr>
        <p:spPr>
          <a:xfrm>
            <a:off x="713250" y="46785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a:solidFill>
                  <a:schemeClr val="dk1"/>
                </a:solidFill>
                <a:latin typeface="Inter Black"/>
                <a:ea typeface="Inter Black"/>
                <a:cs typeface="Inter Black"/>
                <a:sym typeface="Inter Black"/>
              </a:rPr>
              <a:t>DATASET USED</a:t>
            </a:r>
            <a:endParaRPr sz="3400">
              <a:latin typeface="Inter Black"/>
              <a:ea typeface="Inter Black"/>
              <a:cs typeface="Inter Black"/>
              <a:sym typeface="Inter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19"/>
          <p:cNvSpPr txBox="1"/>
          <p:nvPr/>
        </p:nvSpPr>
        <p:spPr>
          <a:xfrm>
            <a:off x="713250" y="46785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a:solidFill>
                  <a:schemeClr val="dk1"/>
                </a:solidFill>
                <a:latin typeface="Inter Black"/>
                <a:ea typeface="Inter Black"/>
                <a:cs typeface="Inter Black"/>
                <a:sym typeface="Inter Black"/>
              </a:rPr>
              <a:t>DATA VISUALIZATION</a:t>
            </a:r>
            <a:endParaRPr sz="3400">
              <a:latin typeface="Inter Black"/>
              <a:ea typeface="Inter Black"/>
              <a:cs typeface="Inter Black"/>
              <a:sym typeface="Inter Black"/>
            </a:endParaRPr>
          </a:p>
        </p:txBody>
      </p:sp>
      <p:sp>
        <p:nvSpPr>
          <p:cNvPr id="2" name="TextBox 1">
            <a:extLst>
              <a:ext uri="{FF2B5EF4-FFF2-40B4-BE49-F238E27FC236}">
                <a16:creationId xmlns:a16="http://schemas.microsoft.com/office/drawing/2014/main" id="{5EA88937-03D1-FFA2-76C4-C5E1C6FF529E}"/>
              </a:ext>
            </a:extLst>
          </p:cNvPr>
          <p:cNvSpPr txBox="1"/>
          <p:nvPr/>
        </p:nvSpPr>
        <p:spPr>
          <a:xfrm>
            <a:off x="550332" y="3148843"/>
            <a:ext cx="2566223" cy="954107"/>
          </a:xfrm>
          <a:prstGeom prst="rect">
            <a:avLst/>
          </a:prstGeom>
          <a:noFill/>
        </p:spPr>
        <p:txBody>
          <a:bodyPr wrap="square" rtlCol="0">
            <a:spAutoFit/>
          </a:bodyPr>
          <a:lstStyle/>
          <a:p>
            <a:r>
              <a:rPr lang="en-US" dirty="0"/>
              <a:t>As we can see from the data that depending on the years the life expectancy of a particular country may vary </a:t>
            </a:r>
            <a:endParaRPr lang="en-IN" dirty="0"/>
          </a:p>
        </p:txBody>
      </p:sp>
      <p:pic>
        <p:nvPicPr>
          <p:cNvPr id="1032" name="Picture 8">
            <a:extLst>
              <a:ext uri="{FF2B5EF4-FFF2-40B4-BE49-F238E27FC236}">
                <a16:creationId xmlns:a16="http://schemas.microsoft.com/office/drawing/2014/main" id="{0DEFB405-FA6F-E7DA-9915-2D0838555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44" y="1124782"/>
            <a:ext cx="2855111" cy="207780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0F746A2-7A4A-D66F-1CE1-B6B5401736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1392" y="1040550"/>
            <a:ext cx="4113786" cy="23628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D274F85-0818-5AF9-1DF4-26E3AFDDF500}"/>
              </a:ext>
            </a:extLst>
          </p:cNvPr>
          <p:cNvSpPr txBox="1"/>
          <p:nvPr/>
        </p:nvSpPr>
        <p:spPr>
          <a:xfrm>
            <a:off x="5570246" y="3364286"/>
            <a:ext cx="3116553" cy="738664"/>
          </a:xfrm>
          <a:prstGeom prst="rect">
            <a:avLst/>
          </a:prstGeom>
          <a:noFill/>
        </p:spPr>
        <p:txBody>
          <a:bodyPr wrap="square">
            <a:spAutoFit/>
          </a:bodyPr>
          <a:lstStyle/>
          <a:p>
            <a:r>
              <a:rPr lang="en-US" dirty="0"/>
              <a:t>As we can see from the data that depending upon the location the first tooltip varies from places to places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19"/>
          <p:cNvSpPr txBox="1"/>
          <p:nvPr/>
        </p:nvSpPr>
        <p:spPr>
          <a:xfrm>
            <a:off x="713250" y="46785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a:solidFill>
                  <a:schemeClr val="dk1"/>
                </a:solidFill>
                <a:latin typeface="Inter Black"/>
                <a:ea typeface="Inter Black"/>
                <a:cs typeface="Inter Black"/>
                <a:sym typeface="Inter Black"/>
              </a:rPr>
              <a:t>DATA VISUALIZATION</a:t>
            </a:r>
            <a:endParaRPr sz="3400">
              <a:latin typeface="Inter Black"/>
              <a:ea typeface="Inter Black"/>
              <a:cs typeface="Inter Black"/>
              <a:sym typeface="Inter Black"/>
            </a:endParaRPr>
          </a:p>
        </p:txBody>
      </p:sp>
      <p:sp>
        <p:nvSpPr>
          <p:cNvPr id="2" name="TextBox 1">
            <a:extLst>
              <a:ext uri="{FF2B5EF4-FFF2-40B4-BE49-F238E27FC236}">
                <a16:creationId xmlns:a16="http://schemas.microsoft.com/office/drawing/2014/main" id="{5EA88937-03D1-FFA2-76C4-C5E1C6FF529E}"/>
              </a:ext>
            </a:extLst>
          </p:cNvPr>
          <p:cNvSpPr txBox="1"/>
          <p:nvPr/>
        </p:nvSpPr>
        <p:spPr>
          <a:xfrm>
            <a:off x="636773" y="3395450"/>
            <a:ext cx="2566223" cy="1169551"/>
          </a:xfrm>
          <a:prstGeom prst="rect">
            <a:avLst/>
          </a:prstGeom>
          <a:noFill/>
        </p:spPr>
        <p:txBody>
          <a:bodyPr wrap="square" rtlCol="0">
            <a:spAutoFit/>
          </a:bodyPr>
          <a:lstStyle/>
          <a:p>
            <a:r>
              <a:rPr lang="en-US" dirty="0"/>
              <a:t>As we can see from the data The elbow method runs k-means clustering on the dataset for a range of values given for the k </a:t>
            </a:r>
            <a:endParaRPr lang="en-IN" dirty="0"/>
          </a:p>
        </p:txBody>
      </p:sp>
      <p:sp>
        <p:nvSpPr>
          <p:cNvPr id="6" name="TextBox 5">
            <a:extLst>
              <a:ext uri="{FF2B5EF4-FFF2-40B4-BE49-F238E27FC236}">
                <a16:creationId xmlns:a16="http://schemas.microsoft.com/office/drawing/2014/main" id="{DD274F85-0818-5AF9-1DF4-26E3AFDDF500}"/>
              </a:ext>
            </a:extLst>
          </p:cNvPr>
          <p:cNvSpPr txBox="1"/>
          <p:nvPr/>
        </p:nvSpPr>
        <p:spPr>
          <a:xfrm>
            <a:off x="5686620" y="3746250"/>
            <a:ext cx="3116553" cy="738664"/>
          </a:xfrm>
          <a:prstGeom prst="rect">
            <a:avLst/>
          </a:prstGeom>
          <a:noFill/>
        </p:spPr>
        <p:txBody>
          <a:bodyPr wrap="square">
            <a:spAutoFit/>
          </a:bodyPr>
          <a:lstStyle/>
          <a:p>
            <a:r>
              <a:rPr lang="en-US" dirty="0"/>
              <a:t>As we can see from the data that we calculated Z-Score and formed a Box plot out of the given data </a:t>
            </a:r>
            <a:endParaRPr lang="en-IN" dirty="0"/>
          </a:p>
        </p:txBody>
      </p:sp>
      <p:pic>
        <p:nvPicPr>
          <p:cNvPr id="2050" name="Picture 2">
            <a:extLst>
              <a:ext uri="{FF2B5EF4-FFF2-40B4-BE49-F238E27FC236}">
                <a16:creationId xmlns:a16="http://schemas.microsoft.com/office/drawing/2014/main" id="{E7F13E7E-370B-BB61-4748-10F8F21AC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69" y="1071714"/>
            <a:ext cx="3257432" cy="22925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5DFA4A9-5985-B313-2D27-767D5DC4FE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4933" y="1068505"/>
            <a:ext cx="2735817" cy="2735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658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p:nvPr/>
        </p:nvSpPr>
        <p:spPr>
          <a:xfrm>
            <a:off x="837017" y="1196150"/>
            <a:ext cx="7469965" cy="394735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Train the dataset: Our dataset has been trained using Data science particularly using K-Mean model </a:t>
            </a:r>
          </a:p>
          <a:p>
            <a:pPr marL="457200" lvl="0" indent="-330200" algn="l" rtl="0">
              <a:spcBef>
                <a:spcPts val="0"/>
              </a:spcBef>
              <a:spcAft>
                <a:spcPts val="0"/>
              </a:spcAft>
              <a:buSzPts val="1600"/>
              <a:buChar char="●"/>
            </a:pPr>
            <a:r>
              <a:rPr lang="en" sz="1600" dirty="0"/>
              <a:t>The tools which we used for this program is Google Colab and the algorithm which is used for this model is Python </a:t>
            </a:r>
          </a:p>
          <a:p>
            <a:pPr marL="457200" lvl="0" indent="-330200" algn="l" rtl="0">
              <a:spcBef>
                <a:spcPts val="0"/>
              </a:spcBef>
              <a:spcAft>
                <a:spcPts val="0"/>
              </a:spcAft>
              <a:buSzPts val="1600"/>
              <a:buChar char="●"/>
            </a:pPr>
            <a:r>
              <a:rPr lang="en-IN" sz="1600" dirty="0"/>
              <a:t>A</a:t>
            </a:r>
            <a:r>
              <a:rPr lang="en" sz="1600" dirty="0"/>
              <a:t>bout the model: Initially the dataset is cleaned after collecting the data,the duplicates and unncessary informations are droped and cleaned in the first process.Secondly,precisions are made over the data to get an accurate value over the model,thirdly data visualizations are made from the accurate values to get a clear picture of the model.</a:t>
            </a:r>
          </a:p>
          <a:p>
            <a:pPr marL="457200" lvl="0" indent="-330200" algn="l" rtl="0">
              <a:spcBef>
                <a:spcPts val="0"/>
              </a:spcBef>
              <a:spcAft>
                <a:spcPts val="0"/>
              </a:spcAft>
              <a:buSzPts val="1600"/>
              <a:buChar char="●"/>
            </a:pPr>
            <a:r>
              <a:rPr lang="en" sz="1600" dirty="0"/>
              <a:t>Thus we have concluded that population might affect the country’s overall development. This might be both an advantage and disadvantage depending upon the country’s wealth and resources </a:t>
            </a:r>
          </a:p>
          <a:p>
            <a:pPr marL="457200" lvl="1" indent="-330200">
              <a:buSzPts val="1600"/>
              <a:buChar char="●"/>
            </a:pPr>
            <a:r>
              <a:rPr lang="en" sz="1600" dirty="0"/>
              <a:t>Overall idea of the model gives us a suggestion that upcoming population must be reduced thus leading to a healthy environment and good health.</a:t>
            </a:r>
          </a:p>
          <a:p>
            <a:pPr marL="457200" lvl="0" indent="-330200" algn="l" rtl="0">
              <a:spcBef>
                <a:spcPts val="0"/>
              </a:spcBef>
              <a:spcAft>
                <a:spcPts val="0"/>
              </a:spcAft>
              <a:buSzPts val="1600"/>
              <a:buChar char="●"/>
            </a:pPr>
            <a:endParaRPr sz="1600" dirty="0"/>
          </a:p>
          <a:p>
            <a:pPr marL="127000" lvl="0" algn="l" rtl="0">
              <a:spcBef>
                <a:spcPts val="0"/>
              </a:spcBef>
              <a:spcAft>
                <a:spcPts val="0"/>
              </a:spcAft>
              <a:buSzPts val="1600"/>
            </a:pPr>
            <a:endParaRPr sz="1600" dirty="0"/>
          </a:p>
          <a:p>
            <a:pPr marL="457200" lvl="0" indent="-330200" algn="l" rtl="0">
              <a:spcBef>
                <a:spcPts val="0"/>
              </a:spcBef>
              <a:spcAft>
                <a:spcPts val="0"/>
              </a:spcAft>
              <a:buSzPts val="1600"/>
              <a:buChar char="●"/>
            </a:pPr>
            <a:endParaRPr sz="1600" dirty="0"/>
          </a:p>
        </p:txBody>
      </p:sp>
      <p:sp>
        <p:nvSpPr>
          <p:cNvPr id="100" name="Google Shape;100;p20"/>
          <p:cNvSpPr txBox="1"/>
          <p:nvPr/>
        </p:nvSpPr>
        <p:spPr>
          <a:xfrm>
            <a:off x="713250" y="467850"/>
            <a:ext cx="77175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400">
                <a:solidFill>
                  <a:schemeClr val="dk1"/>
                </a:solidFill>
                <a:latin typeface="Inter Black"/>
                <a:ea typeface="Inter Black"/>
                <a:cs typeface="Inter Black"/>
                <a:sym typeface="Inter Black"/>
              </a:rPr>
              <a:t>MODEL BUILDING</a:t>
            </a:r>
            <a:endParaRPr sz="3400">
              <a:latin typeface="Inter Black"/>
              <a:ea typeface="Inter Black"/>
              <a:cs typeface="Inter Black"/>
              <a:sym typeface="Inter Black"/>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702</Words>
  <Application>Microsoft Office PowerPoint</Application>
  <PresentationFormat>On-screen Show (16:9)</PresentationFormat>
  <Paragraphs>46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Inter Black</vt:lpstr>
      <vt:lpstr>Poppins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Lovelyn Praisy Petra</cp:lastModifiedBy>
  <cp:revision>1</cp:revision>
  <dcterms:modified xsi:type="dcterms:W3CDTF">2023-03-08T10:03:46Z</dcterms:modified>
</cp:coreProperties>
</file>