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25" d="100"/>
          <a:sy n="125" d="100"/>
        </p:scale>
        <p:origin x="90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DB97-191D-48A2-8444-8DB7B3FE6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5F6E6-3869-4934-84BD-7B7A5C316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2BD9D-2EA8-478E-9D8C-9B8B1A28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59DA-4618-4BD0-B79A-584F84F38F6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FAC52-E687-4571-A795-647C28D6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363-7E67-4204-A763-28F42258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FAE6-E64C-406E-B54F-E35533D0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8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5689-3E2D-4C65-984E-685702CD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EEA78-A3F6-4384-95EA-140C6174F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6E39-EBE6-4067-85B5-5DB864D2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59DA-4618-4BD0-B79A-584F84F38F6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ECB7B-9FDB-47B8-B257-C76F5B3C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F0D73-B509-49AE-AD06-4E3B8B6B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FAE6-E64C-406E-B54F-E35533D0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E64CC-3B30-4806-BEA4-2A77C39EF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0CEB6-E9B5-4D91-A54E-650B52375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66246-3469-4EF2-9A3C-ADE77022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59DA-4618-4BD0-B79A-584F84F38F6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8745F-53CB-49F1-8F00-139F3015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09BAB-71AA-41DD-A33F-B46B242E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FAE6-E64C-406E-B54F-E35533D0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1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1F58-313A-48DB-A6A7-4FFC6A18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8AAC-2D02-4AF5-8714-A2520D711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0FFF8-18E1-4761-BF9C-0B85E259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59DA-4618-4BD0-B79A-584F84F38F6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1FFE8-AF97-49D4-A94F-CC8068B9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1E566-3BFE-40F3-BD30-AA1E0DE5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FAE6-E64C-406E-B54F-E35533D0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6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D045-5A05-4D52-A31F-1685CC78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CDC35-BC5F-4FB1-BF5D-D24E36794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F44AD-0D76-4854-A2CA-927E098A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59DA-4618-4BD0-B79A-584F84F38F6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EC7D0-6501-4DDF-AC08-47574FFB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15DC0-8270-4A78-8928-D48BA741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FAE6-E64C-406E-B54F-E35533D0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2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9678-2E96-48DC-8502-38D5683F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92522-D773-47DE-B6D6-78A04C816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3F952-373E-4E6E-8030-78A48E804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F0BAB-6439-4B08-8E6C-3053E497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59DA-4618-4BD0-B79A-584F84F38F6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71DF2-3155-4D24-97AD-797B074D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1D806-3907-4FFA-8FA1-76AD57B8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FAE6-E64C-406E-B54F-E35533D0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7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ECAE-D8A4-420B-BFE5-2F9EDC7C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95AF5-473D-45EE-B373-2D8C885AE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11740-406A-4ADD-9E9A-DE0B234FF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FFCC2-209D-4ACE-9A59-EF569D1C1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32CC6-863F-4C4E-8805-708A05AE2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1935F-5E7B-4A34-A0D9-7BD27AEF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59DA-4618-4BD0-B79A-584F84F38F6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3CD2D-21A3-4134-A63D-2C9E5E6D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14EE1-9A78-47C3-B15E-45317477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FAE6-E64C-406E-B54F-E35533D0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3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9FC7-8844-47ED-AC4D-FA6893BA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49634-EC47-4026-8E68-9BF31662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59DA-4618-4BD0-B79A-584F84F38F6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78954-9D0D-461B-9629-BD783FA6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80152-3F8F-464B-A56F-08D60A01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FAE6-E64C-406E-B54F-E35533D0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4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67A02-5B7D-4EAA-BE29-7C9BA995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59DA-4618-4BD0-B79A-584F84F38F6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C292F-0F7C-43E7-8FE9-FC1ABFD4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64B5B-119B-4FAE-BF3D-5ED62147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FAE6-E64C-406E-B54F-E35533D0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2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8140-B0F7-4D0B-B401-83261057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6DF2-A888-4C27-AEEF-75C445A7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84B29-DB13-42BC-BE50-CEF09123D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5B49C-2F7A-420E-8091-B55E433C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59DA-4618-4BD0-B79A-584F84F38F6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99589-7D74-4E68-B38B-90F5D384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529C1-9D4A-46CC-85C5-EBE21EE7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FAE6-E64C-406E-B54F-E35533D0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3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5A64-7B4C-428D-9A86-93AC5A24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4A7D4-BEEB-450F-A10C-AAAEE276A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59E1D-3DD5-45E4-8AC3-87BFE7B57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A9B42-1CE5-4D37-8716-81BF3E4B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59DA-4618-4BD0-B79A-584F84F38F6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586DE-A6A6-47CB-913D-61F95EF4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DDEE5-E0C4-4DBB-B1A8-FB753C69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FAE6-E64C-406E-B54F-E35533D0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2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E1A7AA-DEE0-4A63-8652-A2B2F91D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14A89-425A-4CBD-ABF8-17294C1E2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0A362-8286-41BC-BE48-575245C7C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559DA-4618-4BD0-B79A-584F84F38F6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5E514-FA94-4D37-835C-A0B0F5804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D5348-CF90-4C40-88D0-01A615437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3FAE6-E64C-406E-B54F-E35533D0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9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0725-4CF7-4D85-940C-720EFCFA3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a Spectral Library and Search Data with DIA-NN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A2214-10CC-4F51-BF63-F3B2B3C4C036}"/>
              </a:ext>
            </a:extLst>
          </p:cNvPr>
          <p:cNvSpPr txBox="1"/>
          <p:nvPr/>
        </p:nvSpPr>
        <p:spPr>
          <a:xfrm>
            <a:off x="3345180" y="3939540"/>
            <a:ext cx="489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Created by: Kyle Swovick</a:t>
            </a:r>
          </a:p>
          <a:p>
            <a:pPr algn="ctr"/>
            <a:r>
              <a:rPr lang="en-US" dirty="0"/>
              <a:t>Created on: 10/26/22</a:t>
            </a:r>
          </a:p>
        </p:txBody>
      </p:sp>
    </p:spTree>
    <p:extLst>
      <p:ext uri="{BB962C8B-B14F-4D97-AF65-F5344CB8AC3E}">
        <p14:creationId xmlns:p14="http://schemas.microsoft.com/office/powerpoint/2010/main" val="271895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84B3DC-10C8-48A1-9549-F1049EE8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Spectral Library</a:t>
            </a:r>
            <a:br>
              <a:rPr lang="en-US" dirty="0"/>
            </a:br>
            <a:r>
              <a:rPr lang="en-US" sz="2400" dirty="0"/>
              <a:t>(using mouse as example)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05F7F-4867-4BDA-B45D-0C87487E6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3851"/>
          </a:xfrm>
        </p:spPr>
        <p:txBody>
          <a:bodyPr/>
          <a:lstStyle/>
          <a:p>
            <a:r>
              <a:rPr lang="en-US" dirty="0"/>
              <a:t>Go to the uniport proteome page for your specific species</a:t>
            </a:r>
          </a:p>
          <a:p>
            <a:r>
              <a:rPr lang="en-US" dirty="0"/>
              <a:t>Click ‘Download one protein sequence per gene (FASTA)’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5DA47-6320-4CDD-ADEE-0B45BBF35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2839476"/>
            <a:ext cx="9989389" cy="37037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396E0A-F657-4C1E-A9FE-74D266DF5370}"/>
              </a:ext>
            </a:extLst>
          </p:cNvPr>
          <p:cNvSpPr/>
          <p:nvPr/>
        </p:nvSpPr>
        <p:spPr>
          <a:xfrm>
            <a:off x="3288099" y="4592138"/>
            <a:ext cx="2181047" cy="161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5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B884-D9F4-4711-9E87-528518AD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98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Create Spectral Library</a:t>
            </a:r>
            <a:br>
              <a:rPr lang="en-US" dirty="0"/>
            </a:br>
            <a:r>
              <a:rPr lang="en-US" sz="2400" dirty="0"/>
              <a:t>(using mouse as example)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85A13-FB79-4FC8-A9DD-44D390A0E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17" y="1656184"/>
            <a:ext cx="9704717" cy="50925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F10BE6-A58A-47AA-B45B-48034C8C2157}"/>
              </a:ext>
            </a:extLst>
          </p:cNvPr>
          <p:cNvSpPr/>
          <p:nvPr/>
        </p:nvSpPr>
        <p:spPr>
          <a:xfrm>
            <a:off x="1562817" y="3183147"/>
            <a:ext cx="516148" cy="146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45503-AC2C-4276-A589-052229A2745A}"/>
              </a:ext>
            </a:extLst>
          </p:cNvPr>
          <p:cNvSpPr txBox="1"/>
          <p:nvPr/>
        </p:nvSpPr>
        <p:spPr>
          <a:xfrm>
            <a:off x="71167" y="300663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</a:t>
            </a:r>
          </a:p>
          <a:p>
            <a:r>
              <a:rPr lang="en-US" dirty="0"/>
              <a:t>“Add FASTA”</a:t>
            </a:r>
          </a:p>
        </p:txBody>
      </p:sp>
    </p:spTree>
    <p:extLst>
      <p:ext uri="{BB962C8B-B14F-4D97-AF65-F5344CB8AC3E}">
        <p14:creationId xmlns:p14="http://schemas.microsoft.com/office/powerpoint/2010/main" val="30694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B884-D9F4-4711-9E87-528518AD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98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Create Spectral Library</a:t>
            </a:r>
            <a:br>
              <a:rPr lang="en-US" dirty="0"/>
            </a:br>
            <a:r>
              <a:rPr lang="en-US" sz="2400" dirty="0"/>
              <a:t>(using mouse as example)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85A13-FB79-4FC8-A9DD-44D390A0E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81" y="1656184"/>
            <a:ext cx="9704717" cy="5092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345503-AC2C-4276-A589-052229A2745A}"/>
              </a:ext>
            </a:extLst>
          </p:cNvPr>
          <p:cNvSpPr txBox="1"/>
          <p:nvPr/>
        </p:nvSpPr>
        <p:spPr>
          <a:xfrm>
            <a:off x="-40972" y="3006630"/>
            <a:ext cx="1749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the file browser, select the appropriate, decompressed </a:t>
            </a:r>
          </a:p>
          <a:p>
            <a:r>
              <a:rPr lang="en-US" dirty="0"/>
              <a:t>FASTA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799B4D-C346-4157-BFC5-1F73A4199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028" y="1968910"/>
            <a:ext cx="7151822" cy="44671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F10BE6-A58A-47AA-B45B-48034C8C2157}"/>
              </a:ext>
            </a:extLst>
          </p:cNvPr>
          <p:cNvSpPr/>
          <p:nvPr/>
        </p:nvSpPr>
        <p:spPr>
          <a:xfrm>
            <a:off x="8765936" y="6098873"/>
            <a:ext cx="567763" cy="146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1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B884-D9F4-4711-9E87-528518AD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98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Create Spectral Library</a:t>
            </a:r>
            <a:br>
              <a:rPr lang="en-US" dirty="0"/>
            </a:br>
            <a:r>
              <a:rPr lang="en-US" sz="2400" dirty="0"/>
              <a:t>(using mouse as example)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85A13-FB79-4FC8-A9DD-44D390A0E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17" y="1656184"/>
            <a:ext cx="9704717" cy="50925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F10BE6-A58A-47AA-B45B-48034C8C2157}"/>
              </a:ext>
            </a:extLst>
          </p:cNvPr>
          <p:cNvSpPr/>
          <p:nvPr/>
        </p:nvSpPr>
        <p:spPr>
          <a:xfrm>
            <a:off x="1562817" y="3183147"/>
            <a:ext cx="516148" cy="146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45503-AC2C-4276-A589-052229A2745A}"/>
              </a:ext>
            </a:extLst>
          </p:cNvPr>
          <p:cNvSpPr txBox="1"/>
          <p:nvPr/>
        </p:nvSpPr>
        <p:spPr>
          <a:xfrm>
            <a:off x="71167" y="300663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</a:t>
            </a:r>
          </a:p>
          <a:p>
            <a:r>
              <a:rPr lang="en-US" dirty="0"/>
              <a:t>“Add FASTA”</a:t>
            </a:r>
          </a:p>
        </p:txBody>
      </p:sp>
    </p:spTree>
    <p:extLst>
      <p:ext uri="{BB962C8B-B14F-4D97-AF65-F5344CB8AC3E}">
        <p14:creationId xmlns:p14="http://schemas.microsoft.com/office/powerpoint/2010/main" val="226122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A5B34-6559-41E6-B89F-66FE7762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66" y="1423358"/>
            <a:ext cx="4537494" cy="475360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1&amp;2- Enables the machine learning algorithm to make a spectral library from the supplied FASTA file</a:t>
            </a:r>
          </a:p>
          <a:p>
            <a:r>
              <a:rPr lang="en-US" dirty="0"/>
              <a:t>3- Enable PTMs to include. We only use </a:t>
            </a:r>
            <a:r>
              <a:rPr lang="en-US" dirty="0" err="1"/>
              <a:t>OxMet</a:t>
            </a:r>
            <a:r>
              <a:rPr lang="en-US" dirty="0"/>
              <a:t> as variable so as not to make the search space overly complex.</a:t>
            </a:r>
          </a:p>
          <a:p>
            <a:r>
              <a:rPr lang="en-US" dirty="0"/>
              <a:t>4- Precursor charge range. 2-3 works best for our setup</a:t>
            </a:r>
          </a:p>
          <a:p>
            <a:r>
              <a:rPr lang="en-US" dirty="0"/>
              <a:t>5- Precursor m/z range. Our current methods all use 400-1000mz</a:t>
            </a:r>
          </a:p>
          <a:p>
            <a:r>
              <a:rPr lang="en-US" dirty="0"/>
              <a:t>6- Fragment ion m/z range. Our current methods all use 200-2000mz.</a:t>
            </a:r>
          </a:p>
          <a:p>
            <a:r>
              <a:rPr lang="en-US" dirty="0"/>
              <a:t>7-Main output. Opens a file browser to select where to write report output.</a:t>
            </a:r>
          </a:p>
          <a:p>
            <a:r>
              <a:rPr lang="en-US" dirty="0"/>
              <a:t>8-Output library. Opens a file browser to select where to write the spectral library.</a:t>
            </a:r>
          </a:p>
          <a:p>
            <a:r>
              <a:rPr lang="en-US" dirty="0"/>
              <a:t>9- Match-between-runs (MBR). Do not toggle when making an </a:t>
            </a:r>
            <a:r>
              <a:rPr lang="en-US" i="1" dirty="0"/>
              <a:t>in silico</a:t>
            </a:r>
            <a:r>
              <a:rPr lang="en-US" dirty="0"/>
              <a:t> spectral library.</a:t>
            </a:r>
          </a:p>
          <a:p>
            <a:r>
              <a:rPr lang="en-US" dirty="0"/>
              <a:t>10- Heuristic protein inference- Toggle off when making an </a:t>
            </a:r>
            <a:r>
              <a:rPr lang="en-US" i="1" dirty="0"/>
              <a:t>in silico</a:t>
            </a:r>
            <a:r>
              <a:rPr lang="en-US" dirty="0"/>
              <a:t> spectral library.</a:t>
            </a:r>
          </a:p>
          <a:p>
            <a:r>
              <a:rPr lang="en-US" dirty="0"/>
              <a:t>11- Run. Starts the search.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9C4B8-1C6E-47AE-B280-47BCCAC36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365" y="1423359"/>
            <a:ext cx="6834413" cy="48226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7B0939-864F-44EB-922E-45A03698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98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Create Spectral Library</a:t>
            </a:r>
            <a:br>
              <a:rPr lang="en-US" dirty="0"/>
            </a:br>
            <a:r>
              <a:rPr lang="en-US" sz="2400" dirty="0"/>
              <a:t>(using mouse as example)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DEC662-AA4C-4303-AED0-C6E7BBF8337F}"/>
              </a:ext>
            </a:extLst>
          </p:cNvPr>
          <p:cNvSpPr/>
          <p:nvPr/>
        </p:nvSpPr>
        <p:spPr>
          <a:xfrm>
            <a:off x="5279365" y="3714750"/>
            <a:ext cx="68923" cy="195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D389B3-CBA6-4696-8819-2C3CECCCC864}"/>
              </a:ext>
            </a:extLst>
          </p:cNvPr>
          <p:cNvSpPr/>
          <p:nvPr/>
        </p:nvSpPr>
        <p:spPr>
          <a:xfrm>
            <a:off x="5274601" y="4324351"/>
            <a:ext cx="68923" cy="95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4A9D8-3452-43B9-9F90-78AF035D82D0}"/>
              </a:ext>
            </a:extLst>
          </p:cNvPr>
          <p:cNvSpPr/>
          <p:nvPr/>
        </p:nvSpPr>
        <p:spPr>
          <a:xfrm>
            <a:off x="5269838" y="4572000"/>
            <a:ext cx="1030949" cy="128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A55EF7-9383-4E8B-9A87-1803096D7E2A}"/>
              </a:ext>
            </a:extLst>
          </p:cNvPr>
          <p:cNvSpPr/>
          <p:nvPr/>
        </p:nvSpPr>
        <p:spPr>
          <a:xfrm>
            <a:off x="5269838" y="4700588"/>
            <a:ext cx="1030949" cy="128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7CEB95-C626-46D7-A5D4-A5DD02324B90}"/>
              </a:ext>
            </a:extLst>
          </p:cNvPr>
          <p:cNvSpPr/>
          <p:nvPr/>
        </p:nvSpPr>
        <p:spPr>
          <a:xfrm>
            <a:off x="5269838" y="4829176"/>
            <a:ext cx="1030949" cy="128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C05B-0BD2-4E15-A4CE-23EE29AE6D72}"/>
              </a:ext>
            </a:extLst>
          </p:cNvPr>
          <p:cNvSpPr/>
          <p:nvPr/>
        </p:nvSpPr>
        <p:spPr>
          <a:xfrm>
            <a:off x="6341400" y="1757362"/>
            <a:ext cx="1030949" cy="128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0DFC1C-34C2-4381-9EE9-B19AE01ABAF1}"/>
              </a:ext>
            </a:extLst>
          </p:cNvPr>
          <p:cNvSpPr/>
          <p:nvPr/>
        </p:nvSpPr>
        <p:spPr>
          <a:xfrm>
            <a:off x="6341400" y="2147887"/>
            <a:ext cx="1030949" cy="128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406460-23DA-4344-91D5-037B6CEE88E4}"/>
              </a:ext>
            </a:extLst>
          </p:cNvPr>
          <p:cNvSpPr/>
          <p:nvPr/>
        </p:nvSpPr>
        <p:spPr>
          <a:xfrm>
            <a:off x="6940351" y="3961188"/>
            <a:ext cx="68923" cy="95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902D12-94D8-4320-997C-A613E60504E4}"/>
              </a:ext>
            </a:extLst>
          </p:cNvPr>
          <p:cNvSpPr/>
          <p:nvPr/>
        </p:nvSpPr>
        <p:spPr>
          <a:xfrm>
            <a:off x="6374960" y="4075490"/>
            <a:ext cx="68923" cy="95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C19B57-594F-47C4-8FC4-FF6D4C5ED194}"/>
              </a:ext>
            </a:extLst>
          </p:cNvPr>
          <p:cNvSpPr txBox="1"/>
          <p:nvPr/>
        </p:nvSpPr>
        <p:spPr>
          <a:xfrm>
            <a:off x="5160302" y="3595743"/>
            <a:ext cx="11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64365D-14B4-441F-AAD1-DD24A1903AE4}"/>
              </a:ext>
            </a:extLst>
          </p:cNvPr>
          <p:cNvSpPr txBox="1"/>
          <p:nvPr/>
        </p:nvSpPr>
        <p:spPr>
          <a:xfrm>
            <a:off x="5160303" y="3748146"/>
            <a:ext cx="11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4D1262-1DED-48E9-A8A7-EB76008D527D}"/>
              </a:ext>
            </a:extLst>
          </p:cNvPr>
          <p:cNvSpPr txBox="1"/>
          <p:nvPr/>
        </p:nvSpPr>
        <p:spPr>
          <a:xfrm>
            <a:off x="5160302" y="4234191"/>
            <a:ext cx="11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7E3CB4-0007-4F96-8C30-4104ACABBA2E}"/>
              </a:ext>
            </a:extLst>
          </p:cNvPr>
          <p:cNvSpPr txBox="1"/>
          <p:nvPr/>
        </p:nvSpPr>
        <p:spPr>
          <a:xfrm>
            <a:off x="5146012" y="4491588"/>
            <a:ext cx="11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9AC2A5-7F64-4682-A9CD-01E5D241ABF3}"/>
              </a:ext>
            </a:extLst>
          </p:cNvPr>
          <p:cNvSpPr txBox="1"/>
          <p:nvPr/>
        </p:nvSpPr>
        <p:spPr>
          <a:xfrm>
            <a:off x="5146011" y="4631531"/>
            <a:ext cx="11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921244-A3B6-4639-8991-625B64B33FAC}"/>
              </a:ext>
            </a:extLst>
          </p:cNvPr>
          <p:cNvSpPr txBox="1"/>
          <p:nvPr/>
        </p:nvSpPr>
        <p:spPr>
          <a:xfrm>
            <a:off x="5146011" y="4771859"/>
            <a:ext cx="11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83C1C5-C265-405C-837D-A9A3DA52E038}"/>
              </a:ext>
            </a:extLst>
          </p:cNvPr>
          <p:cNvSpPr txBox="1"/>
          <p:nvPr/>
        </p:nvSpPr>
        <p:spPr>
          <a:xfrm>
            <a:off x="6222337" y="1700703"/>
            <a:ext cx="11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75B65E-742B-4028-94E1-D4DE130BA7F8}"/>
              </a:ext>
            </a:extLst>
          </p:cNvPr>
          <p:cNvSpPr txBox="1"/>
          <p:nvPr/>
        </p:nvSpPr>
        <p:spPr>
          <a:xfrm>
            <a:off x="6222337" y="2066595"/>
            <a:ext cx="11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FCE468-ACEC-4C6F-9F9E-58AE714D0DF6}"/>
              </a:ext>
            </a:extLst>
          </p:cNvPr>
          <p:cNvSpPr txBox="1"/>
          <p:nvPr/>
        </p:nvSpPr>
        <p:spPr>
          <a:xfrm>
            <a:off x="7121323" y="3868646"/>
            <a:ext cx="11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BE109F-1D2A-42E2-82F0-33FB772AD343}"/>
              </a:ext>
            </a:extLst>
          </p:cNvPr>
          <p:cNvSpPr txBox="1"/>
          <p:nvPr/>
        </p:nvSpPr>
        <p:spPr>
          <a:xfrm>
            <a:off x="6172221" y="4108992"/>
            <a:ext cx="338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DA187E-5D8E-4912-B1A2-88DF719327AA}"/>
              </a:ext>
            </a:extLst>
          </p:cNvPr>
          <p:cNvSpPr/>
          <p:nvPr/>
        </p:nvSpPr>
        <p:spPr>
          <a:xfrm>
            <a:off x="6374960" y="3472080"/>
            <a:ext cx="310244" cy="95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FC2E0B-243C-4721-9B0F-E2171EC4263A}"/>
              </a:ext>
            </a:extLst>
          </p:cNvPr>
          <p:cNvSpPr txBox="1"/>
          <p:nvPr/>
        </p:nvSpPr>
        <p:spPr>
          <a:xfrm>
            <a:off x="6409421" y="3270682"/>
            <a:ext cx="326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1477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6BCBE1-66EB-4C97-9424-88535A6EC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600" y="1429228"/>
            <a:ext cx="6891999" cy="47667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A5B34-6559-41E6-B89F-66FE7762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66" y="1423358"/>
            <a:ext cx="4634254" cy="5129842"/>
          </a:xfrm>
        </p:spPr>
        <p:txBody>
          <a:bodyPr>
            <a:normAutofit fontScale="92500"/>
          </a:bodyPr>
          <a:lstStyle/>
          <a:p>
            <a:r>
              <a:rPr lang="en-US" sz="1200" dirty="0"/>
              <a:t>1- Opens a file browser to choose which .raw files you want analyzed.</a:t>
            </a:r>
          </a:p>
          <a:p>
            <a:r>
              <a:rPr lang="en-US" sz="1200" dirty="0"/>
              <a:t>2- Opens a file browser to choose which spectral library you want to use. (Can be in the following formats: .</a:t>
            </a:r>
            <a:r>
              <a:rPr lang="en-US" sz="1200" dirty="0" err="1"/>
              <a:t>tsv</a:t>
            </a:r>
            <a:r>
              <a:rPr lang="en-US" sz="1200" dirty="0"/>
              <a:t>, .txt, .csv, .</a:t>
            </a:r>
            <a:r>
              <a:rPr lang="en-US" sz="1200" dirty="0" err="1"/>
              <a:t>speclib</a:t>
            </a:r>
            <a:r>
              <a:rPr lang="en-US" sz="1200" dirty="0"/>
              <a:t>)</a:t>
            </a:r>
          </a:p>
          <a:p>
            <a:r>
              <a:rPr lang="en-US" sz="1200" dirty="0"/>
              <a:t>3- Opens a file browser to choose which FASTA file to use.</a:t>
            </a:r>
          </a:p>
          <a:p>
            <a:r>
              <a:rPr lang="en-US" sz="1200" dirty="0"/>
              <a:t>4- Reannotate. Using the supplied FASTA, it will annotate your results with gene and protein names.</a:t>
            </a:r>
          </a:p>
          <a:p>
            <a:r>
              <a:rPr lang="en-US" sz="1200" dirty="0"/>
              <a:t>5- Enable PTMs to include. We only use </a:t>
            </a:r>
            <a:r>
              <a:rPr lang="en-US" sz="1200" dirty="0" err="1"/>
              <a:t>OxMet</a:t>
            </a:r>
            <a:r>
              <a:rPr lang="en-US" sz="1200" dirty="0"/>
              <a:t> as variable so as not to make the search space overly complex.</a:t>
            </a:r>
          </a:p>
          <a:p>
            <a:r>
              <a:rPr lang="en-US" sz="1200" dirty="0"/>
              <a:t>6- Precursor charge range. 2-3 works best for our setup</a:t>
            </a:r>
          </a:p>
          <a:p>
            <a:r>
              <a:rPr lang="en-US" sz="1200" dirty="0"/>
              <a:t>7- Precursor m/z range. Our current methods all use 400-1000mz</a:t>
            </a:r>
          </a:p>
          <a:p>
            <a:r>
              <a:rPr lang="en-US" sz="1200" dirty="0"/>
              <a:t>8- Fragment ion m/z range. Our current methods all use 200-2000mz.</a:t>
            </a:r>
          </a:p>
          <a:p>
            <a:r>
              <a:rPr lang="en-US" sz="1200" dirty="0"/>
              <a:t>9- Main output. Opens a file browser to select where to write report output.</a:t>
            </a:r>
          </a:p>
          <a:p>
            <a:r>
              <a:rPr lang="en-US" sz="1200" dirty="0"/>
              <a:t>10- Output library. Opens a file browser to select where to write the spectral library.</a:t>
            </a:r>
          </a:p>
          <a:p>
            <a:r>
              <a:rPr lang="en-US" sz="1200" dirty="0"/>
              <a:t>11- Match-between-runs (MBR). When toggled, a spectral library is made with the provided DIA data. The data is then re-searched with this newly created library. When enabled, filter using </a:t>
            </a:r>
            <a:r>
              <a:rPr lang="en-US" sz="1200" dirty="0" err="1"/>
              <a:t>Lib.Q</a:t>
            </a:r>
            <a:r>
              <a:rPr lang="en-US" sz="1200" dirty="0"/>
              <a:t>. and </a:t>
            </a:r>
            <a:r>
              <a:rPr lang="en-US" sz="1200" dirty="0" err="1"/>
              <a:t>Lib.PG.Q.Values</a:t>
            </a:r>
            <a:r>
              <a:rPr lang="en-US" sz="1200" dirty="0"/>
              <a:t>. </a:t>
            </a:r>
          </a:p>
          <a:p>
            <a:r>
              <a:rPr lang="en-US" sz="1200" dirty="0"/>
              <a:t>12- Heuristic protein inference- Using an ML algorithm, DIA-NN tries to group precursors together into one gene instead of protein groups. Toggle off when performing differential expression analysis.</a:t>
            </a:r>
          </a:p>
          <a:p>
            <a:r>
              <a:rPr lang="en-US" sz="1200" dirty="0"/>
              <a:t>13- Run. Starts the search.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7B0939-864F-44EB-922E-45A03698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98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.raw Data</a:t>
            </a:r>
            <a:br>
              <a:rPr lang="en-US" dirty="0"/>
            </a:br>
            <a:r>
              <a:rPr lang="en-US" sz="2400" dirty="0"/>
              <a:t>(using mouse as example)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D389B3-CBA6-4696-8819-2C3CECCCC864}"/>
              </a:ext>
            </a:extLst>
          </p:cNvPr>
          <p:cNvSpPr/>
          <p:nvPr/>
        </p:nvSpPr>
        <p:spPr>
          <a:xfrm>
            <a:off x="5274601" y="4324351"/>
            <a:ext cx="68923" cy="95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4A9D8-3452-43B9-9F90-78AF035D82D0}"/>
              </a:ext>
            </a:extLst>
          </p:cNvPr>
          <p:cNvSpPr/>
          <p:nvPr/>
        </p:nvSpPr>
        <p:spPr>
          <a:xfrm>
            <a:off x="5269838" y="4572000"/>
            <a:ext cx="1030949" cy="128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A55EF7-9383-4E8B-9A87-1803096D7E2A}"/>
              </a:ext>
            </a:extLst>
          </p:cNvPr>
          <p:cNvSpPr/>
          <p:nvPr/>
        </p:nvSpPr>
        <p:spPr>
          <a:xfrm>
            <a:off x="5269838" y="4700588"/>
            <a:ext cx="1030949" cy="128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7CEB95-C626-46D7-A5D4-A5DD02324B90}"/>
              </a:ext>
            </a:extLst>
          </p:cNvPr>
          <p:cNvSpPr/>
          <p:nvPr/>
        </p:nvSpPr>
        <p:spPr>
          <a:xfrm>
            <a:off x="5269838" y="4829176"/>
            <a:ext cx="1030949" cy="128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C05B-0BD2-4E15-A4CE-23EE29AE6D72}"/>
              </a:ext>
            </a:extLst>
          </p:cNvPr>
          <p:cNvSpPr/>
          <p:nvPr/>
        </p:nvSpPr>
        <p:spPr>
          <a:xfrm>
            <a:off x="6341400" y="1757362"/>
            <a:ext cx="1030949" cy="128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0DFC1C-34C2-4381-9EE9-B19AE01ABAF1}"/>
              </a:ext>
            </a:extLst>
          </p:cNvPr>
          <p:cNvSpPr/>
          <p:nvPr/>
        </p:nvSpPr>
        <p:spPr>
          <a:xfrm>
            <a:off x="6341400" y="2043573"/>
            <a:ext cx="1030949" cy="232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406460-23DA-4344-91D5-037B6CEE88E4}"/>
              </a:ext>
            </a:extLst>
          </p:cNvPr>
          <p:cNvSpPr/>
          <p:nvPr/>
        </p:nvSpPr>
        <p:spPr>
          <a:xfrm>
            <a:off x="6940351" y="3961188"/>
            <a:ext cx="68923" cy="95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902D12-94D8-4320-997C-A613E60504E4}"/>
              </a:ext>
            </a:extLst>
          </p:cNvPr>
          <p:cNvSpPr/>
          <p:nvPr/>
        </p:nvSpPr>
        <p:spPr>
          <a:xfrm>
            <a:off x="6374960" y="4075490"/>
            <a:ext cx="68923" cy="95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C19B57-594F-47C4-8FC4-FF6D4C5ED194}"/>
              </a:ext>
            </a:extLst>
          </p:cNvPr>
          <p:cNvSpPr txBox="1"/>
          <p:nvPr/>
        </p:nvSpPr>
        <p:spPr>
          <a:xfrm>
            <a:off x="5146010" y="1568809"/>
            <a:ext cx="11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7E3CB4-0007-4F96-8C30-4104ACABBA2E}"/>
              </a:ext>
            </a:extLst>
          </p:cNvPr>
          <p:cNvSpPr txBox="1"/>
          <p:nvPr/>
        </p:nvSpPr>
        <p:spPr>
          <a:xfrm>
            <a:off x="5149749" y="4237529"/>
            <a:ext cx="11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9AC2A5-7F64-4682-A9CD-01E5D241ABF3}"/>
              </a:ext>
            </a:extLst>
          </p:cNvPr>
          <p:cNvSpPr txBox="1"/>
          <p:nvPr/>
        </p:nvSpPr>
        <p:spPr>
          <a:xfrm>
            <a:off x="5146011" y="4497553"/>
            <a:ext cx="11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921244-A3B6-4639-8991-625B64B33FAC}"/>
              </a:ext>
            </a:extLst>
          </p:cNvPr>
          <p:cNvSpPr txBox="1"/>
          <p:nvPr/>
        </p:nvSpPr>
        <p:spPr>
          <a:xfrm>
            <a:off x="5146011" y="4637881"/>
            <a:ext cx="11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83C1C5-C265-405C-837D-A9A3DA52E038}"/>
              </a:ext>
            </a:extLst>
          </p:cNvPr>
          <p:cNvSpPr txBox="1"/>
          <p:nvPr/>
        </p:nvSpPr>
        <p:spPr>
          <a:xfrm>
            <a:off x="6222337" y="1700703"/>
            <a:ext cx="11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75B65E-742B-4028-94E1-D4DE130BA7F8}"/>
              </a:ext>
            </a:extLst>
          </p:cNvPr>
          <p:cNvSpPr txBox="1"/>
          <p:nvPr/>
        </p:nvSpPr>
        <p:spPr>
          <a:xfrm>
            <a:off x="6071063" y="2088600"/>
            <a:ext cx="338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FCE468-ACEC-4C6F-9F9E-58AE714D0DF6}"/>
              </a:ext>
            </a:extLst>
          </p:cNvPr>
          <p:cNvSpPr txBox="1"/>
          <p:nvPr/>
        </p:nvSpPr>
        <p:spPr>
          <a:xfrm>
            <a:off x="7033991" y="3878008"/>
            <a:ext cx="338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BE109F-1D2A-42E2-82F0-33FB772AD343}"/>
              </a:ext>
            </a:extLst>
          </p:cNvPr>
          <p:cNvSpPr txBox="1"/>
          <p:nvPr/>
        </p:nvSpPr>
        <p:spPr>
          <a:xfrm>
            <a:off x="6172221" y="4108992"/>
            <a:ext cx="338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DA187E-5D8E-4912-B1A2-88DF719327AA}"/>
              </a:ext>
            </a:extLst>
          </p:cNvPr>
          <p:cNvSpPr/>
          <p:nvPr/>
        </p:nvSpPr>
        <p:spPr>
          <a:xfrm>
            <a:off x="6374960" y="3472080"/>
            <a:ext cx="310244" cy="95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FC2E0B-243C-4721-9B0F-E2171EC4263A}"/>
              </a:ext>
            </a:extLst>
          </p:cNvPr>
          <p:cNvSpPr txBox="1"/>
          <p:nvPr/>
        </p:nvSpPr>
        <p:spPr>
          <a:xfrm>
            <a:off x="6409421" y="3270682"/>
            <a:ext cx="326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EE756E-7C35-4967-9F4F-7CB5FD854252}"/>
              </a:ext>
            </a:extLst>
          </p:cNvPr>
          <p:cNvSpPr/>
          <p:nvPr/>
        </p:nvSpPr>
        <p:spPr>
          <a:xfrm>
            <a:off x="5274599" y="1644951"/>
            <a:ext cx="167351" cy="112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78C09E-0107-4CEB-A43E-579063CEEB61}"/>
              </a:ext>
            </a:extLst>
          </p:cNvPr>
          <p:cNvSpPr txBox="1"/>
          <p:nvPr/>
        </p:nvSpPr>
        <p:spPr>
          <a:xfrm>
            <a:off x="5149749" y="4769493"/>
            <a:ext cx="11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92C097-0A95-4787-9946-4D743AD64653}"/>
              </a:ext>
            </a:extLst>
          </p:cNvPr>
          <p:cNvSpPr txBox="1"/>
          <p:nvPr/>
        </p:nvSpPr>
        <p:spPr>
          <a:xfrm>
            <a:off x="5149526" y="2661966"/>
            <a:ext cx="11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7B054C-0BBC-42DE-B91D-90739E873FC8}"/>
              </a:ext>
            </a:extLst>
          </p:cNvPr>
          <p:cNvSpPr/>
          <p:nvPr/>
        </p:nvSpPr>
        <p:spPr>
          <a:xfrm>
            <a:off x="5274599" y="2738108"/>
            <a:ext cx="1026188" cy="112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006325-38CB-48E8-883D-5F5F210D33DD}"/>
              </a:ext>
            </a:extLst>
          </p:cNvPr>
          <p:cNvSpPr txBox="1"/>
          <p:nvPr/>
        </p:nvSpPr>
        <p:spPr>
          <a:xfrm>
            <a:off x="5149526" y="2798003"/>
            <a:ext cx="11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D0EB36-639A-46BD-8997-4CC46F9190AB}"/>
              </a:ext>
            </a:extLst>
          </p:cNvPr>
          <p:cNvSpPr/>
          <p:nvPr/>
        </p:nvSpPr>
        <p:spPr>
          <a:xfrm>
            <a:off x="5274599" y="2874145"/>
            <a:ext cx="1026188" cy="266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7FE13E-B659-408A-BC87-3D5C30450C73}"/>
              </a:ext>
            </a:extLst>
          </p:cNvPr>
          <p:cNvSpPr/>
          <p:nvPr/>
        </p:nvSpPr>
        <p:spPr>
          <a:xfrm>
            <a:off x="5274549" y="3146915"/>
            <a:ext cx="68923" cy="95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373B7D-5E96-4466-8218-6389AB9513AA}"/>
              </a:ext>
            </a:extLst>
          </p:cNvPr>
          <p:cNvSpPr txBox="1"/>
          <p:nvPr/>
        </p:nvSpPr>
        <p:spPr>
          <a:xfrm>
            <a:off x="5149697" y="3060093"/>
            <a:ext cx="11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6937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555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Create a Spectral Library and Search Data with DIA-NN</vt:lpstr>
      <vt:lpstr>Create Spectral Library (using mouse as example)</vt:lpstr>
      <vt:lpstr>Create Spectral Library (using mouse as example)</vt:lpstr>
      <vt:lpstr>Create Spectral Library (using mouse as example)</vt:lpstr>
      <vt:lpstr>Create Spectral Library (using mouse as example)</vt:lpstr>
      <vt:lpstr>Create Spectral Library (using mouse as example)</vt:lpstr>
      <vt:lpstr>Search .raw Data (using mouse as example)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Spectral Library and Search Data with DIA-NN</dc:title>
  <dc:creator>Swovick, Kyle T</dc:creator>
  <cp:lastModifiedBy>Swovick, Kyle T</cp:lastModifiedBy>
  <cp:revision>5</cp:revision>
  <dcterms:created xsi:type="dcterms:W3CDTF">2022-10-26T17:19:29Z</dcterms:created>
  <dcterms:modified xsi:type="dcterms:W3CDTF">2022-10-26T18:29:03Z</dcterms:modified>
</cp:coreProperties>
</file>